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1"/>
  </p:notesMasterIdLst>
  <p:handoutMasterIdLst>
    <p:handoutMasterId r:id="rId52"/>
  </p:handoutMasterIdLst>
  <p:sldIdLst>
    <p:sldId id="885" r:id="rId2"/>
    <p:sldId id="884" r:id="rId3"/>
    <p:sldId id="886" r:id="rId4"/>
    <p:sldId id="887" r:id="rId5"/>
    <p:sldId id="889" r:id="rId6"/>
    <p:sldId id="890" r:id="rId7"/>
    <p:sldId id="862" r:id="rId8"/>
    <p:sldId id="893" r:id="rId9"/>
    <p:sldId id="981" r:id="rId10"/>
    <p:sldId id="982" r:id="rId11"/>
    <p:sldId id="983" r:id="rId12"/>
    <p:sldId id="984" r:id="rId13"/>
    <p:sldId id="985" r:id="rId14"/>
    <p:sldId id="930" r:id="rId15"/>
    <p:sldId id="939" r:id="rId16"/>
    <p:sldId id="940" r:id="rId17"/>
    <p:sldId id="941" r:id="rId18"/>
    <p:sldId id="942" r:id="rId19"/>
    <p:sldId id="950" r:id="rId20"/>
    <p:sldId id="951" r:id="rId21"/>
    <p:sldId id="952" r:id="rId22"/>
    <p:sldId id="953" r:id="rId23"/>
    <p:sldId id="954" r:id="rId24"/>
    <p:sldId id="955" r:id="rId25"/>
    <p:sldId id="956" r:id="rId26"/>
    <p:sldId id="957" r:id="rId27"/>
    <p:sldId id="958" r:id="rId28"/>
    <p:sldId id="959" r:id="rId29"/>
    <p:sldId id="960" r:id="rId30"/>
    <p:sldId id="961" r:id="rId31"/>
    <p:sldId id="962" r:id="rId32"/>
    <p:sldId id="963" r:id="rId33"/>
    <p:sldId id="964" r:id="rId34"/>
    <p:sldId id="965" r:id="rId35"/>
    <p:sldId id="966" r:id="rId36"/>
    <p:sldId id="967" r:id="rId37"/>
    <p:sldId id="968" r:id="rId38"/>
    <p:sldId id="969" r:id="rId39"/>
    <p:sldId id="970" r:id="rId40"/>
    <p:sldId id="971" r:id="rId41"/>
    <p:sldId id="972" r:id="rId42"/>
    <p:sldId id="973" r:id="rId43"/>
    <p:sldId id="974" r:id="rId44"/>
    <p:sldId id="975" r:id="rId45"/>
    <p:sldId id="976" r:id="rId46"/>
    <p:sldId id="977" r:id="rId47"/>
    <p:sldId id="978" r:id="rId48"/>
    <p:sldId id="979" r:id="rId49"/>
    <p:sldId id="980" r:id="rId50"/>
  </p:sldIdLst>
  <p:sldSz cx="9144000" cy="6858000" type="screen4x3"/>
  <p:notesSz cx="6934200" cy="9120188"/>
  <p:defaultTextStyle>
    <a:defPPr>
      <a:defRPr lang="en-CA"/>
    </a:defPPr>
    <a:lvl1pPr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6000" algn="l" defTabSz="914400" rtl="0" eaLnBrk="1" latinLnBrk="0" hangingPunct="1"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3200" algn="l" defTabSz="914400" rtl="0" eaLnBrk="1" latinLnBrk="0" hangingPunct="1"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200400" algn="l" defTabSz="914400" rtl="0" eaLnBrk="1" latinLnBrk="0" hangingPunct="1"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7600" algn="l" defTabSz="914400" rtl="0" eaLnBrk="1" latinLnBrk="0" hangingPunct="1">
      <a:defRPr sz="32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FF"/>
    <a:srgbClr val="66FF66"/>
    <a:srgbClr val="9900FF"/>
    <a:srgbClr val="9900CC"/>
    <a:srgbClr val="CC00FF"/>
    <a:srgbClr val="008000"/>
    <a:srgbClr val="0000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152" autoAdjust="0"/>
    <p:restoredTop sz="99832" autoAdjust="0"/>
  </p:normalViewPr>
  <p:slideViewPr>
    <p:cSldViewPr>
      <p:cViewPr varScale="1">
        <p:scale>
          <a:sx n="78" d="100"/>
          <a:sy n="78" d="100"/>
        </p:scale>
        <p:origin x="-1134" y="-96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921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43.xml"/><Relationship Id="rId3" Type="http://schemas.openxmlformats.org/officeDocument/2006/relationships/slide" Target="slides/slide38.xml"/><Relationship Id="rId7" Type="http://schemas.openxmlformats.org/officeDocument/2006/relationships/slide" Target="slides/slide42.xml"/><Relationship Id="rId12" Type="http://schemas.openxmlformats.org/officeDocument/2006/relationships/slide" Target="slides/slide48.xml"/><Relationship Id="rId2" Type="http://schemas.openxmlformats.org/officeDocument/2006/relationships/slide" Target="slides/slide37.xml"/><Relationship Id="rId1" Type="http://schemas.openxmlformats.org/officeDocument/2006/relationships/slide" Target="slides/slide36.xml"/><Relationship Id="rId6" Type="http://schemas.openxmlformats.org/officeDocument/2006/relationships/slide" Target="slides/slide41.xml"/><Relationship Id="rId11" Type="http://schemas.openxmlformats.org/officeDocument/2006/relationships/slide" Target="slides/slide46.xml"/><Relationship Id="rId5" Type="http://schemas.openxmlformats.org/officeDocument/2006/relationships/slide" Target="slides/slide40.xml"/><Relationship Id="rId10" Type="http://schemas.openxmlformats.org/officeDocument/2006/relationships/slide" Target="slides/slide45.xml"/><Relationship Id="rId4" Type="http://schemas.openxmlformats.org/officeDocument/2006/relationships/slide" Target="slides/slide39.xml"/><Relationship Id="rId9" Type="http://schemas.openxmlformats.org/officeDocument/2006/relationships/slide" Target="slides/slide4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fld id="{47C155AA-1247-4016-9DE7-B599873C5CB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939636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0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690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9491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690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 smtClean="0"/>
              <a:t>Click to edit Master text styles</a:t>
            </a:r>
          </a:p>
          <a:p>
            <a:pPr lvl="1"/>
            <a:r>
              <a:rPr lang="en-CA" noProof="0" smtClean="0"/>
              <a:t>Second level</a:t>
            </a:r>
          </a:p>
          <a:p>
            <a:pPr lvl="2"/>
            <a:r>
              <a:rPr lang="en-CA" noProof="0" smtClean="0"/>
              <a:t>Third level</a:t>
            </a:r>
          </a:p>
          <a:p>
            <a:pPr lvl="3"/>
            <a:r>
              <a:rPr lang="en-CA" noProof="0" smtClean="0"/>
              <a:t>Fourth level</a:t>
            </a:r>
          </a:p>
          <a:p>
            <a:pPr lvl="4"/>
            <a:r>
              <a:rPr lang="en-CA" noProof="0" smtClean="0"/>
              <a:t>Fifth level</a:t>
            </a:r>
          </a:p>
        </p:txBody>
      </p:sp>
      <p:sp>
        <p:nvSpPr>
          <p:cNvPr id="13690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690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fld id="{54864530-3AAB-4444-B5AF-CE0A88C7210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9738799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065F4C8D-E5F9-4B1D-85CC-26525D828BA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</a:t>
            </a:fld>
            <a:endParaRPr lang="en-CA" altLang="en-US" smtClean="0"/>
          </a:p>
        </p:txBody>
      </p:sp>
      <p:sp>
        <p:nvSpPr>
          <p:cNvPr id="438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8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4B8CE5-F34C-4E15-A31A-6E892DEE5CF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</a:t>
            </a:fld>
            <a:endParaRPr lang="en-CA" altLang="en-US" smtClean="0"/>
          </a:p>
        </p:txBody>
      </p:sp>
      <p:sp>
        <p:nvSpPr>
          <p:cNvPr id="475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5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4B8CE5-F34C-4E15-A31A-6E892DEE5CF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</a:t>
            </a:fld>
            <a:endParaRPr lang="en-CA" altLang="en-US" smtClean="0"/>
          </a:p>
        </p:txBody>
      </p:sp>
      <p:sp>
        <p:nvSpPr>
          <p:cNvPr id="475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5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4B8CE5-F34C-4E15-A31A-6E892DEE5CF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</a:t>
            </a:fld>
            <a:endParaRPr lang="en-CA" altLang="en-US" smtClean="0"/>
          </a:p>
        </p:txBody>
      </p:sp>
      <p:sp>
        <p:nvSpPr>
          <p:cNvPr id="475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5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B420BCE-9C97-4AAA-992F-978F8EF2ED2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13</a:t>
            </a:fld>
            <a:endParaRPr lang="en-CA" altLang="en-US" smtClean="0"/>
          </a:p>
        </p:txBody>
      </p:sp>
      <p:sp>
        <p:nvSpPr>
          <p:cNvPr id="478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8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7246405-13A5-46E8-BA29-D55D448B278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19</a:t>
            </a:fld>
            <a:endParaRPr lang="en-CA" altLang="en-US" smtClean="0"/>
          </a:p>
        </p:txBody>
      </p:sp>
      <p:sp>
        <p:nvSpPr>
          <p:cNvPr id="443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3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813D5E16-A3CC-4F0B-9BD2-359A7A64863E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20</a:t>
            </a:fld>
            <a:endParaRPr lang="en-CA" altLang="en-US" smtClean="0"/>
          </a:p>
        </p:txBody>
      </p:sp>
      <p:sp>
        <p:nvSpPr>
          <p:cNvPr id="444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4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89814FBA-DB8D-4F16-AB55-559080425FE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21</a:t>
            </a:fld>
            <a:endParaRPr lang="en-CA" altLang="en-US" smtClean="0"/>
          </a:p>
        </p:txBody>
      </p:sp>
      <p:sp>
        <p:nvSpPr>
          <p:cNvPr id="445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5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1D5D39E1-1E57-4919-B6CD-78B1F488A01E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22</a:t>
            </a:fld>
            <a:endParaRPr lang="en-CA" altLang="en-US" smtClean="0"/>
          </a:p>
        </p:txBody>
      </p:sp>
      <p:sp>
        <p:nvSpPr>
          <p:cNvPr id="446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6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D642B07-B288-488D-9115-63C4BA752E23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23</a:t>
            </a:fld>
            <a:endParaRPr lang="en-CA" altLang="en-US" smtClean="0"/>
          </a:p>
        </p:txBody>
      </p:sp>
      <p:sp>
        <p:nvSpPr>
          <p:cNvPr id="447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7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350E4FD-3D03-4A3F-83DE-3FE75814C66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24</a:t>
            </a:fld>
            <a:endParaRPr lang="en-CA" altLang="en-US" smtClean="0"/>
          </a:p>
        </p:txBody>
      </p:sp>
      <p:sp>
        <p:nvSpPr>
          <p:cNvPr id="448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8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E448BD4F-CA60-464A-90F1-C8B032990BA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</a:t>
            </a:fld>
            <a:endParaRPr lang="en-CA" altLang="en-US" smtClean="0"/>
          </a:p>
        </p:txBody>
      </p:sp>
      <p:sp>
        <p:nvSpPr>
          <p:cNvPr id="439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9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2DBFB3A-7EA1-4C72-AE5A-2E09D4F1BC4B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25</a:t>
            </a:fld>
            <a:endParaRPr lang="en-CA" altLang="en-US" smtClean="0"/>
          </a:p>
        </p:txBody>
      </p:sp>
      <p:sp>
        <p:nvSpPr>
          <p:cNvPr id="449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9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610A28EC-5BC5-401A-BA2E-306231FEAAE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26</a:t>
            </a:fld>
            <a:endParaRPr lang="en-CA" altLang="en-US" smtClean="0"/>
          </a:p>
        </p:txBody>
      </p:sp>
      <p:sp>
        <p:nvSpPr>
          <p:cNvPr id="450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0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3E92A6-361F-4209-B2DD-064BDAB0874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27</a:t>
            </a:fld>
            <a:endParaRPr lang="en-CA" altLang="en-US" smtClean="0"/>
          </a:p>
        </p:txBody>
      </p:sp>
      <p:sp>
        <p:nvSpPr>
          <p:cNvPr id="451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1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1081FD0-8287-4061-ABCF-8994AC3C14C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28</a:t>
            </a:fld>
            <a:endParaRPr lang="en-CA" altLang="en-US" smtClean="0"/>
          </a:p>
        </p:txBody>
      </p:sp>
      <p:sp>
        <p:nvSpPr>
          <p:cNvPr id="452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2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0FCCDE-7C0B-4ECF-BF07-FFBF60BA7D0B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29</a:t>
            </a:fld>
            <a:endParaRPr lang="en-CA" altLang="en-US" smtClean="0"/>
          </a:p>
        </p:txBody>
      </p:sp>
      <p:sp>
        <p:nvSpPr>
          <p:cNvPr id="453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3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B59EE281-068A-417A-98E6-C8372D6D518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30</a:t>
            </a:fld>
            <a:endParaRPr lang="en-CA" altLang="en-US" smtClean="0"/>
          </a:p>
        </p:txBody>
      </p:sp>
      <p:sp>
        <p:nvSpPr>
          <p:cNvPr id="454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4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ECB4B8B4-6C82-4D42-8EDE-C5171FCDFBF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31</a:t>
            </a:fld>
            <a:endParaRPr lang="en-CA" altLang="en-US" smtClean="0"/>
          </a:p>
        </p:txBody>
      </p:sp>
      <p:sp>
        <p:nvSpPr>
          <p:cNvPr id="455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5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779B703F-5138-45BA-8BAD-1970813BDACA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32</a:t>
            </a:fld>
            <a:endParaRPr lang="en-CA" altLang="en-US" smtClean="0"/>
          </a:p>
        </p:txBody>
      </p:sp>
      <p:sp>
        <p:nvSpPr>
          <p:cNvPr id="456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6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60697BB-A671-40EE-AACD-8F999C120A7A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33</a:t>
            </a:fld>
            <a:endParaRPr lang="en-CA" altLang="en-US" smtClean="0"/>
          </a:p>
        </p:txBody>
      </p:sp>
      <p:sp>
        <p:nvSpPr>
          <p:cNvPr id="457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7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CDDFCB4-D5A4-4964-A775-A93AE7BE3B04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34</a:t>
            </a:fld>
            <a:endParaRPr lang="en-CA" altLang="en-US" smtClean="0"/>
          </a:p>
        </p:txBody>
      </p:sp>
      <p:sp>
        <p:nvSpPr>
          <p:cNvPr id="458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8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9C1D0105-9E7C-42EE-AF46-EFC37DC4F51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</a:t>
            </a:fld>
            <a:endParaRPr lang="en-CA" altLang="en-US" smtClean="0"/>
          </a:p>
        </p:txBody>
      </p:sp>
      <p:sp>
        <p:nvSpPr>
          <p:cNvPr id="440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6335BBD-5BB4-4B8C-ADB2-8E070D09F99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35</a:t>
            </a:fld>
            <a:endParaRPr lang="en-CA" altLang="en-US" smtClean="0"/>
          </a:p>
        </p:txBody>
      </p:sp>
      <p:sp>
        <p:nvSpPr>
          <p:cNvPr id="459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9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6B8BDF7-225D-4772-AF7F-305D5647B3B6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36</a:t>
            </a:fld>
            <a:endParaRPr lang="en-CA" altLang="en-US" smtClean="0"/>
          </a:p>
        </p:txBody>
      </p:sp>
      <p:sp>
        <p:nvSpPr>
          <p:cNvPr id="460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4C0A49C-DF6E-4F21-A75B-739ED209C37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37</a:t>
            </a:fld>
            <a:endParaRPr lang="en-CA" altLang="en-US" smtClean="0"/>
          </a:p>
        </p:txBody>
      </p:sp>
      <p:sp>
        <p:nvSpPr>
          <p:cNvPr id="461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1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71C0DCA4-BCD1-4B83-BF9B-C430A46D293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38</a:t>
            </a:fld>
            <a:endParaRPr lang="en-CA" altLang="en-US" smtClean="0"/>
          </a:p>
        </p:txBody>
      </p:sp>
      <p:sp>
        <p:nvSpPr>
          <p:cNvPr id="462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2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7B6F40C-CF6C-440C-9953-909EBA6C9C4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39</a:t>
            </a:fld>
            <a:endParaRPr lang="en-CA" altLang="en-US" smtClean="0"/>
          </a:p>
        </p:txBody>
      </p:sp>
      <p:sp>
        <p:nvSpPr>
          <p:cNvPr id="463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3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995F5E0-97CD-46CF-A10B-F9572842B09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40</a:t>
            </a:fld>
            <a:endParaRPr lang="en-CA" altLang="en-US" smtClean="0"/>
          </a:p>
        </p:txBody>
      </p:sp>
      <p:sp>
        <p:nvSpPr>
          <p:cNvPr id="464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4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A5E49E0-D1BE-4C4E-94B7-533E28B103A9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41</a:t>
            </a:fld>
            <a:endParaRPr lang="en-CA" altLang="en-US" smtClean="0"/>
          </a:p>
        </p:txBody>
      </p:sp>
      <p:sp>
        <p:nvSpPr>
          <p:cNvPr id="465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5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0F7BAFD-FBD7-407B-BDCD-C738E596B073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42</a:t>
            </a:fld>
            <a:endParaRPr lang="en-CA" altLang="en-US" smtClean="0"/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B929A19D-3351-4934-9A24-D7DADFF33693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43</a:t>
            </a:fld>
            <a:endParaRPr lang="en-CA" altLang="en-US" smtClean="0"/>
          </a:p>
        </p:txBody>
      </p:sp>
      <p:sp>
        <p:nvSpPr>
          <p:cNvPr id="467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7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F284683D-49C8-4903-9291-084C2EFB1A7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44</a:t>
            </a:fld>
            <a:endParaRPr lang="en-CA" altLang="en-US" smtClean="0"/>
          </a:p>
        </p:txBody>
      </p:sp>
      <p:sp>
        <p:nvSpPr>
          <p:cNvPr id="468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8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B42BCFE8-617A-4FC5-B766-311AE0E37B2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</a:t>
            </a:fld>
            <a:endParaRPr lang="en-CA" altLang="en-US" smtClean="0"/>
          </a:p>
        </p:txBody>
      </p:sp>
      <p:sp>
        <p:nvSpPr>
          <p:cNvPr id="441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1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BFC489B-BD40-4316-A6FF-4141EADBAF7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45</a:t>
            </a:fld>
            <a:endParaRPr lang="en-CA" altLang="en-US" smtClean="0"/>
          </a:p>
        </p:txBody>
      </p:sp>
      <p:sp>
        <p:nvSpPr>
          <p:cNvPr id="470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0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15EF5625-5E7E-443D-8AC6-7CE7AD13EE8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46</a:t>
            </a:fld>
            <a:endParaRPr lang="en-CA" altLang="en-US" smtClean="0"/>
          </a:p>
        </p:txBody>
      </p:sp>
      <p:sp>
        <p:nvSpPr>
          <p:cNvPr id="471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ECA473E3-962C-4C0B-8566-85D9069C7E5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47</a:t>
            </a:fld>
            <a:endParaRPr lang="en-CA" altLang="en-US" smtClean="0"/>
          </a:p>
        </p:txBody>
      </p:sp>
      <p:sp>
        <p:nvSpPr>
          <p:cNvPr id="472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2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FD10EF34-E1BD-4089-8BA9-89AF69D0DB92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48</a:t>
            </a:fld>
            <a:endParaRPr lang="en-CA" altLang="en-US" smtClean="0"/>
          </a:p>
        </p:txBody>
      </p:sp>
      <p:sp>
        <p:nvSpPr>
          <p:cNvPr id="473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3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C068DB8C-DBCC-4126-8FC2-BFE5D6E0D3E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49</a:t>
            </a:fld>
            <a:endParaRPr lang="en-CA" altLang="en-US" smtClean="0"/>
          </a:p>
        </p:txBody>
      </p:sp>
      <p:sp>
        <p:nvSpPr>
          <p:cNvPr id="474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4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C83B269-004D-444F-9C6E-DAC93B91198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5</a:t>
            </a:fld>
            <a:endParaRPr lang="en-CA" altLang="en-US" smtClean="0"/>
          </a:p>
        </p:txBody>
      </p:sp>
      <p:sp>
        <p:nvSpPr>
          <p:cNvPr id="442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2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7246405-13A5-46E8-BA29-D55D448B278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6</a:t>
            </a:fld>
            <a:endParaRPr lang="en-CA" altLang="en-US" smtClean="0"/>
          </a:p>
        </p:txBody>
      </p:sp>
      <p:sp>
        <p:nvSpPr>
          <p:cNvPr id="443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3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813D5E16-A3CC-4F0B-9BD2-359A7A64863E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7</a:t>
            </a:fld>
            <a:endParaRPr lang="en-CA" altLang="en-US" smtClean="0"/>
          </a:p>
        </p:txBody>
      </p:sp>
      <p:sp>
        <p:nvSpPr>
          <p:cNvPr id="444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4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89814FBA-DB8D-4F16-AB55-559080425FE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8</a:t>
            </a:fld>
            <a:endParaRPr lang="en-CA" altLang="en-US" smtClean="0"/>
          </a:p>
        </p:txBody>
      </p:sp>
      <p:sp>
        <p:nvSpPr>
          <p:cNvPr id="445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5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4B8CE5-F34C-4E15-A31A-6E892DEE5CF1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9</a:t>
            </a:fld>
            <a:endParaRPr lang="en-CA" altLang="en-US" smtClean="0"/>
          </a:p>
        </p:txBody>
      </p:sp>
      <p:sp>
        <p:nvSpPr>
          <p:cNvPr id="475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5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11E2D5-81F4-48AD-9748-ECDA5F8BF72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1199535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4AE97E-3253-4F31-A44C-93AECB507D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954116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52400"/>
            <a:ext cx="1943100" cy="5943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52400"/>
            <a:ext cx="5676900" cy="5943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EC6A3B-44D9-4F3E-88CF-74565B57D69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8335564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152400"/>
            <a:ext cx="7772400" cy="59436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5D1C19-911F-439B-A1B1-7AFC6706A8D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1150890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E1B8BA-0433-406C-AFBA-EC17BC5ABBE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2720283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9D1230-C27D-4EAE-9B8E-9C5B973CA64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364224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AF002-DE5B-4647-B19B-40DB012A5CA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842755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C76469-F9AE-4321-B7A7-BDA4EDDB57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61902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DDB049-28FB-4A13-8FC3-4537FF0E130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07743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854003-D2F5-492C-895A-73083B05A11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139732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EEEA59-6D52-4A07-84EB-1A392F46D17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293395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C0891-2F6D-4541-BBDC-F3390B73182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766709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4CA114-EC89-42A0-8D6F-04CD081FC12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5958718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D60A0-795C-45C4-B041-D597757AF5F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216528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text styles</a:t>
            </a:r>
          </a:p>
          <a:p>
            <a:pPr lvl="1"/>
            <a:r>
              <a:rPr lang="en-CA" altLang="en-US" smtClean="0"/>
              <a:t>Second level</a:t>
            </a:r>
          </a:p>
          <a:p>
            <a:pPr lvl="2"/>
            <a:r>
              <a:rPr lang="en-CA" altLang="en-US" smtClean="0"/>
              <a:t>Third level</a:t>
            </a:r>
          </a:p>
          <a:p>
            <a:pPr lvl="3"/>
            <a:r>
              <a:rPr lang="en-CA" altLang="en-US" smtClean="0"/>
              <a:t>Fourth level</a:t>
            </a:r>
          </a:p>
          <a:p>
            <a:pPr lvl="4"/>
            <a:r>
              <a:rPr lang="en-CA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defRPr/>
            </a:pPr>
            <a:fld id="{BF8234D7-B698-4A2C-8F5E-4301F1C58A5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3E3F17D-4235-4A17-ACC5-44D1A319AA14}" type="slidenum">
              <a:rPr lang="en-CA" altLang="en-US" sz="1400" i="0" smtClean="0"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 smtClean="0"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en.wikipedia.org/wiki/Thermodynamics" TargetMode="Externa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17" Type="http://schemas.openxmlformats.org/officeDocument/2006/relationships/image" Target="../media/image17.jpe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13" Type="http://schemas.openxmlformats.org/officeDocument/2006/relationships/image" Target="../media/image16.jpeg"/><Relationship Id="rId3" Type="http://schemas.openxmlformats.org/officeDocument/2006/relationships/image" Target="../media/image17.jpeg"/><Relationship Id="rId7" Type="http://schemas.openxmlformats.org/officeDocument/2006/relationships/image" Target="../media/image20.jpeg"/><Relationship Id="rId12" Type="http://schemas.openxmlformats.org/officeDocument/2006/relationships/image" Target="../media/image15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11" Type="http://schemas.openxmlformats.org/officeDocument/2006/relationships/image" Target="../media/image14.jpeg"/><Relationship Id="rId5" Type="http://schemas.openxmlformats.org/officeDocument/2006/relationships/image" Target="../media/image7.jpeg"/><Relationship Id="rId10" Type="http://schemas.openxmlformats.org/officeDocument/2006/relationships/image" Target="../media/image13.jpeg"/><Relationship Id="rId4" Type="http://schemas.openxmlformats.org/officeDocument/2006/relationships/image" Target="../media/image6.jpeg"/><Relationship Id="rId9" Type="http://schemas.openxmlformats.org/officeDocument/2006/relationships/image" Target="../media/image12.jpeg"/><Relationship Id="rId14" Type="http://schemas.openxmlformats.org/officeDocument/2006/relationships/image" Target="../media/image10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6.jpeg"/><Relationship Id="rId3" Type="http://schemas.openxmlformats.org/officeDocument/2006/relationships/image" Target="../media/image7.jpeg"/><Relationship Id="rId7" Type="http://schemas.openxmlformats.org/officeDocument/2006/relationships/image" Target="../media/image6.jpeg"/><Relationship Id="rId12" Type="http://schemas.openxmlformats.org/officeDocument/2006/relationships/image" Target="../media/image1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11" Type="http://schemas.openxmlformats.org/officeDocument/2006/relationships/image" Target="../media/image14.jpeg"/><Relationship Id="rId5" Type="http://schemas.openxmlformats.org/officeDocument/2006/relationships/image" Target="../media/image17.jpeg"/><Relationship Id="rId10" Type="http://schemas.openxmlformats.org/officeDocument/2006/relationships/image" Target="../media/image12.jpeg"/><Relationship Id="rId4" Type="http://schemas.openxmlformats.org/officeDocument/2006/relationships/image" Target="../media/image13.jpeg"/><Relationship Id="rId9" Type="http://schemas.openxmlformats.org/officeDocument/2006/relationships/image" Target="../media/image11.jpeg"/><Relationship Id="rId14" Type="http://schemas.openxmlformats.org/officeDocument/2006/relationships/image" Target="../media/image10.jpe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6.jpeg"/><Relationship Id="rId3" Type="http://schemas.openxmlformats.org/officeDocument/2006/relationships/image" Target="../media/image7.jpeg"/><Relationship Id="rId7" Type="http://schemas.openxmlformats.org/officeDocument/2006/relationships/image" Target="../media/image6.jpeg"/><Relationship Id="rId12" Type="http://schemas.openxmlformats.org/officeDocument/2006/relationships/image" Target="../media/image15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11" Type="http://schemas.openxmlformats.org/officeDocument/2006/relationships/image" Target="../media/image14.jpeg"/><Relationship Id="rId5" Type="http://schemas.openxmlformats.org/officeDocument/2006/relationships/image" Target="../media/image17.jpeg"/><Relationship Id="rId10" Type="http://schemas.openxmlformats.org/officeDocument/2006/relationships/image" Target="../media/image12.jpeg"/><Relationship Id="rId4" Type="http://schemas.openxmlformats.org/officeDocument/2006/relationships/image" Target="../media/image13.jpeg"/><Relationship Id="rId9" Type="http://schemas.openxmlformats.org/officeDocument/2006/relationships/image" Target="../media/image11.jpeg"/><Relationship Id="rId14" Type="http://schemas.openxmlformats.org/officeDocument/2006/relationships/image" Target="../media/image10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7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11" Type="http://schemas.openxmlformats.org/officeDocument/2006/relationships/image" Target="../media/image16.jpeg"/><Relationship Id="rId5" Type="http://schemas.openxmlformats.org/officeDocument/2006/relationships/image" Target="../media/image17.jpeg"/><Relationship Id="rId10" Type="http://schemas.openxmlformats.org/officeDocument/2006/relationships/image" Target="../media/image15.jpeg"/><Relationship Id="rId4" Type="http://schemas.openxmlformats.org/officeDocument/2006/relationships/image" Target="../media/image13.jpeg"/><Relationship Id="rId9" Type="http://schemas.openxmlformats.org/officeDocument/2006/relationships/image" Target="../media/image12.jpeg"/><Relationship Id="rId14" Type="http://schemas.openxmlformats.org/officeDocument/2006/relationships/image" Target="../media/image10.jpe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eg"/><Relationship Id="rId13" Type="http://schemas.openxmlformats.org/officeDocument/2006/relationships/image" Target="../media/image8.jpeg"/><Relationship Id="rId3" Type="http://schemas.openxmlformats.org/officeDocument/2006/relationships/image" Target="../media/image7.jpeg"/><Relationship Id="rId7" Type="http://schemas.openxmlformats.org/officeDocument/2006/relationships/image" Target="../media/image15.jpeg"/><Relationship Id="rId12" Type="http://schemas.openxmlformats.org/officeDocument/2006/relationships/image" Target="../media/image17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11" Type="http://schemas.openxmlformats.org/officeDocument/2006/relationships/image" Target="../media/image10.jpeg"/><Relationship Id="rId5" Type="http://schemas.openxmlformats.org/officeDocument/2006/relationships/image" Target="../media/image6.jpeg"/><Relationship Id="rId10" Type="http://schemas.openxmlformats.org/officeDocument/2006/relationships/image" Target="../media/image14.jpeg"/><Relationship Id="rId4" Type="http://schemas.openxmlformats.org/officeDocument/2006/relationships/image" Target="../media/image13.jpeg"/><Relationship Id="rId9" Type="http://schemas.openxmlformats.org/officeDocument/2006/relationships/image" Target="../media/image11.jpeg"/><Relationship Id="rId14" Type="http://schemas.openxmlformats.org/officeDocument/2006/relationships/image" Target="../media/image26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13" Type="http://schemas.openxmlformats.org/officeDocument/2006/relationships/image" Target="../media/image11.jpeg"/><Relationship Id="rId3" Type="http://schemas.openxmlformats.org/officeDocument/2006/relationships/image" Target="../media/image6.jpeg"/><Relationship Id="rId7" Type="http://schemas.openxmlformats.org/officeDocument/2006/relationships/image" Target="../media/image10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11" Type="http://schemas.openxmlformats.org/officeDocument/2006/relationships/image" Target="../media/image7.jpeg"/><Relationship Id="rId5" Type="http://schemas.openxmlformats.org/officeDocument/2006/relationships/image" Target="../media/image15.jpeg"/><Relationship Id="rId10" Type="http://schemas.openxmlformats.org/officeDocument/2006/relationships/image" Target="../media/image26.jpeg"/><Relationship Id="rId4" Type="http://schemas.openxmlformats.org/officeDocument/2006/relationships/image" Target="../media/image9.jpeg"/><Relationship Id="rId9" Type="http://schemas.openxmlformats.org/officeDocument/2006/relationships/image" Target="../media/image8.jpeg"/><Relationship Id="rId14" Type="http://schemas.openxmlformats.org/officeDocument/2006/relationships/image" Target="../media/image14.jpe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13" Type="http://schemas.openxmlformats.org/officeDocument/2006/relationships/image" Target="../media/image8.jpeg"/><Relationship Id="rId3" Type="http://schemas.openxmlformats.org/officeDocument/2006/relationships/image" Target="../media/image6.jpeg"/><Relationship Id="rId7" Type="http://schemas.openxmlformats.org/officeDocument/2006/relationships/image" Target="../media/image7.jpeg"/><Relationship Id="rId12" Type="http://schemas.openxmlformats.org/officeDocument/2006/relationships/image" Target="../media/image17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11" Type="http://schemas.openxmlformats.org/officeDocument/2006/relationships/image" Target="../media/image9.jpeg"/><Relationship Id="rId5" Type="http://schemas.openxmlformats.org/officeDocument/2006/relationships/image" Target="../media/image16.jpeg"/><Relationship Id="rId10" Type="http://schemas.openxmlformats.org/officeDocument/2006/relationships/image" Target="../media/image14.jpeg"/><Relationship Id="rId4" Type="http://schemas.openxmlformats.org/officeDocument/2006/relationships/image" Target="../media/image15.jpeg"/><Relationship Id="rId9" Type="http://schemas.openxmlformats.org/officeDocument/2006/relationships/image" Target="../media/image11.jpeg"/><Relationship Id="rId14" Type="http://schemas.openxmlformats.org/officeDocument/2006/relationships/image" Target="../media/image26.jpe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13" Type="http://schemas.openxmlformats.org/officeDocument/2006/relationships/image" Target="../media/image11.jpeg"/><Relationship Id="rId3" Type="http://schemas.openxmlformats.org/officeDocument/2006/relationships/image" Target="../media/image6.jpeg"/><Relationship Id="rId7" Type="http://schemas.openxmlformats.org/officeDocument/2006/relationships/image" Target="../media/image17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11" Type="http://schemas.openxmlformats.org/officeDocument/2006/relationships/image" Target="../media/image7.jpeg"/><Relationship Id="rId5" Type="http://schemas.openxmlformats.org/officeDocument/2006/relationships/image" Target="../media/image16.jpeg"/><Relationship Id="rId10" Type="http://schemas.openxmlformats.org/officeDocument/2006/relationships/image" Target="../media/image10.jpeg"/><Relationship Id="rId4" Type="http://schemas.openxmlformats.org/officeDocument/2006/relationships/image" Target="../media/image15.jpeg"/><Relationship Id="rId9" Type="http://schemas.openxmlformats.org/officeDocument/2006/relationships/image" Target="../media/image26.jpeg"/><Relationship Id="rId14" Type="http://schemas.openxmlformats.org/officeDocument/2006/relationships/image" Target="../media/image14.jpe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13" Type="http://schemas.openxmlformats.org/officeDocument/2006/relationships/image" Target="../media/image8.jpeg"/><Relationship Id="rId3" Type="http://schemas.openxmlformats.org/officeDocument/2006/relationships/image" Target="../media/image15.jpeg"/><Relationship Id="rId7" Type="http://schemas.openxmlformats.org/officeDocument/2006/relationships/image" Target="../media/image13.jpeg"/><Relationship Id="rId12" Type="http://schemas.openxmlformats.org/officeDocument/2006/relationships/image" Target="../media/image17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20.jpeg"/><Relationship Id="rId5" Type="http://schemas.openxmlformats.org/officeDocument/2006/relationships/image" Target="../media/image10.jpeg"/><Relationship Id="rId10" Type="http://schemas.openxmlformats.org/officeDocument/2006/relationships/image" Target="../media/image6.jpeg"/><Relationship Id="rId4" Type="http://schemas.openxmlformats.org/officeDocument/2006/relationships/image" Target="../media/image16.jpeg"/><Relationship Id="rId9" Type="http://schemas.openxmlformats.org/officeDocument/2006/relationships/image" Target="../media/image14.jpeg"/><Relationship Id="rId14" Type="http://schemas.openxmlformats.org/officeDocument/2006/relationships/image" Target="../media/image12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17" Type="http://schemas.openxmlformats.org/officeDocument/2006/relationships/image" Target="../media/image18.jpe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openxmlformats.org/officeDocument/2006/relationships/image" Target="../media/image11.jpeg"/><Relationship Id="rId3" Type="http://schemas.openxmlformats.org/officeDocument/2006/relationships/image" Target="../media/image16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jpeg"/><Relationship Id="rId11" Type="http://schemas.openxmlformats.org/officeDocument/2006/relationships/image" Target="../media/image7.jpeg"/><Relationship Id="rId5" Type="http://schemas.openxmlformats.org/officeDocument/2006/relationships/image" Target="../media/image20.jpeg"/><Relationship Id="rId10" Type="http://schemas.openxmlformats.org/officeDocument/2006/relationships/image" Target="../media/image10.jpeg"/><Relationship Id="rId4" Type="http://schemas.openxmlformats.org/officeDocument/2006/relationships/image" Target="../media/image6.jpeg"/><Relationship Id="rId9" Type="http://schemas.openxmlformats.org/officeDocument/2006/relationships/image" Target="../media/image15.jpeg"/><Relationship Id="rId14" Type="http://schemas.openxmlformats.org/officeDocument/2006/relationships/image" Target="../media/image14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openxmlformats.org/officeDocument/2006/relationships/image" Target="../media/image11.jpeg"/><Relationship Id="rId3" Type="http://schemas.openxmlformats.org/officeDocument/2006/relationships/image" Target="../media/image16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jpeg"/><Relationship Id="rId11" Type="http://schemas.openxmlformats.org/officeDocument/2006/relationships/image" Target="../media/image7.jpeg"/><Relationship Id="rId5" Type="http://schemas.openxmlformats.org/officeDocument/2006/relationships/image" Target="../media/image20.jpeg"/><Relationship Id="rId10" Type="http://schemas.openxmlformats.org/officeDocument/2006/relationships/image" Target="../media/image10.jpeg"/><Relationship Id="rId4" Type="http://schemas.openxmlformats.org/officeDocument/2006/relationships/image" Target="../media/image6.jpeg"/><Relationship Id="rId9" Type="http://schemas.openxmlformats.org/officeDocument/2006/relationships/image" Target="../media/image15.jpeg"/><Relationship Id="rId14" Type="http://schemas.openxmlformats.org/officeDocument/2006/relationships/image" Target="../media/image14.jpe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openxmlformats.org/officeDocument/2006/relationships/image" Target="../media/image11.jpeg"/><Relationship Id="rId3" Type="http://schemas.openxmlformats.org/officeDocument/2006/relationships/image" Target="../media/image16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jpeg"/><Relationship Id="rId11" Type="http://schemas.openxmlformats.org/officeDocument/2006/relationships/image" Target="../media/image7.jpeg"/><Relationship Id="rId5" Type="http://schemas.openxmlformats.org/officeDocument/2006/relationships/image" Target="../media/image20.jpeg"/><Relationship Id="rId10" Type="http://schemas.openxmlformats.org/officeDocument/2006/relationships/image" Target="../media/image10.jpeg"/><Relationship Id="rId4" Type="http://schemas.openxmlformats.org/officeDocument/2006/relationships/image" Target="../media/image6.jpeg"/><Relationship Id="rId9" Type="http://schemas.openxmlformats.org/officeDocument/2006/relationships/image" Target="../media/image15.jpeg"/><Relationship Id="rId14" Type="http://schemas.openxmlformats.org/officeDocument/2006/relationships/image" Target="../media/image14.jpe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29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7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28.png"/><Relationship Id="rId9" Type="http://schemas.openxmlformats.org/officeDocument/2006/relationships/image" Target="../media/image31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17" Type="http://schemas.openxmlformats.org/officeDocument/2006/relationships/image" Target="../media/image19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wmf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44.xml"/><Relationship Id="rId7" Type="http://schemas.openxmlformats.org/officeDocument/2006/relationships/image" Target="../media/image29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28.png"/><Relationship Id="rId9" Type="http://schemas.openxmlformats.org/officeDocument/2006/relationships/image" Target="../media/image3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13" Type="http://schemas.openxmlformats.org/officeDocument/2006/relationships/image" Target="../media/image16.jpeg"/><Relationship Id="rId3" Type="http://schemas.openxmlformats.org/officeDocument/2006/relationships/image" Target="../media/image17.jpeg"/><Relationship Id="rId7" Type="http://schemas.openxmlformats.org/officeDocument/2006/relationships/image" Target="../media/image20.jpeg"/><Relationship Id="rId12" Type="http://schemas.openxmlformats.org/officeDocument/2006/relationships/image" Target="../media/image1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11" Type="http://schemas.openxmlformats.org/officeDocument/2006/relationships/image" Target="../media/image14.jpeg"/><Relationship Id="rId5" Type="http://schemas.openxmlformats.org/officeDocument/2006/relationships/image" Target="../media/image7.jpeg"/><Relationship Id="rId10" Type="http://schemas.openxmlformats.org/officeDocument/2006/relationships/image" Target="../media/image13.jpeg"/><Relationship Id="rId4" Type="http://schemas.openxmlformats.org/officeDocument/2006/relationships/image" Target="../media/image6.jpeg"/><Relationship Id="rId9" Type="http://schemas.openxmlformats.org/officeDocument/2006/relationships/image" Target="../media/image12.jpeg"/><Relationship Id="rId14" Type="http://schemas.openxmlformats.org/officeDocument/2006/relationships/image" Target="../media/image10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12" Type="http://schemas.openxmlformats.org/officeDocument/2006/relationships/image" Target="../media/image13.jpe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6.jpeg"/><Relationship Id="rId15" Type="http://schemas.openxmlformats.org/officeDocument/2006/relationships/image" Target="../media/image15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Relationship Id="rId14" Type="http://schemas.openxmlformats.org/officeDocument/2006/relationships/image" Target="../media/image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50" name="Picture 2" descr="http://upload.wikimedia.org/wikipedia/commons/thumb/4/40/Clausius.jpg/170px-Clausiu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646113"/>
            <a:ext cx="1268412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2451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Communication &amp; Entropy</a:t>
            </a:r>
          </a:p>
        </p:txBody>
      </p:sp>
      <p:sp>
        <p:nvSpPr>
          <p:cNvPr id="2" name="Rectangular Callout 1"/>
          <p:cNvSpPr>
            <a:spLocks noChangeArrowheads="1"/>
          </p:cNvSpPr>
          <p:nvPr/>
        </p:nvSpPr>
        <p:spPr bwMode="auto">
          <a:xfrm>
            <a:off x="381000" y="3709988"/>
            <a:ext cx="4876800" cy="862012"/>
          </a:xfrm>
          <a:prstGeom prst="wedgeRectCallout">
            <a:avLst>
              <a:gd name="adj1" fmla="val -36551"/>
              <a:gd name="adj2" fmla="val -105815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Tell Uncle Lazare the location and the velocity of each particle. </a:t>
            </a:r>
          </a:p>
        </p:txBody>
      </p:sp>
      <p:pic>
        <p:nvPicPr>
          <p:cNvPr id="232453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54" name="Picture 38" descr="http://www.theunrealtimes.com/wp-content/uploads/2013/05/entropy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4697413"/>
            <a:ext cx="3810000" cy="215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Rectangular Callout 41"/>
          <p:cNvSpPr>
            <a:spLocks noChangeArrowheads="1"/>
          </p:cNvSpPr>
          <p:nvPr/>
        </p:nvSpPr>
        <p:spPr bwMode="auto">
          <a:xfrm>
            <a:off x="5353050" y="3746500"/>
            <a:ext cx="3409950" cy="1816100"/>
          </a:xfrm>
          <a:prstGeom prst="wedgeRectCallout">
            <a:avLst>
              <a:gd name="adj1" fmla="val 30616"/>
              <a:gd name="adj2" fmla="val -80894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The log of number of possibilities equals the number of bits to communicate it</a:t>
            </a:r>
          </a:p>
        </p:txBody>
      </p:sp>
      <p:sp>
        <p:nvSpPr>
          <p:cNvPr id="44" name="Rectangular Callout 43"/>
          <p:cNvSpPr>
            <a:spLocks noChangeArrowheads="1"/>
          </p:cNvSpPr>
          <p:nvPr/>
        </p:nvSpPr>
        <p:spPr bwMode="auto">
          <a:xfrm>
            <a:off x="7024688" y="5935663"/>
            <a:ext cx="1635125" cy="522287"/>
          </a:xfrm>
          <a:prstGeom prst="wedgeRectCallout">
            <a:avLst>
              <a:gd name="adj1" fmla="val 20727"/>
              <a:gd name="adj2" fmla="val -110810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01101000</a:t>
            </a:r>
          </a:p>
        </p:txBody>
      </p:sp>
      <p:sp>
        <p:nvSpPr>
          <p:cNvPr id="45" name="Rectangular Callout 44"/>
          <p:cNvSpPr>
            <a:spLocks noChangeArrowheads="1"/>
          </p:cNvSpPr>
          <p:nvPr/>
        </p:nvSpPr>
        <p:spPr bwMode="auto">
          <a:xfrm>
            <a:off x="1676400" y="798513"/>
            <a:ext cx="5486400" cy="954087"/>
          </a:xfrm>
          <a:prstGeom prst="wedgeRectCallout">
            <a:avLst>
              <a:gd name="adj1" fmla="val -55773"/>
              <a:gd name="adj2" fmla="val -2396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In </a:t>
            </a:r>
            <a:r>
              <a:rPr lang="en-US" altLang="en-US" sz="2800" i="0">
                <a:hlinkClick r:id="rId6" tooltip="Thermodynamics"/>
              </a:rPr>
              <a:t>thermodynamics</a:t>
            </a:r>
            <a:r>
              <a:rPr lang="en-US" altLang="en-US" sz="2800" i="0"/>
              <a:t>, </a:t>
            </a:r>
            <a:r>
              <a:rPr lang="en-US" altLang="en-US" sz="2800" b="1" i="0">
                <a:solidFill>
                  <a:schemeClr val="tx2"/>
                </a:solidFill>
              </a:rPr>
              <a:t>entropy</a:t>
            </a:r>
            <a:r>
              <a:rPr lang="en-US" altLang="en-US" sz="2800" i="0"/>
              <a:t> is a measure of disorder.</a:t>
            </a:r>
          </a:p>
        </p:txBody>
      </p:sp>
      <p:sp>
        <p:nvSpPr>
          <p:cNvPr id="232458" name="Rectangle 35"/>
          <p:cNvSpPr>
            <a:spLocks noChangeArrowheads="1"/>
          </p:cNvSpPr>
          <p:nvPr/>
        </p:nvSpPr>
        <p:spPr bwMode="auto">
          <a:xfrm>
            <a:off x="190500" y="2209800"/>
            <a:ext cx="1406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Lazare Carnot </a:t>
            </a:r>
            <a:br>
              <a:rPr lang="en-US" altLang="en-US" sz="1600" i="0"/>
            </a:br>
            <a:r>
              <a:rPr lang="en-US" altLang="en-US" sz="1600" i="0"/>
              <a:t>(1803) </a:t>
            </a:r>
            <a:endParaRPr lang="en-US" altLang="en-US" sz="1600"/>
          </a:p>
        </p:txBody>
      </p:sp>
      <p:sp>
        <p:nvSpPr>
          <p:cNvPr id="37" name="Rectangular Callout 36"/>
          <p:cNvSpPr>
            <a:spLocks noChangeArrowheads="1"/>
          </p:cNvSpPr>
          <p:nvPr/>
        </p:nvSpPr>
        <p:spPr bwMode="auto">
          <a:xfrm>
            <a:off x="1676400" y="1828800"/>
            <a:ext cx="5486400" cy="1816100"/>
          </a:xfrm>
          <a:prstGeom prst="wedgeRectCallout">
            <a:avLst>
              <a:gd name="adj1" fmla="val -54218"/>
              <a:gd name="adj2" fmla="val -4746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It is a measured as the logarithm of the number of specific ways in which the micro world may be arranged, given the macro world.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228600" y="4749800"/>
            <a:ext cx="9382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Few bits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needed</a:t>
            </a:r>
            <a:endParaRPr lang="en-US" altLang="en-US" sz="1600">
              <a:solidFill>
                <a:schemeClr val="bg2"/>
              </a:solidFill>
            </a:endParaRPr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279400" y="6273800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Low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entropy</a:t>
            </a:r>
            <a:endParaRPr lang="en-US" altLang="en-US" sz="1600">
              <a:solidFill>
                <a:schemeClr val="bg2"/>
              </a:solidFill>
            </a:endParaRPr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2947988" y="4673600"/>
            <a:ext cx="11747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Lots of bits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needed</a:t>
            </a:r>
            <a:endParaRPr lang="en-US" altLang="en-US" sz="1600">
              <a:solidFill>
                <a:schemeClr val="bg2"/>
              </a:solidFill>
            </a:endParaRP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3251200" y="6197600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>
                <a:solidFill>
                  <a:schemeClr val="bg2"/>
                </a:solidFill>
              </a:rPr>
              <a:t>High </a:t>
            </a:r>
            <a:br>
              <a:rPr lang="en-US" altLang="en-US" sz="1600" i="0">
                <a:solidFill>
                  <a:schemeClr val="bg2"/>
                </a:solidFill>
              </a:rPr>
            </a:br>
            <a:r>
              <a:rPr lang="en-US" altLang="en-US" sz="1600" i="0">
                <a:solidFill>
                  <a:schemeClr val="bg2"/>
                </a:solidFill>
              </a:rPr>
              <a:t>entropy</a:t>
            </a:r>
            <a:endParaRPr lang="en-US" altLang="en-US" sz="1600">
              <a:solidFill>
                <a:schemeClr val="bg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2" grpId="0" animBg="1"/>
      <p:bldP spid="44" grpId="0" animBg="1"/>
      <p:bldP spid="45" grpId="0" animBg="1"/>
      <p:bldP spid="37" grpId="0" animBg="1"/>
      <p:bldP spid="40" grpId="0"/>
      <p:bldP spid="41" grpId="0"/>
      <p:bldP spid="46" grpId="0"/>
      <p:bldP spid="5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6931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6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29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269331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69338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39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0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1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2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3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4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5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6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7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8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9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9332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69336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9337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8897" y="3704368"/>
            <a:ext cx="8068303" cy="2163032"/>
            <a:chOff x="1075697" y="4011180"/>
            <a:chExt cx="8068303" cy="2163032"/>
          </a:xfrm>
        </p:grpSpPr>
        <p:cxnSp>
          <p:nvCxnSpPr>
            <p:cNvPr id="39" name="Straight Connector 71"/>
            <p:cNvCxnSpPr>
              <a:cxnSpLocks noChangeShapeType="1"/>
            </p:cNvCxnSpPr>
            <p:nvPr/>
          </p:nvCxnSpPr>
          <p:spPr bwMode="auto">
            <a:xfrm flipH="1" flipV="1">
              <a:off x="8186181" y="5410368"/>
              <a:ext cx="649342" cy="356655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72"/>
            <p:cNvCxnSpPr>
              <a:cxnSpLocks noChangeShapeType="1"/>
            </p:cNvCxnSpPr>
            <p:nvPr/>
          </p:nvCxnSpPr>
          <p:spPr bwMode="auto">
            <a:xfrm flipV="1">
              <a:off x="7571132" y="5410370"/>
              <a:ext cx="630836" cy="406962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74"/>
            <p:cNvCxnSpPr>
              <a:cxnSpLocks noChangeShapeType="1"/>
            </p:cNvCxnSpPr>
            <p:nvPr/>
          </p:nvCxnSpPr>
          <p:spPr bwMode="auto">
            <a:xfrm flipH="1" flipV="1">
              <a:off x="7555347" y="5053713"/>
              <a:ext cx="649342" cy="356655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75"/>
            <p:cNvCxnSpPr>
              <a:cxnSpLocks noChangeShapeType="1"/>
            </p:cNvCxnSpPr>
            <p:nvPr/>
          </p:nvCxnSpPr>
          <p:spPr bwMode="auto">
            <a:xfrm flipV="1">
              <a:off x="6921366" y="5053714"/>
              <a:ext cx="649766" cy="43137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80"/>
            <p:cNvCxnSpPr>
              <a:cxnSpLocks noChangeShapeType="1"/>
            </p:cNvCxnSpPr>
            <p:nvPr/>
          </p:nvCxnSpPr>
          <p:spPr bwMode="auto">
            <a:xfrm flipH="1" flipV="1">
              <a:off x="5972628" y="4709251"/>
              <a:ext cx="1582718" cy="350558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81"/>
            <p:cNvCxnSpPr>
              <a:cxnSpLocks noChangeShapeType="1"/>
            </p:cNvCxnSpPr>
            <p:nvPr/>
          </p:nvCxnSpPr>
          <p:spPr bwMode="auto">
            <a:xfrm flipV="1">
              <a:off x="4438139" y="4709252"/>
              <a:ext cx="1573267" cy="49688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" name="Straight Connector 83"/>
            <p:cNvCxnSpPr>
              <a:cxnSpLocks noChangeShapeType="1"/>
            </p:cNvCxnSpPr>
            <p:nvPr/>
          </p:nvCxnSpPr>
          <p:spPr bwMode="auto">
            <a:xfrm flipH="1" flipV="1">
              <a:off x="4399362" y="4367834"/>
              <a:ext cx="1582718" cy="350559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" name="Straight Connector 84"/>
            <p:cNvCxnSpPr>
              <a:cxnSpLocks noChangeShapeType="1"/>
            </p:cNvCxnSpPr>
            <p:nvPr/>
          </p:nvCxnSpPr>
          <p:spPr bwMode="auto">
            <a:xfrm flipV="1">
              <a:off x="2875201" y="4367834"/>
              <a:ext cx="1562938" cy="545898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" name="Straight Connector 86"/>
            <p:cNvCxnSpPr>
              <a:cxnSpLocks noChangeShapeType="1"/>
            </p:cNvCxnSpPr>
            <p:nvPr/>
          </p:nvCxnSpPr>
          <p:spPr bwMode="auto">
            <a:xfrm flipH="1" flipV="1">
              <a:off x="2836423" y="4011180"/>
              <a:ext cx="1582718" cy="350558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" name="Straight Connector 87"/>
            <p:cNvCxnSpPr>
              <a:cxnSpLocks noChangeShapeType="1"/>
            </p:cNvCxnSpPr>
            <p:nvPr/>
          </p:nvCxnSpPr>
          <p:spPr bwMode="auto">
            <a:xfrm flipV="1">
              <a:off x="1524000" y="4011181"/>
              <a:ext cx="1351201" cy="573088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" name="Rectangle 105"/>
            <p:cNvSpPr>
              <a:spLocks noChangeArrowheads="1"/>
            </p:cNvSpPr>
            <p:nvPr/>
          </p:nvSpPr>
          <p:spPr bwMode="auto">
            <a:xfrm flipH="1">
              <a:off x="1075697" y="4434475"/>
              <a:ext cx="5245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 smtClean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 smtClean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 smtClean="0">
                  <a:solidFill>
                    <a:srgbClr val="CC00FF"/>
                  </a:solidFill>
                </a:rPr>
                <a:t>2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0" name="Rectangle 105"/>
            <p:cNvSpPr>
              <a:spLocks noChangeArrowheads="1"/>
            </p:cNvSpPr>
            <p:nvPr/>
          </p:nvSpPr>
          <p:spPr bwMode="auto">
            <a:xfrm flipH="1">
              <a:off x="2523497" y="4734580"/>
              <a:ext cx="5245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 smtClean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 smtClean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>
                  <a:solidFill>
                    <a:srgbClr val="CC00FF"/>
                  </a:solidFill>
                </a:rPr>
                <a:t>4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1" name="Rectangle 105"/>
            <p:cNvSpPr>
              <a:spLocks noChangeArrowheads="1"/>
            </p:cNvSpPr>
            <p:nvPr/>
          </p:nvSpPr>
          <p:spPr bwMode="auto">
            <a:xfrm flipH="1">
              <a:off x="3962400" y="5039380"/>
              <a:ext cx="5245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 smtClean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 smtClean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 smtClean="0">
                  <a:solidFill>
                    <a:srgbClr val="CC00FF"/>
                  </a:solidFill>
                </a:rPr>
                <a:t>8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2" name="Rectangle 105"/>
            <p:cNvSpPr>
              <a:spLocks noChangeArrowheads="1"/>
            </p:cNvSpPr>
            <p:nvPr/>
          </p:nvSpPr>
          <p:spPr bwMode="auto">
            <a:xfrm flipH="1">
              <a:off x="6477000" y="5334000"/>
              <a:ext cx="6447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 smtClean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 smtClean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 smtClean="0">
                  <a:solidFill>
                    <a:srgbClr val="CC00FF"/>
                  </a:solidFill>
                </a:rPr>
                <a:t>16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3" name="Rectangle 105"/>
            <p:cNvSpPr>
              <a:spLocks noChangeArrowheads="1"/>
            </p:cNvSpPr>
            <p:nvPr/>
          </p:nvSpPr>
          <p:spPr bwMode="auto">
            <a:xfrm flipH="1">
              <a:off x="7162800" y="5638800"/>
              <a:ext cx="6447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 smtClean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 smtClean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 smtClean="0">
                  <a:solidFill>
                    <a:srgbClr val="CC00FF"/>
                  </a:solidFill>
                </a:rPr>
                <a:t>32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  <p:sp>
          <p:nvSpPr>
            <p:cNvPr id="54" name="Rectangle 105"/>
            <p:cNvSpPr>
              <a:spLocks noChangeArrowheads="1"/>
            </p:cNvSpPr>
            <p:nvPr/>
          </p:nvSpPr>
          <p:spPr bwMode="auto">
            <a:xfrm flipH="1">
              <a:off x="8499272" y="5650992"/>
              <a:ext cx="6447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 baseline="30000" dirty="0" smtClean="0">
                  <a:solidFill>
                    <a:srgbClr val="CC00FF"/>
                  </a:solidFill>
                </a:rPr>
                <a:t>1</a:t>
              </a:r>
              <a:r>
                <a:rPr lang="en-US" altLang="en-US" sz="2800" i="0" dirty="0" smtClean="0">
                  <a:solidFill>
                    <a:srgbClr val="CC00FF"/>
                  </a:solidFill>
                </a:rPr>
                <a:t>/</a:t>
              </a:r>
              <a:r>
                <a:rPr lang="en-US" altLang="en-US" sz="2800" i="0" baseline="-25000" dirty="0" smtClean="0">
                  <a:solidFill>
                    <a:srgbClr val="CC00FF"/>
                  </a:solidFill>
                </a:rPr>
                <a:t>32</a:t>
              </a:r>
              <a:endParaRPr lang="en-US" altLang="en-US" sz="2800" baseline="-25000" dirty="0">
                <a:solidFill>
                  <a:srgbClr val="CC00FF"/>
                </a:solidFill>
              </a:endParaRPr>
            </a:p>
          </p:txBody>
        </p:sp>
      </p:grpSp>
      <p:sp>
        <p:nvSpPr>
          <p:cNvPr id="56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1384995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Minimize: expected number of bits sent</a:t>
            </a:r>
          </a:p>
          <a:p>
            <a:pPr eaLnBrk="1" hangingPunct="1">
              <a:buFontTx/>
              <a:buNone/>
            </a:pPr>
            <a:r>
              <a:rPr lang="en-US" altLang="en-US" sz="2800" i="0" dirty="0">
                <a:sym typeface="Symbol" pitchFamily="18" charset="2"/>
              </a:rPr>
              <a:t>                     </a:t>
            </a:r>
            <a:r>
              <a:rPr lang="en-US" altLang="en-US" sz="2800" i="0" baseline="-25000" dirty="0" err="1"/>
              <a:t>i</a:t>
            </a:r>
            <a:r>
              <a:rPr lang="en-US" altLang="en-US" sz="2800" i="0" dirty="0"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baseline="-25000" dirty="0"/>
              <a:t> </a:t>
            </a:r>
            <a:r>
              <a:rPr lang="en-US" altLang="en-US" sz="2800" i="0" dirty="0">
                <a:sym typeface="Symbol" pitchFamily="18" charset="2"/>
              </a:rPr>
              <a:t> </a:t>
            </a:r>
            <a:r>
              <a:rPr lang="en-US" altLang="en-US" sz="2800" i="0" dirty="0" smtClean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 smtClean="0">
                <a:solidFill>
                  <a:srgbClr val="FF66FF"/>
                </a:solidFill>
              </a:rPr>
              <a:t>i</a:t>
            </a:r>
          </a:p>
          <a:p>
            <a:pPr eaLnBrk="1" hangingPunct="1">
              <a:buNone/>
            </a:pPr>
            <a:r>
              <a:rPr lang="en-US" altLang="en-US" sz="2800" i="0" dirty="0">
                <a:sym typeface="Symbol" pitchFamily="18" charset="2"/>
              </a:rPr>
              <a:t>Subject to 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</a:t>
            </a:r>
            <a:r>
              <a:rPr lang="en-US" altLang="en-US" sz="2800" i="0" baseline="-25000" dirty="0" err="1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2</a:t>
            </a:r>
            <a:r>
              <a:rPr lang="en-US" altLang="en-US" sz="2800" i="0" baseline="30000" dirty="0">
                <a:solidFill>
                  <a:srgbClr val="FFC000"/>
                </a:solidFill>
                <a:sym typeface="Symbol" pitchFamily="18" charset="2"/>
              </a:rPr>
              <a:t>-L</a:t>
            </a:r>
            <a:r>
              <a:rPr lang="en-US" altLang="en-US" sz="2800" i="0" baseline="30000" dirty="0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= </a:t>
            </a:r>
            <a:r>
              <a:rPr lang="en-US" altLang="en-US" sz="2800" i="0" dirty="0" smtClean="0">
                <a:solidFill>
                  <a:srgbClr val="FFC000"/>
                </a:solidFill>
                <a:sym typeface="Symbol" pitchFamily="18" charset="2"/>
              </a:rPr>
              <a:t>1</a:t>
            </a:r>
            <a:endParaRPr lang="en-US" altLang="en-US" sz="2800" i="0" baseline="30000" dirty="0">
              <a:solidFill>
                <a:srgbClr val="FF66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682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6931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6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29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269331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69338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39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0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1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2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3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4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5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6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7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8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9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9332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69336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9337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230421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1384995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Minimize: expected number of bits sent</a:t>
            </a:r>
          </a:p>
          <a:p>
            <a:pPr eaLnBrk="1" hangingPunct="1">
              <a:buFontTx/>
              <a:buNone/>
            </a:pPr>
            <a:r>
              <a:rPr lang="en-US" altLang="en-US" sz="2800" i="0" dirty="0">
                <a:sym typeface="Symbol" pitchFamily="18" charset="2"/>
              </a:rPr>
              <a:t>                     </a:t>
            </a:r>
            <a:r>
              <a:rPr lang="en-US" altLang="en-US" sz="2800" i="0" baseline="-25000" dirty="0" err="1"/>
              <a:t>i</a:t>
            </a:r>
            <a:r>
              <a:rPr lang="en-US" altLang="en-US" sz="2800" i="0" dirty="0"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baseline="-25000" dirty="0"/>
              <a:t> </a:t>
            </a:r>
            <a:r>
              <a:rPr lang="en-US" altLang="en-US" sz="2800" i="0" dirty="0">
                <a:sym typeface="Symbol" pitchFamily="18" charset="2"/>
              </a:rPr>
              <a:t> </a:t>
            </a:r>
            <a:r>
              <a:rPr lang="en-US" altLang="en-US" sz="2800" i="0" dirty="0" smtClean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 smtClean="0">
                <a:solidFill>
                  <a:srgbClr val="FF66FF"/>
                </a:solidFill>
              </a:rPr>
              <a:t>i</a:t>
            </a:r>
          </a:p>
          <a:p>
            <a:pPr eaLnBrk="1" hangingPunct="1">
              <a:buNone/>
            </a:pPr>
            <a:r>
              <a:rPr lang="en-US" altLang="en-US" sz="2800" i="0" dirty="0">
                <a:sym typeface="Symbol" pitchFamily="18" charset="2"/>
              </a:rPr>
              <a:t>Subject to 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</a:t>
            </a:r>
            <a:r>
              <a:rPr lang="en-US" altLang="en-US" sz="2800" i="0" baseline="-25000" dirty="0" err="1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2</a:t>
            </a:r>
            <a:r>
              <a:rPr lang="en-US" altLang="en-US" sz="2800" i="0" baseline="30000" dirty="0">
                <a:solidFill>
                  <a:srgbClr val="FFC000"/>
                </a:solidFill>
                <a:sym typeface="Symbol" pitchFamily="18" charset="2"/>
              </a:rPr>
              <a:t>-L</a:t>
            </a:r>
            <a:r>
              <a:rPr lang="en-US" altLang="en-US" sz="2800" i="0" baseline="30000" dirty="0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= </a:t>
            </a:r>
            <a:r>
              <a:rPr lang="en-US" altLang="en-US" sz="2800" i="0" dirty="0" smtClean="0">
                <a:solidFill>
                  <a:srgbClr val="FFC000"/>
                </a:solidFill>
                <a:sym typeface="Symbol" pitchFamily="18" charset="2"/>
              </a:rPr>
              <a:t>1</a:t>
            </a:r>
            <a:endParaRPr lang="en-US" altLang="en-US" sz="2800" i="0" baseline="30000" dirty="0">
              <a:solidFill>
                <a:srgbClr val="FF66FF"/>
              </a:solidFill>
            </a:endParaRPr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1046163" y="3352800"/>
            <a:ext cx="701987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 smtClean="0"/>
              <a:t>What </a:t>
            </a:r>
            <a:r>
              <a:rPr lang="en-US" altLang="en-US" sz="2800" i="0" dirty="0"/>
              <a:t>if relax the condition that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 </a:t>
            </a:r>
            <a:r>
              <a:rPr lang="en-US" altLang="en-US" sz="2800" i="0" dirty="0"/>
              <a:t>is an integer</a:t>
            </a:r>
            <a:r>
              <a:rPr lang="en-US" altLang="en-US" sz="2800" i="0" dirty="0" smtClean="0"/>
              <a:t>?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1046163" y="3799344"/>
            <a:ext cx="7760458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 smtClean="0"/>
              <a:t>Calculus </a:t>
            </a:r>
            <a:r>
              <a:rPr lang="en-US" altLang="en-US" sz="2800" i="0" dirty="0" smtClean="0"/>
              <a:t>minimizes </a:t>
            </a:r>
            <a:r>
              <a:rPr lang="en-US" altLang="en-US" sz="2800" i="0" dirty="0"/>
              <a:t>by setting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  <a:r>
              <a:rPr lang="en-US" altLang="en-US" sz="2800" i="0" dirty="0">
                <a:solidFill>
                  <a:srgbClr val="FF66FF"/>
                </a:solidFill>
              </a:rPr>
              <a:t> </a:t>
            </a:r>
            <a:r>
              <a:rPr lang="en-US" altLang="en-US" sz="2800" i="0" dirty="0"/>
              <a:t>= </a:t>
            </a:r>
            <a:r>
              <a:rPr lang="en-US" altLang="en-US" sz="2800" i="0" dirty="0">
                <a:solidFill>
                  <a:srgbClr val="FF66FF"/>
                </a:solidFill>
              </a:rPr>
              <a:t>log(</a:t>
            </a:r>
            <a:r>
              <a:rPr lang="en-US" altLang="en-US" sz="2800" i="0" dirty="0">
                <a:solidFill>
                  <a:srgbClr val="66FF66"/>
                </a:solidFill>
              </a:rPr>
              <a:t>1/p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 smtClean="0">
                <a:solidFill>
                  <a:srgbClr val="FF66FF"/>
                </a:solidFill>
              </a:rPr>
              <a:t>)</a:t>
            </a:r>
            <a:endParaRPr lang="en-US" altLang="en-US" sz="2800" i="0" dirty="0"/>
          </a:p>
          <a:p>
            <a:pPr eaLnBrk="1" hangingPunct="1">
              <a:buFontTx/>
              <a:buNone/>
            </a:pPr>
            <a:r>
              <a:rPr lang="en-US" altLang="en-US" sz="2800" i="0" dirty="0" smtClean="0"/>
              <a:t>Example:</a:t>
            </a:r>
            <a:endParaRPr lang="en-US" altLang="en-US" sz="2800" i="0" dirty="0"/>
          </a:p>
          <a:p>
            <a:pPr eaLnBrk="1" hangingPunct="1"/>
            <a:r>
              <a:rPr lang="en-US" altLang="en-US" sz="2800" i="0" dirty="0"/>
              <a:t>Suppose all toys had probability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>
                <a:solidFill>
                  <a:srgbClr val="66FF66"/>
                </a:solidFill>
              </a:rPr>
              <a:t> = 0.031</a:t>
            </a:r>
            <a:r>
              <a:rPr lang="en-US" altLang="en-US" sz="2800" i="0" dirty="0"/>
              <a:t>,</a:t>
            </a:r>
          </a:p>
          <a:p>
            <a:pPr eaLnBrk="1" hangingPunct="1"/>
            <a:r>
              <a:rPr lang="en-US" altLang="en-US" sz="2800" i="0" dirty="0"/>
              <a:t>Then there would be </a:t>
            </a:r>
            <a:r>
              <a:rPr lang="en-US" altLang="en-US" sz="2800" i="0" dirty="0">
                <a:solidFill>
                  <a:srgbClr val="66FF66"/>
                </a:solidFill>
              </a:rPr>
              <a:t>1/p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>
                <a:solidFill>
                  <a:srgbClr val="66FF66"/>
                </a:solidFill>
              </a:rPr>
              <a:t> = 32</a:t>
            </a:r>
            <a:r>
              <a:rPr lang="en-US" altLang="en-US" sz="2800" i="0" dirty="0"/>
              <a:t>  toys,</a:t>
            </a:r>
          </a:p>
          <a:p>
            <a:pPr eaLnBrk="1" hangingPunct="1"/>
            <a:r>
              <a:rPr lang="en-US" altLang="en-US" sz="2800" i="0" dirty="0"/>
              <a:t>Then the codes would have length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 </a:t>
            </a:r>
            <a:r>
              <a:rPr lang="en-US" altLang="en-US" sz="2800" i="0" dirty="0" smtClean="0">
                <a:solidFill>
                  <a:srgbClr val="FF66FF"/>
                </a:solidFill>
                <a:sym typeface="Symbol" pitchFamily="18" charset="2"/>
              </a:rPr>
              <a:t> L</a:t>
            </a:r>
            <a:r>
              <a:rPr lang="en-US" altLang="en-US" sz="2800" i="0" baseline="-25000" dirty="0" smtClean="0">
                <a:solidFill>
                  <a:srgbClr val="FF66FF"/>
                </a:solidFill>
              </a:rPr>
              <a:t>i</a:t>
            </a:r>
            <a:r>
              <a:rPr lang="en-US" altLang="en-US" sz="2800" i="0" dirty="0" smtClean="0">
                <a:solidFill>
                  <a:srgbClr val="FF66FF"/>
                </a:solidFill>
              </a:rPr>
              <a:t> </a:t>
            </a:r>
            <a:r>
              <a:rPr lang="en-US" altLang="en-US" sz="2800" i="0" dirty="0"/>
              <a:t>= </a:t>
            </a:r>
            <a:r>
              <a:rPr lang="en-US" altLang="en-US" sz="2800" i="0" dirty="0">
                <a:solidFill>
                  <a:srgbClr val="FF66FF"/>
                </a:solidFill>
              </a:rPr>
              <a:t>log(</a:t>
            </a:r>
            <a:r>
              <a:rPr lang="en-US" altLang="en-US" sz="2800" i="0" dirty="0">
                <a:solidFill>
                  <a:srgbClr val="66FF66"/>
                </a:solidFill>
              </a:rPr>
              <a:t>1/p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>
                <a:solidFill>
                  <a:srgbClr val="FF66FF"/>
                </a:solidFill>
              </a:rPr>
              <a:t>)=5.</a:t>
            </a:r>
          </a:p>
          <a:p>
            <a:pPr eaLnBrk="1" hangingPunct="1">
              <a:buFontTx/>
              <a:buNone/>
            </a:pPr>
            <a:endParaRPr lang="en-US" altLang="en-US" sz="2800" i="0" dirty="0">
              <a:solidFill>
                <a:srgbClr val="FF66FF"/>
              </a:solidFill>
            </a:endParaRPr>
          </a:p>
        </p:txBody>
      </p:sp>
      <p:sp>
        <p:nvSpPr>
          <p:cNvPr id="40" name="Rectangular Callout 111"/>
          <p:cNvSpPr>
            <a:spLocks noChangeArrowheads="1"/>
          </p:cNvSpPr>
          <p:nvPr/>
        </p:nvSpPr>
        <p:spPr bwMode="auto">
          <a:xfrm>
            <a:off x="1066800" y="3386138"/>
            <a:ext cx="6827838" cy="2862262"/>
          </a:xfrm>
          <a:prstGeom prst="wedgeRectCallout">
            <a:avLst>
              <a:gd name="adj1" fmla="val 57662"/>
              <a:gd name="adj2" fmla="val -94028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</p:txBody>
      </p:sp>
    </p:spTree>
    <p:extLst>
      <p:ext uri="{BB962C8B-B14F-4D97-AF65-F5344CB8AC3E}">
        <p14:creationId xmlns:p14="http://schemas.microsoft.com/office/powerpoint/2010/main" val="3597070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4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6931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6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29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269331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69338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39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0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1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2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3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4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5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6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7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8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9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9332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69336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9337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230421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1384995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Minimize: expected number of bits sent</a:t>
            </a:r>
          </a:p>
          <a:p>
            <a:pPr eaLnBrk="1" hangingPunct="1">
              <a:buFontTx/>
              <a:buNone/>
            </a:pPr>
            <a:r>
              <a:rPr lang="en-US" altLang="en-US" sz="2800" i="0" dirty="0">
                <a:sym typeface="Symbol" pitchFamily="18" charset="2"/>
              </a:rPr>
              <a:t>                     </a:t>
            </a:r>
            <a:r>
              <a:rPr lang="en-US" altLang="en-US" sz="2800" i="0" baseline="-25000" dirty="0" err="1"/>
              <a:t>i</a:t>
            </a:r>
            <a:r>
              <a:rPr lang="en-US" altLang="en-US" sz="2800" i="0" dirty="0"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baseline="-25000" dirty="0"/>
              <a:t> </a:t>
            </a:r>
            <a:r>
              <a:rPr lang="en-US" altLang="en-US" sz="2800" i="0" dirty="0">
                <a:sym typeface="Symbol" pitchFamily="18" charset="2"/>
              </a:rPr>
              <a:t> </a:t>
            </a:r>
            <a:r>
              <a:rPr lang="en-US" altLang="en-US" sz="2800" i="0" dirty="0" smtClean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 smtClean="0">
                <a:solidFill>
                  <a:srgbClr val="FF66FF"/>
                </a:solidFill>
              </a:rPr>
              <a:t>i</a:t>
            </a:r>
          </a:p>
          <a:p>
            <a:pPr eaLnBrk="1" hangingPunct="1">
              <a:buNone/>
            </a:pPr>
            <a:r>
              <a:rPr lang="en-US" altLang="en-US" sz="2800" i="0" dirty="0">
                <a:sym typeface="Symbol" pitchFamily="18" charset="2"/>
              </a:rPr>
              <a:t>Subject to 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</a:t>
            </a:r>
            <a:r>
              <a:rPr lang="en-US" altLang="en-US" sz="2800" i="0" baseline="-25000" dirty="0" err="1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2</a:t>
            </a:r>
            <a:r>
              <a:rPr lang="en-US" altLang="en-US" sz="2800" i="0" baseline="30000" dirty="0">
                <a:solidFill>
                  <a:srgbClr val="FFC000"/>
                </a:solidFill>
                <a:sym typeface="Symbol" pitchFamily="18" charset="2"/>
              </a:rPr>
              <a:t>-L</a:t>
            </a:r>
            <a:r>
              <a:rPr lang="en-US" altLang="en-US" sz="2800" i="0" baseline="30000" dirty="0">
                <a:solidFill>
                  <a:srgbClr val="FFC000"/>
                </a:solidFill>
              </a:rPr>
              <a:t>i</a:t>
            </a:r>
            <a:r>
              <a:rPr lang="en-US" altLang="en-US" sz="2800" i="0" dirty="0">
                <a:solidFill>
                  <a:srgbClr val="FFC000"/>
                </a:solidFill>
                <a:sym typeface="Symbol" pitchFamily="18" charset="2"/>
              </a:rPr>
              <a:t> = </a:t>
            </a:r>
            <a:r>
              <a:rPr lang="en-US" altLang="en-US" sz="2800" i="0" dirty="0" smtClean="0">
                <a:solidFill>
                  <a:srgbClr val="FFC000"/>
                </a:solidFill>
                <a:sym typeface="Symbol" pitchFamily="18" charset="2"/>
              </a:rPr>
              <a:t>1</a:t>
            </a:r>
            <a:endParaRPr lang="en-US" altLang="en-US" sz="2800" i="0" baseline="30000" dirty="0">
              <a:solidFill>
                <a:srgbClr val="FF66FF"/>
              </a:solidFill>
            </a:endParaRPr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1046163" y="3352800"/>
            <a:ext cx="701987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 smtClean="0"/>
              <a:t>What </a:t>
            </a:r>
            <a:r>
              <a:rPr lang="en-US" altLang="en-US" sz="2800" i="0" dirty="0"/>
              <a:t>if relax the condition that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 </a:t>
            </a:r>
            <a:r>
              <a:rPr lang="en-US" altLang="en-US" sz="2800" i="0" dirty="0"/>
              <a:t>is an integer</a:t>
            </a:r>
            <a:r>
              <a:rPr lang="en-US" altLang="en-US" sz="2800" i="0" dirty="0" smtClean="0"/>
              <a:t>?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1046163" y="3799344"/>
            <a:ext cx="667362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 smtClean="0"/>
              <a:t>Calculous minimizes </a:t>
            </a:r>
            <a:r>
              <a:rPr lang="en-US" altLang="en-US" sz="2800" i="0" dirty="0"/>
              <a:t>by setting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  <a:r>
              <a:rPr lang="en-US" altLang="en-US" sz="2800" i="0" dirty="0">
                <a:solidFill>
                  <a:srgbClr val="FF66FF"/>
                </a:solidFill>
              </a:rPr>
              <a:t> </a:t>
            </a:r>
            <a:r>
              <a:rPr lang="en-US" altLang="en-US" sz="2800" i="0" dirty="0"/>
              <a:t>= </a:t>
            </a:r>
            <a:r>
              <a:rPr lang="en-US" altLang="en-US" sz="2800" i="0" dirty="0">
                <a:solidFill>
                  <a:srgbClr val="FF66FF"/>
                </a:solidFill>
              </a:rPr>
              <a:t>log(</a:t>
            </a:r>
            <a:r>
              <a:rPr lang="en-US" altLang="en-US" sz="2800" i="0" dirty="0">
                <a:solidFill>
                  <a:srgbClr val="66FF66"/>
                </a:solidFill>
              </a:rPr>
              <a:t>1/p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dirty="0" smtClean="0">
                <a:solidFill>
                  <a:srgbClr val="FF66FF"/>
                </a:solidFill>
              </a:rPr>
              <a:t>)</a:t>
            </a:r>
            <a:endParaRPr lang="en-US" altLang="en-US" sz="2800" i="0" dirty="0"/>
          </a:p>
        </p:txBody>
      </p:sp>
      <p:sp>
        <p:nvSpPr>
          <p:cNvPr id="40" name="Rectangular Callout 111"/>
          <p:cNvSpPr>
            <a:spLocks noChangeArrowheads="1"/>
          </p:cNvSpPr>
          <p:nvPr/>
        </p:nvSpPr>
        <p:spPr bwMode="auto">
          <a:xfrm>
            <a:off x="1066800" y="3386138"/>
            <a:ext cx="6827838" cy="2862262"/>
          </a:xfrm>
          <a:prstGeom prst="wedgeRectCallout">
            <a:avLst>
              <a:gd name="adj1" fmla="val 57662"/>
              <a:gd name="adj2" fmla="val -94028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1046163" y="4306431"/>
            <a:ext cx="5670078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 smtClean="0"/>
              <a:t>Giving </a:t>
            </a:r>
            <a:r>
              <a:rPr lang="en-US" altLang="en-US" sz="2800" i="0" dirty="0"/>
              <a:t>the expected number of bits is</a:t>
            </a:r>
          </a:p>
          <a:p>
            <a:pPr eaLnBrk="1" hangingPunct="1">
              <a:buFontTx/>
              <a:buNone/>
            </a:pPr>
            <a:r>
              <a:rPr lang="en-US" altLang="en-US" sz="2800" i="0" dirty="0"/>
              <a:t>    </a:t>
            </a:r>
            <a:r>
              <a:rPr lang="en-US" altLang="en-US" sz="2800" i="0" dirty="0">
                <a:solidFill>
                  <a:srgbClr val="FFFF00"/>
                </a:solidFill>
              </a:rPr>
              <a:t>H(p) </a:t>
            </a:r>
            <a:r>
              <a:rPr lang="en-US" altLang="en-US" sz="2800" i="0" dirty="0">
                <a:solidFill>
                  <a:srgbClr val="FFFF00"/>
                </a:solidFill>
                <a:sym typeface="Symbol" pitchFamily="18" charset="2"/>
              </a:rPr>
              <a:t>= </a:t>
            </a:r>
            <a:r>
              <a:rPr lang="en-US" altLang="en-US" sz="2800" i="0" baseline="-25000" dirty="0" err="1">
                <a:solidFill>
                  <a:srgbClr val="FFFF00"/>
                </a:solidFill>
              </a:rPr>
              <a:t>i</a:t>
            </a:r>
            <a:r>
              <a:rPr lang="en-US" altLang="en-US" sz="2800" i="0" dirty="0">
                <a:solidFill>
                  <a:srgbClr val="FFFF00"/>
                </a:solidFill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FFFF00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FFFF00"/>
                </a:solidFill>
              </a:rPr>
              <a:t>i </a:t>
            </a:r>
            <a:r>
              <a:rPr lang="en-US" altLang="en-US" sz="2800" i="0" dirty="0">
                <a:solidFill>
                  <a:srgbClr val="FFFF00"/>
                </a:solidFill>
                <a:sym typeface="Symbol" pitchFamily="18" charset="2"/>
              </a:rPr>
              <a:t> </a:t>
            </a:r>
            <a:r>
              <a:rPr lang="en-US" altLang="en-US" sz="2800" i="0" dirty="0">
                <a:solidFill>
                  <a:srgbClr val="FFFF00"/>
                </a:solidFill>
              </a:rPr>
              <a:t>log(1/p</a:t>
            </a:r>
            <a:r>
              <a:rPr lang="en-US" altLang="en-US" sz="2800" i="0" baseline="-25000" dirty="0">
                <a:solidFill>
                  <a:srgbClr val="FFFF00"/>
                </a:solidFill>
              </a:rPr>
              <a:t>i</a:t>
            </a:r>
            <a:r>
              <a:rPr lang="en-US" altLang="en-US" sz="2800" i="0" dirty="0">
                <a:solidFill>
                  <a:srgbClr val="FFFF00"/>
                </a:solidFill>
              </a:rPr>
              <a:t>).  (Entropy)</a:t>
            </a:r>
          </a:p>
          <a:p>
            <a:pPr eaLnBrk="1" hangingPunct="1">
              <a:buFontTx/>
              <a:buNone/>
            </a:pPr>
            <a:r>
              <a:rPr lang="en-US" altLang="en-US" sz="2800" i="0" dirty="0"/>
              <a:t>(The answer given by Huffman Codes</a:t>
            </a:r>
            <a:br>
              <a:rPr lang="en-US" altLang="en-US" sz="2800" i="0" dirty="0"/>
            </a:br>
            <a:r>
              <a:rPr lang="en-US" altLang="en-US" sz="2800" i="0" dirty="0"/>
              <a:t>  is at most one bit longer.)</a:t>
            </a:r>
          </a:p>
          <a:p>
            <a:pPr eaLnBrk="1" hangingPunct="1">
              <a:buFontTx/>
              <a:buNone/>
            </a:pPr>
            <a:endParaRPr lang="en-US" altLang="en-US" sz="2800" i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8864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2386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2387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72388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89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0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1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2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3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4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5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6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7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8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99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400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2401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658813"/>
            <a:ext cx="6550025" cy="13858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Let X, Y, and Z be random variables.</a:t>
            </a:r>
          </a:p>
          <a:p>
            <a:pPr eaLnBrk="1" hangingPunct="1">
              <a:buFontTx/>
              <a:buNone/>
            </a:pPr>
            <a:r>
              <a:rPr lang="en-US" altLang="en-US" sz="2800" i="0"/>
              <a:t>  i.e. they take on random values according to some probability distributions.</a:t>
            </a:r>
          </a:p>
        </p:txBody>
      </p:sp>
      <p:grpSp>
        <p:nvGrpSpPr>
          <p:cNvPr id="272403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72411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2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3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4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5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6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7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8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19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20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21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72422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72404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72409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2410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230421" name="Rectangular Callout 124"/>
          <p:cNvSpPr>
            <a:spLocks noChangeArrowheads="1"/>
          </p:cNvSpPr>
          <p:nvPr/>
        </p:nvSpPr>
        <p:spPr bwMode="auto">
          <a:xfrm>
            <a:off x="1447800" y="2335996"/>
            <a:ext cx="6148388" cy="954107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T</a:t>
            </a:r>
            <a:r>
              <a:rPr lang="en-US" altLang="en-US" sz="2800" i="0" dirty="0" smtClean="0"/>
              <a:t>he </a:t>
            </a:r>
            <a:r>
              <a:rPr lang="en-US" altLang="en-US" sz="2800" i="0" dirty="0"/>
              <a:t>expected number of bits needed to communicate the value of X  is …</a:t>
            </a:r>
          </a:p>
        </p:txBody>
      </p:sp>
      <p:sp>
        <p:nvSpPr>
          <p:cNvPr id="272406" name="Rectangle 1"/>
          <p:cNvSpPr>
            <a:spLocks noChangeArrowheads="1"/>
          </p:cNvSpPr>
          <p:nvPr/>
        </p:nvSpPr>
        <p:spPr bwMode="auto">
          <a:xfrm>
            <a:off x="1295400" y="3962400"/>
            <a:ext cx="644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 </a:t>
            </a:r>
            <a:r>
              <a:rPr lang="en-US" altLang="en-US" sz="2800" i="0">
                <a:solidFill>
                  <a:srgbClr val="FFFF00"/>
                </a:solidFill>
              </a:rPr>
              <a:t>H(p) 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= </a:t>
            </a:r>
            <a:r>
              <a:rPr lang="en-US" altLang="en-US" sz="2800" i="0" baseline="-25000">
                <a:solidFill>
                  <a:srgbClr val="FFFF00"/>
                </a:solidFill>
              </a:rPr>
              <a:t>i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FFFF00"/>
                </a:solidFill>
              </a:rPr>
              <a:t>p</a:t>
            </a:r>
            <a:r>
              <a:rPr lang="en-US" altLang="en-US" sz="2800" i="0" baseline="-25000">
                <a:solidFill>
                  <a:srgbClr val="FFFF00"/>
                </a:solidFill>
              </a:rPr>
              <a:t>i 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FF00"/>
                </a:solidFill>
              </a:rPr>
              <a:t>log(1/p</a:t>
            </a:r>
            <a:r>
              <a:rPr lang="en-US" altLang="en-US" sz="2800" i="0" baseline="-25000">
                <a:solidFill>
                  <a:srgbClr val="FFFF00"/>
                </a:solidFill>
              </a:rPr>
              <a:t>i</a:t>
            </a:r>
            <a:r>
              <a:rPr lang="en-US" altLang="en-US" sz="2800" i="0">
                <a:solidFill>
                  <a:srgbClr val="FFFF00"/>
                </a:solidFill>
              </a:rPr>
              <a:t>).  (Entropy)</a:t>
            </a:r>
            <a:endParaRPr lang="en-US" altLang="en-US" sz="2800"/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1295400" y="4495800"/>
            <a:ext cx="644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 </a:t>
            </a:r>
            <a:r>
              <a:rPr lang="en-US" altLang="en-US" sz="2800" i="0">
                <a:solidFill>
                  <a:srgbClr val="FFFF00"/>
                </a:solidFill>
              </a:rPr>
              <a:t>H(X) 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= </a:t>
            </a:r>
            <a:r>
              <a:rPr lang="en-US" altLang="en-US" sz="2800" i="0" baseline="-25000">
                <a:solidFill>
                  <a:srgbClr val="FFFF00"/>
                </a:solidFill>
                <a:sym typeface="Symbol" pitchFamily="18" charset="2"/>
              </a:rPr>
              <a:t>x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FFFF00"/>
                </a:solidFill>
              </a:rPr>
              <a:t>pr(X=x)</a:t>
            </a:r>
            <a:r>
              <a:rPr lang="en-US" altLang="en-US" sz="2800" i="0" baseline="-25000">
                <a:solidFill>
                  <a:srgbClr val="FFFF00"/>
                </a:solidFill>
              </a:rPr>
              <a:t> </a:t>
            </a:r>
            <a:r>
              <a:rPr lang="en-US" altLang="en-US" sz="2800" i="0">
                <a:solidFill>
                  <a:srgbClr val="FFFF00"/>
                </a:solidFill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FF00"/>
                </a:solidFill>
              </a:rPr>
              <a:t>log(1/pr(X=x)). </a:t>
            </a:r>
            <a:endParaRPr lang="en-US" altLang="en-US" sz="2800"/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-228600" y="5495925"/>
            <a:ext cx="6445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    X </a:t>
            </a:r>
            <a:r>
              <a:rPr lang="en-US" altLang="en-US" sz="2800" i="0">
                <a:sym typeface="Symbol" pitchFamily="18" charset="2"/>
              </a:rPr>
              <a:t>= toy chosen by this distribution. </a:t>
            </a:r>
            <a:endParaRPr lang="en-US" altLang="en-US" sz="2800"/>
          </a:p>
        </p:txBody>
      </p:sp>
    </p:spTree>
    <p:extLst>
      <p:ext uri="{BB962C8B-B14F-4D97-AF65-F5344CB8AC3E}">
        <p14:creationId xmlns:p14="http://schemas.microsoft.com/office/powerpoint/2010/main" val="1991284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18" grpId="0" animBg="1"/>
      <p:bldP spid="230421" grpId="0" animBg="1"/>
      <p:bldP spid="39" grpId="0"/>
      <p:bldP spid="4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 smtClean="0"/>
              <a:t>Entropy</a:t>
            </a:r>
          </a:p>
        </p:txBody>
      </p:sp>
      <p:pic>
        <p:nvPicPr>
          <p:cNvPr id="273411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5438" y="752475"/>
            <a:ext cx="5953125" cy="435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57200" y="5181600"/>
            <a:ext cx="72072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The Entropy H(X) is the expected number of bits to communicate the value of X. 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57200" y="6132513"/>
            <a:ext cx="7207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It can be drawn as the area of this circle.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 smtClean="0"/>
              <a:t>Entropy</a:t>
            </a:r>
          </a:p>
        </p:txBody>
      </p:sp>
      <p:pic>
        <p:nvPicPr>
          <p:cNvPr id="274435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0"/>
            <a:ext cx="5953125" cy="447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457200" y="5181600"/>
            <a:ext cx="72072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H(XY) then is the expected number of bits to communicate the value of both X and Y.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 smtClean="0"/>
              <a:t>Entropy</a:t>
            </a:r>
          </a:p>
        </p:txBody>
      </p:sp>
      <p:pic>
        <p:nvPicPr>
          <p:cNvPr id="275459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338" y="685800"/>
            <a:ext cx="6029325" cy="438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57200" y="5029200"/>
            <a:ext cx="82296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If I tell you the value of Y, then H(X|Y) is the expected number of bits to communicate the value of X. 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12750" y="5903913"/>
            <a:ext cx="720725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Note that if X and Y are independent, then knowing Y does not help and H(X|Y) = H(X)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 smtClean="0"/>
              <a:t>Entropy</a:t>
            </a:r>
          </a:p>
        </p:txBody>
      </p:sp>
      <p:pic>
        <p:nvPicPr>
          <p:cNvPr id="276483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4488" y="762000"/>
            <a:ext cx="5915025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57200" y="5065713"/>
            <a:ext cx="82296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I(X;Y) is the number of bits that are revealed about X by me telling you Y.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12750" y="5903913"/>
            <a:ext cx="720725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Note that if X and Y are independent, then knowing Y does not help and I(X;Y) = 0.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3841750" y="5459413"/>
            <a:ext cx="45402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Or about Y by telling you X.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Title 1"/>
          <p:cNvSpPr>
            <a:spLocks noGrp="1"/>
          </p:cNvSpPr>
          <p:nvPr>
            <p:ph type="title"/>
          </p:nvPr>
        </p:nvSpPr>
        <p:spPr>
          <a:xfrm>
            <a:off x="533400" y="-228600"/>
            <a:ext cx="7772400" cy="1143000"/>
          </a:xfrm>
        </p:spPr>
        <p:txBody>
          <a:bodyPr/>
          <a:lstStyle/>
          <a:p>
            <a:r>
              <a:rPr lang="en-US" altLang="en-US" smtClean="0"/>
              <a:t>Entropy</a:t>
            </a:r>
          </a:p>
        </p:txBody>
      </p:sp>
      <p:pic>
        <p:nvPicPr>
          <p:cNvPr id="277507" name="Picture 2" descr="C:\Users\home\Documents\Captur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5900" y="685800"/>
            <a:ext cx="6172200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570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71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pic>
        <p:nvPicPr>
          <p:cNvPr id="237572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3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4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5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6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8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9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0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1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2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3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4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85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237586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7606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7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8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7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5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6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8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3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4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9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1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2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0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7649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0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1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7647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8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2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7645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6" name="Straight Connector 75"/>
              <p:cNvCxnSpPr>
                <a:cxnSpLocks noChangeShapeType="1"/>
                <a:stCxn id="237577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3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7643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4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4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7641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2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5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7639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0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6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7637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38" name="Straight Connector 87"/>
              <p:cNvCxnSpPr>
                <a:cxnSpLocks noChangeShapeType="1"/>
                <a:stCxn id="237584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7617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18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19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0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1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2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3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4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5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6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7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8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9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0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1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2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3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4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5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6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sp>
        <p:nvSpPr>
          <p:cNvPr id="10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37604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7605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125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954088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The expected number of bits sent is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ym typeface="Symbol" pitchFamily="18" charset="2"/>
              </a:rPr>
              <a:t>                    = </a:t>
            </a:r>
            <a:r>
              <a:rPr lang="en-US" altLang="en-US" sz="2800" i="0" baseline="-25000"/>
              <a:t>i</a:t>
            </a:r>
            <a:r>
              <a:rPr lang="en-US" altLang="en-US" sz="2800" i="0"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 baseline="-25000"/>
              <a:t> </a:t>
            </a:r>
            <a:r>
              <a:rPr lang="en-US" altLang="en-US" sz="2800" i="0"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</a:p>
        </p:txBody>
      </p:sp>
      <p:grpSp>
        <p:nvGrpSpPr>
          <p:cNvPr id="139" name="Group 138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37592" name="Rectangle 139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3" name="Rectangle 140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4" name="Rectangle 141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5" name="Rectangle 142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6" name="Rectangle 143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7" name="Rectangle 144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8" name="Rectangle 145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9" name="Rectangle 146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0" name="Rectangle 147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1" name="Rectangle 148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2" name="Rectangle 149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3" name="Rectangle 150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92" name="Rectangular Callout 91"/>
          <p:cNvSpPr>
            <a:spLocks noChangeArrowheads="1"/>
          </p:cNvSpPr>
          <p:nvPr/>
        </p:nvSpPr>
        <p:spPr bwMode="auto">
          <a:xfrm>
            <a:off x="381000" y="3035300"/>
            <a:ext cx="7243763" cy="1384300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We choose the code lengths </a:t>
            </a: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FF66FF"/>
                </a:solidFill>
              </a:rPr>
              <a:t> </a:t>
            </a:r>
            <a:r>
              <a:rPr lang="en-US" altLang="en-US" sz="2800" i="0"/>
              <a:t>to minimized this.</a:t>
            </a:r>
          </a:p>
          <a:p>
            <a:pPr eaLnBrk="1" hangingPunct="1">
              <a:buFontTx/>
              <a:buNone/>
            </a:pPr>
            <a:r>
              <a:rPr lang="en-US" altLang="en-US" sz="2800" i="0"/>
              <a:t>Then we call it the </a:t>
            </a:r>
            <a:r>
              <a:rPr lang="en-US" altLang="en-US" sz="2800" i="0">
                <a:solidFill>
                  <a:schemeClr val="tx2"/>
                </a:solidFill>
              </a:rPr>
              <a:t>Entropy</a:t>
            </a:r>
            <a:r>
              <a:rPr lang="en-US" altLang="en-US" sz="2800" i="0"/>
              <a:t> of </a:t>
            </a:r>
            <a:br>
              <a:rPr lang="en-US" altLang="en-US" sz="2800" i="0"/>
            </a:br>
            <a:r>
              <a:rPr lang="en-US" altLang="en-US" sz="2800" i="0"/>
              <a:t>the distribution on toys.</a:t>
            </a:r>
          </a:p>
        </p:txBody>
      </p:sp>
    </p:spTree>
    <p:extLst>
      <p:ext uri="{BB962C8B-B14F-4D97-AF65-F5344CB8AC3E}">
        <p14:creationId xmlns:p14="http://schemas.microsoft.com/office/powerpoint/2010/main" val="2354122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25" grpId="0" animBg="1"/>
      <p:bldP spid="9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47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347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3347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7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7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7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ular Callout 1"/>
          <p:cNvSpPr>
            <a:spLocks noChangeArrowheads="1"/>
          </p:cNvSpPr>
          <p:nvPr/>
        </p:nvSpPr>
        <p:spPr bwMode="auto">
          <a:xfrm>
            <a:off x="1676400" y="762000"/>
            <a:ext cx="3276600" cy="954088"/>
          </a:xfrm>
          <a:prstGeom prst="wedgeRectCallout">
            <a:avLst>
              <a:gd name="adj1" fmla="val -61204"/>
              <a:gd name="adj2" fmla="val -21278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Tell Uncle Shannon which toy you want</a:t>
            </a:r>
          </a:p>
        </p:txBody>
      </p:sp>
      <p:pic>
        <p:nvPicPr>
          <p:cNvPr id="233487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8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89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Rectangular Callout 41"/>
          <p:cNvSpPr>
            <a:spLocks noChangeArrowheads="1"/>
          </p:cNvSpPr>
          <p:nvPr/>
        </p:nvSpPr>
        <p:spPr bwMode="auto">
          <a:xfrm>
            <a:off x="5029200" y="762000"/>
            <a:ext cx="2287588" cy="954088"/>
          </a:xfrm>
          <a:prstGeom prst="wedgeRectCallout">
            <a:avLst>
              <a:gd name="adj1" fmla="val 64579"/>
              <a:gd name="adj2" fmla="val 16458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Bla bla bla bla bla bla</a:t>
            </a:r>
          </a:p>
        </p:txBody>
      </p:sp>
      <p:sp>
        <p:nvSpPr>
          <p:cNvPr id="43" name="Rectangular Callout 42"/>
          <p:cNvSpPr>
            <a:spLocks noChangeArrowheads="1"/>
          </p:cNvSpPr>
          <p:nvPr/>
        </p:nvSpPr>
        <p:spPr bwMode="auto">
          <a:xfrm>
            <a:off x="1447800" y="1865313"/>
            <a:ext cx="5126038" cy="954087"/>
          </a:xfrm>
          <a:prstGeom prst="wedgeRectCallout">
            <a:avLst>
              <a:gd name="adj1" fmla="val -50523"/>
              <a:gd name="adj2" fmla="val -8571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No. Please use the minimum number of bits to communicate it.</a:t>
            </a:r>
          </a:p>
        </p:txBody>
      </p:sp>
      <p:sp>
        <p:nvSpPr>
          <p:cNvPr id="44" name="Rectangular Callout 43"/>
          <p:cNvSpPr>
            <a:spLocks noChangeArrowheads="1"/>
          </p:cNvSpPr>
          <p:nvPr/>
        </p:nvSpPr>
        <p:spPr bwMode="auto">
          <a:xfrm>
            <a:off x="7077075" y="2309813"/>
            <a:ext cx="1635125" cy="523875"/>
          </a:xfrm>
          <a:prstGeom prst="wedgeRectCallout">
            <a:avLst>
              <a:gd name="adj1" fmla="val 20727"/>
              <a:gd name="adj2" fmla="val -110810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01101000</a:t>
            </a:r>
          </a:p>
        </p:txBody>
      </p:sp>
      <p:sp>
        <p:nvSpPr>
          <p:cNvPr id="45" name="Rectangular Callout 44"/>
          <p:cNvSpPr>
            <a:spLocks noChangeArrowheads="1"/>
          </p:cNvSpPr>
          <p:nvPr/>
        </p:nvSpPr>
        <p:spPr bwMode="auto">
          <a:xfrm>
            <a:off x="1981200" y="3048000"/>
            <a:ext cx="5486400" cy="523875"/>
          </a:xfrm>
          <a:prstGeom prst="wedgeRectCallout">
            <a:avLst>
              <a:gd name="adj1" fmla="val -50523"/>
              <a:gd name="adj2" fmla="val -85713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Great, but we need a code.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90500" y="5657850"/>
            <a:ext cx="2528888" cy="438150"/>
            <a:chOff x="190116" y="5447778"/>
            <a:chExt cx="2528924" cy="438732"/>
          </a:xfrm>
        </p:grpSpPr>
        <p:sp>
          <p:nvSpPr>
            <p:cNvPr id="233502" name="Rectangle 3"/>
            <p:cNvSpPr>
              <a:spLocks noChangeArrowheads="1"/>
            </p:cNvSpPr>
            <p:nvPr/>
          </p:nvSpPr>
          <p:spPr bwMode="auto">
            <a:xfrm>
              <a:off x="190116" y="5486400"/>
              <a:ext cx="55989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 i="0">
                  <a:solidFill>
                    <a:srgbClr val="CC00FF"/>
                  </a:solidFill>
                </a:rPr>
                <a:t>011</a:t>
              </a:r>
              <a:endParaRPr lang="en-US" altLang="en-US" sz="2000">
                <a:solidFill>
                  <a:srgbClr val="CC00FF"/>
                </a:solidFill>
              </a:endParaRPr>
            </a:p>
          </p:txBody>
        </p:sp>
        <p:sp>
          <p:nvSpPr>
            <p:cNvPr id="233503" name="Rectangle 46"/>
            <p:cNvSpPr>
              <a:spLocks noChangeArrowheads="1"/>
            </p:cNvSpPr>
            <p:nvPr/>
          </p:nvSpPr>
          <p:spPr bwMode="auto">
            <a:xfrm>
              <a:off x="930454" y="5486400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 i="0">
                  <a:solidFill>
                    <a:srgbClr val="CC00FF"/>
                  </a:solidFill>
                </a:rPr>
                <a:t>01</a:t>
              </a:r>
              <a:endParaRPr lang="en-US" altLang="en-US" sz="2000">
                <a:solidFill>
                  <a:srgbClr val="CC00FF"/>
                </a:solidFill>
              </a:endParaRPr>
            </a:p>
          </p:txBody>
        </p:sp>
        <p:sp>
          <p:nvSpPr>
            <p:cNvPr id="233504" name="Rectangle 47"/>
            <p:cNvSpPr>
              <a:spLocks noChangeArrowheads="1"/>
            </p:cNvSpPr>
            <p:nvPr/>
          </p:nvSpPr>
          <p:spPr bwMode="auto">
            <a:xfrm>
              <a:off x="1600200" y="5473513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 i="0">
                  <a:solidFill>
                    <a:srgbClr val="CC00FF"/>
                  </a:solidFill>
                </a:rPr>
                <a:t>1</a:t>
              </a:r>
              <a:endParaRPr lang="en-US" altLang="en-US" sz="2000">
                <a:solidFill>
                  <a:srgbClr val="CC00FF"/>
                </a:solidFill>
              </a:endParaRPr>
            </a:p>
          </p:txBody>
        </p:sp>
        <p:sp>
          <p:nvSpPr>
            <p:cNvPr id="233505" name="Rectangle 48"/>
            <p:cNvSpPr>
              <a:spLocks noChangeArrowheads="1"/>
            </p:cNvSpPr>
            <p:nvPr/>
          </p:nvSpPr>
          <p:spPr bwMode="auto">
            <a:xfrm>
              <a:off x="2277894" y="5447778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000" i="0">
                  <a:solidFill>
                    <a:srgbClr val="CC00FF"/>
                  </a:solidFill>
                </a:rPr>
                <a:t>…</a:t>
              </a:r>
              <a:endParaRPr lang="en-US" altLang="en-US" sz="2000">
                <a:solidFill>
                  <a:srgbClr val="CC00FF"/>
                </a:solidFill>
              </a:endParaRPr>
            </a:p>
          </p:txBody>
        </p:sp>
      </p:grpSp>
      <p:sp>
        <p:nvSpPr>
          <p:cNvPr id="51" name="Rectangular Callout 50"/>
          <p:cNvSpPr>
            <a:spLocks noChangeArrowheads="1"/>
          </p:cNvSpPr>
          <p:nvPr/>
        </p:nvSpPr>
        <p:spPr bwMode="auto">
          <a:xfrm>
            <a:off x="1812925" y="3810000"/>
            <a:ext cx="1258888" cy="523875"/>
          </a:xfrm>
          <a:prstGeom prst="wedgeRectCallout">
            <a:avLst>
              <a:gd name="adj1" fmla="val 76625"/>
              <a:gd name="adj2" fmla="val -65324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>
                <a:solidFill>
                  <a:srgbClr val="CC00FF"/>
                </a:solidFill>
              </a:rPr>
              <a:t>011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3556000" y="3819525"/>
            <a:ext cx="5486400" cy="573088"/>
            <a:chOff x="1981200" y="5370322"/>
            <a:chExt cx="5486400" cy="573278"/>
          </a:xfrm>
        </p:grpSpPr>
        <p:sp>
          <p:nvSpPr>
            <p:cNvPr id="233498" name="Rectangular Callout 51"/>
            <p:cNvSpPr>
              <a:spLocks noChangeArrowheads="1"/>
            </p:cNvSpPr>
            <p:nvPr/>
          </p:nvSpPr>
          <p:spPr bwMode="auto">
            <a:xfrm>
              <a:off x="1981200" y="5420380"/>
              <a:ext cx="5486400" cy="523220"/>
            </a:xfrm>
            <a:prstGeom prst="wedgeRectCallout">
              <a:avLst>
                <a:gd name="adj1" fmla="val -50523"/>
                <a:gd name="adj2" fmla="val -85713"/>
              </a:avLst>
            </a:prstGeom>
            <a:noFill/>
            <a:ln w="3175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/>
                <a:t>Oops. Was that           or                </a:t>
              </a:r>
            </a:p>
          </p:txBody>
        </p:sp>
        <p:pic>
          <p:nvPicPr>
            <p:cNvPr id="233499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43600" y="5370322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0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53200" y="5498522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1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5926" y="5428318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3497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2" grpId="0" animBg="1"/>
      <p:bldP spid="43" grpId="0" animBg="1"/>
      <p:bldP spid="44" grpId="0" animBg="1"/>
      <p:bldP spid="45" grpId="0" animBg="1"/>
      <p:bldP spid="51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18" name="Text Box 2"/>
          <p:cNvSpPr txBox="1">
            <a:spLocks noChangeArrowheads="1"/>
          </p:cNvSpPr>
          <p:nvPr/>
        </p:nvSpPr>
        <p:spPr bwMode="auto">
          <a:xfrm>
            <a:off x="76200" y="1541463"/>
            <a:ext cx="93726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chemeClr val="accent1"/>
                </a:solidFill>
              </a:rPr>
              <a:t>Ingredients: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chemeClr val="accent1"/>
                </a:solidFill>
              </a:rPr>
              <a:t>Instances:</a:t>
            </a:r>
            <a:r>
              <a:rPr lang="en-US" altLang="en-US" i="0"/>
              <a:t> Probabilities of objects </a:t>
            </a:r>
            <a:br>
              <a:rPr lang="en-US" altLang="en-US" i="0"/>
            </a:br>
            <a:r>
              <a:rPr lang="en-US" altLang="en-US" i="0"/>
              <a:t>                      </a:t>
            </a:r>
            <a:r>
              <a:rPr lang="en-US" altLang="en-US" i="0">
                <a:solidFill>
                  <a:srgbClr val="66FF66"/>
                </a:solidFill>
              </a:rPr>
              <a:t>&lt;p</a:t>
            </a:r>
            <a:r>
              <a:rPr lang="en-US" altLang="en-US" i="0" baseline="-25000">
                <a:solidFill>
                  <a:srgbClr val="66FF66"/>
                </a:solidFill>
              </a:rPr>
              <a:t>1</a:t>
            </a:r>
            <a:r>
              <a:rPr lang="en-US" altLang="en-US" i="0">
                <a:solidFill>
                  <a:srgbClr val="66FF66"/>
                </a:solidFill>
              </a:rPr>
              <a:t>,p</a:t>
            </a:r>
            <a:r>
              <a:rPr lang="en-US" altLang="en-US" i="0" baseline="-25000">
                <a:solidFill>
                  <a:srgbClr val="66FF66"/>
                </a:solidFill>
              </a:rPr>
              <a:t>1</a:t>
            </a:r>
            <a:r>
              <a:rPr lang="en-US" altLang="en-US" i="0">
                <a:solidFill>
                  <a:srgbClr val="66FF66"/>
                </a:solidFill>
              </a:rPr>
              <a:t>,p</a:t>
            </a:r>
            <a:r>
              <a:rPr lang="en-US" altLang="en-US" i="0" baseline="-25000">
                <a:solidFill>
                  <a:srgbClr val="66FF66"/>
                </a:solidFill>
              </a:rPr>
              <a:t>2</a:t>
            </a:r>
            <a:r>
              <a:rPr lang="en-US" altLang="en-US" i="0">
                <a:solidFill>
                  <a:srgbClr val="66FF66"/>
                </a:solidFill>
              </a:rPr>
              <a:t>,… ,p</a:t>
            </a:r>
            <a:r>
              <a:rPr lang="en-US" altLang="en-US" i="0" baseline="-25000">
                <a:solidFill>
                  <a:srgbClr val="66FF66"/>
                </a:solidFill>
              </a:rPr>
              <a:t>n</a:t>
            </a:r>
            <a:r>
              <a:rPr lang="en-US" altLang="en-US" i="0">
                <a:solidFill>
                  <a:srgbClr val="66FF66"/>
                </a:solidFill>
              </a:rPr>
              <a:t>&gt;.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chemeClr val="accent1"/>
                </a:solidFill>
              </a:rPr>
              <a:t>Solutions:</a:t>
            </a:r>
            <a:r>
              <a:rPr lang="en-US" altLang="en-US" i="0"/>
              <a:t> A Huffman code tree.</a:t>
            </a:r>
            <a:endParaRPr lang="en-US" altLang="en-US" i="0">
              <a:solidFill>
                <a:schemeClr val="accent2"/>
              </a:solidFill>
            </a:endParaRPr>
          </a:p>
          <a:p>
            <a:pPr>
              <a:buFontTx/>
              <a:buNone/>
            </a:pPr>
            <a:r>
              <a:rPr lang="en-US" altLang="en-US" sz="2800" i="0">
                <a:solidFill>
                  <a:schemeClr val="accent1"/>
                </a:solidFill>
              </a:rPr>
              <a:t>Cost of Solution:</a:t>
            </a:r>
            <a:r>
              <a:rPr lang="en-US" altLang="en-US" sz="2800" i="0"/>
              <a:t> The expected number of bits sent </a:t>
            </a:r>
          </a:p>
          <a:p>
            <a:pPr>
              <a:buFontTx/>
              <a:buNone/>
            </a:pPr>
            <a:r>
              <a:rPr lang="en-US" altLang="en-US" sz="2800" i="0">
                <a:sym typeface="Symbol" pitchFamily="18" charset="2"/>
              </a:rPr>
              <a:t>                                    = </a:t>
            </a:r>
            <a:r>
              <a:rPr lang="en-US" altLang="en-US" sz="2800" i="0" baseline="-25000"/>
              <a:t>i</a:t>
            </a:r>
            <a:r>
              <a:rPr lang="en-US" altLang="en-US" sz="2800" i="0"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 baseline="-25000"/>
              <a:t> </a:t>
            </a:r>
            <a:r>
              <a:rPr lang="en-US" altLang="en-US" sz="2800" i="0"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</a:p>
          <a:p>
            <a:pPr eaLnBrk="1" hangingPunct="1"/>
            <a:r>
              <a:rPr lang="en-US" altLang="en-US" sz="2800" i="0">
                <a:solidFill>
                  <a:schemeClr val="accent1"/>
                </a:solidFill>
              </a:rPr>
              <a:t>Goal:</a:t>
            </a:r>
            <a:r>
              <a:rPr lang="en-US" altLang="en-US" sz="2800" i="0"/>
              <a:t> Given probabilities, find code with minimum </a:t>
            </a:r>
            <a:br>
              <a:rPr lang="en-US" altLang="en-US" sz="2800" i="0"/>
            </a:br>
            <a:r>
              <a:rPr lang="en-US" altLang="en-US" sz="2800" i="0"/>
              <a:t>            number of expected bits.</a:t>
            </a:r>
          </a:p>
        </p:txBody>
      </p:sp>
      <p:sp>
        <p:nvSpPr>
          <p:cNvPr id="238595" name="Rectangle 3"/>
          <p:cNvSpPr>
            <a:spLocks noChangeArrowheads="1"/>
          </p:cNvSpPr>
          <p:nvPr/>
        </p:nvSpPr>
        <p:spPr bwMode="auto">
          <a:xfrm>
            <a:off x="457200" y="1524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Greedy Algorithm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509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5618" grpId="0" build="p" bldLvl="2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sp>
        <p:nvSpPr>
          <p:cNvPr id="139" name="Rectangle 138"/>
          <p:cNvSpPr>
            <a:spLocks noChangeArrowheads="1"/>
          </p:cNvSpPr>
          <p:nvPr/>
        </p:nvSpPr>
        <p:spPr bwMode="auto">
          <a:xfrm>
            <a:off x="520700" y="5470525"/>
            <a:ext cx="5889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109" name="Group 108"/>
          <p:cNvGrpSpPr>
            <a:grpSpLocks/>
          </p:cNvGrpSpPr>
          <p:nvPr/>
        </p:nvGrpSpPr>
        <p:grpSpPr bwMode="auto">
          <a:xfrm>
            <a:off x="588963" y="5764213"/>
            <a:ext cx="517525" cy="331787"/>
            <a:chOff x="494573" y="5753100"/>
            <a:chExt cx="883644" cy="352489"/>
          </a:xfrm>
        </p:grpSpPr>
        <p:cxnSp>
          <p:nvCxnSpPr>
            <p:cNvPr id="239650" name="Straight Connector 111"/>
            <p:cNvCxnSpPr>
              <a:cxnSpLocks noChangeShapeType="1"/>
            </p:cNvCxnSpPr>
            <p:nvPr/>
          </p:nvCxnSpPr>
          <p:spPr bwMode="auto">
            <a:xfrm flipV="1">
              <a:off x="494573" y="5762689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9651" name="Straight Connector 112"/>
            <p:cNvCxnSpPr>
              <a:cxnSpLocks noChangeShapeType="1"/>
            </p:cNvCxnSpPr>
            <p:nvPr/>
          </p:nvCxnSpPr>
          <p:spPr bwMode="auto">
            <a:xfrm flipH="1" flipV="1">
              <a:off x="930958" y="5753100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85738" y="5935663"/>
            <a:ext cx="8574087" cy="925512"/>
            <a:chOff x="185569" y="5936372"/>
            <a:chExt cx="8574628" cy="924605"/>
          </a:xfrm>
        </p:grpSpPr>
        <p:pic>
          <p:nvPicPr>
            <p:cNvPr id="239626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7" name="Picture 12" descr="http://www.toyshopuk.co.uk/assets/gfx/bloco-toys-lion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5080" y="5947717"/>
              <a:ext cx="535152" cy="626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8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1432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9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0" name="Picture 18" descr="http://upload.wikimedia.org/wikipedia/commons/2/26/The_King's_Aeroplane,_Airspeed_Envoy_(Dinky_Toys_62k).jp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16310" y="6027480"/>
              <a:ext cx="586498" cy="522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1" name="Picture 22" descr="http://www.modeltreinenenmeer.nl/files/7657/editor/images/Dinky-Toys-citroen-2cv-wegenwachtDSC_69091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1608" y="6038004"/>
              <a:ext cx="670078" cy="488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2" name="Picture 24" descr="http://upload.wikimedia.org/wikipedia/commons/b/be/Dinky_Toys_-_Elevator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8204" y="5936372"/>
              <a:ext cx="601652" cy="61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3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5792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4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6184" y="6117144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5" name="Picture 34" descr="http://www.photo-dictionary.com/photofiles/list/2387/3117toy_spring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15200" y="6101375"/>
              <a:ext cx="6823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6" name="Picture 36" descr="http://www.photo-dictionary.com/photofiles/list/3965/5315toy_dog.jpg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7200" y="6098825"/>
              <a:ext cx="627125" cy="470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637" name="Rectangle 11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38" name="Rectangle 119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39" name="Rectangle 120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0" name="Rectangle 121"/>
            <p:cNvSpPr>
              <a:spLocks noChangeArrowheads="1"/>
            </p:cNvSpPr>
            <p:nvPr/>
          </p:nvSpPr>
          <p:spPr bwMode="auto">
            <a:xfrm>
              <a:off x="5205984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1" name="Rectangle 122"/>
            <p:cNvSpPr>
              <a:spLocks noChangeArrowheads="1"/>
            </p:cNvSpPr>
            <p:nvPr/>
          </p:nvSpPr>
          <p:spPr bwMode="auto">
            <a:xfrm>
              <a:off x="4511040" y="6541008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2" name="Rectangle 123"/>
            <p:cNvSpPr>
              <a:spLocks noChangeArrowheads="1"/>
            </p:cNvSpPr>
            <p:nvPr/>
          </p:nvSpPr>
          <p:spPr bwMode="auto">
            <a:xfrm>
              <a:off x="3832353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3" name="Rectangle 124"/>
            <p:cNvSpPr>
              <a:spLocks noChangeArrowheads="1"/>
            </p:cNvSpPr>
            <p:nvPr/>
          </p:nvSpPr>
          <p:spPr bwMode="auto">
            <a:xfrm>
              <a:off x="3094737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4" name="Rectangle 125"/>
            <p:cNvSpPr>
              <a:spLocks noChangeArrowheads="1"/>
            </p:cNvSpPr>
            <p:nvPr/>
          </p:nvSpPr>
          <p:spPr bwMode="auto">
            <a:xfrm>
              <a:off x="5938020" y="653554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5" name="Rectangle 126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6" name="Rectangle 127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7" name="Rectangle 128"/>
            <p:cNvSpPr>
              <a:spLocks noChangeArrowheads="1"/>
            </p:cNvSpPr>
            <p:nvPr/>
          </p:nvSpPr>
          <p:spPr bwMode="auto">
            <a:xfrm>
              <a:off x="865632" y="6553200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8" name="Rectangle 129"/>
            <p:cNvSpPr>
              <a:spLocks noChangeArrowheads="1"/>
            </p:cNvSpPr>
            <p:nvPr/>
          </p:nvSpPr>
          <p:spPr bwMode="auto">
            <a:xfrm>
              <a:off x="185569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pic>
          <p:nvPicPr>
            <p:cNvPr id="239649" name="Picture 20" descr="http://upload.wikimedia.org/wikipedia/commons/5/55/Dinky_Toys_-_Fire_engine.jpg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572" y="6066912"/>
              <a:ext cx="681752" cy="454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1" name="Group 150"/>
          <p:cNvGrpSpPr>
            <a:grpSpLocks/>
          </p:cNvGrpSpPr>
          <p:nvPr/>
        </p:nvGrpSpPr>
        <p:grpSpPr bwMode="auto">
          <a:xfrm>
            <a:off x="152400" y="6527800"/>
            <a:ext cx="1195388" cy="368300"/>
            <a:chOff x="152400" y="6528148"/>
            <a:chExt cx="1195192" cy="368474"/>
          </a:xfrm>
        </p:grpSpPr>
        <p:sp>
          <p:nvSpPr>
            <p:cNvPr id="239624" name="Oval 151"/>
            <p:cNvSpPr>
              <a:spLocks noChangeArrowheads="1"/>
            </p:cNvSpPr>
            <p:nvPr/>
          </p:nvSpPr>
          <p:spPr bwMode="auto">
            <a:xfrm>
              <a:off x="866724" y="6562901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39625" name="Oval 15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</p:spTree>
    <p:extLst>
      <p:ext uri="{BB962C8B-B14F-4D97-AF65-F5344CB8AC3E}">
        <p14:creationId xmlns:p14="http://schemas.microsoft.com/office/powerpoint/2010/main" val="1413314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pic>
        <p:nvPicPr>
          <p:cNvPr id="240643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88" y="6165850"/>
            <a:ext cx="522287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4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513" y="6121400"/>
            <a:ext cx="790575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0645" name="Rectangle 126"/>
          <p:cNvSpPr>
            <a:spLocks noChangeArrowheads="1"/>
          </p:cNvSpPr>
          <p:nvPr/>
        </p:nvSpPr>
        <p:spPr bwMode="auto">
          <a:xfrm>
            <a:off x="862013" y="6553200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46" name="Rectangle 127"/>
          <p:cNvSpPr>
            <a:spLocks noChangeArrowheads="1"/>
          </p:cNvSpPr>
          <p:nvPr/>
        </p:nvSpPr>
        <p:spPr bwMode="auto">
          <a:xfrm>
            <a:off x="165100" y="65532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52400" y="6526213"/>
            <a:ext cx="1195388" cy="368300"/>
            <a:chOff x="152400" y="6528148"/>
            <a:chExt cx="1195192" cy="368474"/>
          </a:xfrm>
        </p:grpSpPr>
        <p:sp>
          <p:nvSpPr>
            <p:cNvPr id="240676" name="Oval 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0677" name="Oval 107"/>
            <p:cNvSpPr>
              <a:spLocks noChangeArrowheads="1"/>
            </p:cNvSpPr>
            <p:nvPr/>
          </p:nvSpPr>
          <p:spPr bwMode="auto">
            <a:xfrm>
              <a:off x="866724" y="6562901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3094038" y="5397500"/>
            <a:ext cx="1249362" cy="1139825"/>
            <a:chOff x="190116" y="5471232"/>
            <a:chExt cx="1249321" cy="1140050"/>
          </a:xfrm>
        </p:grpSpPr>
        <p:pic>
          <p:nvPicPr>
            <p:cNvPr id="240670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671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0672" name="Rectangle 138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0673" name="Group 108"/>
            <p:cNvGrpSpPr>
              <a:grpSpLocks/>
            </p:cNvGrpSpPr>
            <p:nvPr/>
          </p:nvGrpSpPr>
          <p:grpSpPr bwMode="auto">
            <a:xfrm>
              <a:off x="588863" y="5763772"/>
              <a:ext cx="517561" cy="332226"/>
              <a:chOff x="494573" y="5753100"/>
              <a:chExt cx="883644" cy="352489"/>
            </a:xfrm>
          </p:grpSpPr>
          <p:cxnSp>
            <p:nvCxnSpPr>
              <p:cNvPr id="240674" name="Straight Connector 111"/>
              <p:cNvCxnSpPr>
                <a:cxnSpLocks noChangeShapeType="1"/>
              </p:cNvCxnSpPr>
              <p:nvPr/>
            </p:nvCxnSpPr>
            <p:spPr bwMode="auto">
              <a:xfrm flipV="1">
                <a:off x="494573" y="5762689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0675" name="Straight Connector 11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520700" y="5470525"/>
            <a:ext cx="5889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0.04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45" name="Group 44"/>
          <p:cNvGrpSpPr>
            <a:grpSpLocks/>
          </p:cNvGrpSpPr>
          <p:nvPr/>
        </p:nvGrpSpPr>
        <p:grpSpPr bwMode="auto">
          <a:xfrm>
            <a:off x="588963" y="5764213"/>
            <a:ext cx="517525" cy="331787"/>
            <a:chOff x="494573" y="5753100"/>
            <a:chExt cx="883644" cy="352489"/>
          </a:xfrm>
        </p:grpSpPr>
        <p:cxnSp>
          <p:nvCxnSpPr>
            <p:cNvPr id="240668" name="Straight Connector 45"/>
            <p:cNvCxnSpPr>
              <a:cxnSpLocks noChangeShapeType="1"/>
            </p:cNvCxnSpPr>
            <p:nvPr/>
          </p:nvCxnSpPr>
          <p:spPr bwMode="auto">
            <a:xfrm flipV="1">
              <a:off x="494573" y="5762689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0669" name="Straight Connector 46"/>
            <p:cNvCxnSpPr>
              <a:cxnSpLocks noChangeShapeType="1"/>
            </p:cNvCxnSpPr>
            <p:nvPr/>
          </p:nvCxnSpPr>
          <p:spPr bwMode="auto">
            <a:xfrm flipH="1" flipV="1">
              <a:off x="930958" y="5753100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40652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3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6513" y="6027738"/>
            <a:ext cx="5857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4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5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8175" y="5935663"/>
            <a:ext cx="601663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6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6713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065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0659" name="Rectangle 70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0" name="Rectangle 71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1" name="Rectangle 72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2" name="Rectangle 73"/>
          <p:cNvSpPr>
            <a:spLocks noChangeArrowheads="1"/>
          </p:cNvSpPr>
          <p:nvPr/>
        </p:nvSpPr>
        <p:spPr bwMode="auto">
          <a:xfrm>
            <a:off x="5205413" y="6553200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3" name="Rectangle 74"/>
          <p:cNvSpPr>
            <a:spLocks noChangeArrowheads="1"/>
          </p:cNvSpPr>
          <p:nvPr/>
        </p:nvSpPr>
        <p:spPr bwMode="auto">
          <a:xfrm>
            <a:off x="4511675" y="65405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4" name="Rectangle 75"/>
          <p:cNvSpPr>
            <a:spLocks noChangeArrowheads="1"/>
          </p:cNvSpPr>
          <p:nvPr/>
        </p:nvSpPr>
        <p:spPr bwMode="auto">
          <a:xfrm>
            <a:off x="2473325" y="652938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5" name="Rectangle 76"/>
          <p:cNvSpPr>
            <a:spLocks noChangeArrowheads="1"/>
          </p:cNvSpPr>
          <p:nvPr/>
        </p:nvSpPr>
        <p:spPr bwMode="auto">
          <a:xfrm>
            <a:off x="1735138" y="651668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0666" name="Rectangle 77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066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56462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52413" y="6496050"/>
            <a:ext cx="1195387" cy="368300"/>
            <a:chOff x="152400" y="6528148"/>
            <a:chExt cx="1195192" cy="368474"/>
          </a:xfrm>
        </p:grpSpPr>
        <p:sp>
          <p:nvSpPr>
            <p:cNvPr id="241709" name="Oval 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1710" name="Oval 107"/>
            <p:cNvSpPr>
              <a:spLocks noChangeArrowheads="1"/>
            </p:cNvSpPr>
            <p:nvPr/>
          </p:nvSpPr>
          <p:spPr bwMode="auto">
            <a:xfrm>
              <a:off x="866724" y="6562901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644900" y="5470525"/>
            <a:ext cx="1384300" cy="1087438"/>
            <a:chOff x="204216" y="5471232"/>
            <a:chExt cx="1384351" cy="1087343"/>
          </a:xfrm>
        </p:grpSpPr>
        <p:pic>
          <p:nvPicPr>
            <p:cNvPr id="241700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216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701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76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702" name="Rectangle 40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0.04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1703" name="Group 41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1704" name="Rectangle 42"/>
              <p:cNvSpPr>
                <a:spLocks noChangeArrowheads="1"/>
              </p:cNvSpPr>
              <p:nvPr/>
            </p:nvSpPr>
            <p:spPr bwMode="auto">
              <a:xfrm>
                <a:off x="881910" y="5712023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241705" name="Rectangle 43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1706" name="Group 44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1707" name="Straight Connector 45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708" name="Straight Connector 46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495300" y="5394325"/>
            <a:ext cx="588963" cy="625475"/>
            <a:chOff x="495673" y="5395034"/>
            <a:chExt cx="588622" cy="624766"/>
          </a:xfrm>
        </p:grpSpPr>
        <p:sp>
          <p:nvSpPr>
            <p:cNvPr id="241696" name="Rectangle 52"/>
            <p:cNvSpPr>
              <a:spLocks noChangeArrowheads="1"/>
            </p:cNvSpPr>
            <p:nvPr/>
          </p:nvSpPr>
          <p:spPr bwMode="auto">
            <a:xfrm>
              <a:off x="495673" y="5395034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0.04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1697" name="Group 56"/>
            <p:cNvGrpSpPr>
              <a:grpSpLocks/>
            </p:cNvGrpSpPr>
            <p:nvPr/>
          </p:nvGrpSpPr>
          <p:grpSpPr bwMode="auto">
            <a:xfrm>
              <a:off x="563327" y="5687574"/>
              <a:ext cx="517561" cy="332226"/>
              <a:chOff x="494573" y="5753100"/>
              <a:chExt cx="883644" cy="352489"/>
            </a:xfrm>
          </p:grpSpPr>
          <p:cxnSp>
            <p:nvCxnSpPr>
              <p:cNvPr id="241698" name="Straight Connector 57"/>
              <p:cNvCxnSpPr>
                <a:cxnSpLocks noChangeShapeType="1"/>
              </p:cNvCxnSpPr>
              <p:nvPr/>
            </p:nvCxnSpPr>
            <p:spPr bwMode="auto">
              <a:xfrm flipV="1">
                <a:off x="494573" y="5762689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1699" name="Straight Connector 5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41671" name="Group 75"/>
          <p:cNvGrpSpPr>
            <a:grpSpLocks/>
          </p:cNvGrpSpPr>
          <p:nvPr/>
        </p:nvGrpSpPr>
        <p:grpSpPr bwMode="auto">
          <a:xfrm>
            <a:off x="1620838" y="5397500"/>
            <a:ext cx="1249362" cy="1139825"/>
            <a:chOff x="190116" y="5471232"/>
            <a:chExt cx="1249321" cy="1140050"/>
          </a:xfrm>
        </p:grpSpPr>
        <p:pic>
          <p:nvPicPr>
            <p:cNvPr id="241688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689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690" name="Rectangle 78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1691" name="Group 79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1692" name="Rectangle 81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1693" name="Group 82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1694" name="Straight Connector 83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695" name="Straight Connector 84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pic>
        <p:nvPicPr>
          <p:cNvPr id="241672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3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6513" y="6027738"/>
            <a:ext cx="5857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4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0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5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4975" y="5935663"/>
            <a:ext cx="601663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6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513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67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1679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0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1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2" name="Rectangle 97"/>
          <p:cNvSpPr>
            <a:spLocks noChangeArrowheads="1"/>
          </p:cNvSpPr>
          <p:nvPr/>
        </p:nvSpPr>
        <p:spPr bwMode="auto">
          <a:xfrm>
            <a:off x="5205413" y="6553200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3" name="Rectangle 98"/>
          <p:cNvSpPr>
            <a:spLocks noChangeArrowheads="1"/>
          </p:cNvSpPr>
          <p:nvPr/>
        </p:nvSpPr>
        <p:spPr bwMode="auto">
          <a:xfrm>
            <a:off x="3038475" y="65405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4" name="Rectangle 99"/>
          <p:cNvSpPr>
            <a:spLocks noChangeArrowheads="1"/>
          </p:cNvSpPr>
          <p:nvPr/>
        </p:nvSpPr>
        <p:spPr bwMode="auto">
          <a:xfrm>
            <a:off x="1000125" y="652938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5" name="Rectangle 100"/>
          <p:cNvSpPr>
            <a:spLocks noChangeArrowheads="1"/>
          </p:cNvSpPr>
          <p:nvPr/>
        </p:nvSpPr>
        <p:spPr bwMode="auto">
          <a:xfrm>
            <a:off x="261938" y="6516688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1686" name="Rectangle 101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168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53730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44513" y="5370513"/>
            <a:ext cx="1536700" cy="1487487"/>
            <a:chOff x="152400" y="6528148"/>
            <a:chExt cx="1536568" cy="1487090"/>
          </a:xfrm>
        </p:grpSpPr>
        <p:sp>
          <p:nvSpPr>
            <p:cNvPr id="242737" name="Oval 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2738" name="Oval 107"/>
            <p:cNvSpPr>
              <a:spLocks noChangeArrowheads="1"/>
            </p:cNvSpPr>
            <p:nvPr/>
          </p:nvSpPr>
          <p:spPr bwMode="auto">
            <a:xfrm>
              <a:off x="1208100" y="7681517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2693" name="Group 1"/>
          <p:cNvGrpSpPr>
            <a:grpSpLocks/>
          </p:cNvGrpSpPr>
          <p:nvPr/>
        </p:nvGrpSpPr>
        <p:grpSpPr bwMode="auto">
          <a:xfrm>
            <a:off x="3644900" y="5470525"/>
            <a:ext cx="1384300" cy="1087438"/>
            <a:chOff x="204216" y="5471232"/>
            <a:chExt cx="1384351" cy="1087343"/>
          </a:xfrm>
        </p:grpSpPr>
        <p:pic>
          <p:nvPicPr>
            <p:cNvPr id="242729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216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730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76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2731" name="Rectangle 40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0.04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2732" name="Group 41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2733" name="Rectangle 43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2734" name="Group 44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2735" name="Straight Connector 45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2736" name="Straight Connector 46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242694" name="Group 75"/>
          <p:cNvGrpSpPr>
            <a:grpSpLocks/>
          </p:cNvGrpSpPr>
          <p:nvPr/>
        </p:nvGrpSpPr>
        <p:grpSpPr bwMode="auto">
          <a:xfrm>
            <a:off x="161925" y="5397500"/>
            <a:ext cx="1249363" cy="1139825"/>
            <a:chOff x="190116" y="5471232"/>
            <a:chExt cx="1249321" cy="1140050"/>
          </a:xfrm>
        </p:grpSpPr>
        <p:pic>
          <p:nvPicPr>
            <p:cNvPr id="242720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721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2722" name="Rectangle 78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2723" name="Group 79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2724" name="Rectangle 80"/>
              <p:cNvSpPr>
                <a:spLocks noChangeArrowheads="1"/>
              </p:cNvSpPr>
              <p:nvPr/>
            </p:nvSpPr>
            <p:spPr bwMode="auto">
              <a:xfrm>
                <a:off x="881909" y="5712023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242725" name="Rectangle 81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2726" name="Group 82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2727" name="Straight Connector 83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2728" name="Straight Connector 84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pic>
        <p:nvPicPr>
          <p:cNvPr id="242695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696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6513" y="6027738"/>
            <a:ext cx="5857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697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60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698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2699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2700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2701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2702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2703" name="Rectangle 97"/>
          <p:cNvSpPr>
            <a:spLocks noChangeArrowheads="1"/>
          </p:cNvSpPr>
          <p:nvPr/>
        </p:nvSpPr>
        <p:spPr bwMode="auto">
          <a:xfrm>
            <a:off x="5205413" y="6553200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2704" name="Rectangle 98"/>
          <p:cNvSpPr>
            <a:spLocks noChangeArrowheads="1"/>
          </p:cNvSpPr>
          <p:nvPr/>
        </p:nvSpPr>
        <p:spPr bwMode="auto">
          <a:xfrm>
            <a:off x="1579563" y="65405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2185988" y="5394325"/>
            <a:ext cx="1395412" cy="1131888"/>
            <a:chOff x="164033" y="5395034"/>
            <a:chExt cx="1395502" cy="1131290"/>
          </a:xfrm>
        </p:grpSpPr>
        <p:grpSp>
          <p:nvGrpSpPr>
            <p:cNvPr id="242713" name="Group 7"/>
            <p:cNvGrpSpPr>
              <a:grpSpLocks/>
            </p:cNvGrpSpPr>
            <p:nvPr/>
          </p:nvGrpSpPr>
          <p:grpSpPr bwMode="auto">
            <a:xfrm>
              <a:off x="495673" y="5395034"/>
              <a:ext cx="588622" cy="624766"/>
              <a:chOff x="495673" y="5395034"/>
              <a:chExt cx="588622" cy="624766"/>
            </a:xfrm>
          </p:grpSpPr>
          <p:sp>
            <p:nvSpPr>
              <p:cNvPr id="242716" name="Rectangle 52"/>
              <p:cNvSpPr>
                <a:spLocks noChangeArrowheads="1"/>
              </p:cNvSpPr>
              <p:nvPr/>
            </p:nvSpPr>
            <p:spPr bwMode="auto">
              <a:xfrm>
                <a:off x="495673" y="5395034"/>
                <a:ext cx="588622" cy="3077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0.04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  <p:grpSp>
            <p:nvGrpSpPr>
              <p:cNvPr id="242717" name="Group 56"/>
              <p:cNvGrpSpPr>
                <a:grpSpLocks/>
              </p:cNvGrpSpPr>
              <p:nvPr/>
            </p:nvGrpSpPr>
            <p:grpSpPr bwMode="auto">
              <a:xfrm>
                <a:off x="563327" y="5687574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2718" name="Straight Connector 5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2719" name="Straight Connector 5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pic>
          <p:nvPicPr>
            <p:cNvPr id="242714" name="Picture 22" descr="http://www.modeltreinenenmeer.nl/files/7657/editor/images/Dinky-Toys-citroen-2cv-wegenwachtDSC_69091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457" y="6038004"/>
              <a:ext cx="670078" cy="488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715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033" y="6117144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2706" name="Rectangle 101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270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838200" y="5065713"/>
            <a:ext cx="979488" cy="869950"/>
            <a:chOff x="838200" y="5065776"/>
            <a:chExt cx="979348" cy="870593"/>
          </a:xfrm>
        </p:grpSpPr>
        <p:grpSp>
          <p:nvGrpSpPr>
            <p:cNvPr id="242709" name="Group 59"/>
            <p:cNvGrpSpPr>
              <a:grpSpLocks/>
            </p:cNvGrpSpPr>
            <p:nvPr/>
          </p:nvGrpSpPr>
          <p:grpSpPr bwMode="auto">
            <a:xfrm>
              <a:off x="838200" y="5346189"/>
              <a:ext cx="978576" cy="590180"/>
              <a:chOff x="494573" y="5753100"/>
              <a:chExt cx="674097" cy="567481"/>
            </a:xfrm>
          </p:grpSpPr>
          <p:cxnSp>
            <p:nvCxnSpPr>
              <p:cNvPr id="242711" name="Straight Connector 60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2712" name="Straight Connector 61"/>
              <p:cNvCxnSpPr>
                <a:cxnSpLocks noChangeShapeType="1"/>
                <a:stCxn id="242697" idx="0"/>
              </p:cNvCxnSpPr>
              <p:nvPr/>
            </p:nvCxnSpPr>
            <p:spPr bwMode="auto">
              <a:xfrm flipH="1" flipV="1">
                <a:off x="930959" y="5753100"/>
                <a:ext cx="237711" cy="567481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2710" name="Rectangle 62"/>
            <p:cNvSpPr>
              <a:spLocks noChangeArrowheads="1"/>
            </p:cNvSpPr>
            <p:nvPr/>
          </p:nvSpPr>
          <p:spPr bwMode="auto">
            <a:xfrm>
              <a:off x="1228925" y="5065776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7050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243716" name="Group 1"/>
          <p:cNvGrpSpPr>
            <a:grpSpLocks/>
          </p:cNvGrpSpPr>
          <p:nvPr/>
        </p:nvGrpSpPr>
        <p:grpSpPr bwMode="auto">
          <a:xfrm>
            <a:off x="1625600" y="5470525"/>
            <a:ext cx="1384300" cy="1087438"/>
            <a:chOff x="204216" y="5471232"/>
            <a:chExt cx="1384351" cy="1087343"/>
          </a:xfrm>
        </p:grpSpPr>
        <p:pic>
          <p:nvPicPr>
            <p:cNvPr id="243758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216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759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76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760" name="Rectangle 40"/>
            <p:cNvSpPr>
              <a:spLocks noChangeArrowheads="1"/>
            </p:cNvSpPr>
            <p:nvPr/>
          </p:nvSpPr>
          <p:spPr bwMode="auto">
            <a:xfrm>
              <a:off x="521209" y="5471232"/>
              <a:ext cx="588622" cy="307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0.04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43761" name="Group 41"/>
            <p:cNvGrpSpPr>
              <a:grpSpLocks/>
            </p:cNvGrpSpPr>
            <p:nvPr/>
          </p:nvGrpSpPr>
          <p:grpSpPr bwMode="auto">
            <a:xfrm>
              <a:off x="533400" y="5690616"/>
              <a:ext cx="573024" cy="405382"/>
              <a:chOff x="533400" y="5690616"/>
              <a:chExt cx="573024" cy="405382"/>
            </a:xfrm>
          </p:grpSpPr>
          <p:sp>
            <p:nvSpPr>
              <p:cNvPr id="243762" name="Rectangle 42"/>
              <p:cNvSpPr>
                <a:spLocks noChangeArrowheads="1"/>
              </p:cNvSpPr>
              <p:nvPr/>
            </p:nvSpPr>
            <p:spPr bwMode="auto">
              <a:xfrm>
                <a:off x="881910" y="5712023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sp>
            <p:nvSpPr>
              <p:cNvPr id="243763" name="Rectangle 43"/>
              <p:cNvSpPr>
                <a:spLocks noChangeArrowheads="1"/>
              </p:cNvSpPr>
              <p:nvPr/>
            </p:nvSpPr>
            <p:spPr bwMode="auto">
              <a:xfrm>
                <a:off x="533400" y="5690616"/>
                <a:ext cx="18473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 sz="1400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243764" name="Group 44"/>
              <p:cNvGrpSpPr>
                <a:grpSpLocks/>
              </p:cNvGrpSpPr>
              <p:nvPr/>
            </p:nvGrpSpPr>
            <p:grpSpPr bwMode="auto">
              <a:xfrm>
                <a:off x="588863" y="5763772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3765" name="Straight Connector 45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3766" name="Straight Connector 46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pic>
        <p:nvPicPr>
          <p:cNvPr id="2437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3718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7213" y="6027738"/>
            <a:ext cx="5857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3719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3720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3721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3722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3723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3724" name="Rectangle 97"/>
          <p:cNvSpPr>
            <a:spLocks noChangeArrowheads="1"/>
          </p:cNvSpPr>
          <p:nvPr/>
        </p:nvSpPr>
        <p:spPr bwMode="auto">
          <a:xfrm>
            <a:off x="3186113" y="65532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43725" name="Group 5"/>
          <p:cNvGrpSpPr>
            <a:grpSpLocks/>
          </p:cNvGrpSpPr>
          <p:nvPr/>
        </p:nvGrpSpPr>
        <p:grpSpPr bwMode="auto">
          <a:xfrm>
            <a:off x="166688" y="5394325"/>
            <a:ext cx="1395412" cy="1131888"/>
            <a:chOff x="164033" y="5395034"/>
            <a:chExt cx="1395502" cy="1131290"/>
          </a:xfrm>
        </p:grpSpPr>
        <p:grpSp>
          <p:nvGrpSpPr>
            <p:cNvPr id="243751" name="Group 7"/>
            <p:cNvGrpSpPr>
              <a:grpSpLocks/>
            </p:cNvGrpSpPr>
            <p:nvPr/>
          </p:nvGrpSpPr>
          <p:grpSpPr bwMode="auto">
            <a:xfrm>
              <a:off x="495673" y="5395034"/>
              <a:ext cx="588622" cy="624766"/>
              <a:chOff x="495673" y="5395034"/>
              <a:chExt cx="588622" cy="624766"/>
            </a:xfrm>
          </p:grpSpPr>
          <p:sp>
            <p:nvSpPr>
              <p:cNvPr id="243754" name="Rectangle 52"/>
              <p:cNvSpPr>
                <a:spLocks noChangeArrowheads="1"/>
              </p:cNvSpPr>
              <p:nvPr/>
            </p:nvSpPr>
            <p:spPr bwMode="auto">
              <a:xfrm>
                <a:off x="495673" y="5395034"/>
                <a:ext cx="588622" cy="3077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0.04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  <p:grpSp>
            <p:nvGrpSpPr>
              <p:cNvPr id="243755" name="Group 56"/>
              <p:cNvGrpSpPr>
                <a:grpSpLocks/>
              </p:cNvGrpSpPr>
              <p:nvPr/>
            </p:nvGrpSpPr>
            <p:grpSpPr bwMode="auto">
              <a:xfrm>
                <a:off x="563327" y="5687574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3756" name="Straight Connector 5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3757" name="Straight Connector 5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pic>
          <p:nvPicPr>
            <p:cNvPr id="243752" name="Picture 22" descr="http://www.modeltreinenenmeer.nl/files/7657/editor/images/Dinky-Toys-citroen-2cv-wegenwachtDSC_69091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457" y="6038004"/>
              <a:ext cx="670078" cy="488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753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033" y="6117144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3726" name="Rectangle 101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372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81013" y="5373688"/>
            <a:ext cx="1930400" cy="404812"/>
            <a:chOff x="-240416" y="7609854"/>
            <a:chExt cx="1929384" cy="405384"/>
          </a:xfrm>
        </p:grpSpPr>
        <p:sp>
          <p:nvSpPr>
            <p:cNvPr id="243749" name="Oval 2"/>
            <p:cNvSpPr>
              <a:spLocks noChangeArrowheads="1"/>
            </p:cNvSpPr>
            <p:nvPr/>
          </p:nvSpPr>
          <p:spPr bwMode="auto">
            <a:xfrm>
              <a:off x="-240416" y="7609854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3750" name="Oval 107"/>
            <p:cNvSpPr>
              <a:spLocks noChangeArrowheads="1"/>
            </p:cNvSpPr>
            <p:nvPr/>
          </p:nvSpPr>
          <p:spPr bwMode="auto">
            <a:xfrm>
              <a:off x="1208100" y="7681517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3795713" y="5065713"/>
            <a:ext cx="1955800" cy="1484312"/>
            <a:chOff x="161826" y="5065776"/>
            <a:chExt cx="1955777" cy="1484281"/>
          </a:xfrm>
        </p:grpSpPr>
        <p:grpSp>
          <p:nvGrpSpPr>
            <p:cNvPr id="243735" name="Group 75"/>
            <p:cNvGrpSpPr>
              <a:grpSpLocks/>
            </p:cNvGrpSpPr>
            <p:nvPr/>
          </p:nvGrpSpPr>
          <p:grpSpPr bwMode="auto">
            <a:xfrm>
              <a:off x="161826" y="5638799"/>
              <a:ext cx="1249321" cy="899259"/>
              <a:chOff x="190116" y="5712023"/>
              <a:chExt cx="1249321" cy="899259"/>
            </a:xfrm>
          </p:grpSpPr>
          <p:pic>
            <p:nvPicPr>
              <p:cNvPr id="243742" name="Picture 4" descr="http://www.actionfigurefury.com/wp-content/uploads/2012/09/IndyToys002.jpg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41832" y="6038004"/>
                <a:ext cx="497605" cy="573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3743" name="Picture 16" descr="http://image.made-in-china.com/2f0j00WBfTeqGsfjbd/Ride-on-Car-6V-ELC-B16-1-.jpg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0116" y="6096000"/>
                <a:ext cx="608914" cy="5152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3744" name="Group 79"/>
              <p:cNvGrpSpPr>
                <a:grpSpLocks/>
              </p:cNvGrpSpPr>
              <p:nvPr/>
            </p:nvGrpSpPr>
            <p:grpSpPr bwMode="auto">
              <a:xfrm>
                <a:off x="588863" y="5712023"/>
                <a:ext cx="517561" cy="383975"/>
                <a:chOff x="588863" y="5712023"/>
                <a:chExt cx="517561" cy="383975"/>
              </a:xfrm>
            </p:grpSpPr>
            <p:sp>
              <p:nvSpPr>
                <p:cNvPr id="243745" name="Rectangle 80"/>
                <p:cNvSpPr>
                  <a:spLocks noChangeArrowheads="1"/>
                </p:cNvSpPr>
                <p:nvPr/>
              </p:nvSpPr>
              <p:spPr bwMode="auto">
                <a:xfrm>
                  <a:off x="881909" y="5712023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grpSp>
              <p:nvGrpSpPr>
                <p:cNvPr id="243746" name="Group 82"/>
                <p:cNvGrpSpPr>
                  <a:grpSpLocks/>
                </p:cNvGrpSpPr>
                <p:nvPr/>
              </p:nvGrpSpPr>
              <p:grpSpPr bwMode="auto">
                <a:xfrm>
                  <a:off x="588863" y="5763772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3747" name="Straight Connector 83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3748" name="Straight Connector 84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</p:grpSp>
        <p:pic>
          <p:nvPicPr>
            <p:cNvPr id="243736" name="Picture 24" descr="http://upload.wikimedia.org/wikipedia/commons/b/be/Dinky_Toys_-_Elevator.jpg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5951" y="5936372"/>
              <a:ext cx="601652" cy="61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3737" name="Group 8"/>
            <p:cNvGrpSpPr>
              <a:grpSpLocks/>
            </p:cNvGrpSpPr>
            <p:nvPr/>
          </p:nvGrpSpPr>
          <p:grpSpPr bwMode="auto">
            <a:xfrm>
              <a:off x="838200" y="5065776"/>
              <a:ext cx="979348" cy="870593"/>
              <a:chOff x="838200" y="5065776"/>
              <a:chExt cx="979348" cy="870593"/>
            </a:xfrm>
          </p:grpSpPr>
          <p:grpSp>
            <p:nvGrpSpPr>
              <p:cNvPr id="243738" name="Group 59"/>
              <p:cNvGrpSpPr>
                <a:grpSpLocks/>
              </p:cNvGrpSpPr>
              <p:nvPr/>
            </p:nvGrpSpPr>
            <p:grpSpPr bwMode="auto">
              <a:xfrm>
                <a:off x="838200" y="5346189"/>
                <a:ext cx="978576" cy="590180"/>
                <a:chOff x="494573" y="5753100"/>
                <a:chExt cx="674097" cy="567481"/>
              </a:xfrm>
            </p:grpSpPr>
            <p:cxnSp>
              <p:nvCxnSpPr>
                <p:cNvPr id="243740" name="Straight Connector 6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3741" name="Straight Connector 61"/>
                <p:cNvCxnSpPr>
                  <a:cxnSpLocks noChangeShapeType="1"/>
                  <a:stCxn id="243736" idx="0"/>
                </p:cNvCxnSpPr>
                <p:nvPr/>
              </p:nvCxnSpPr>
              <p:spPr bwMode="auto">
                <a:xfrm flipH="1" flipV="1">
                  <a:off x="930959" y="5753100"/>
                  <a:ext cx="237711" cy="567481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3739" name="Rectangle 62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0.055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64" name="Group 63"/>
          <p:cNvGrpSpPr>
            <a:grpSpLocks/>
          </p:cNvGrpSpPr>
          <p:nvPr/>
        </p:nvGrpSpPr>
        <p:grpSpPr bwMode="auto">
          <a:xfrm>
            <a:off x="792163" y="4989513"/>
            <a:ext cx="1444625" cy="788987"/>
            <a:chOff x="639665" y="5065776"/>
            <a:chExt cx="1444302" cy="789962"/>
          </a:xfrm>
        </p:grpSpPr>
        <p:grpSp>
          <p:nvGrpSpPr>
            <p:cNvPr id="243731" name="Group 64"/>
            <p:cNvGrpSpPr>
              <a:grpSpLocks/>
            </p:cNvGrpSpPr>
            <p:nvPr/>
          </p:nvGrpSpPr>
          <p:grpSpPr bwMode="auto">
            <a:xfrm>
              <a:off x="639665" y="5346193"/>
              <a:ext cx="1444302" cy="509545"/>
              <a:chOff x="357811" y="5753100"/>
              <a:chExt cx="994915" cy="489947"/>
            </a:xfrm>
          </p:grpSpPr>
          <p:cxnSp>
            <p:nvCxnSpPr>
              <p:cNvPr id="243733" name="Straight Connector 66"/>
              <p:cNvCxnSpPr>
                <a:cxnSpLocks noChangeShapeType="1"/>
                <a:stCxn id="243754" idx="2"/>
              </p:cNvCxnSpPr>
              <p:nvPr/>
            </p:nvCxnSpPr>
            <p:spPr bwMode="auto">
              <a:xfrm flipV="1">
                <a:off x="357811" y="5753100"/>
                <a:ext cx="584021" cy="416682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3734" name="Straight Connector 67"/>
              <p:cNvCxnSpPr>
                <a:cxnSpLocks noChangeShapeType="1"/>
                <a:stCxn id="243760" idx="2"/>
              </p:cNvCxnSpPr>
              <p:nvPr/>
            </p:nvCxnSpPr>
            <p:spPr bwMode="auto">
              <a:xfrm flipH="1" flipV="1">
                <a:off x="930960" y="5753101"/>
                <a:ext cx="421766" cy="4899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3732" name="Rectangle 65"/>
            <p:cNvSpPr>
              <a:spLocks noChangeArrowheads="1"/>
            </p:cNvSpPr>
            <p:nvPr/>
          </p:nvSpPr>
          <p:spPr bwMode="auto">
            <a:xfrm>
              <a:off x="1228925" y="506577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8201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pic>
        <p:nvPicPr>
          <p:cNvPr id="244740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741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13" y="6027738"/>
            <a:ext cx="5873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742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4743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744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4745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4746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4747" name="Rectangle 97"/>
          <p:cNvSpPr>
            <a:spLocks noChangeArrowheads="1"/>
          </p:cNvSpPr>
          <p:nvPr/>
        </p:nvSpPr>
        <p:spPr bwMode="auto">
          <a:xfrm>
            <a:off x="190500" y="6553200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4748" name="Rectangle 101"/>
          <p:cNvSpPr>
            <a:spLocks noChangeArrowheads="1"/>
          </p:cNvSpPr>
          <p:nvPr/>
        </p:nvSpPr>
        <p:spPr bwMode="auto">
          <a:xfrm>
            <a:off x="5937250" y="6535738"/>
            <a:ext cx="500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4749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6067425"/>
            <a:ext cx="681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65100" y="5051425"/>
            <a:ext cx="2246313" cy="1819275"/>
            <a:chOff x="-557408" y="7681517"/>
            <a:chExt cx="2246376" cy="1818097"/>
          </a:xfrm>
        </p:grpSpPr>
        <p:sp>
          <p:nvSpPr>
            <p:cNvPr id="244792" name="Oval 2"/>
            <p:cNvSpPr>
              <a:spLocks noChangeArrowheads="1"/>
            </p:cNvSpPr>
            <p:nvPr/>
          </p:nvSpPr>
          <p:spPr bwMode="auto">
            <a:xfrm>
              <a:off x="-557408" y="9165893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4793" name="Oval 107"/>
            <p:cNvSpPr>
              <a:spLocks noChangeArrowheads="1"/>
            </p:cNvSpPr>
            <p:nvPr/>
          </p:nvSpPr>
          <p:spPr bwMode="auto">
            <a:xfrm>
              <a:off x="1208100" y="7681517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4751" name="Group 6"/>
          <p:cNvGrpSpPr>
            <a:grpSpLocks/>
          </p:cNvGrpSpPr>
          <p:nvPr/>
        </p:nvGrpSpPr>
        <p:grpSpPr bwMode="auto">
          <a:xfrm>
            <a:off x="800100" y="5065713"/>
            <a:ext cx="1955800" cy="1484312"/>
            <a:chOff x="161826" y="5065776"/>
            <a:chExt cx="1955777" cy="1484281"/>
          </a:xfrm>
        </p:grpSpPr>
        <p:grpSp>
          <p:nvGrpSpPr>
            <p:cNvPr id="244778" name="Group 75"/>
            <p:cNvGrpSpPr>
              <a:grpSpLocks/>
            </p:cNvGrpSpPr>
            <p:nvPr/>
          </p:nvGrpSpPr>
          <p:grpSpPr bwMode="auto">
            <a:xfrm>
              <a:off x="161826" y="5638799"/>
              <a:ext cx="1249321" cy="899259"/>
              <a:chOff x="190116" y="5712023"/>
              <a:chExt cx="1249321" cy="899259"/>
            </a:xfrm>
          </p:grpSpPr>
          <p:pic>
            <p:nvPicPr>
              <p:cNvPr id="244785" name="Picture 4" descr="http://www.actionfigurefury.com/wp-content/uploads/2012/09/IndyToys002.jpg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41832" y="6038004"/>
                <a:ext cx="497605" cy="573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4786" name="Picture 16" descr="http://image.made-in-china.com/2f0j00WBfTeqGsfjbd/Ride-on-Car-6V-ELC-B16-1-.jp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0116" y="6096000"/>
                <a:ext cx="608914" cy="5152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4787" name="Group 79"/>
              <p:cNvGrpSpPr>
                <a:grpSpLocks/>
              </p:cNvGrpSpPr>
              <p:nvPr/>
            </p:nvGrpSpPr>
            <p:grpSpPr bwMode="auto">
              <a:xfrm>
                <a:off x="588863" y="5712023"/>
                <a:ext cx="517561" cy="383975"/>
                <a:chOff x="588863" y="5712023"/>
                <a:chExt cx="517561" cy="383975"/>
              </a:xfrm>
            </p:grpSpPr>
            <p:sp>
              <p:nvSpPr>
                <p:cNvPr id="244788" name="Rectangle 80"/>
                <p:cNvSpPr>
                  <a:spLocks noChangeArrowheads="1"/>
                </p:cNvSpPr>
                <p:nvPr/>
              </p:nvSpPr>
              <p:spPr bwMode="auto">
                <a:xfrm>
                  <a:off x="881909" y="5712023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grpSp>
              <p:nvGrpSpPr>
                <p:cNvPr id="244789" name="Group 82"/>
                <p:cNvGrpSpPr>
                  <a:grpSpLocks/>
                </p:cNvGrpSpPr>
                <p:nvPr/>
              </p:nvGrpSpPr>
              <p:grpSpPr bwMode="auto">
                <a:xfrm>
                  <a:off x="588863" y="5763772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4790" name="Straight Connector 83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4791" name="Straight Connector 84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</p:grpSp>
        <p:pic>
          <p:nvPicPr>
            <p:cNvPr id="244779" name="Picture 24" descr="http://upload.wikimedia.org/wikipedia/commons/b/be/Dinky_Toys_-_Elevator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5951" y="5936372"/>
              <a:ext cx="601652" cy="61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4780" name="Group 8"/>
            <p:cNvGrpSpPr>
              <a:grpSpLocks/>
            </p:cNvGrpSpPr>
            <p:nvPr/>
          </p:nvGrpSpPr>
          <p:grpSpPr bwMode="auto">
            <a:xfrm>
              <a:off x="838200" y="5065776"/>
              <a:ext cx="979348" cy="870593"/>
              <a:chOff x="838200" y="5065776"/>
              <a:chExt cx="979348" cy="870593"/>
            </a:xfrm>
          </p:grpSpPr>
          <p:grpSp>
            <p:nvGrpSpPr>
              <p:cNvPr id="244781" name="Group 59"/>
              <p:cNvGrpSpPr>
                <a:grpSpLocks/>
              </p:cNvGrpSpPr>
              <p:nvPr/>
            </p:nvGrpSpPr>
            <p:grpSpPr bwMode="auto">
              <a:xfrm>
                <a:off x="838200" y="5346189"/>
                <a:ext cx="978576" cy="590180"/>
                <a:chOff x="494573" y="5753100"/>
                <a:chExt cx="674097" cy="567481"/>
              </a:xfrm>
            </p:grpSpPr>
            <p:cxnSp>
              <p:nvCxnSpPr>
                <p:cNvPr id="244783" name="Straight Connector 6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4784" name="Straight Connector 61"/>
                <p:cNvCxnSpPr>
                  <a:cxnSpLocks noChangeShapeType="1"/>
                  <a:stCxn id="244779" idx="0"/>
                </p:cNvCxnSpPr>
                <p:nvPr/>
              </p:nvCxnSpPr>
              <p:spPr bwMode="auto">
                <a:xfrm flipH="1" flipV="1">
                  <a:off x="930959" y="5753100"/>
                  <a:ext cx="237711" cy="567481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4782" name="Rectangle 62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0.055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2862263" y="4989513"/>
            <a:ext cx="2843212" cy="1568450"/>
            <a:chOff x="166113" y="4989051"/>
            <a:chExt cx="2843302" cy="1569524"/>
          </a:xfrm>
        </p:grpSpPr>
        <p:grpSp>
          <p:nvGrpSpPr>
            <p:cNvPr id="244758" name="Group 1"/>
            <p:cNvGrpSpPr>
              <a:grpSpLocks/>
            </p:cNvGrpSpPr>
            <p:nvPr/>
          </p:nvGrpSpPr>
          <p:grpSpPr bwMode="auto">
            <a:xfrm>
              <a:off x="1625064" y="5690616"/>
              <a:ext cx="1384351" cy="867959"/>
              <a:chOff x="204216" y="5690616"/>
              <a:chExt cx="1384351" cy="867959"/>
            </a:xfrm>
          </p:grpSpPr>
          <p:pic>
            <p:nvPicPr>
              <p:cNvPr id="244770" name="Picture 14" descr="http://www.independent.co.uk/incoming/article8458694.ece/ALTERNATES/w460/50-toys3.jpg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216" y="6166204"/>
                <a:ext cx="523160" cy="3923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4771" name="Picture 26" descr="http://upload.wikimedia.org/wikipedia/commons/b/bb/Dinky_Toys_-_Austin_Devon.jpg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576" y="6121097"/>
                <a:ext cx="789991" cy="437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4772" name="Group 41"/>
              <p:cNvGrpSpPr>
                <a:grpSpLocks/>
              </p:cNvGrpSpPr>
              <p:nvPr/>
            </p:nvGrpSpPr>
            <p:grpSpPr bwMode="auto">
              <a:xfrm>
                <a:off x="533400" y="5690616"/>
                <a:ext cx="573024" cy="405382"/>
                <a:chOff x="533400" y="5690616"/>
                <a:chExt cx="573024" cy="405382"/>
              </a:xfrm>
            </p:grpSpPr>
            <p:sp>
              <p:nvSpPr>
                <p:cNvPr id="244773" name="Rectangle 42"/>
                <p:cNvSpPr>
                  <a:spLocks noChangeArrowheads="1"/>
                </p:cNvSpPr>
                <p:nvPr/>
              </p:nvSpPr>
              <p:spPr bwMode="auto">
                <a:xfrm>
                  <a:off x="881910" y="5712023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sp>
              <p:nvSpPr>
                <p:cNvPr id="244774" name="Rectangle 43"/>
                <p:cNvSpPr>
                  <a:spLocks noChangeArrowheads="1"/>
                </p:cNvSpPr>
                <p:nvPr/>
              </p:nvSpPr>
              <p:spPr bwMode="auto">
                <a:xfrm>
                  <a:off x="533400" y="5690616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grpSp>
              <p:nvGrpSpPr>
                <p:cNvPr id="244775" name="Group 44"/>
                <p:cNvGrpSpPr>
                  <a:grpSpLocks/>
                </p:cNvGrpSpPr>
                <p:nvPr/>
              </p:nvGrpSpPr>
              <p:grpSpPr bwMode="auto">
                <a:xfrm>
                  <a:off x="588863" y="5763772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4776" name="Straight Connector 45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4777" name="Straight Connector 46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</p:grpSp>
        <p:grpSp>
          <p:nvGrpSpPr>
            <p:cNvPr id="244759" name="Group 5"/>
            <p:cNvGrpSpPr>
              <a:grpSpLocks/>
            </p:cNvGrpSpPr>
            <p:nvPr/>
          </p:nvGrpSpPr>
          <p:grpSpPr bwMode="auto">
            <a:xfrm>
              <a:off x="166113" y="5687574"/>
              <a:ext cx="1395502" cy="838750"/>
              <a:chOff x="164033" y="5687574"/>
              <a:chExt cx="1395502" cy="838750"/>
            </a:xfrm>
          </p:grpSpPr>
          <p:grpSp>
            <p:nvGrpSpPr>
              <p:cNvPr id="244765" name="Group 56"/>
              <p:cNvGrpSpPr>
                <a:grpSpLocks/>
              </p:cNvGrpSpPr>
              <p:nvPr/>
            </p:nvGrpSpPr>
            <p:grpSpPr bwMode="auto">
              <a:xfrm>
                <a:off x="563327" y="5687574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4768" name="Straight Connector 5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4769" name="Straight Connector 5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pic>
            <p:nvPicPr>
              <p:cNvPr id="244766" name="Picture 22" descr="http://www.modeltreinenenmeer.nl/files/7657/editor/images/Dinky-Toys-citroen-2cv-wegenwachtDSC_69091.jpg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9457" y="6038004"/>
                <a:ext cx="670078" cy="488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4767" name="Picture 28" descr="http://www.canada.com/cms/binary/1713166.jpg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033" y="6117144"/>
                <a:ext cx="608913" cy="3928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4760" name="Group 63"/>
            <p:cNvGrpSpPr>
              <a:grpSpLocks/>
            </p:cNvGrpSpPr>
            <p:nvPr/>
          </p:nvGrpSpPr>
          <p:grpSpPr bwMode="auto">
            <a:xfrm>
              <a:off x="792065" y="4989051"/>
              <a:ext cx="1444302" cy="789962"/>
              <a:chOff x="639665" y="5065776"/>
              <a:chExt cx="1444302" cy="789962"/>
            </a:xfrm>
          </p:grpSpPr>
          <p:grpSp>
            <p:nvGrpSpPr>
              <p:cNvPr id="244761" name="Group 64"/>
              <p:cNvGrpSpPr>
                <a:grpSpLocks/>
              </p:cNvGrpSpPr>
              <p:nvPr/>
            </p:nvGrpSpPr>
            <p:grpSpPr bwMode="auto">
              <a:xfrm>
                <a:off x="639665" y="5346193"/>
                <a:ext cx="1444302" cy="509545"/>
                <a:chOff x="357811" y="5753100"/>
                <a:chExt cx="994915" cy="489947"/>
              </a:xfrm>
            </p:grpSpPr>
            <p:cxnSp>
              <p:nvCxnSpPr>
                <p:cNvPr id="244763" name="Straight Connector 66"/>
                <p:cNvCxnSpPr>
                  <a:cxnSpLocks noChangeShapeType="1"/>
                </p:cNvCxnSpPr>
                <p:nvPr/>
              </p:nvCxnSpPr>
              <p:spPr bwMode="auto">
                <a:xfrm flipV="1">
                  <a:off x="357811" y="5753100"/>
                  <a:ext cx="584021" cy="41668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4764" name="Straight Connector 6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0" y="5753101"/>
                  <a:ext cx="421766" cy="48994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4762" name="Rectangle 65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0.08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56" name="Group 55"/>
          <p:cNvGrpSpPr>
            <a:grpSpLocks/>
          </p:cNvGrpSpPr>
          <p:nvPr/>
        </p:nvGrpSpPr>
        <p:grpSpPr bwMode="auto">
          <a:xfrm>
            <a:off x="446088" y="4492625"/>
            <a:ext cx="1714500" cy="1535113"/>
            <a:chOff x="182656" y="5065776"/>
            <a:chExt cx="1715620" cy="1535256"/>
          </a:xfrm>
        </p:grpSpPr>
        <p:grpSp>
          <p:nvGrpSpPr>
            <p:cNvPr id="244754" name="Group 68"/>
            <p:cNvGrpSpPr>
              <a:grpSpLocks/>
            </p:cNvGrpSpPr>
            <p:nvPr/>
          </p:nvGrpSpPr>
          <p:grpSpPr bwMode="auto">
            <a:xfrm>
              <a:off x="182656" y="5346192"/>
              <a:ext cx="1715620" cy="1254840"/>
              <a:chOff x="42998" y="5753101"/>
              <a:chExt cx="1181814" cy="1206577"/>
            </a:xfrm>
          </p:grpSpPr>
          <p:cxnSp>
            <p:nvCxnSpPr>
              <p:cNvPr id="244756" name="Straight Connector 70"/>
              <p:cNvCxnSpPr>
                <a:cxnSpLocks noChangeShapeType="1"/>
              </p:cNvCxnSpPr>
              <p:nvPr/>
            </p:nvCxnSpPr>
            <p:spPr bwMode="auto">
              <a:xfrm flipV="1">
                <a:off x="42998" y="5753101"/>
                <a:ext cx="898834" cy="120657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4757" name="Straight Connector 71"/>
              <p:cNvCxnSpPr>
                <a:cxnSpLocks noChangeShapeType="1"/>
                <a:stCxn id="244782" idx="2"/>
              </p:cNvCxnSpPr>
              <p:nvPr/>
            </p:nvCxnSpPr>
            <p:spPr bwMode="auto">
              <a:xfrm flipH="1" flipV="1">
                <a:off x="930961" y="5753102"/>
                <a:ext cx="293851" cy="577802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4755" name="Rectangle 69"/>
            <p:cNvSpPr>
              <a:spLocks noChangeArrowheads="1"/>
            </p:cNvSpPr>
            <p:nvPr/>
          </p:nvSpPr>
          <p:spPr bwMode="auto">
            <a:xfrm>
              <a:off x="1228925" y="5065776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172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pic>
        <p:nvPicPr>
          <p:cNvPr id="245764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765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766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5768" name="Rectangle 95"/>
          <p:cNvSpPr>
            <a:spLocks noChangeArrowheads="1"/>
          </p:cNvSpPr>
          <p:nvPr/>
        </p:nvSpPr>
        <p:spPr bwMode="auto">
          <a:xfrm>
            <a:off x="7402513" y="6537325"/>
            <a:ext cx="50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5769" name="Rectangle 96"/>
          <p:cNvSpPr>
            <a:spLocks noChangeArrowheads="1"/>
          </p:cNvSpPr>
          <p:nvPr/>
        </p:nvSpPr>
        <p:spPr bwMode="auto">
          <a:xfrm>
            <a:off x="675322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5770" name="Rectangle 101"/>
          <p:cNvSpPr>
            <a:spLocks noChangeArrowheads="1"/>
          </p:cNvSpPr>
          <p:nvPr/>
        </p:nvSpPr>
        <p:spPr bwMode="auto">
          <a:xfrm>
            <a:off x="3227388" y="653573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0.08</a:t>
            </a:r>
            <a:endParaRPr lang="en-US" altLang="en-US" sz="1400">
              <a:solidFill>
                <a:srgbClr val="66FF66"/>
              </a:solidFill>
            </a:endParaRPr>
          </a:p>
        </p:txBody>
      </p:sp>
      <p:pic>
        <p:nvPicPr>
          <p:cNvPr id="24577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6900" y="6067425"/>
            <a:ext cx="681038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74775" y="4960938"/>
            <a:ext cx="2330450" cy="1884362"/>
            <a:chOff x="-557408" y="9165893"/>
            <a:chExt cx="2331004" cy="1885153"/>
          </a:xfrm>
        </p:grpSpPr>
        <p:sp>
          <p:nvSpPr>
            <p:cNvPr id="245819" name="Oval 2"/>
            <p:cNvSpPr>
              <a:spLocks noChangeArrowheads="1"/>
            </p:cNvSpPr>
            <p:nvPr/>
          </p:nvSpPr>
          <p:spPr bwMode="auto">
            <a:xfrm>
              <a:off x="-557408" y="9165893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5820" name="Oval 107"/>
            <p:cNvSpPr>
              <a:spLocks noChangeArrowheads="1"/>
            </p:cNvSpPr>
            <p:nvPr/>
          </p:nvSpPr>
          <p:spPr bwMode="auto">
            <a:xfrm>
              <a:off x="1292728" y="107173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5773" name="Group 3"/>
          <p:cNvGrpSpPr>
            <a:grpSpLocks/>
          </p:cNvGrpSpPr>
          <p:nvPr/>
        </p:nvGrpSpPr>
        <p:grpSpPr bwMode="auto">
          <a:xfrm>
            <a:off x="152400" y="4989513"/>
            <a:ext cx="2843213" cy="1568450"/>
            <a:chOff x="166113" y="4989051"/>
            <a:chExt cx="2843302" cy="1569524"/>
          </a:xfrm>
        </p:grpSpPr>
        <p:grpSp>
          <p:nvGrpSpPr>
            <p:cNvPr id="245799" name="Group 1"/>
            <p:cNvGrpSpPr>
              <a:grpSpLocks/>
            </p:cNvGrpSpPr>
            <p:nvPr/>
          </p:nvGrpSpPr>
          <p:grpSpPr bwMode="auto">
            <a:xfrm>
              <a:off x="1625064" y="5690616"/>
              <a:ext cx="1384351" cy="867959"/>
              <a:chOff x="204216" y="5690616"/>
              <a:chExt cx="1384351" cy="867959"/>
            </a:xfrm>
          </p:grpSpPr>
          <p:pic>
            <p:nvPicPr>
              <p:cNvPr id="245811" name="Picture 14" descr="http://www.independent.co.uk/incoming/article8458694.ece/ALTERNATES/w460/50-toys3.jpg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216" y="6166204"/>
                <a:ext cx="523160" cy="3923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5812" name="Picture 26" descr="http://upload.wikimedia.org/wikipedia/commons/b/bb/Dinky_Toys_-_Austin_Devon.jpg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576" y="6121097"/>
                <a:ext cx="789991" cy="437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5813" name="Group 41"/>
              <p:cNvGrpSpPr>
                <a:grpSpLocks/>
              </p:cNvGrpSpPr>
              <p:nvPr/>
            </p:nvGrpSpPr>
            <p:grpSpPr bwMode="auto">
              <a:xfrm>
                <a:off x="533400" y="5690616"/>
                <a:ext cx="573024" cy="405382"/>
                <a:chOff x="533400" y="5690616"/>
                <a:chExt cx="573024" cy="405382"/>
              </a:xfrm>
            </p:grpSpPr>
            <p:sp>
              <p:nvSpPr>
                <p:cNvPr id="245814" name="Rectangle 42"/>
                <p:cNvSpPr>
                  <a:spLocks noChangeArrowheads="1"/>
                </p:cNvSpPr>
                <p:nvPr/>
              </p:nvSpPr>
              <p:spPr bwMode="auto">
                <a:xfrm>
                  <a:off x="881910" y="5712023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sp>
              <p:nvSpPr>
                <p:cNvPr id="245815" name="Rectangle 43"/>
                <p:cNvSpPr>
                  <a:spLocks noChangeArrowheads="1"/>
                </p:cNvSpPr>
                <p:nvPr/>
              </p:nvSpPr>
              <p:spPr bwMode="auto">
                <a:xfrm>
                  <a:off x="533400" y="5690616"/>
                  <a:ext cx="184731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 sz="1400">
                    <a:solidFill>
                      <a:srgbClr val="CC00FF"/>
                    </a:solidFill>
                  </a:endParaRPr>
                </a:p>
              </p:txBody>
            </p:sp>
            <p:grpSp>
              <p:nvGrpSpPr>
                <p:cNvPr id="245816" name="Group 44"/>
                <p:cNvGrpSpPr>
                  <a:grpSpLocks/>
                </p:cNvGrpSpPr>
                <p:nvPr/>
              </p:nvGrpSpPr>
              <p:grpSpPr bwMode="auto">
                <a:xfrm>
                  <a:off x="588863" y="5763772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5817" name="Straight Connector 45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5818" name="Straight Connector 46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</p:grpSp>
        <p:grpSp>
          <p:nvGrpSpPr>
            <p:cNvPr id="245800" name="Group 5"/>
            <p:cNvGrpSpPr>
              <a:grpSpLocks/>
            </p:cNvGrpSpPr>
            <p:nvPr/>
          </p:nvGrpSpPr>
          <p:grpSpPr bwMode="auto">
            <a:xfrm>
              <a:off x="166113" y="5687574"/>
              <a:ext cx="1395502" cy="838750"/>
              <a:chOff x="164033" y="5687574"/>
              <a:chExt cx="1395502" cy="838750"/>
            </a:xfrm>
          </p:grpSpPr>
          <p:grpSp>
            <p:nvGrpSpPr>
              <p:cNvPr id="245806" name="Group 56"/>
              <p:cNvGrpSpPr>
                <a:grpSpLocks/>
              </p:cNvGrpSpPr>
              <p:nvPr/>
            </p:nvGrpSpPr>
            <p:grpSpPr bwMode="auto">
              <a:xfrm>
                <a:off x="563327" y="5687574"/>
                <a:ext cx="517561" cy="332226"/>
                <a:chOff x="494573" y="5753100"/>
                <a:chExt cx="883644" cy="352489"/>
              </a:xfrm>
            </p:grpSpPr>
            <p:cxnSp>
              <p:nvCxnSpPr>
                <p:cNvPr id="245809" name="Straight Connector 5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62689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5810" name="Straight Connector 5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58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pic>
            <p:nvPicPr>
              <p:cNvPr id="245807" name="Picture 22" descr="http://www.modeltreinenenmeer.nl/files/7657/editor/images/Dinky-Toys-citroen-2cv-wegenwachtDSC_69091.jp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9457" y="6038004"/>
                <a:ext cx="670078" cy="488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5808" name="Picture 28" descr="http://www.canada.com/cms/binary/1713166.jpg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033" y="6117144"/>
                <a:ext cx="608913" cy="3928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5801" name="Group 63"/>
            <p:cNvGrpSpPr>
              <a:grpSpLocks/>
            </p:cNvGrpSpPr>
            <p:nvPr/>
          </p:nvGrpSpPr>
          <p:grpSpPr bwMode="auto">
            <a:xfrm>
              <a:off x="792065" y="4989051"/>
              <a:ext cx="1444302" cy="789962"/>
              <a:chOff x="639665" y="5065776"/>
              <a:chExt cx="1444302" cy="789962"/>
            </a:xfrm>
          </p:grpSpPr>
          <p:grpSp>
            <p:nvGrpSpPr>
              <p:cNvPr id="245802" name="Group 64"/>
              <p:cNvGrpSpPr>
                <a:grpSpLocks/>
              </p:cNvGrpSpPr>
              <p:nvPr/>
            </p:nvGrpSpPr>
            <p:grpSpPr bwMode="auto">
              <a:xfrm>
                <a:off x="639665" y="5346193"/>
                <a:ext cx="1444302" cy="509545"/>
                <a:chOff x="357811" y="5753100"/>
                <a:chExt cx="994915" cy="489947"/>
              </a:xfrm>
            </p:grpSpPr>
            <p:cxnSp>
              <p:nvCxnSpPr>
                <p:cNvPr id="245804" name="Straight Connector 66"/>
                <p:cNvCxnSpPr>
                  <a:cxnSpLocks noChangeShapeType="1"/>
                </p:cNvCxnSpPr>
                <p:nvPr/>
              </p:nvCxnSpPr>
              <p:spPr bwMode="auto">
                <a:xfrm flipV="1">
                  <a:off x="357811" y="5753100"/>
                  <a:ext cx="584021" cy="41668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5805" name="Straight Connector 6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0" y="5753101"/>
                  <a:ext cx="421766" cy="48994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5803" name="Rectangle 65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0.08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3943350" y="4492625"/>
            <a:ext cx="2654300" cy="2057400"/>
            <a:chOff x="100584" y="4492222"/>
            <a:chExt cx="2655051" cy="2057835"/>
          </a:xfrm>
        </p:grpSpPr>
        <p:pic>
          <p:nvPicPr>
            <p:cNvPr id="245780" name="Picture 18" descr="http://upload.wikimedia.org/wikipedia/commons/2/26/The_King's_Aeroplane,_Airspeed_Envoy_(Dinky_Toys_62k)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" y="6027480"/>
              <a:ext cx="586498" cy="522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5781" name="Group 6"/>
            <p:cNvGrpSpPr>
              <a:grpSpLocks/>
            </p:cNvGrpSpPr>
            <p:nvPr/>
          </p:nvGrpSpPr>
          <p:grpSpPr bwMode="auto">
            <a:xfrm>
              <a:off x="799858" y="5346189"/>
              <a:ext cx="1955777" cy="1203868"/>
              <a:chOff x="161826" y="5346189"/>
              <a:chExt cx="1955777" cy="1203868"/>
            </a:xfrm>
          </p:grpSpPr>
          <p:grpSp>
            <p:nvGrpSpPr>
              <p:cNvPr id="245787" name="Group 75"/>
              <p:cNvGrpSpPr>
                <a:grpSpLocks/>
              </p:cNvGrpSpPr>
              <p:nvPr/>
            </p:nvGrpSpPr>
            <p:grpSpPr bwMode="auto">
              <a:xfrm>
                <a:off x="161826" y="5638799"/>
                <a:ext cx="1249321" cy="899259"/>
                <a:chOff x="190116" y="5712023"/>
                <a:chExt cx="1249321" cy="899259"/>
              </a:xfrm>
            </p:grpSpPr>
            <p:pic>
              <p:nvPicPr>
                <p:cNvPr id="245792" name="Picture 4" descr="http://www.actionfigurefury.com/wp-content/uploads/2012/09/IndyToys002.jpg"/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41832" y="6038004"/>
                  <a:ext cx="497605" cy="5732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5793" name="Picture 16" descr="http://image.made-in-china.com/2f0j00WBfTeqGsfjbd/Ride-on-Car-6V-ELC-B16-1-.jpg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90116" y="6096000"/>
                  <a:ext cx="608914" cy="5152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5794" name="Group 79"/>
                <p:cNvGrpSpPr>
                  <a:grpSpLocks/>
                </p:cNvGrpSpPr>
                <p:nvPr/>
              </p:nvGrpSpPr>
              <p:grpSpPr bwMode="auto">
                <a:xfrm>
                  <a:off x="588863" y="5712023"/>
                  <a:ext cx="517561" cy="383975"/>
                  <a:chOff x="588863" y="5712023"/>
                  <a:chExt cx="517561" cy="383975"/>
                </a:xfrm>
              </p:grpSpPr>
              <p:sp>
                <p:nvSpPr>
                  <p:cNvPr id="245795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881909" y="5712023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grpSp>
                <p:nvGrpSpPr>
                  <p:cNvPr id="245796" name="Group 82"/>
                  <p:cNvGrpSpPr>
                    <a:grpSpLocks/>
                  </p:cNvGrpSpPr>
                  <p:nvPr/>
                </p:nvGrpSpPr>
                <p:grpSpPr bwMode="auto">
                  <a:xfrm>
                    <a:off x="588863" y="5763772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5797" name="Straight Connector 83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5798" name="Straight Connector 84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</p:grpSp>
          <p:pic>
            <p:nvPicPr>
              <p:cNvPr id="245788" name="Picture 24" descr="http://upload.wikimedia.org/wikipedia/commons/b/be/Dinky_Toys_-_Elevator.jpg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15951" y="5936372"/>
                <a:ext cx="601652" cy="61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5789" name="Group 59"/>
              <p:cNvGrpSpPr>
                <a:grpSpLocks/>
              </p:cNvGrpSpPr>
              <p:nvPr/>
            </p:nvGrpSpPr>
            <p:grpSpPr bwMode="auto">
              <a:xfrm>
                <a:off x="838200" y="5346189"/>
                <a:ext cx="978576" cy="590180"/>
                <a:chOff x="494573" y="5753100"/>
                <a:chExt cx="674097" cy="567481"/>
              </a:xfrm>
            </p:grpSpPr>
            <p:cxnSp>
              <p:nvCxnSpPr>
                <p:cNvPr id="245790" name="Straight Connector 6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5791" name="Straight Connector 61"/>
                <p:cNvCxnSpPr>
                  <a:cxnSpLocks noChangeShapeType="1"/>
                  <a:stCxn id="245788" idx="0"/>
                </p:cNvCxnSpPr>
                <p:nvPr/>
              </p:nvCxnSpPr>
              <p:spPr bwMode="auto">
                <a:xfrm flipH="1" flipV="1">
                  <a:off x="930959" y="5753100"/>
                  <a:ext cx="237711" cy="567481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5782" name="Group 55"/>
            <p:cNvGrpSpPr>
              <a:grpSpLocks/>
            </p:cNvGrpSpPr>
            <p:nvPr/>
          </p:nvGrpSpPr>
          <p:grpSpPr bwMode="auto">
            <a:xfrm>
              <a:off x="445649" y="4492222"/>
              <a:ext cx="1715620" cy="1535256"/>
              <a:chOff x="182656" y="5065776"/>
              <a:chExt cx="1715620" cy="1535256"/>
            </a:xfrm>
          </p:grpSpPr>
          <p:grpSp>
            <p:nvGrpSpPr>
              <p:cNvPr id="245783" name="Group 68"/>
              <p:cNvGrpSpPr>
                <a:grpSpLocks/>
              </p:cNvGrpSpPr>
              <p:nvPr/>
            </p:nvGrpSpPr>
            <p:grpSpPr bwMode="auto">
              <a:xfrm>
                <a:off x="182656" y="5346192"/>
                <a:ext cx="1715620" cy="1254840"/>
                <a:chOff x="42998" y="5753101"/>
                <a:chExt cx="1181814" cy="1206577"/>
              </a:xfrm>
            </p:grpSpPr>
            <p:cxnSp>
              <p:nvCxnSpPr>
                <p:cNvPr id="245785" name="Straight Connector 7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998" y="5753101"/>
                  <a:ext cx="898834" cy="120657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5786" name="Straight Connector 71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2"/>
                  <a:ext cx="293851" cy="57780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5784" name="Rectangle 69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0.105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73" name="Group 72"/>
          <p:cNvGrpSpPr>
            <a:grpSpLocks/>
          </p:cNvGrpSpPr>
          <p:nvPr/>
        </p:nvGrpSpPr>
        <p:grpSpPr bwMode="auto">
          <a:xfrm>
            <a:off x="1617663" y="4343400"/>
            <a:ext cx="1858962" cy="1724025"/>
            <a:chOff x="348207" y="5065776"/>
            <a:chExt cx="1860011" cy="1723515"/>
          </a:xfrm>
        </p:grpSpPr>
        <p:grpSp>
          <p:nvGrpSpPr>
            <p:cNvPr id="245776" name="Group 73"/>
            <p:cNvGrpSpPr>
              <a:grpSpLocks/>
            </p:cNvGrpSpPr>
            <p:nvPr/>
          </p:nvGrpSpPr>
          <p:grpSpPr bwMode="auto">
            <a:xfrm>
              <a:off x="348207" y="5346193"/>
              <a:ext cx="1860011" cy="1443098"/>
              <a:chOff x="157039" y="5753101"/>
              <a:chExt cx="1281278" cy="1387594"/>
            </a:xfrm>
          </p:grpSpPr>
          <p:cxnSp>
            <p:nvCxnSpPr>
              <p:cNvPr id="245778" name="Straight Connector 78"/>
              <p:cNvCxnSpPr>
                <a:cxnSpLocks noChangeShapeType="1"/>
                <a:stCxn id="245803" idx="2"/>
              </p:cNvCxnSpPr>
              <p:nvPr/>
            </p:nvCxnSpPr>
            <p:spPr bwMode="auto">
              <a:xfrm flipV="1">
                <a:off x="157039" y="5753101"/>
                <a:ext cx="784793" cy="647128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5779" name="Straight Connector 81"/>
              <p:cNvCxnSpPr>
                <a:cxnSpLocks noChangeShapeType="1"/>
                <a:stCxn id="245771" idx="0"/>
              </p:cNvCxnSpPr>
              <p:nvPr/>
            </p:nvCxnSpPr>
            <p:spPr bwMode="auto">
              <a:xfrm flipH="1" flipV="1">
                <a:off x="937689" y="5753101"/>
                <a:ext cx="500628" cy="1387594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5777" name="Rectangle 74"/>
            <p:cNvSpPr>
              <a:spLocks noChangeArrowheads="1"/>
            </p:cNvSpPr>
            <p:nvPr/>
          </p:nvSpPr>
          <p:spPr bwMode="auto">
            <a:xfrm>
              <a:off x="1228925" y="506577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0.16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7175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pic>
        <p:nvPicPr>
          <p:cNvPr id="246788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385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789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790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791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6792" name="Rectangle 95"/>
          <p:cNvSpPr>
            <a:spLocks noChangeArrowheads="1"/>
          </p:cNvSpPr>
          <p:nvPr/>
        </p:nvSpPr>
        <p:spPr bwMode="auto">
          <a:xfrm>
            <a:off x="3611563" y="6537325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6793" name="Rectangle 96"/>
          <p:cNvSpPr>
            <a:spLocks noChangeArrowheads="1"/>
          </p:cNvSpPr>
          <p:nvPr/>
        </p:nvSpPr>
        <p:spPr bwMode="auto">
          <a:xfrm>
            <a:off x="2962275" y="6553200"/>
            <a:ext cx="492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576388" y="4495800"/>
            <a:ext cx="1857375" cy="2362200"/>
            <a:chOff x="-84252" y="8688846"/>
            <a:chExt cx="1857848" cy="2362200"/>
          </a:xfrm>
        </p:grpSpPr>
        <p:sp>
          <p:nvSpPr>
            <p:cNvPr id="246846" name="Oval 2"/>
            <p:cNvSpPr>
              <a:spLocks noChangeArrowheads="1"/>
            </p:cNvSpPr>
            <p:nvPr/>
          </p:nvSpPr>
          <p:spPr bwMode="auto">
            <a:xfrm>
              <a:off x="-84252" y="8688846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6847" name="Oval 107"/>
            <p:cNvSpPr>
              <a:spLocks noChangeArrowheads="1"/>
            </p:cNvSpPr>
            <p:nvPr/>
          </p:nvSpPr>
          <p:spPr bwMode="auto">
            <a:xfrm>
              <a:off x="1292728" y="107173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6795" name="Group 7"/>
          <p:cNvGrpSpPr>
            <a:grpSpLocks/>
          </p:cNvGrpSpPr>
          <p:nvPr/>
        </p:nvGrpSpPr>
        <p:grpSpPr bwMode="auto">
          <a:xfrm>
            <a:off x="152400" y="4492625"/>
            <a:ext cx="2654300" cy="2057400"/>
            <a:chOff x="100584" y="4492222"/>
            <a:chExt cx="2655051" cy="2057835"/>
          </a:xfrm>
        </p:grpSpPr>
        <p:pic>
          <p:nvPicPr>
            <p:cNvPr id="246827" name="Picture 18" descr="http://upload.wikimedia.org/wikipedia/commons/2/26/The_King's_Aeroplane,_Airspeed_Envoy_(Dinky_Toys_62k)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" y="6027480"/>
              <a:ext cx="586498" cy="522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6828" name="Group 6"/>
            <p:cNvGrpSpPr>
              <a:grpSpLocks/>
            </p:cNvGrpSpPr>
            <p:nvPr/>
          </p:nvGrpSpPr>
          <p:grpSpPr bwMode="auto">
            <a:xfrm>
              <a:off x="799858" y="5346189"/>
              <a:ext cx="1955777" cy="1203868"/>
              <a:chOff x="161826" y="5346189"/>
              <a:chExt cx="1955777" cy="1203868"/>
            </a:xfrm>
          </p:grpSpPr>
          <p:grpSp>
            <p:nvGrpSpPr>
              <p:cNvPr id="246834" name="Group 75"/>
              <p:cNvGrpSpPr>
                <a:grpSpLocks/>
              </p:cNvGrpSpPr>
              <p:nvPr/>
            </p:nvGrpSpPr>
            <p:grpSpPr bwMode="auto">
              <a:xfrm>
                <a:off x="161826" y="5638799"/>
                <a:ext cx="1249321" cy="899259"/>
                <a:chOff x="190116" y="5712023"/>
                <a:chExt cx="1249321" cy="899259"/>
              </a:xfrm>
            </p:grpSpPr>
            <p:pic>
              <p:nvPicPr>
                <p:cNvPr id="246839" name="Picture 4" descr="http://www.actionfigurefury.com/wp-content/uploads/2012/09/IndyToys002.jpg"/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41832" y="6038004"/>
                  <a:ext cx="497605" cy="5732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6840" name="Picture 16" descr="http://image.made-in-china.com/2f0j00WBfTeqGsfjbd/Ride-on-Car-6V-ELC-B16-1-.jpg"/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90116" y="6096000"/>
                  <a:ext cx="608914" cy="5152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6841" name="Group 79"/>
                <p:cNvGrpSpPr>
                  <a:grpSpLocks/>
                </p:cNvGrpSpPr>
                <p:nvPr/>
              </p:nvGrpSpPr>
              <p:grpSpPr bwMode="auto">
                <a:xfrm>
                  <a:off x="588863" y="5712023"/>
                  <a:ext cx="517561" cy="383975"/>
                  <a:chOff x="588863" y="5712023"/>
                  <a:chExt cx="517561" cy="383975"/>
                </a:xfrm>
              </p:grpSpPr>
              <p:sp>
                <p:nvSpPr>
                  <p:cNvPr id="246842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881909" y="5712023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grpSp>
                <p:nvGrpSpPr>
                  <p:cNvPr id="246843" name="Group 82"/>
                  <p:cNvGrpSpPr>
                    <a:grpSpLocks/>
                  </p:cNvGrpSpPr>
                  <p:nvPr/>
                </p:nvGrpSpPr>
                <p:grpSpPr bwMode="auto">
                  <a:xfrm>
                    <a:off x="588863" y="5763772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6844" name="Straight Connector 83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6845" name="Straight Connector 84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</p:grpSp>
          <p:pic>
            <p:nvPicPr>
              <p:cNvPr id="246835" name="Picture 24" descr="http://upload.wikimedia.org/wikipedia/commons/b/be/Dinky_Toys_-_Elevator.jp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15951" y="5936372"/>
                <a:ext cx="601652" cy="6136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6836" name="Group 59"/>
              <p:cNvGrpSpPr>
                <a:grpSpLocks/>
              </p:cNvGrpSpPr>
              <p:nvPr/>
            </p:nvGrpSpPr>
            <p:grpSpPr bwMode="auto">
              <a:xfrm>
                <a:off x="838200" y="5346189"/>
                <a:ext cx="978576" cy="590180"/>
                <a:chOff x="494573" y="5753100"/>
                <a:chExt cx="674097" cy="567481"/>
              </a:xfrm>
            </p:grpSpPr>
            <p:cxnSp>
              <p:nvCxnSpPr>
                <p:cNvPr id="246837" name="Straight Connector 6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94573" y="5753100"/>
                  <a:ext cx="447259" cy="342900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6838" name="Straight Connector 61"/>
                <p:cNvCxnSpPr>
                  <a:cxnSpLocks noChangeShapeType="1"/>
                  <a:stCxn id="246835" idx="0"/>
                </p:cNvCxnSpPr>
                <p:nvPr/>
              </p:nvCxnSpPr>
              <p:spPr bwMode="auto">
                <a:xfrm flipH="1" flipV="1">
                  <a:off x="930959" y="5753100"/>
                  <a:ext cx="237711" cy="567481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6829" name="Group 55"/>
            <p:cNvGrpSpPr>
              <a:grpSpLocks/>
            </p:cNvGrpSpPr>
            <p:nvPr/>
          </p:nvGrpSpPr>
          <p:grpSpPr bwMode="auto">
            <a:xfrm>
              <a:off x="445649" y="4492222"/>
              <a:ext cx="1715620" cy="1535256"/>
              <a:chOff x="182656" y="5065776"/>
              <a:chExt cx="1715620" cy="1535256"/>
            </a:xfrm>
          </p:grpSpPr>
          <p:grpSp>
            <p:nvGrpSpPr>
              <p:cNvPr id="246830" name="Group 68"/>
              <p:cNvGrpSpPr>
                <a:grpSpLocks/>
              </p:cNvGrpSpPr>
              <p:nvPr/>
            </p:nvGrpSpPr>
            <p:grpSpPr bwMode="auto">
              <a:xfrm>
                <a:off x="182656" y="5346192"/>
                <a:ext cx="1715620" cy="1254840"/>
                <a:chOff x="42998" y="5753101"/>
                <a:chExt cx="1181814" cy="1206577"/>
              </a:xfrm>
            </p:grpSpPr>
            <p:cxnSp>
              <p:nvCxnSpPr>
                <p:cNvPr id="246832" name="Straight Connector 7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998" y="5753101"/>
                  <a:ext cx="898834" cy="120657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6833" name="Straight Connector 71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2"/>
                  <a:ext cx="293851" cy="57780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6831" name="Rectangle 69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0.105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4286250" y="4343400"/>
            <a:ext cx="3665538" cy="2214563"/>
            <a:chOff x="152400" y="4343400"/>
            <a:chExt cx="3665527" cy="2215175"/>
          </a:xfrm>
        </p:grpSpPr>
        <p:pic>
          <p:nvPicPr>
            <p:cNvPr id="246802" name="Picture 20" descr="http://upload.wikimedia.org/wikipedia/commons/5/55/Dinky_Toys_-_Fire_engine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6175" y="6066912"/>
              <a:ext cx="681752" cy="454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6803" name="Group 3"/>
            <p:cNvGrpSpPr>
              <a:grpSpLocks/>
            </p:cNvGrpSpPr>
            <p:nvPr/>
          </p:nvGrpSpPr>
          <p:grpSpPr bwMode="auto">
            <a:xfrm>
              <a:off x="152400" y="5269468"/>
              <a:ext cx="2843302" cy="1289107"/>
              <a:chOff x="166113" y="5269468"/>
              <a:chExt cx="2843302" cy="1289107"/>
            </a:xfrm>
          </p:grpSpPr>
          <p:grpSp>
            <p:nvGrpSpPr>
              <p:cNvPr id="246809" name="Group 1"/>
              <p:cNvGrpSpPr>
                <a:grpSpLocks/>
              </p:cNvGrpSpPr>
              <p:nvPr/>
            </p:nvGrpSpPr>
            <p:grpSpPr bwMode="auto">
              <a:xfrm>
                <a:off x="1625064" y="5690616"/>
                <a:ext cx="1384351" cy="867959"/>
                <a:chOff x="204216" y="5690616"/>
                <a:chExt cx="1384351" cy="867959"/>
              </a:xfrm>
            </p:grpSpPr>
            <p:pic>
              <p:nvPicPr>
                <p:cNvPr id="246819" name="Picture 14" descr="http://www.independent.co.uk/incoming/article8458694.ece/ALTERNATES/w460/50-toys3.jpg"/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04216" y="6166204"/>
                  <a:ext cx="523160" cy="3923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6820" name="Picture 26" descr="http://upload.wikimedia.org/wikipedia/commons/b/bb/Dinky_Toys_-_Austin_Devon.jpg"/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576" y="6121097"/>
                  <a:ext cx="789991" cy="4374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6821" name="Group 41"/>
                <p:cNvGrpSpPr>
                  <a:grpSpLocks/>
                </p:cNvGrpSpPr>
                <p:nvPr/>
              </p:nvGrpSpPr>
              <p:grpSpPr bwMode="auto">
                <a:xfrm>
                  <a:off x="533400" y="5690616"/>
                  <a:ext cx="573024" cy="405382"/>
                  <a:chOff x="533400" y="5690616"/>
                  <a:chExt cx="573024" cy="405382"/>
                </a:xfrm>
              </p:grpSpPr>
              <p:sp>
                <p:nvSpPr>
                  <p:cNvPr id="246822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881910" y="5712023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246823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533400" y="5690616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grpSp>
                <p:nvGrpSpPr>
                  <p:cNvPr id="246824" name="Group 44"/>
                  <p:cNvGrpSpPr>
                    <a:grpSpLocks/>
                  </p:cNvGrpSpPr>
                  <p:nvPr/>
                </p:nvGrpSpPr>
                <p:grpSpPr bwMode="auto">
                  <a:xfrm>
                    <a:off x="588863" y="5763772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6825" name="Straight Connector 45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6826" name="Straight Connector 46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</p:grpSp>
          <p:grpSp>
            <p:nvGrpSpPr>
              <p:cNvPr id="246810" name="Group 5"/>
              <p:cNvGrpSpPr>
                <a:grpSpLocks/>
              </p:cNvGrpSpPr>
              <p:nvPr/>
            </p:nvGrpSpPr>
            <p:grpSpPr bwMode="auto">
              <a:xfrm>
                <a:off x="166113" y="5687574"/>
                <a:ext cx="1395502" cy="838750"/>
                <a:chOff x="164033" y="5687574"/>
                <a:chExt cx="1395502" cy="838750"/>
              </a:xfrm>
            </p:grpSpPr>
            <p:grpSp>
              <p:nvGrpSpPr>
                <p:cNvPr id="246814" name="Group 56"/>
                <p:cNvGrpSpPr>
                  <a:grpSpLocks/>
                </p:cNvGrpSpPr>
                <p:nvPr/>
              </p:nvGrpSpPr>
              <p:grpSpPr bwMode="auto">
                <a:xfrm>
                  <a:off x="563327" y="5687574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6817" name="Straight Connector 57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6818" name="Straight Connector 58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pic>
              <p:nvPicPr>
                <p:cNvPr id="246815" name="Picture 22" descr="http://www.modeltreinenenmeer.nl/files/7657/editor/images/Dinky-Toys-citroen-2cv-wegenwachtDSC_69091.jpg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89457" y="6038004"/>
                  <a:ext cx="670078" cy="488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6816" name="Picture 28" descr="http://www.canada.com/cms/binary/1713166.jpg"/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4033" y="6117144"/>
                  <a:ext cx="608913" cy="3928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6811" name="Group 64"/>
              <p:cNvGrpSpPr>
                <a:grpSpLocks/>
              </p:cNvGrpSpPr>
              <p:nvPr/>
            </p:nvGrpSpPr>
            <p:grpSpPr bwMode="auto">
              <a:xfrm>
                <a:off x="792065" y="5269468"/>
                <a:ext cx="1444302" cy="509545"/>
                <a:chOff x="357811" y="5753100"/>
                <a:chExt cx="994915" cy="489947"/>
              </a:xfrm>
            </p:grpSpPr>
            <p:cxnSp>
              <p:nvCxnSpPr>
                <p:cNvPr id="246812" name="Straight Connector 66"/>
                <p:cNvCxnSpPr>
                  <a:cxnSpLocks noChangeShapeType="1"/>
                </p:cNvCxnSpPr>
                <p:nvPr/>
              </p:nvCxnSpPr>
              <p:spPr bwMode="auto">
                <a:xfrm flipV="1">
                  <a:off x="357811" y="5753100"/>
                  <a:ext cx="584021" cy="41668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6813" name="Straight Connector 6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0" y="5753101"/>
                  <a:ext cx="421766" cy="48994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6804" name="Group 72"/>
            <p:cNvGrpSpPr>
              <a:grpSpLocks/>
            </p:cNvGrpSpPr>
            <p:nvPr/>
          </p:nvGrpSpPr>
          <p:grpSpPr bwMode="auto">
            <a:xfrm>
              <a:off x="1617040" y="4343400"/>
              <a:ext cx="1860011" cy="1723515"/>
              <a:chOff x="348207" y="5065776"/>
              <a:chExt cx="1860011" cy="1723515"/>
            </a:xfrm>
          </p:grpSpPr>
          <p:grpSp>
            <p:nvGrpSpPr>
              <p:cNvPr id="246805" name="Group 73"/>
              <p:cNvGrpSpPr>
                <a:grpSpLocks/>
              </p:cNvGrpSpPr>
              <p:nvPr/>
            </p:nvGrpSpPr>
            <p:grpSpPr bwMode="auto">
              <a:xfrm>
                <a:off x="348207" y="5346193"/>
                <a:ext cx="1860011" cy="1443098"/>
                <a:chOff x="157039" y="5753101"/>
                <a:chExt cx="1281278" cy="1387594"/>
              </a:xfrm>
            </p:grpSpPr>
            <p:cxnSp>
              <p:nvCxnSpPr>
                <p:cNvPr id="246807" name="Straight Connector 78"/>
                <p:cNvCxnSpPr>
                  <a:cxnSpLocks noChangeShapeType="1"/>
                </p:cNvCxnSpPr>
                <p:nvPr/>
              </p:nvCxnSpPr>
              <p:spPr bwMode="auto">
                <a:xfrm flipV="1">
                  <a:off x="157039" y="5753101"/>
                  <a:ext cx="784793" cy="6471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6808" name="Straight Connector 81"/>
                <p:cNvCxnSpPr>
                  <a:cxnSpLocks noChangeShapeType="1"/>
                  <a:stCxn id="246802" idx="0"/>
                </p:cNvCxnSpPr>
                <p:nvPr/>
              </p:nvCxnSpPr>
              <p:spPr bwMode="auto">
                <a:xfrm flipH="1" flipV="1">
                  <a:off x="937689" y="5753101"/>
                  <a:ext cx="500628" cy="138759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6806" name="Rectangle 74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0.16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63" name="Group 62"/>
          <p:cNvGrpSpPr>
            <a:grpSpLocks/>
          </p:cNvGrpSpPr>
          <p:nvPr/>
        </p:nvGrpSpPr>
        <p:grpSpPr bwMode="auto">
          <a:xfrm>
            <a:off x="1838325" y="3962400"/>
            <a:ext cx="1293813" cy="1985963"/>
            <a:chOff x="730860" y="5065776"/>
            <a:chExt cx="1293623" cy="1985317"/>
          </a:xfrm>
        </p:grpSpPr>
        <p:grpSp>
          <p:nvGrpSpPr>
            <p:cNvPr id="246798" name="Group 88"/>
            <p:cNvGrpSpPr>
              <a:grpSpLocks/>
            </p:cNvGrpSpPr>
            <p:nvPr/>
          </p:nvGrpSpPr>
          <p:grpSpPr bwMode="auto">
            <a:xfrm>
              <a:off x="730860" y="5346192"/>
              <a:ext cx="1293623" cy="1704901"/>
              <a:chOff x="420631" y="5753101"/>
              <a:chExt cx="891119" cy="1639328"/>
            </a:xfrm>
          </p:grpSpPr>
          <p:cxnSp>
            <p:nvCxnSpPr>
              <p:cNvPr id="246800" name="Straight Connector 97"/>
              <p:cNvCxnSpPr>
                <a:cxnSpLocks noChangeShapeType="1"/>
                <a:stCxn id="246831" idx="2"/>
              </p:cNvCxnSpPr>
              <p:nvPr/>
            </p:nvCxnSpPr>
            <p:spPr bwMode="auto">
              <a:xfrm flipV="1">
                <a:off x="420631" y="5753102"/>
                <a:ext cx="521201" cy="535752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6801" name="Straight Connector 98"/>
              <p:cNvCxnSpPr>
                <a:cxnSpLocks noChangeShapeType="1"/>
                <a:stCxn id="246788" idx="0"/>
              </p:cNvCxnSpPr>
              <p:nvPr/>
            </p:nvCxnSpPr>
            <p:spPr bwMode="auto">
              <a:xfrm flipH="1" flipV="1">
                <a:off x="930962" y="5753101"/>
                <a:ext cx="380788" cy="1639328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6799" name="Rectangle 89"/>
            <p:cNvSpPr>
              <a:spLocks noChangeArrowheads="1"/>
            </p:cNvSpPr>
            <p:nvPr/>
          </p:nvSpPr>
          <p:spPr bwMode="auto">
            <a:xfrm>
              <a:off x="1228925" y="5065776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0.215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377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pic>
        <p:nvPicPr>
          <p:cNvPr id="247812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65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7813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7814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247815" name="Rectangle 95"/>
          <p:cNvSpPr>
            <a:spLocks noChangeArrowheads="1"/>
          </p:cNvSpPr>
          <p:nvPr/>
        </p:nvSpPr>
        <p:spPr bwMode="auto">
          <a:xfrm>
            <a:off x="204788" y="6537325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01613" y="4314825"/>
            <a:ext cx="3492500" cy="2543175"/>
            <a:chOff x="-1719412" y="10717325"/>
            <a:chExt cx="3493008" cy="2543521"/>
          </a:xfrm>
        </p:grpSpPr>
        <p:sp>
          <p:nvSpPr>
            <p:cNvPr id="247873" name="Oval 2"/>
            <p:cNvSpPr>
              <a:spLocks noChangeArrowheads="1"/>
            </p:cNvSpPr>
            <p:nvPr/>
          </p:nvSpPr>
          <p:spPr bwMode="auto">
            <a:xfrm>
              <a:off x="-1719412" y="129271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7874" name="Oval 107"/>
            <p:cNvSpPr>
              <a:spLocks noChangeArrowheads="1"/>
            </p:cNvSpPr>
            <p:nvPr/>
          </p:nvSpPr>
          <p:spPr bwMode="auto">
            <a:xfrm>
              <a:off x="1292728" y="107173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7817" name="Group 8"/>
          <p:cNvGrpSpPr>
            <a:grpSpLocks/>
          </p:cNvGrpSpPr>
          <p:nvPr/>
        </p:nvGrpSpPr>
        <p:grpSpPr bwMode="auto">
          <a:xfrm>
            <a:off x="882650" y="4343400"/>
            <a:ext cx="3665538" cy="2214563"/>
            <a:chOff x="152400" y="4343400"/>
            <a:chExt cx="3665527" cy="2215175"/>
          </a:xfrm>
        </p:grpSpPr>
        <p:pic>
          <p:nvPicPr>
            <p:cNvPr id="247848" name="Picture 20" descr="http://upload.wikimedia.org/wikipedia/commons/5/55/Dinky_Toys_-_Fire_engine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6175" y="6066912"/>
              <a:ext cx="681752" cy="454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7849" name="Group 3"/>
            <p:cNvGrpSpPr>
              <a:grpSpLocks/>
            </p:cNvGrpSpPr>
            <p:nvPr/>
          </p:nvGrpSpPr>
          <p:grpSpPr bwMode="auto">
            <a:xfrm>
              <a:off x="152400" y="5269468"/>
              <a:ext cx="2843302" cy="1289107"/>
              <a:chOff x="166113" y="5269468"/>
              <a:chExt cx="2843302" cy="1289107"/>
            </a:xfrm>
          </p:grpSpPr>
          <p:grpSp>
            <p:nvGrpSpPr>
              <p:cNvPr id="247855" name="Group 1"/>
              <p:cNvGrpSpPr>
                <a:grpSpLocks/>
              </p:cNvGrpSpPr>
              <p:nvPr/>
            </p:nvGrpSpPr>
            <p:grpSpPr bwMode="auto">
              <a:xfrm>
                <a:off x="1625064" y="5690616"/>
                <a:ext cx="1384351" cy="867959"/>
                <a:chOff x="204216" y="5690616"/>
                <a:chExt cx="1384351" cy="867959"/>
              </a:xfrm>
            </p:grpSpPr>
            <p:pic>
              <p:nvPicPr>
                <p:cNvPr id="247865" name="Picture 14" descr="http://www.independent.co.uk/incoming/article8458694.ece/ALTERNATES/w460/50-toys3.jpg"/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04216" y="6166204"/>
                  <a:ext cx="523160" cy="3923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7866" name="Picture 26" descr="http://upload.wikimedia.org/wikipedia/commons/b/bb/Dinky_Toys_-_Austin_Devon.jpg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576" y="6121097"/>
                  <a:ext cx="789991" cy="4374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7867" name="Group 41"/>
                <p:cNvGrpSpPr>
                  <a:grpSpLocks/>
                </p:cNvGrpSpPr>
                <p:nvPr/>
              </p:nvGrpSpPr>
              <p:grpSpPr bwMode="auto">
                <a:xfrm>
                  <a:off x="533400" y="5690616"/>
                  <a:ext cx="573024" cy="405382"/>
                  <a:chOff x="533400" y="5690616"/>
                  <a:chExt cx="573024" cy="405382"/>
                </a:xfrm>
              </p:grpSpPr>
              <p:sp>
                <p:nvSpPr>
                  <p:cNvPr id="247868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881910" y="5712023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247869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533400" y="5690616"/>
                    <a:ext cx="184731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 sz="1400">
                      <a:solidFill>
                        <a:srgbClr val="CC00FF"/>
                      </a:solidFill>
                    </a:endParaRPr>
                  </a:p>
                </p:txBody>
              </p:sp>
              <p:grpSp>
                <p:nvGrpSpPr>
                  <p:cNvPr id="247870" name="Group 44"/>
                  <p:cNvGrpSpPr>
                    <a:grpSpLocks/>
                  </p:cNvGrpSpPr>
                  <p:nvPr/>
                </p:nvGrpSpPr>
                <p:grpSpPr bwMode="auto">
                  <a:xfrm>
                    <a:off x="588863" y="5763772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7871" name="Straight Connector 45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7872" name="Straight Connector 46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</p:grpSp>
          <p:grpSp>
            <p:nvGrpSpPr>
              <p:cNvPr id="247856" name="Group 5"/>
              <p:cNvGrpSpPr>
                <a:grpSpLocks/>
              </p:cNvGrpSpPr>
              <p:nvPr/>
            </p:nvGrpSpPr>
            <p:grpSpPr bwMode="auto">
              <a:xfrm>
                <a:off x="166113" y="5687574"/>
                <a:ext cx="1395502" cy="838750"/>
                <a:chOff x="164033" y="5687574"/>
                <a:chExt cx="1395502" cy="838750"/>
              </a:xfrm>
            </p:grpSpPr>
            <p:grpSp>
              <p:nvGrpSpPr>
                <p:cNvPr id="247860" name="Group 56"/>
                <p:cNvGrpSpPr>
                  <a:grpSpLocks/>
                </p:cNvGrpSpPr>
                <p:nvPr/>
              </p:nvGrpSpPr>
              <p:grpSpPr bwMode="auto">
                <a:xfrm>
                  <a:off x="563327" y="5687574"/>
                  <a:ext cx="517561" cy="332226"/>
                  <a:chOff x="494573" y="5753100"/>
                  <a:chExt cx="883644" cy="352489"/>
                </a:xfrm>
              </p:grpSpPr>
              <p:cxnSp>
                <p:nvCxnSpPr>
                  <p:cNvPr id="247863" name="Straight Connector 57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62689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7864" name="Straight Connector 58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58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pic>
              <p:nvPicPr>
                <p:cNvPr id="247861" name="Picture 22" descr="http://www.modeltreinenenmeer.nl/files/7657/editor/images/Dinky-Toys-citroen-2cv-wegenwachtDSC_69091.jpg"/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89457" y="6038004"/>
                  <a:ext cx="670078" cy="488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7862" name="Picture 28" descr="http://www.canada.com/cms/binary/1713166.jpg"/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4033" y="6117144"/>
                  <a:ext cx="608913" cy="3928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7857" name="Group 64"/>
              <p:cNvGrpSpPr>
                <a:grpSpLocks/>
              </p:cNvGrpSpPr>
              <p:nvPr/>
            </p:nvGrpSpPr>
            <p:grpSpPr bwMode="auto">
              <a:xfrm>
                <a:off x="792065" y="5269468"/>
                <a:ext cx="1444302" cy="509545"/>
                <a:chOff x="357811" y="5753100"/>
                <a:chExt cx="994915" cy="489947"/>
              </a:xfrm>
            </p:grpSpPr>
            <p:cxnSp>
              <p:nvCxnSpPr>
                <p:cNvPr id="247858" name="Straight Connector 66"/>
                <p:cNvCxnSpPr>
                  <a:cxnSpLocks noChangeShapeType="1"/>
                </p:cNvCxnSpPr>
                <p:nvPr/>
              </p:nvCxnSpPr>
              <p:spPr bwMode="auto">
                <a:xfrm flipV="1">
                  <a:off x="357811" y="5753100"/>
                  <a:ext cx="584021" cy="41668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7859" name="Straight Connector 6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0" y="5753101"/>
                  <a:ext cx="421766" cy="48994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7850" name="Group 72"/>
            <p:cNvGrpSpPr>
              <a:grpSpLocks/>
            </p:cNvGrpSpPr>
            <p:nvPr/>
          </p:nvGrpSpPr>
          <p:grpSpPr bwMode="auto">
            <a:xfrm>
              <a:off x="1617040" y="4343400"/>
              <a:ext cx="1860011" cy="1723515"/>
              <a:chOff x="348207" y="5065776"/>
              <a:chExt cx="1860011" cy="1723515"/>
            </a:xfrm>
          </p:grpSpPr>
          <p:grpSp>
            <p:nvGrpSpPr>
              <p:cNvPr id="247851" name="Group 73"/>
              <p:cNvGrpSpPr>
                <a:grpSpLocks/>
              </p:cNvGrpSpPr>
              <p:nvPr/>
            </p:nvGrpSpPr>
            <p:grpSpPr bwMode="auto">
              <a:xfrm>
                <a:off x="348207" y="5346193"/>
                <a:ext cx="1860011" cy="1443098"/>
                <a:chOff x="157039" y="5753101"/>
                <a:chExt cx="1281278" cy="1387594"/>
              </a:xfrm>
            </p:grpSpPr>
            <p:cxnSp>
              <p:nvCxnSpPr>
                <p:cNvPr id="247853" name="Straight Connector 78"/>
                <p:cNvCxnSpPr>
                  <a:cxnSpLocks noChangeShapeType="1"/>
                </p:cNvCxnSpPr>
                <p:nvPr/>
              </p:nvCxnSpPr>
              <p:spPr bwMode="auto">
                <a:xfrm flipV="1">
                  <a:off x="157039" y="5753101"/>
                  <a:ext cx="784793" cy="6471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7854" name="Straight Connector 81"/>
                <p:cNvCxnSpPr>
                  <a:cxnSpLocks noChangeShapeType="1"/>
                  <a:stCxn id="247848" idx="0"/>
                </p:cNvCxnSpPr>
                <p:nvPr/>
              </p:nvCxnSpPr>
              <p:spPr bwMode="auto">
                <a:xfrm flipH="1" flipV="1">
                  <a:off x="937689" y="5753101"/>
                  <a:ext cx="500628" cy="138759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7852" name="Rectangle 74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0.16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4678363" y="3962400"/>
            <a:ext cx="3246437" cy="2613025"/>
            <a:chOff x="152400" y="3962400"/>
            <a:chExt cx="3246845" cy="2612306"/>
          </a:xfrm>
        </p:grpSpPr>
        <p:pic>
          <p:nvPicPr>
            <p:cNvPr id="247824" name="Picture 12" descr="http://www.toyshopuk.co.uk/assets/gfx/bloco-toys-lion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4093" y="5947717"/>
              <a:ext cx="535152" cy="626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7825" name="Group 7"/>
            <p:cNvGrpSpPr>
              <a:grpSpLocks/>
            </p:cNvGrpSpPr>
            <p:nvPr/>
          </p:nvGrpSpPr>
          <p:grpSpPr bwMode="auto">
            <a:xfrm>
              <a:off x="152400" y="4772638"/>
              <a:ext cx="2655051" cy="1777419"/>
              <a:chOff x="100584" y="4772638"/>
              <a:chExt cx="2655051" cy="1777419"/>
            </a:xfrm>
          </p:grpSpPr>
          <p:pic>
            <p:nvPicPr>
              <p:cNvPr id="247831" name="Picture 18" descr="http://upload.wikimedia.org/wikipedia/commons/2/26/The_King's_Aeroplane,_Airspeed_Envoy_(Dinky_Toys_62k).jpg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84" y="6027480"/>
                <a:ext cx="586498" cy="5225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7832" name="Group 6"/>
              <p:cNvGrpSpPr>
                <a:grpSpLocks/>
              </p:cNvGrpSpPr>
              <p:nvPr/>
            </p:nvGrpSpPr>
            <p:grpSpPr bwMode="auto">
              <a:xfrm>
                <a:off x="799858" y="5346189"/>
                <a:ext cx="1955777" cy="1203868"/>
                <a:chOff x="161826" y="5346189"/>
                <a:chExt cx="1955777" cy="1203868"/>
              </a:xfrm>
            </p:grpSpPr>
            <p:grpSp>
              <p:nvGrpSpPr>
                <p:cNvPr id="247836" name="Group 75"/>
                <p:cNvGrpSpPr>
                  <a:grpSpLocks/>
                </p:cNvGrpSpPr>
                <p:nvPr/>
              </p:nvGrpSpPr>
              <p:grpSpPr bwMode="auto">
                <a:xfrm>
                  <a:off x="161826" y="5638799"/>
                  <a:ext cx="1249321" cy="899259"/>
                  <a:chOff x="190116" y="5712023"/>
                  <a:chExt cx="1249321" cy="899259"/>
                </a:xfrm>
              </p:grpSpPr>
              <p:pic>
                <p:nvPicPr>
                  <p:cNvPr id="247841" name="Picture 4" descr="http://www.actionfigurefury.com/wp-content/uploads/2012/09/IndyToys002.jpg"/>
                  <p:cNvPicPr>
                    <a:picLocks noChangeAspect="1"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41832" y="6038004"/>
                    <a:ext cx="497605" cy="5732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47842" name="Picture 16" descr="http://image.made-in-china.com/2f0j00WBfTeqGsfjbd/Ride-on-Car-6V-ELC-B16-1-.jpg"/>
                  <p:cNvPicPr>
                    <a:picLocks noChangeAspect="1"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90116" y="6096000"/>
                    <a:ext cx="608914" cy="5152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47843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588863" y="5712023"/>
                    <a:ext cx="517561" cy="383975"/>
                    <a:chOff x="588863" y="5712023"/>
                    <a:chExt cx="517561" cy="383975"/>
                  </a:xfrm>
                </p:grpSpPr>
                <p:sp>
                  <p:nvSpPr>
                    <p:cNvPr id="247844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1909" y="5712023"/>
                      <a:ext cx="184731" cy="3077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buFontTx/>
                        <a:buNone/>
                      </a:pPr>
                      <a:endParaRPr lang="en-US" altLang="en-US" sz="1400">
                        <a:solidFill>
                          <a:srgbClr val="CC00FF"/>
                        </a:solidFill>
                      </a:endParaRPr>
                    </a:p>
                  </p:txBody>
                </p:sp>
                <p:grpSp>
                  <p:nvGrpSpPr>
                    <p:cNvPr id="247845" name="Group 8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8863" y="5763772"/>
                      <a:ext cx="517561" cy="332226"/>
                      <a:chOff x="494573" y="5753100"/>
                      <a:chExt cx="883644" cy="352489"/>
                    </a:xfrm>
                  </p:grpSpPr>
                  <p:cxnSp>
                    <p:nvCxnSpPr>
                      <p:cNvPr id="247846" name="Straight Connector 83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62689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47847" name="Straight Connector 84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58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</p:grpSp>
            <p:pic>
              <p:nvPicPr>
                <p:cNvPr id="247837" name="Picture 24" descr="http://upload.wikimedia.org/wikipedia/commons/b/be/Dinky_Toys_-_Elevator.jpg"/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15951" y="5936372"/>
                  <a:ext cx="601652" cy="6136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7838" name="Group 59"/>
                <p:cNvGrpSpPr>
                  <a:grpSpLocks/>
                </p:cNvGrpSpPr>
                <p:nvPr/>
              </p:nvGrpSpPr>
              <p:grpSpPr bwMode="auto">
                <a:xfrm>
                  <a:off x="838200" y="5346189"/>
                  <a:ext cx="978576" cy="590180"/>
                  <a:chOff x="494573" y="5753100"/>
                  <a:chExt cx="674097" cy="567481"/>
                </a:xfrm>
              </p:grpSpPr>
              <p:cxnSp>
                <p:nvCxnSpPr>
                  <p:cNvPr id="247839" name="Straight Connector 60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7840" name="Straight Connector 61"/>
                  <p:cNvCxnSpPr>
                    <a:cxnSpLocks noChangeShapeType="1"/>
                    <a:stCxn id="247837" idx="0"/>
                  </p:cNvCxnSpPr>
                  <p:nvPr/>
                </p:nvCxnSpPr>
                <p:spPr bwMode="auto">
                  <a:xfrm flipH="1" flipV="1">
                    <a:off x="930959" y="5753100"/>
                    <a:ext cx="237711" cy="567481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7833" name="Group 68"/>
              <p:cNvGrpSpPr>
                <a:grpSpLocks/>
              </p:cNvGrpSpPr>
              <p:nvPr/>
            </p:nvGrpSpPr>
            <p:grpSpPr bwMode="auto">
              <a:xfrm>
                <a:off x="445649" y="4772638"/>
                <a:ext cx="1715620" cy="1254840"/>
                <a:chOff x="42998" y="5753101"/>
                <a:chExt cx="1181814" cy="1206577"/>
              </a:xfrm>
            </p:grpSpPr>
            <p:cxnSp>
              <p:nvCxnSpPr>
                <p:cNvPr id="247834" name="Straight Connector 7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998" y="5753101"/>
                  <a:ext cx="898834" cy="120657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7835" name="Straight Connector 71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2"/>
                  <a:ext cx="293851" cy="57780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7826" name="Group 62"/>
            <p:cNvGrpSpPr>
              <a:grpSpLocks/>
            </p:cNvGrpSpPr>
            <p:nvPr/>
          </p:nvGrpSpPr>
          <p:grpSpPr bwMode="auto">
            <a:xfrm>
              <a:off x="1838047" y="3962400"/>
              <a:ext cx="1293623" cy="1985317"/>
              <a:chOff x="730860" y="5065776"/>
              <a:chExt cx="1293623" cy="1985317"/>
            </a:xfrm>
          </p:grpSpPr>
          <p:grpSp>
            <p:nvGrpSpPr>
              <p:cNvPr id="247827" name="Group 88"/>
              <p:cNvGrpSpPr>
                <a:grpSpLocks/>
              </p:cNvGrpSpPr>
              <p:nvPr/>
            </p:nvGrpSpPr>
            <p:grpSpPr bwMode="auto">
              <a:xfrm>
                <a:off x="730860" y="5346192"/>
                <a:ext cx="1293623" cy="1704901"/>
                <a:chOff x="420631" y="5753101"/>
                <a:chExt cx="891119" cy="1639328"/>
              </a:xfrm>
            </p:grpSpPr>
            <p:cxnSp>
              <p:nvCxnSpPr>
                <p:cNvPr id="247829" name="Straight Connector 9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0631" y="5753102"/>
                  <a:ext cx="521201" cy="53575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7830" name="Straight Connector 98"/>
                <p:cNvCxnSpPr>
                  <a:cxnSpLocks noChangeShapeType="1"/>
                  <a:stCxn id="247824" idx="0"/>
                </p:cNvCxnSpPr>
                <p:nvPr/>
              </p:nvCxnSpPr>
              <p:spPr bwMode="auto">
                <a:xfrm flipH="1" flipV="1">
                  <a:off x="930962" y="5753101"/>
                  <a:ext cx="380788" cy="16393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7828" name="Rectangle 89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0.215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461963" y="3733800"/>
            <a:ext cx="3014662" cy="2366963"/>
            <a:chOff x="-197774" y="5065776"/>
            <a:chExt cx="3015592" cy="2367574"/>
          </a:xfrm>
        </p:grpSpPr>
        <p:grpSp>
          <p:nvGrpSpPr>
            <p:cNvPr id="247820" name="Group 99"/>
            <p:cNvGrpSpPr>
              <a:grpSpLocks/>
            </p:cNvGrpSpPr>
            <p:nvPr/>
          </p:nvGrpSpPr>
          <p:grpSpPr bwMode="auto">
            <a:xfrm>
              <a:off x="-197774" y="5346191"/>
              <a:ext cx="3015592" cy="2087159"/>
              <a:chOff x="-219063" y="5753101"/>
              <a:chExt cx="2077306" cy="2006884"/>
            </a:xfrm>
          </p:grpSpPr>
          <p:cxnSp>
            <p:nvCxnSpPr>
              <p:cNvPr id="247822" name="Straight Connector 101"/>
              <p:cNvCxnSpPr>
                <a:cxnSpLocks noChangeShapeType="1"/>
                <a:stCxn id="247812" idx="0"/>
              </p:cNvCxnSpPr>
              <p:nvPr/>
            </p:nvCxnSpPr>
            <p:spPr bwMode="auto">
              <a:xfrm flipV="1">
                <a:off x="-219063" y="5753101"/>
                <a:ext cx="1160895" cy="2006884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7823" name="Straight Connector 103"/>
              <p:cNvCxnSpPr>
                <a:cxnSpLocks noChangeShapeType="1"/>
                <a:stCxn id="247852" idx="2"/>
              </p:cNvCxnSpPr>
              <p:nvPr/>
            </p:nvCxnSpPr>
            <p:spPr bwMode="auto">
              <a:xfrm flipH="1" flipV="1">
                <a:off x="930961" y="5753101"/>
                <a:ext cx="927282" cy="61246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7821" name="Rectangle 100"/>
            <p:cNvSpPr>
              <a:spLocks noChangeArrowheads="1"/>
            </p:cNvSpPr>
            <p:nvPr/>
          </p:nvSpPr>
          <p:spPr bwMode="auto">
            <a:xfrm>
              <a:off x="1228925" y="506577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0.29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9109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4499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34500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1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2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3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4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5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6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7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8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9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0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1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2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Rectangular Callout 41"/>
          <p:cNvSpPr>
            <a:spLocks noChangeArrowheads="1"/>
          </p:cNvSpPr>
          <p:nvPr/>
        </p:nvSpPr>
        <p:spPr bwMode="auto">
          <a:xfrm>
            <a:off x="5029200" y="1900238"/>
            <a:ext cx="2287588" cy="461962"/>
          </a:xfrm>
          <a:prstGeom prst="wedgeRectCallout">
            <a:avLst>
              <a:gd name="adj1" fmla="val 65644"/>
              <a:gd name="adj2" fmla="val -89176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i="0">
                <a:solidFill>
                  <a:srgbClr val="CC00FF"/>
                </a:solidFill>
              </a:rPr>
              <a:t>00100</a:t>
            </a:r>
          </a:p>
        </p:txBody>
      </p:sp>
      <p:sp>
        <p:nvSpPr>
          <p:cNvPr id="234514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17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4521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4572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73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2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4570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71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3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4568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9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4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4566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7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5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4564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5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6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4562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3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7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4560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61" name="Straight Connector 75"/>
              <p:cNvCxnSpPr>
                <a:cxnSpLocks noChangeShapeType="1"/>
                <a:stCxn id="234505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8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4558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59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29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4556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57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30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4554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55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4531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4552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4553" name="Straight Connector 87"/>
              <p:cNvCxnSpPr>
                <a:cxnSpLocks noChangeShapeType="1"/>
                <a:stCxn id="234512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4532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3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4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5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6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7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8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39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0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1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2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3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4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5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6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7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8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49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50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4551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grpSp>
        <p:nvGrpSpPr>
          <p:cNvPr id="18" name="Group 17"/>
          <p:cNvGrpSpPr>
            <a:grpSpLocks/>
          </p:cNvGrpSpPr>
          <p:nvPr/>
        </p:nvGrpSpPr>
        <p:grpSpPr bwMode="auto">
          <a:xfrm>
            <a:off x="1579563" y="2513013"/>
            <a:ext cx="5126037" cy="522287"/>
            <a:chOff x="1447800" y="1905000"/>
            <a:chExt cx="5125614" cy="523220"/>
          </a:xfrm>
        </p:grpSpPr>
        <p:sp>
          <p:nvSpPr>
            <p:cNvPr id="234519" name="Rectangular Callout 42"/>
            <p:cNvSpPr>
              <a:spLocks noChangeArrowheads="1"/>
            </p:cNvSpPr>
            <p:nvPr/>
          </p:nvSpPr>
          <p:spPr bwMode="auto">
            <a:xfrm>
              <a:off x="1447800" y="1905000"/>
              <a:ext cx="5125614" cy="523220"/>
            </a:xfrm>
            <a:prstGeom prst="wedgeRectCallout">
              <a:avLst>
                <a:gd name="adj1" fmla="val -50523"/>
                <a:gd name="adj2" fmla="val -85713"/>
              </a:avLst>
            </a:prstGeom>
            <a:noFill/>
            <a:ln w="3175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2800" i="0"/>
                <a:t>I follow the path and get </a:t>
              </a:r>
            </a:p>
          </p:txBody>
        </p:sp>
        <p:pic>
          <p:nvPicPr>
            <p:cNvPr id="234520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68554" y="1962629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8" name="Rectangular Callout 107"/>
          <p:cNvSpPr>
            <a:spLocks noChangeArrowheads="1"/>
          </p:cNvSpPr>
          <p:nvPr/>
        </p:nvSpPr>
        <p:spPr bwMode="auto">
          <a:xfrm>
            <a:off x="1447800" y="838200"/>
            <a:ext cx="4559300" cy="954088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Use a Huffman Code</a:t>
            </a:r>
            <a:br>
              <a:rPr lang="en-US" altLang="en-US" sz="2800" i="0"/>
            </a:br>
            <a:r>
              <a:rPr lang="en-US" altLang="en-US" sz="2800" i="0"/>
              <a:t>described by a binary tree.</a:t>
            </a: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3681413" y="3962400"/>
            <a:ext cx="3000375" cy="2206625"/>
          </a:xfrm>
          <a:custGeom>
            <a:avLst/>
            <a:gdLst>
              <a:gd name="T0" fmla="*/ 3006096 w 2999232"/>
              <a:gd name="T1" fmla="*/ 0 h 2206752"/>
              <a:gd name="T2" fmla="*/ 1564148 w 2999232"/>
              <a:gd name="T3" fmla="*/ 390012 h 2206752"/>
              <a:gd name="T4" fmla="*/ 0 w 2999232"/>
              <a:gd name="T5" fmla="*/ 731268 h 2206752"/>
              <a:gd name="T6" fmla="*/ 1576368 w 2999232"/>
              <a:gd name="T7" fmla="*/ 1401594 h 2206752"/>
              <a:gd name="T8" fmla="*/ 928713 w 2999232"/>
              <a:gd name="T9" fmla="*/ 1755042 h 2206752"/>
              <a:gd name="T10" fmla="*/ 586554 w 2999232"/>
              <a:gd name="T11" fmla="*/ 2205990 h 22067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99232" h="2206752">
                <a:moveTo>
                  <a:pt x="2999232" y="0"/>
                </a:moveTo>
                <a:cubicBezTo>
                  <a:pt x="2519680" y="130048"/>
                  <a:pt x="2060448" y="268224"/>
                  <a:pt x="1560576" y="390144"/>
                </a:cubicBezTo>
                <a:cubicBezTo>
                  <a:pt x="1060704" y="512064"/>
                  <a:pt x="178816" y="650240"/>
                  <a:pt x="0" y="731520"/>
                </a:cubicBezTo>
                <a:cubicBezTo>
                  <a:pt x="89408" y="910336"/>
                  <a:pt x="1424251" y="1182449"/>
                  <a:pt x="1572768" y="1402080"/>
                </a:cubicBezTo>
                <a:cubicBezTo>
                  <a:pt x="1308485" y="1663017"/>
                  <a:pt x="1091184" y="1621536"/>
                  <a:pt x="926592" y="1755648"/>
                </a:cubicBezTo>
                <a:cubicBezTo>
                  <a:pt x="762000" y="1889760"/>
                  <a:pt x="681736" y="2173732"/>
                  <a:pt x="585216" y="2206752"/>
                </a:cubicBezTo>
              </a:path>
            </a:pathLst>
          </a:custGeom>
          <a:noFill/>
          <a:ln w="317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108" grpId="0" animBg="1"/>
      <p:bldP spid="2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pic>
        <p:nvPicPr>
          <p:cNvPr id="248835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8836" name="Rectangle 94"/>
          <p:cNvSpPr>
            <a:spLocks noChangeArrowheads="1"/>
          </p:cNvSpPr>
          <p:nvPr/>
        </p:nvSpPr>
        <p:spPr bwMode="auto">
          <a:xfrm>
            <a:off x="8170863" y="6540500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362200" y="3744913"/>
            <a:ext cx="3452813" cy="550862"/>
            <a:chOff x="-1719412" y="12709228"/>
            <a:chExt cx="3452668" cy="551618"/>
          </a:xfrm>
        </p:grpSpPr>
        <p:sp>
          <p:nvSpPr>
            <p:cNvPr id="248899" name="Oval 2"/>
            <p:cNvSpPr>
              <a:spLocks noChangeArrowheads="1"/>
            </p:cNvSpPr>
            <p:nvPr/>
          </p:nvSpPr>
          <p:spPr bwMode="auto">
            <a:xfrm>
              <a:off x="-1719412" y="129271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8900" name="Oval 107"/>
            <p:cNvSpPr>
              <a:spLocks noChangeArrowheads="1"/>
            </p:cNvSpPr>
            <p:nvPr/>
          </p:nvSpPr>
          <p:spPr bwMode="auto">
            <a:xfrm>
              <a:off x="1252388" y="1270922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248838" name="Group 9"/>
          <p:cNvGrpSpPr>
            <a:grpSpLocks/>
          </p:cNvGrpSpPr>
          <p:nvPr/>
        </p:nvGrpSpPr>
        <p:grpSpPr bwMode="auto">
          <a:xfrm>
            <a:off x="152400" y="3962400"/>
            <a:ext cx="3246438" cy="2613025"/>
            <a:chOff x="152400" y="3962400"/>
            <a:chExt cx="3246845" cy="2612306"/>
          </a:xfrm>
        </p:grpSpPr>
        <p:pic>
          <p:nvPicPr>
            <p:cNvPr id="248875" name="Picture 12" descr="http://www.toyshopuk.co.uk/assets/gfx/bloco-toys-lion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4093" y="5947717"/>
              <a:ext cx="535152" cy="626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8876" name="Group 7"/>
            <p:cNvGrpSpPr>
              <a:grpSpLocks/>
            </p:cNvGrpSpPr>
            <p:nvPr/>
          </p:nvGrpSpPr>
          <p:grpSpPr bwMode="auto">
            <a:xfrm>
              <a:off x="152400" y="4772638"/>
              <a:ext cx="2655051" cy="1777419"/>
              <a:chOff x="100584" y="4772638"/>
              <a:chExt cx="2655051" cy="1777419"/>
            </a:xfrm>
          </p:grpSpPr>
          <p:pic>
            <p:nvPicPr>
              <p:cNvPr id="248882" name="Picture 18" descr="http://upload.wikimedia.org/wikipedia/commons/2/26/The_King's_Aeroplane,_Airspeed_Envoy_(Dinky_Toys_62k).jpg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84" y="6027480"/>
                <a:ext cx="586498" cy="5225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8883" name="Group 6"/>
              <p:cNvGrpSpPr>
                <a:grpSpLocks/>
              </p:cNvGrpSpPr>
              <p:nvPr/>
            </p:nvGrpSpPr>
            <p:grpSpPr bwMode="auto">
              <a:xfrm>
                <a:off x="799858" y="5346189"/>
                <a:ext cx="1955777" cy="1203868"/>
                <a:chOff x="161826" y="5346189"/>
                <a:chExt cx="1955777" cy="1203868"/>
              </a:xfrm>
            </p:grpSpPr>
            <p:grpSp>
              <p:nvGrpSpPr>
                <p:cNvPr id="248887" name="Group 75"/>
                <p:cNvGrpSpPr>
                  <a:grpSpLocks/>
                </p:cNvGrpSpPr>
                <p:nvPr/>
              </p:nvGrpSpPr>
              <p:grpSpPr bwMode="auto">
                <a:xfrm>
                  <a:off x="161826" y="5638799"/>
                  <a:ext cx="1249321" cy="899259"/>
                  <a:chOff x="190116" y="5712023"/>
                  <a:chExt cx="1249321" cy="899259"/>
                </a:xfrm>
              </p:grpSpPr>
              <p:pic>
                <p:nvPicPr>
                  <p:cNvPr id="248892" name="Picture 4" descr="http://www.actionfigurefury.com/wp-content/uploads/2012/09/IndyToys002.jpg"/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41832" y="6038004"/>
                    <a:ext cx="497605" cy="5732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48893" name="Picture 16" descr="http://image.made-in-china.com/2f0j00WBfTeqGsfjbd/Ride-on-Car-6V-ELC-B16-1-.jpg"/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90116" y="6096000"/>
                    <a:ext cx="608914" cy="5152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48894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588863" y="5712023"/>
                    <a:ext cx="517561" cy="383975"/>
                    <a:chOff x="588863" y="5712023"/>
                    <a:chExt cx="517561" cy="383975"/>
                  </a:xfrm>
                </p:grpSpPr>
                <p:sp>
                  <p:nvSpPr>
                    <p:cNvPr id="248895" name="Rectangle 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1909" y="5712023"/>
                      <a:ext cx="184731" cy="3077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buFontTx/>
                        <a:buNone/>
                      </a:pPr>
                      <a:endParaRPr lang="en-US" altLang="en-US" sz="1400">
                        <a:solidFill>
                          <a:srgbClr val="CC00FF"/>
                        </a:solidFill>
                      </a:endParaRPr>
                    </a:p>
                  </p:txBody>
                </p:sp>
                <p:grpSp>
                  <p:nvGrpSpPr>
                    <p:cNvPr id="248896" name="Group 8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8863" y="5763772"/>
                      <a:ext cx="517561" cy="332226"/>
                      <a:chOff x="494573" y="5753100"/>
                      <a:chExt cx="883644" cy="352489"/>
                    </a:xfrm>
                  </p:grpSpPr>
                  <p:cxnSp>
                    <p:nvCxnSpPr>
                      <p:cNvPr id="248897" name="Straight Connector 83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62689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48898" name="Straight Connector 84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58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</p:grpSp>
            <p:pic>
              <p:nvPicPr>
                <p:cNvPr id="248888" name="Picture 24" descr="http://upload.wikimedia.org/wikipedia/commons/b/be/Dinky_Toys_-_Elevator.jpg"/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15951" y="5936372"/>
                  <a:ext cx="601652" cy="6136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8889" name="Group 59"/>
                <p:cNvGrpSpPr>
                  <a:grpSpLocks/>
                </p:cNvGrpSpPr>
                <p:nvPr/>
              </p:nvGrpSpPr>
              <p:grpSpPr bwMode="auto">
                <a:xfrm>
                  <a:off x="838200" y="5346189"/>
                  <a:ext cx="978576" cy="590180"/>
                  <a:chOff x="494573" y="5753100"/>
                  <a:chExt cx="674097" cy="567481"/>
                </a:xfrm>
              </p:grpSpPr>
              <p:cxnSp>
                <p:nvCxnSpPr>
                  <p:cNvPr id="248890" name="Straight Connector 60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94573" y="5753100"/>
                    <a:ext cx="447259" cy="342900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8891" name="Straight Connector 61"/>
                  <p:cNvCxnSpPr>
                    <a:cxnSpLocks noChangeShapeType="1"/>
                    <a:stCxn id="248888" idx="0"/>
                  </p:cNvCxnSpPr>
                  <p:nvPr/>
                </p:nvCxnSpPr>
                <p:spPr bwMode="auto">
                  <a:xfrm flipH="1" flipV="1">
                    <a:off x="930959" y="5753100"/>
                    <a:ext cx="237711" cy="567481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8884" name="Group 68"/>
              <p:cNvGrpSpPr>
                <a:grpSpLocks/>
              </p:cNvGrpSpPr>
              <p:nvPr/>
            </p:nvGrpSpPr>
            <p:grpSpPr bwMode="auto">
              <a:xfrm>
                <a:off x="445649" y="4772638"/>
                <a:ext cx="1715620" cy="1254840"/>
                <a:chOff x="42998" y="5753101"/>
                <a:chExt cx="1181814" cy="1206577"/>
              </a:xfrm>
            </p:grpSpPr>
            <p:cxnSp>
              <p:nvCxnSpPr>
                <p:cNvPr id="248885" name="Straight Connector 70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998" y="5753101"/>
                  <a:ext cx="898834" cy="120657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8886" name="Straight Connector 71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2"/>
                  <a:ext cx="293851" cy="57780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8877" name="Group 62"/>
            <p:cNvGrpSpPr>
              <a:grpSpLocks/>
            </p:cNvGrpSpPr>
            <p:nvPr/>
          </p:nvGrpSpPr>
          <p:grpSpPr bwMode="auto">
            <a:xfrm>
              <a:off x="1838047" y="3962400"/>
              <a:ext cx="1293623" cy="1985317"/>
              <a:chOff x="730860" y="5065776"/>
              <a:chExt cx="1293623" cy="1985317"/>
            </a:xfrm>
          </p:grpSpPr>
          <p:grpSp>
            <p:nvGrpSpPr>
              <p:cNvPr id="248878" name="Group 88"/>
              <p:cNvGrpSpPr>
                <a:grpSpLocks/>
              </p:cNvGrpSpPr>
              <p:nvPr/>
            </p:nvGrpSpPr>
            <p:grpSpPr bwMode="auto">
              <a:xfrm>
                <a:off x="730860" y="5346192"/>
                <a:ext cx="1293623" cy="1704901"/>
                <a:chOff x="420631" y="5753101"/>
                <a:chExt cx="891119" cy="1639328"/>
              </a:xfrm>
            </p:grpSpPr>
            <p:cxnSp>
              <p:nvCxnSpPr>
                <p:cNvPr id="248880" name="Straight Connector 9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0631" y="5753102"/>
                  <a:ext cx="521201" cy="53575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8881" name="Straight Connector 98"/>
                <p:cNvCxnSpPr>
                  <a:cxnSpLocks noChangeShapeType="1"/>
                  <a:stCxn id="248875" idx="0"/>
                </p:cNvCxnSpPr>
                <p:nvPr/>
              </p:nvCxnSpPr>
              <p:spPr bwMode="auto">
                <a:xfrm flipH="1" flipV="1">
                  <a:off x="930962" y="5753101"/>
                  <a:ext cx="380788" cy="16393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8879" name="Rectangle 89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0.215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3551238" y="3733800"/>
            <a:ext cx="4427537" cy="2824163"/>
            <a:chOff x="120265" y="3733800"/>
            <a:chExt cx="4427527" cy="2824775"/>
          </a:xfrm>
        </p:grpSpPr>
        <p:pic>
          <p:nvPicPr>
            <p:cNvPr id="248845" name="Picture 34" descr="http://www.photo-dictionary.com/photofiles/list/2387/3117toy_spring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265" y="6101375"/>
              <a:ext cx="6823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8846" name="Group 8"/>
            <p:cNvGrpSpPr>
              <a:grpSpLocks/>
            </p:cNvGrpSpPr>
            <p:nvPr/>
          </p:nvGrpSpPr>
          <p:grpSpPr bwMode="auto">
            <a:xfrm>
              <a:off x="882265" y="4623817"/>
              <a:ext cx="3665527" cy="1934758"/>
              <a:chOff x="152400" y="4623817"/>
              <a:chExt cx="3665527" cy="1934758"/>
            </a:xfrm>
          </p:grpSpPr>
          <p:pic>
            <p:nvPicPr>
              <p:cNvPr id="248852" name="Picture 20" descr="http://upload.wikimedia.org/wikipedia/commons/5/55/Dinky_Toys_-_Fire_engine.jpg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6175" y="6066912"/>
                <a:ext cx="681752" cy="454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8853" name="Group 3"/>
              <p:cNvGrpSpPr>
                <a:grpSpLocks/>
              </p:cNvGrpSpPr>
              <p:nvPr/>
            </p:nvGrpSpPr>
            <p:grpSpPr bwMode="auto">
              <a:xfrm>
                <a:off x="152400" y="5269468"/>
                <a:ext cx="2843302" cy="1289107"/>
                <a:chOff x="166113" y="5269468"/>
                <a:chExt cx="2843302" cy="1289107"/>
              </a:xfrm>
            </p:grpSpPr>
            <p:grpSp>
              <p:nvGrpSpPr>
                <p:cNvPr id="248857" name="Group 1"/>
                <p:cNvGrpSpPr>
                  <a:grpSpLocks/>
                </p:cNvGrpSpPr>
                <p:nvPr/>
              </p:nvGrpSpPr>
              <p:grpSpPr bwMode="auto">
                <a:xfrm>
                  <a:off x="1625064" y="5690616"/>
                  <a:ext cx="1384351" cy="867959"/>
                  <a:chOff x="204216" y="5690616"/>
                  <a:chExt cx="1384351" cy="867959"/>
                </a:xfrm>
              </p:grpSpPr>
              <p:pic>
                <p:nvPicPr>
                  <p:cNvPr id="248867" name="Picture 14" descr="http://www.independent.co.uk/incoming/article8458694.ece/ALTERNATES/w460/50-toys3.jpg"/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04216" y="6166204"/>
                    <a:ext cx="523160" cy="3923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48868" name="Picture 26" descr="http://upload.wikimedia.org/wikipedia/commons/b/bb/Dinky_Toys_-_Austin_Devon.jpg"/>
                  <p:cNvPicPr>
                    <a:picLocks noChangeAspect="1" noChangeArrowheads="1"/>
                  </p:cNvPicPr>
                  <p:nvPr/>
                </p:nvPicPr>
                <p:blipFill>
                  <a:blip r:embed="rId1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98576" y="6121097"/>
                    <a:ext cx="789991" cy="4374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48869" name="Group 41"/>
                  <p:cNvGrpSpPr>
                    <a:grpSpLocks/>
                  </p:cNvGrpSpPr>
                  <p:nvPr/>
                </p:nvGrpSpPr>
                <p:grpSpPr bwMode="auto">
                  <a:xfrm>
                    <a:off x="533400" y="5690616"/>
                    <a:ext cx="573024" cy="405382"/>
                    <a:chOff x="533400" y="5690616"/>
                    <a:chExt cx="573024" cy="405382"/>
                  </a:xfrm>
                </p:grpSpPr>
                <p:sp>
                  <p:nvSpPr>
                    <p:cNvPr id="248870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1910" y="5712023"/>
                      <a:ext cx="184731" cy="3077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buFontTx/>
                        <a:buNone/>
                      </a:pPr>
                      <a:endParaRPr lang="en-US" altLang="en-US" sz="1400">
                        <a:solidFill>
                          <a:srgbClr val="CC00FF"/>
                        </a:solidFill>
                      </a:endParaRPr>
                    </a:p>
                  </p:txBody>
                </p:sp>
                <p:sp>
                  <p:nvSpPr>
                    <p:cNvPr id="248871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33400" y="5690616"/>
                      <a:ext cx="184731" cy="30777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buFontTx/>
                        <a:buNone/>
                      </a:pPr>
                      <a:endParaRPr lang="en-US" altLang="en-US" sz="1400">
                        <a:solidFill>
                          <a:srgbClr val="CC00FF"/>
                        </a:solidFill>
                      </a:endParaRPr>
                    </a:p>
                  </p:txBody>
                </p:sp>
                <p:grpSp>
                  <p:nvGrpSpPr>
                    <p:cNvPr id="248872" name="Group 4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8863" y="5763772"/>
                      <a:ext cx="517561" cy="332226"/>
                      <a:chOff x="494573" y="5753100"/>
                      <a:chExt cx="883644" cy="352489"/>
                    </a:xfrm>
                  </p:grpSpPr>
                  <p:cxnSp>
                    <p:nvCxnSpPr>
                      <p:cNvPr id="248873" name="Straight Connector 45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62689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48874" name="Straight Connector 46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58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</p:grpSp>
            <p:grpSp>
              <p:nvGrpSpPr>
                <p:cNvPr id="248858" name="Group 5"/>
                <p:cNvGrpSpPr>
                  <a:grpSpLocks/>
                </p:cNvGrpSpPr>
                <p:nvPr/>
              </p:nvGrpSpPr>
              <p:grpSpPr bwMode="auto">
                <a:xfrm>
                  <a:off x="166113" y="5687574"/>
                  <a:ext cx="1395502" cy="838750"/>
                  <a:chOff x="164033" y="5687574"/>
                  <a:chExt cx="1395502" cy="838750"/>
                </a:xfrm>
              </p:grpSpPr>
              <p:grpSp>
                <p:nvGrpSpPr>
                  <p:cNvPr id="24886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563327" y="5687574"/>
                    <a:ext cx="517561" cy="332226"/>
                    <a:chOff x="494573" y="5753100"/>
                    <a:chExt cx="883644" cy="352489"/>
                  </a:xfrm>
                </p:grpSpPr>
                <p:cxnSp>
                  <p:nvCxnSpPr>
                    <p:cNvPr id="248865" name="Straight Connector 57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62689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8866" name="Straight Connector 58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58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pic>
                <p:nvPicPr>
                  <p:cNvPr id="248863" name="Picture 22" descr="http://www.modeltreinenenmeer.nl/files/7657/editor/images/Dinky-Toys-citroen-2cv-wegenwachtDSC_69091.jpg"/>
                  <p:cNvPicPr>
                    <a:picLocks noChangeAspect="1"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89457" y="6038004"/>
                    <a:ext cx="670078" cy="4883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48864" name="Picture 28" descr="http://www.canada.com/cms/binary/1713166.jpg"/>
                  <p:cNvPicPr>
                    <a:picLocks noChangeAspect="1"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64033" y="6117144"/>
                    <a:ext cx="608913" cy="3928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48859" name="Group 64"/>
                <p:cNvGrpSpPr>
                  <a:grpSpLocks/>
                </p:cNvGrpSpPr>
                <p:nvPr/>
              </p:nvGrpSpPr>
              <p:grpSpPr bwMode="auto">
                <a:xfrm>
                  <a:off x="792065" y="5269468"/>
                  <a:ext cx="1444302" cy="509545"/>
                  <a:chOff x="357811" y="5753100"/>
                  <a:chExt cx="994915" cy="489947"/>
                </a:xfrm>
              </p:grpSpPr>
              <p:cxnSp>
                <p:nvCxnSpPr>
                  <p:cNvPr id="248860" name="Straight Connector 66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357811" y="5753100"/>
                    <a:ext cx="584021" cy="416682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8861" name="Straight Connector 67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60" y="5753101"/>
                    <a:ext cx="421766" cy="489946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8854" name="Group 73"/>
              <p:cNvGrpSpPr>
                <a:grpSpLocks/>
              </p:cNvGrpSpPr>
              <p:nvPr/>
            </p:nvGrpSpPr>
            <p:grpSpPr bwMode="auto">
              <a:xfrm>
                <a:off x="1617040" y="4623817"/>
                <a:ext cx="1860011" cy="1443098"/>
                <a:chOff x="157039" y="5753101"/>
                <a:chExt cx="1281278" cy="1387594"/>
              </a:xfrm>
            </p:grpSpPr>
            <p:cxnSp>
              <p:nvCxnSpPr>
                <p:cNvPr id="248855" name="Straight Connector 78"/>
                <p:cNvCxnSpPr>
                  <a:cxnSpLocks noChangeShapeType="1"/>
                </p:cNvCxnSpPr>
                <p:nvPr/>
              </p:nvCxnSpPr>
              <p:spPr bwMode="auto">
                <a:xfrm flipV="1">
                  <a:off x="157039" y="5753101"/>
                  <a:ext cx="784793" cy="6471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8856" name="Straight Connector 81"/>
                <p:cNvCxnSpPr>
                  <a:cxnSpLocks noChangeShapeType="1"/>
                  <a:stCxn id="248852" idx="0"/>
                </p:cNvCxnSpPr>
                <p:nvPr/>
              </p:nvCxnSpPr>
              <p:spPr bwMode="auto">
                <a:xfrm flipH="1" flipV="1">
                  <a:off x="937689" y="5753101"/>
                  <a:ext cx="500628" cy="138759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8847" name="Group 65"/>
            <p:cNvGrpSpPr>
              <a:grpSpLocks/>
            </p:cNvGrpSpPr>
            <p:nvPr/>
          </p:nvGrpSpPr>
          <p:grpSpPr bwMode="auto">
            <a:xfrm>
              <a:off x="461459" y="3733800"/>
              <a:ext cx="3015592" cy="2367574"/>
              <a:chOff x="-197774" y="5065776"/>
              <a:chExt cx="3015592" cy="2367574"/>
            </a:xfrm>
          </p:grpSpPr>
          <p:grpSp>
            <p:nvGrpSpPr>
              <p:cNvPr id="248848" name="Group 99"/>
              <p:cNvGrpSpPr>
                <a:grpSpLocks/>
              </p:cNvGrpSpPr>
              <p:nvPr/>
            </p:nvGrpSpPr>
            <p:grpSpPr bwMode="auto">
              <a:xfrm>
                <a:off x="-197774" y="5346191"/>
                <a:ext cx="3015592" cy="2087159"/>
                <a:chOff x="-219063" y="5753101"/>
                <a:chExt cx="2077306" cy="2006884"/>
              </a:xfrm>
            </p:grpSpPr>
            <p:cxnSp>
              <p:nvCxnSpPr>
                <p:cNvPr id="248850" name="Straight Connector 101"/>
                <p:cNvCxnSpPr>
                  <a:cxnSpLocks noChangeShapeType="1"/>
                  <a:stCxn id="248845" idx="0"/>
                </p:cNvCxnSpPr>
                <p:nvPr/>
              </p:nvCxnSpPr>
              <p:spPr bwMode="auto">
                <a:xfrm flipV="1">
                  <a:off x="-219063" y="5753101"/>
                  <a:ext cx="1160895" cy="200688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8851" name="Straight Connector 103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1"/>
                  <a:ext cx="927282" cy="61246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8849" name="Rectangle 100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49885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0.29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70" name="Group 69"/>
          <p:cNvGrpSpPr>
            <a:grpSpLocks/>
          </p:cNvGrpSpPr>
          <p:nvPr/>
        </p:nvGrpSpPr>
        <p:grpSpPr bwMode="auto">
          <a:xfrm>
            <a:off x="2630488" y="2971800"/>
            <a:ext cx="2938462" cy="1298575"/>
            <a:chOff x="-10009" y="5065776"/>
            <a:chExt cx="2938543" cy="1298375"/>
          </a:xfrm>
        </p:grpSpPr>
        <p:grpSp>
          <p:nvGrpSpPr>
            <p:cNvPr id="248841" name="Group 96"/>
            <p:cNvGrpSpPr>
              <a:grpSpLocks/>
            </p:cNvGrpSpPr>
            <p:nvPr/>
          </p:nvGrpSpPr>
          <p:grpSpPr bwMode="auto">
            <a:xfrm>
              <a:off x="-10009" y="5346190"/>
              <a:ext cx="2938543" cy="1017961"/>
              <a:chOff x="-89720" y="5753101"/>
              <a:chExt cx="2024230" cy="978809"/>
            </a:xfrm>
          </p:grpSpPr>
          <p:cxnSp>
            <p:nvCxnSpPr>
              <p:cNvPr id="248843" name="Straight Connector 105"/>
              <p:cNvCxnSpPr>
                <a:cxnSpLocks noChangeShapeType="1"/>
                <a:stCxn id="248879" idx="2"/>
              </p:cNvCxnSpPr>
              <p:nvPr/>
            </p:nvCxnSpPr>
            <p:spPr bwMode="auto">
              <a:xfrm flipV="1">
                <a:off x="-89720" y="5753101"/>
                <a:ext cx="1031552" cy="978809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8844" name="Straight Connector 108"/>
              <p:cNvCxnSpPr>
                <a:cxnSpLocks noChangeShapeType="1"/>
                <a:stCxn id="248849" idx="2"/>
              </p:cNvCxnSpPr>
              <p:nvPr/>
            </p:nvCxnSpPr>
            <p:spPr bwMode="auto">
              <a:xfrm flipH="1" flipV="1">
                <a:off x="930961" y="5753101"/>
                <a:ext cx="1003549" cy="75900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8842" name="Rectangle 104"/>
            <p:cNvSpPr>
              <a:spLocks noChangeArrowheads="1"/>
            </p:cNvSpPr>
            <p:nvPr/>
          </p:nvSpPr>
          <p:spPr bwMode="auto">
            <a:xfrm>
              <a:off x="1228925" y="5065776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3268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pic>
        <p:nvPicPr>
          <p:cNvPr id="249859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6062663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9860" name="Rectangle 94"/>
          <p:cNvSpPr>
            <a:spLocks noChangeArrowheads="1"/>
          </p:cNvSpPr>
          <p:nvPr/>
        </p:nvSpPr>
        <p:spPr bwMode="auto">
          <a:xfrm>
            <a:off x="334963" y="6503988"/>
            <a:ext cx="588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0.495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381000" y="2971800"/>
            <a:ext cx="4813300" cy="3838575"/>
            <a:chOff x="-6052043" y="12927125"/>
            <a:chExt cx="4813499" cy="3838568"/>
          </a:xfrm>
        </p:grpSpPr>
        <p:sp>
          <p:nvSpPr>
            <p:cNvPr id="249925" name="Oval 2"/>
            <p:cNvSpPr>
              <a:spLocks noChangeArrowheads="1"/>
            </p:cNvSpPr>
            <p:nvPr/>
          </p:nvSpPr>
          <p:spPr bwMode="auto">
            <a:xfrm>
              <a:off x="-1719412" y="12927125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49926" name="Oval 107"/>
            <p:cNvSpPr>
              <a:spLocks noChangeArrowheads="1"/>
            </p:cNvSpPr>
            <p:nvPr/>
          </p:nvSpPr>
          <p:spPr bwMode="auto">
            <a:xfrm>
              <a:off x="-6052043" y="16431972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941388" y="2971800"/>
            <a:ext cx="7826375" cy="3603625"/>
            <a:chOff x="152400" y="2971800"/>
            <a:chExt cx="7826772" cy="3602906"/>
          </a:xfrm>
        </p:grpSpPr>
        <p:grpSp>
          <p:nvGrpSpPr>
            <p:cNvPr id="249868" name="Group 9"/>
            <p:cNvGrpSpPr>
              <a:grpSpLocks/>
            </p:cNvGrpSpPr>
            <p:nvPr/>
          </p:nvGrpSpPr>
          <p:grpSpPr bwMode="auto">
            <a:xfrm>
              <a:off x="152400" y="4242816"/>
              <a:ext cx="3246845" cy="2331890"/>
              <a:chOff x="152400" y="4242816"/>
              <a:chExt cx="3246845" cy="2331890"/>
            </a:xfrm>
          </p:grpSpPr>
          <p:pic>
            <p:nvPicPr>
              <p:cNvPr id="249903" name="Picture 12" descr="http://www.toyshopuk.co.uk/assets/gfx/bloco-toys-lion.jp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64093" y="5947717"/>
                <a:ext cx="535152" cy="6269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9904" name="Group 7"/>
              <p:cNvGrpSpPr>
                <a:grpSpLocks/>
              </p:cNvGrpSpPr>
              <p:nvPr/>
            </p:nvGrpSpPr>
            <p:grpSpPr bwMode="auto">
              <a:xfrm>
                <a:off x="152400" y="4772638"/>
                <a:ext cx="2655051" cy="1777419"/>
                <a:chOff x="100584" y="4772638"/>
                <a:chExt cx="2655051" cy="1777419"/>
              </a:xfrm>
            </p:grpSpPr>
            <p:pic>
              <p:nvPicPr>
                <p:cNvPr id="249908" name="Picture 18" descr="http://upload.wikimedia.org/wikipedia/commons/2/26/The_King's_Aeroplane,_Airspeed_Envoy_(Dinky_Toys_62k).jpg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0584" y="6027480"/>
                  <a:ext cx="586498" cy="5225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9909" name="Group 6"/>
                <p:cNvGrpSpPr>
                  <a:grpSpLocks/>
                </p:cNvGrpSpPr>
                <p:nvPr/>
              </p:nvGrpSpPr>
              <p:grpSpPr bwMode="auto">
                <a:xfrm>
                  <a:off x="799858" y="5346189"/>
                  <a:ext cx="1955777" cy="1203868"/>
                  <a:chOff x="161826" y="5346189"/>
                  <a:chExt cx="1955777" cy="1203868"/>
                </a:xfrm>
              </p:grpSpPr>
              <p:grpSp>
                <p:nvGrpSpPr>
                  <p:cNvPr id="249913" name="Group 75"/>
                  <p:cNvGrpSpPr>
                    <a:grpSpLocks/>
                  </p:cNvGrpSpPr>
                  <p:nvPr/>
                </p:nvGrpSpPr>
                <p:grpSpPr bwMode="auto">
                  <a:xfrm>
                    <a:off x="161826" y="5638799"/>
                    <a:ext cx="1249321" cy="899259"/>
                    <a:chOff x="190116" y="5712023"/>
                    <a:chExt cx="1249321" cy="899259"/>
                  </a:xfrm>
                </p:grpSpPr>
                <p:pic>
                  <p:nvPicPr>
                    <p:cNvPr id="249918" name="Picture 4" descr="http://www.actionfigurefury.com/wp-content/uploads/2012/09/IndyToys002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941832" y="6038004"/>
                      <a:ext cx="497605" cy="57327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49919" name="Picture 16" descr="http://image.made-in-china.com/2f0j00WBfTeqGsfjbd/Ride-on-Car-6V-ELC-B16-1-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7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90116" y="6096000"/>
                      <a:ext cx="608914" cy="51528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grpSp>
                  <p:nvGrpSpPr>
                    <p:cNvPr id="249920" name="Group 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8863" y="5712023"/>
                      <a:ext cx="517561" cy="383975"/>
                      <a:chOff x="588863" y="5712023"/>
                      <a:chExt cx="517561" cy="383975"/>
                    </a:xfrm>
                  </p:grpSpPr>
                  <p:sp>
                    <p:nvSpPr>
                      <p:cNvPr id="249921" name="Rectangle 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1909" y="5712023"/>
                        <a:ext cx="184731" cy="30777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eaLnBrk="0" hangingPunct="0"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buFontTx/>
                          <a:buNone/>
                        </a:pPr>
                        <a:endParaRPr lang="en-US" altLang="en-US" sz="1400">
                          <a:solidFill>
                            <a:srgbClr val="CC00FF"/>
                          </a:solidFill>
                        </a:endParaRPr>
                      </a:p>
                    </p:txBody>
                  </p:sp>
                  <p:grpSp>
                    <p:nvGrpSpPr>
                      <p:cNvPr id="249922" name="Group 8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8863" y="5763772"/>
                        <a:ext cx="517561" cy="332226"/>
                        <a:chOff x="494573" y="5753100"/>
                        <a:chExt cx="883644" cy="352489"/>
                      </a:xfrm>
                    </p:grpSpPr>
                    <p:cxnSp>
                      <p:nvCxnSpPr>
                        <p:cNvPr id="249923" name="Straight Connector 83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V="1">
                          <a:off x="494573" y="5762689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249924" name="Straight Connector 84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H="1" flipV="1">
                          <a:off x="930958" y="5753100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</p:grpSp>
              <p:pic>
                <p:nvPicPr>
                  <p:cNvPr id="249914" name="Picture 24" descr="http://upload.wikimedia.org/wikipedia/commons/b/be/Dinky_Toys_-_Elevator.jpg"/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515951" y="5936372"/>
                    <a:ext cx="601652" cy="6136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49915" name="Group 59"/>
                  <p:cNvGrpSpPr>
                    <a:grpSpLocks/>
                  </p:cNvGrpSpPr>
                  <p:nvPr/>
                </p:nvGrpSpPr>
                <p:grpSpPr bwMode="auto">
                  <a:xfrm>
                    <a:off x="838200" y="5346189"/>
                    <a:ext cx="978576" cy="590180"/>
                    <a:chOff x="494573" y="5753100"/>
                    <a:chExt cx="674097" cy="567481"/>
                  </a:xfrm>
                </p:grpSpPr>
                <p:cxnSp>
                  <p:nvCxnSpPr>
                    <p:cNvPr id="249916" name="Straight Connector 60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94573" y="5753100"/>
                      <a:ext cx="447259" cy="342900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9917" name="Straight Connector 61"/>
                    <p:cNvCxnSpPr>
                      <a:cxnSpLocks noChangeShapeType="1"/>
                      <a:stCxn id="249914" idx="0"/>
                    </p:cNvCxnSpPr>
                    <p:nvPr/>
                  </p:nvCxnSpPr>
                  <p:spPr bwMode="auto">
                    <a:xfrm flipH="1" flipV="1">
                      <a:off x="930959" y="5753100"/>
                      <a:ext cx="237711" cy="567481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249910" name="Group 68"/>
                <p:cNvGrpSpPr>
                  <a:grpSpLocks/>
                </p:cNvGrpSpPr>
                <p:nvPr/>
              </p:nvGrpSpPr>
              <p:grpSpPr bwMode="auto">
                <a:xfrm>
                  <a:off x="445649" y="4772638"/>
                  <a:ext cx="1715620" cy="1254840"/>
                  <a:chOff x="42998" y="5753101"/>
                  <a:chExt cx="1181814" cy="1206577"/>
                </a:xfrm>
              </p:grpSpPr>
              <p:cxnSp>
                <p:nvCxnSpPr>
                  <p:cNvPr id="249911" name="Straight Connector 70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2998" y="5753101"/>
                    <a:ext cx="898834" cy="1206577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9912" name="Straight Connector 71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61" y="5753102"/>
                    <a:ext cx="293851" cy="577802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9905" name="Group 88"/>
              <p:cNvGrpSpPr>
                <a:grpSpLocks/>
              </p:cNvGrpSpPr>
              <p:nvPr/>
            </p:nvGrpSpPr>
            <p:grpSpPr bwMode="auto">
              <a:xfrm>
                <a:off x="1838047" y="4242816"/>
                <a:ext cx="1293623" cy="1704901"/>
                <a:chOff x="420631" y="5753101"/>
                <a:chExt cx="891119" cy="1639328"/>
              </a:xfrm>
            </p:grpSpPr>
            <p:cxnSp>
              <p:nvCxnSpPr>
                <p:cNvPr id="249906" name="Straight Connector 97"/>
                <p:cNvCxnSpPr>
                  <a:cxnSpLocks noChangeShapeType="1"/>
                </p:cNvCxnSpPr>
                <p:nvPr/>
              </p:nvCxnSpPr>
              <p:spPr bwMode="auto">
                <a:xfrm flipV="1">
                  <a:off x="420631" y="5753102"/>
                  <a:ext cx="521201" cy="535752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9907" name="Straight Connector 98"/>
                <p:cNvCxnSpPr>
                  <a:cxnSpLocks noChangeShapeType="1"/>
                  <a:stCxn id="249903" idx="0"/>
                </p:cNvCxnSpPr>
                <p:nvPr/>
              </p:nvCxnSpPr>
              <p:spPr bwMode="auto">
                <a:xfrm flipH="1" flipV="1">
                  <a:off x="930962" y="5753101"/>
                  <a:ext cx="380788" cy="1639328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9869" name="Group 10"/>
            <p:cNvGrpSpPr>
              <a:grpSpLocks/>
            </p:cNvGrpSpPr>
            <p:nvPr/>
          </p:nvGrpSpPr>
          <p:grpSpPr bwMode="auto">
            <a:xfrm>
              <a:off x="3551645" y="4014215"/>
              <a:ext cx="4427527" cy="2544360"/>
              <a:chOff x="120265" y="4014215"/>
              <a:chExt cx="4427527" cy="2544360"/>
            </a:xfrm>
          </p:grpSpPr>
          <p:pic>
            <p:nvPicPr>
              <p:cNvPr id="249875" name="Picture 34" descr="http://www.photo-dictionary.com/photofiles/list/2387/3117toy_spring.jp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0265" y="6101375"/>
                <a:ext cx="682388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9876" name="Group 8"/>
              <p:cNvGrpSpPr>
                <a:grpSpLocks/>
              </p:cNvGrpSpPr>
              <p:nvPr/>
            </p:nvGrpSpPr>
            <p:grpSpPr bwMode="auto">
              <a:xfrm>
                <a:off x="882265" y="4623817"/>
                <a:ext cx="3665527" cy="1934758"/>
                <a:chOff x="152400" y="4623817"/>
                <a:chExt cx="3665527" cy="1934758"/>
              </a:xfrm>
            </p:grpSpPr>
            <p:pic>
              <p:nvPicPr>
                <p:cNvPr id="249880" name="Picture 20" descr="http://upload.wikimedia.org/wikipedia/commons/5/55/Dinky_Toys_-_Fire_engine.jpg"/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6175" y="6066912"/>
                  <a:ext cx="681752" cy="4540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9881" name="Group 3"/>
                <p:cNvGrpSpPr>
                  <a:grpSpLocks/>
                </p:cNvGrpSpPr>
                <p:nvPr/>
              </p:nvGrpSpPr>
              <p:grpSpPr bwMode="auto">
                <a:xfrm>
                  <a:off x="152400" y="5269468"/>
                  <a:ext cx="2843302" cy="1289107"/>
                  <a:chOff x="166113" y="5269468"/>
                  <a:chExt cx="2843302" cy="1289107"/>
                </a:xfrm>
              </p:grpSpPr>
              <p:grpSp>
                <p:nvGrpSpPr>
                  <p:cNvPr id="249885" name="Group 1"/>
                  <p:cNvGrpSpPr>
                    <a:grpSpLocks/>
                  </p:cNvGrpSpPr>
                  <p:nvPr/>
                </p:nvGrpSpPr>
                <p:grpSpPr bwMode="auto">
                  <a:xfrm>
                    <a:off x="1625064" y="5690616"/>
                    <a:ext cx="1384351" cy="867959"/>
                    <a:chOff x="204216" y="5690616"/>
                    <a:chExt cx="1384351" cy="867959"/>
                  </a:xfrm>
                </p:grpSpPr>
                <p:pic>
                  <p:nvPicPr>
                    <p:cNvPr id="249895" name="Picture 14" descr="http://www.independent.co.uk/incoming/article8458694.ece/ALTERNATES/w460/50-toys3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04216" y="6166204"/>
                      <a:ext cx="523160" cy="39237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49896" name="Picture 26" descr="http://upload.wikimedia.org/wikipedia/commons/b/bb/Dinky_Toys_-_Austin_Devon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2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798576" y="6121097"/>
                      <a:ext cx="789991" cy="43747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grpSp>
                  <p:nvGrpSpPr>
                    <p:cNvPr id="249897" name="Group 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33400" y="5690616"/>
                      <a:ext cx="573024" cy="405382"/>
                      <a:chOff x="533400" y="5690616"/>
                      <a:chExt cx="573024" cy="405382"/>
                    </a:xfrm>
                  </p:grpSpPr>
                  <p:sp>
                    <p:nvSpPr>
                      <p:cNvPr id="249898" name="Rectangle 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1910" y="5712023"/>
                        <a:ext cx="184731" cy="30777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eaLnBrk="0" hangingPunct="0"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buFontTx/>
                          <a:buNone/>
                        </a:pPr>
                        <a:endParaRPr lang="en-US" altLang="en-US" sz="1400">
                          <a:solidFill>
                            <a:srgbClr val="CC00FF"/>
                          </a:solidFill>
                        </a:endParaRPr>
                      </a:p>
                    </p:txBody>
                  </p:sp>
                  <p:sp>
                    <p:nvSpPr>
                      <p:cNvPr id="249899" name="Rectangle 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533400" y="5690616"/>
                        <a:ext cx="184731" cy="30777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eaLnBrk="0" hangingPunct="0">
                          <a:buChar char="•"/>
                          <a:defRPr sz="32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1pPr>
                        <a:lvl2pPr marL="742950" indent="-285750" eaLnBrk="0" hangingPunct="0">
                          <a:buChar char="–"/>
                          <a:defRPr sz="28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2pPr>
                        <a:lvl3pPr marL="1143000" indent="-228600" eaLnBrk="0" hangingPunct="0">
                          <a:buChar char="•"/>
                          <a:defRPr sz="24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3pPr>
                        <a:lvl4pPr marL="1600200" indent="-228600" eaLnBrk="0" hangingPunct="0"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4pPr>
                        <a:lvl5pPr marL="2057400" indent="-228600" eaLnBrk="0" hangingPunct="0"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pitchFamily="18" charset="0"/>
                          </a:defRPr>
                        </a:lvl9pPr>
                      </a:lstStyle>
                      <a:p>
                        <a:pPr eaLnBrk="1" hangingPunct="1">
                          <a:buFontTx/>
                          <a:buNone/>
                        </a:pPr>
                        <a:endParaRPr lang="en-US" altLang="en-US" sz="1400">
                          <a:solidFill>
                            <a:srgbClr val="CC00FF"/>
                          </a:solidFill>
                        </a:endParaRPr>
                      </a:p>
                    </p:txBody>
                  </p:sp>
                  <p:grpSp>
                    <p:nvGrpSpPr>
                      <p:cNvPr id="249900" name="Group 4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8863" y="5763772"/>
                        <a:ext cx="517561" cy="332226"/>
                        <a:chOff x="494573" y="5753100"/>
                        <a:chExt cx="883644" cy="352489"/>
                      </a:xfrm>
                    </p:grpSpPr>
                    <p:cxnSp>
                      <p:nvCxnSpPr>
                        <p:cNvPr id="249901" name="Straight Connector 45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V="1">
                          <a:off x="494573" y="5762689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249902" name="Straight Connector 46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H="1" flipV="1">
                          <a:off x="930958" y="5753100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</p:grpSp>
              <p:grpSp>
                <p:nvGrpSpPr>
                  <p:cNvPr id="249886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166113" y="5687574"/>
                    <a:ext cx="1395502" cy="838750"/>
                    <a:chOff x="164033" y="5687574"/>
                    <a:chExt cx="1395502" cy="838750"/>
                  </a:xfrm>
                </p:grpSpPr>
                <p:grpSp>
                  <p:nvGrpSpPr>
                    <p:cNvPr id="249890" name="Group 5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63327" y="5687574"/>
                      <a:ext cx="517561" cy="332226"/>
                      <a:chOff x="494573" y="5753100"/>
                      <a:chExt cx="883644" cy="352489"/>
                    </a:xfrm>
                  </p:grpSpPr>
                  <p:cxnSp>
                    <p:nvCxnSpPr>
                      <p:cNvPr id="249893" name="Straight Connector 57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62689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49894" name="Straight Connector 58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58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pic>
                  <p:nvPicPr>
                    <p:cNvPr id="249891" name="Picture 22" descr="http://www.modeltreinenenmeer.nl/files/7657/editor/images/Dinky-Toys-citroen-2cv-wegenwachtDSC_69091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89457" y="6038004"/>
                      <a:ext cx="670078" cy="48832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49892" name="Picture 28" descr="http://www.canada.com/cms/binary/1713166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64033" y="6117144"/>
                      <a:ext cx="608913" cy="39284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249887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792065" y="5269468"/>
                    <a:ext cx="1444302" cy="509545"/>
                    <a:chOff x="357811" y="5753100"/>
                    <a:chExt cx="994915" cy="489947"/>
                  </a:xfrm>
                </p:grpSpPr>
                <p:cxnSp>
                  <p:nvCxnSpPr>
                    <p:cNvPr id="249888" name="Straight Connector 66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357811" y="5753100"/>
                      <a:ext cx="584021" cy="416682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49889" name="Straight Connector 67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60" y="5753101"/>
                      <a:ext cx="421766" cy="489946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249882" name="Group 73"/>
                <p:cNvGrpSpPr>
                  <a:grpSpLocks/>
                </p:cNvGrpSpPr>
                <p:nvPr/>
              </p:nvGrpSpPr>
              <p:grpSpPr bwMode="auto">
                <a:xfrm>
                  <a:off x="1617040" y="4623817"/>
                  <a:ext cx="1860011" cy="1443098"/>
                  <a:chOff x="157039" y="5753101"/>
                  <a:chExt cx="1281278" cy="1387594"/>
                </a:xfrm>
              </p:grpSpPr>
              <p:cxnSp>
                <p:nvCxnSpPr>
                  <p:cNvPr id="249883" name="Straight Connector 78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157039" y="5753101"/>
                    <a:ext cx="784793" cy="647128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49884" name="Straight Connector 81"/>
                  <p:cNvCxnSpPr>
                    <a:cxnSpLocks noChangeShapeType="1"/>
                    <a:stCxn id="249880" idx="0"/>
                  </p:cNvCxnSpPr>
                  <p:nvPr/>
                </p:nvCxnSpPr>
                <p:spPr bwMode="auto">
                  <a:xfrm flipH="1" flipV="1">
                    <a:off x="937689" y="5753101"/>
                    <a:ext cx="500628" cy="1387594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49877" name="Group 99"/>
              <p:cNvGrpSpPr>
                <a:grpSpLocks/>
              </p:cNvGrpSpPr>
              <p:nvPr/>
            </p:nvGrpSpPr>
            <p:grpSpPr bwMode="auto">
              <a:xfrm>
                <a:off x="461459" y="4014215"/>
                <a:ext cx="3015592" cy="2087159"/>
                <a:chOff x="-219063" y="5753101"/>
                <a:chExt cx="2077306" cy="2006884"/>
              </a:xfrm>
            </p:grpSpPr>
            <p:cxnSp>
              <p:nvCxnSpPr>
                <p:cNvPr id="249878" name="Straight Connector 101"/>
                <p:cNvCxnSpPr>
                  <a:cxnSpLocks noChangeShapeType="1"/>
                  <a:stCxn id="249875" idx="0"/>
                </p:cNvCxnSpPr>
                <p:nvPr/>
              </p:nvCxnSpPr>
              <p:spPr bwMode="auto">
                <a:xfrm flipV="1">
                  <a:off x="-219063" y="5753101"/>
                  <a:ext cx="1160895" cy="2006884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9879" name="Straight Connector 103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1"/>
                  <a:ext cx="927282" cy="61246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49870" name="Group 69"/>
            <p:cNvGrpSpPr>
              <a:grpSpLocks/>
            </p:cNvGrpSpPr>
            <p:nvPr/>
          </p:nvGrpSpPr>
          <p:grpSpPr bwMode="auto">
            <a:xfrm>
              <a:off x="2630424" y="2971800"/>
              <a:ext cx="2938543" cy="1298375"/>
              <a:chOff x="-10009" y="5065776"/>
              <a:chExt cx="2938543" cy="1298375"/>
            </a:xfrm>
          </p:grpSpPr>
          <p:grpSp>
            <p:nvGrpSpPr>
              <p:cNvPr id="249871" name="Group 96"/>
              <p:cNvGrpSpPr>
                <a:grpSpLocks/>
              </p:cNvGrpSpPr>
              <p:nvPr/>
            </p:nvGrpSpPr>
            <p:grpSpPr bwMode="auto">
              <a:xfrm>
                <a:off x="-10009" y="5346190"/>
                <a:ext cx="2938543" cy="1017961"/>
                <a:chOff x="-89720" y="5753101"/>
                <a:chExt cx="2024230" cy="978809"/>
              </a:xfrm>
            </p:grpSpPr>
            <p:cxnSp>
              <p:nvCxnSpPr>
                <p:cNvPr id="249873" name="Straight Connector 105"/>
                <p:cNvCxnSpPr>
                  <a:cxnSpLocks noChangeShapeType="1"/>
                </p:cNvCxnSpPr>
                <p:nvPr/>
              </p:nvCxnSpPr>
              <p:spPr bwMode="auto">
                <a:xfrm flipV="1">
                  <a:off x="-89720" y="5753101"/>
                  <a:ext cx="1031552" cy="978809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9874" name="Straight Connector 10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1"/>
                  <a:ext cx="1003549" cy="75900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49872" name="Rectangle 104"/>
              <p:cNvSpPr>
                <a:spLocks noChangeArrowheads="1"/>
              </p:cNvSpPr>
              <p:nvPr/>
            </p:nvSpPr>
            <p:spPr bwMode="auto">
              <a:xfrm>
                <a:off x="1228925" y="5065776"/>
                <a:ext cx="58862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0.505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71" name="Group 70"/>
          <p:cNvGrpSpPr>
            <a:grpSpLocks/>
          </p:cNvGrpSpPr>
          <p:nvPr/>
        </p:nvGrpSpPr>
        <p:grpSpPr bwMode="auto">
          <a:xfrm>
            <a:off x="554038" y="2359025"/>
            <a:ext cx="4398962" cy="3703638"/>
            <a:chOff x="-1116422" y="5142138"/>
            <a:chExt cx="4398144" cy="3703064"/>
          </a:xfrm>
        </p:grpSpPr>
        <p:grpSp>
          <p:nvGrpSpPr>
            <p:cNvPr id="249864" name="Group 74"/>
            <p:cNvGrpSpPr>
              <a:grpSpLocks/>
            </p:cNvGrpSpPr>
            <p:nvPr/>
          </p:nvGrpSpPr>
          <p:grpSpPr bwMode="auto">
            <a:xfrm>
              <a:off x="-1116422" y="5373553"/>
              <a:ext cx="4398144" cy="3471649"/>
              <a:chOff x="-851878" y="5779411"/>
              <a:chExt cx="3029683" cy="3338126"/>
            </a:xfrm>
          </p:grpSpPr>
          <p:cxnSp>
            <p:nvCxnSpPr>
              <p:cNvPr id="249866" name="Straight Connector 106"/>
              <p:cNvCxnSpPr>
                <a:cxnSpLocks noChangeShapeType="1"/>
                <a:stCxn id="249859" idx="0"/>
              </p:cNvCxnSpPr>
              <p:nvPr/>
            </p:nvCxnSpPr>
            <p:spPr bwMode="auto">
              <a:xfrm flipV="1">
                <a:off x="-851878" y="5779411"/>
                <a:ext cx="1973656" cy="333812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9867" name="Straight Connector 109"/>
              <p:cNvCxnSpPr>
                <a:cxnSpLocks noChangeShapeType="1"/>
                <a:stCxn id="249872" idx="2"/>
              </p:cNvCxnSpPr>
              <p:nvPr/>
            </p:nvCxnSpPr>
            <p:spPr bwMode="auto">
              <a:xfrm flipH="1" flipV="1">
                <a:off x="1121778" y="5779411"/>
                <a:ext cx="1056027" cy="66244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49865" name="Rectangle 95"/>
            <p:cNvSpPr>
              <a:spLocks noChangeArrowheads="1"/>
            </p:cNvSpPr>
            <p:nvPr/>
          </p:nvSpPr>
          <p:spPr bwMode="auto">
            <a:xfrm>
              <a:off x="1529395" y="514213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  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729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Greedy Algorithm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41300" y="2359025"/>
            <a:ext cx="8526463" cy="4216400"/>
            <a:chOff x="240792" y="2359194"/>
            <a:chExt cx="8527415" cy="4216231"/>
          </a:xfrm>
        </p:grpSpPr>
        <p:pic>
          <p:nvPicPr>
            <p:cNvPr id="250885" name="Picture 36" descr="http://www.photo-dictionary.com/photofiles/list/3965/5315toy_dog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792" y="6062599"/>
              <a:ext cx="627063" cy="469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0886" name="Group 11"/>
            <p:cNvGrpSpPr>
              <a:grpSpLocks/>
            </p:cNvGrpSpPr>
            <p:nvPr/>
          </p:nvGrpSpPr>
          <p:grpSpPr bwMode="auto">
            <a:xfrm>
              <a:off x="941832" y="3252270"/>
              <a:ext cx="7826375" cy="3323155"/>
              <a:chOff x="152400" y="3252214"/>
              <a:chExt cx="7826772" cy="3322492"/>
            </a:xfrm>
          </p:grpSpPr>
          <p:grpSp>
            <p:nvGrpSpPr>
              <p:cNvPr id="250892" name="Group 9"/>
              <p:cNvGrpSpPr>
                <a:grpSpLocks/>
              </p:cNvGrpSpPr>
              <p:nvPr/>
            </p:nvGrpSpPr>
            <p:grpSpPr bwMode="auto">
              <a:xfrm>
                <a:off x="152400" y="4242816"/>
                <a:ext cx="3246845" cy="2331890"/>
                <a:chOff x="152400" y="4242816"/>
                <a:chExt cx="3246845" cy="2331890"/>
              </a:xfrm>
            </p:grpSpPr>
            <p:pic>
              <p:nvPicPr>
                <p:cNvPr id="250925" name="Picture 12" descr="http://www.toyshopuk.co.uk/assets/gfx/bloco-toys-lion.jpg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64093" y="5947717"/>
                  <a:ext cx="535152" cy="6269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50926" name="Group 7"/>
                <p:cNvGrpSpPr>
                  <a:grpSpLocks/>
                </p:cNvGrpSpPr>
                <p:nvPr/>
              </p:nvGrpSpPr>
              <p:grpSpPr bwMode="auto">
                <a:xfrm>
                  <a:off x="152400" y="4772638"/>
                  <a:ext cx="2655051" cy="1777419"/>
                  <a:chOff x="100584" y="4772638"/>
                  <a:chExt cx="2655051" cy="1777419"/>
                </a:xfrm>
              </p:grpSpPr>
              <p:pic>
                <p:nvPicPr>
                  <p:cNvPr id="250930" name="Picture 18" descr="http://upload.wikimedia.org/wikipedia/commons/2/26/The_King's_Aeroplane,_Airspeed_Envoy_(Dinky_Toys_62k).jpg"/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00584" y="6027480"/>
                    <a:ext cx="586498" cy="5225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50931" name="Group 6"/>
                  <p:cNvGrpSpPr>
                    <a:grpSpLocks/>
                  </p:cNvGrpSpPr>
                  <p:nvPr/>
                </p:nvGrpSpPr>
                <p:grpSpPr bwMode="auto">
                  <a:xfrm>
                    <a:off x="799858" y="5346189"/>
                    <a:ext cx="1955777" cy="1203868"/>
                    <a:chOff x="161826" y="5346189"/>
                    <a:chExt cx="1955777" cy="1203868"/>
                  </a:xfrm>
                </p:grpSpPr>
                <p:grpSp>
                  <p:nvGrpSpPr>
                    <p:cNvPr id="250935" name="Group 7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1826" y="5638799"/>
                      <a:ext cx="1249321" cy="899259"/>
                      <a:chOff x="190116" y="5712023"/>
                      <a:chExt cx="1249321" cy="899259"/>
                    </a:xfrm>
                  </p:grpSpPr>
                  <p:pic>
                    <p:nvPicPr>
                      <p:cNvPr id="250940" name="Picture 4" descr="http://www.actionfigurefury.com/wp-content/uploads/2012/09/IndyToys002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1832" y="6038004"/>
                        <a:ext cx="497605" cy="57327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pic>
                    <p:nvPicPr>
                      <p:cNvPr id="250941" name="Picture 16" descr="http://image.made-in-china.com/2f0j00WBfTeqGsfjbd/Ride-on-Car-6V-ELC-B16-1-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116" y="6096000"/>
                        <a:ext cx="608914" cy="51528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grpSp>
                    <p:nvGrpSpPr>
                      <p:cNvPr id="250942" name="Group 7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8863" y="5712023"/>
                        <a:ext cx="517561" cy="383975"/>
                        <a:chOff x="588863" y="5712023"/>
                        <a:chExt cx="517561" cy="383975"/>
                      </a:xfrm>
                    </p:grpSpPr>
                    <p:sp>
                      <p:nvSpPr>
                        <p:cNvPr id="250943" name="Rectangle 8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81909" y="5712023"/>
                          <a:ext cx="184731" cy="30777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eaLnBrk="0" hangingPunct="0"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buFontTx/>
                            <a:buNone/>
                          </a:pPr>
                          <a:endParaRPr lang="en-US" altLang="en-US" sz="1400">
                            <a:solidFill>
                              <a:srgbClr val="CC00FF"/>
                            </a:solidFill>
                          </a:endParaRPr>
                        </a:p>
                      </p:txBody>
                    </p:sp>
                    <p:grpSp>
                      <p:nvGrpSpPr>
                        <p:cNvPr id="250944" name="Group 82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88863" y="5763772"/>
                          <a:ext cx="517561" cy="332226"/>
                          <a:chOff x="494573" y="5753100"/>
                          <a:chExt cx="883644" cy="352489"/>
                        </a:xfrm>
                      </p:grpSpPr>
                      <p:cxnSp>
                        <p:nvCxnSpPr>
                          <p:cNvPr id="250945" name="Straight Connector 83"/>
                          <p:cNvCxnSpPr>
                            <a:cxnSpLocks noChangeShapeType="1"/>
                          </p:cNvCxnSpPr>
                          <p:nvPr/>
                        </p:nvCxnSpPr>
                        <p:spPr bwMode="auto">
                          <a:xfrm flipV="1">
                            <a:off x="494573" y="5762689"/>
                            <a:ext cx="447259" cy="342900"/>
                          </a:xfrm>
                          <a:prstGeom prst="line">
                            <a:avLst/>
                          </a:prstGeom>
                          <a:noFill/>
                          <a:ln w="19050" algn="ctr">
                            <a:solidFill>
                              <a:srgbClr val="CC00FF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250946" name="Straight Connector 84"/>
                          <p:cNvCxnSpPr>
                            <a:cxnSpLocks noChangeShapeType="1"/>
                          </p:cNvCxnSpPr>
                          <p:nvPr/>
                        </p:nvCxnSpPr>
                        <p:spPr bwMode="auto">
                          <a:xfrm flipH="1" flipV="1">
                            <a:off x="930958" y="5753100"/>
                            <a:ext cx="447259" cy="342900"/>
                          </a:xfrm>
                          <a:prstGeom prst="line">
                            <a:avLst/>
                          </a:prstGeom>
                          <a:noFill/>
                          <a:ln w="19050" algn="ctr">
                            <a:solidFill>
                              <a:srgbClr val="CC00FF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</p:grpSp>
                <p:pic>
                  <p:nvPicPr>
                    <p:cNvPr id="250936" name="Picture 24" descr="http://upload.wikimedia.org/wikipedia/commons/b/be/Dinky_Toys_-_Elevator.jpg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515951" y="5936372"/>
                      <a:ext cx="601652" cy="61368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grpSp>
                  <p:nvGrpSpPr>
                    <p:cNvPr id="250937" name="Group 5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8200" y="5346189"/>
                      <a:ext cx="978576" cy="590180"/>
                      <a:chOff x="494573" y="5753100"/>
                      <a:chExt cx="674097" cy="567481"/>
                    </a:xfrm>
                  </p:grpSpPr>
                  <p:cxnSp>
                    <p:nvCxnSpPr>
                      <p:cNvPr id="250938" name="Straight Connector 60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494573" y="5753100"/>
                        <a:ext cx="447259" cy="342900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50939" name="Straight Connector 61"/>
                      <p:cNvCxnSpPr>
                        <a:cxnSpLocks noChangeShapeType="1"/>
                        <a:stCxn id="250936" idx="0"/>
                      </p:cNvCxnSpPr>
                      <p:nvPr/>
                    </p:nvCxnSpPr>
                    <p:spPr bwMode="auto">
                      <a:xfrm flipH="1" flipV="1">
                        <a:off x="930959" y="5753100"/>
                        <a:ext cx="237711" cy="567481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250932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445649" y="4772638"/>
                    <a:ext cx="1715620" cy="1254840"/>
                    <a:chOff x="42998" y="5753101"/>
                    <a:chExt cx="1181814" cy="1206577"/>
                  </a:xfrm>
                </p:grpSpPr>
                <p:cxnSp>
                  <p:nvCxnSpPr>
                    <p:cNvPr id="250933" name="Straight Connector 70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42998" y="5753101"/>
                      <a:ext cx="898834" cy="1206577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50934" name="Straight Connector 71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930961" y="5753102"/>
                      <a:ext cx="293851" cy="577802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250927" name="Group 88"/>
                <p:cNvGrpSpPr>
                  <a:grpSpLocks/>
                </p:cNvGrpSpPr>
                <p:nvPr/>
              </p:nvGrpSpPr>
              <p:grpSpPr bwMode="auto">
                <a:xfrm>
                  <a:off x="1838047" y="4242816"/>
                  <a:ext cx="1293623" cy="1704901"/>
                  <a:chOff x="420631" y="5753101"/>
                  <a:chExt cx="891119" cy="1639328"/>
                </a:xfrm>
              </p:grpSpPr>
              <p:cxnSp>
                <p:nvCxnSpPr>
                  <p:cNvPr id="250928" name="Straight Connector 97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20631" y="5753102"/>
                    <a:ext cx="521201" cy="535752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50929" name="Straight Connector 98"/>
                  <p:cNvCxnSpPr>
                    <a:cxnSpLocks noChangeShapeType="1"/>
                    <a:stCxn id="250925" idx="0"/>
                  </p:cNvCxnSpPr>
                  <p:nvPr/>
                </p:nvCxnSpPr>
                <p:spPr bwMode="auto">
                  <a:xfrm flipH="1" flipV="1">
                    <a:off x="930962" y="5753101"/>
                    <a:ext cx="380788" cy="1639328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50893" name="Group 10"/>
              <p:cNvGrpSpPr>
                <a:grpSpLocks/>
              </p:cNvGrpSpPr>
              <p:nvPr/>
            </p:nvGrpSpPr>
            <p:grpSpPr bwMode="auto">
              <a:xfrm>
                <a:off x="3551645" y="4014215"/>
                <a:ext cx="4427527" cy="2544360"/>
                <a:chOff x="120265" y="4014215"/>
                <a:chExt cx="4427527" cy="2544360"/>
              </a:xfrm>
            </p:grpSpPr>
            <p:pic>
              <p:nvPicPr>
                <p:cNvPr id="250897" name="Picture 34" descr="http://www.photo-dictionary.com/photofiles/list/2387/3117toy_spring.jpg"/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0265" y="6101375"/>
                  <a:ext cx="682388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50898" name="Group 8"/>
                <p:cNvGrpSpPr>
                  <a:grpSpLocks/>
                </p:cNvGrpSpPr>
                <p:nvPr/>
              </p:nvGrpSpPr>
              <p:grpSpPr bwMode="auto">
                <a:xfrm>
                  <a:off x="882265" y="4623817"/>
                  <a:ext cx="3665527" cy="1934758"/>
                  <a:chOff x="152400" y="4623817"/>
                  <a:chExt cx="3665527" cy="1934758"/>
                </a:xfrm>
              </p:grpSpPr>
              <p:pic>
                <p:nvPicPr>
                  <p:cNvPr id="250902" name="Picture 20" descr="http://upload.wikimedia.org/wikipedia/commons/5/55/Dinky_Toys_-_Fire_engine.jpg"/>
                  <p:cNvPicPr>
                    <a:picLocks noChangeAspect="1"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136175" y="6066912"/>
                    <a:ext cx="681752" cy="4540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50903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152400" y="5269468"/>
                    <a:ext cx="2843302" cy="1289107"/>
                    <a:chOff x="166113" y="5269468"/>
                    <a:chExt cx="2843302" cy="1289107"/>
                  </a:xfrm>
                </p:grpSpPr>
                <p:grpSp>
                  <p:nvGrpSpPr>
                    <p:cNvPr id="250907" name="Group 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25064" y="5690616"/>
                      <a:ext cx="1384351" cy="867959"/>
                      <a:chOff x="204216" y="5690616"/>
                      <a:chExt cx="1384351" cy="867959"/>
                    </a:xfrm>
                  </p:grpSpPr>
                  <p:pic>
                    <p:nvPicPr>
                      <p:cNvPr id="250917" name="Picture 14" descr="http://www.independent.co.uk/incoming/article8458694.ece/ALTERNATES/w460/50-toys3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4216" y="6166204"/>
                        <a:ext cx="523160" cy="3923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pic>
                    <p:nvPicPr>
                      <p:cNvPr id="250918" name="Picture 26" descr="http://upload.wikimedia.org/wikipedia/commons/b/bb/Dinky_Toys_-_Austin_Devon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 cstate="print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8576" y="6121097"/>
                        <a:ext cx="789991" cy="43747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grpSp>
                    <p:nvGrpSpPr>
                      <p:cNvPr id="250919" name="Group 4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33400" y="5690616"/>
                        <a:ext cx="573024" cy="405382"/>
                        <a:chOff x="533400" y="5690616"/>
                        <a:chExt cx="573024" cy="405382"/>
                      </a:xfrm>
                    </p:grpSpPr>
                    <p:sp>
                      <p:nvSpPr>
                        <p:cNvPr id="250920" name="Rectangle 4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81910" y="5712023"/>
                          <a:ext cx="184731" cy="30777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eaLnBrk="0" hangingPunct="0"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buFontTx/>
                            <a:buNone/>
                          </a:pPr>
                          <a:endParaRPr lang="en-US" altLang="en-US" sz="1400">
                            <a:solidFill>
                              <a:srgbClr val="CC00FF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0921" name="Rectangle 4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533400" y="5690616"/>
                          <a:ext cx="184731" cy="30777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eaLnBrk="0" hangingPunct="0"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eaLnBrk="1" hangingPunct="1">
                            <a:buFontTx/>
                            <a:buNone/>
                          </a:pPr>
                          <a:endParaRPr lang="en-US" altLang="en-US" sz="1400">
                            <a:solidFill>
                              <a:srgbClr val="CC00FF"/>
                            </a:solidFill>
                          </a:endParaRPr>
                        </a:p>
                      </p:txBody>
                    </p:sp>
                    <p:grpSp>
                      <p:nvGrpSpPr>
                        <p:cNvPr id="250922" name="Group 4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588863" y="5763772"/>
                          <a:ext cx="517561" cy="332226"/>
                          <a:chOff x="494573" y="5753100"/>
                          <a:chExt cx="883644" cy="352489"/>
                        </a:xfrm>
                      </p:grpSpPr>
                      <p:cxnSp>
                        <p:nvCxnSpPr>
                          <p:cNvPr id="250923" name="Straight Connector 45"/>
                          <p:cNvCxnSpPr>
                            <a:cxnSpLocks noChangeShapeType="1"/>
                          </p:cNvCxnSpPr>
                          <p:nvPr/>
                        </p:nvCxnSpPr>
                        <p:spPr bwMode="auto">
                          <a:xfrm flipV="1">
                            <a:off x="494573" y="5762689"/>
                            <a:ext cx="447259" cy="342900"/>
                          </a:xfrm>
                          <a:prstGeom prst="line">
                            <a:avLst/>
                          </a:prstGeom>
                          <a:noFill/>
                          <a:ln w="19050" algn="ctr">
                            <a:solidFill>
                              <a:srgbClr val="CC00FF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250924" name="Straight Connector 46"/>
                          <p:cNvCxnSpPr>
                            <a:cxnSpLocks noChangeShapeType="1"/>
                          </p:cNvCxnSpPr>
                          <p:nvPr/>
                        </p:nvCxnSpPr>
                        <p:spPr bwMode="auto">
                          <a:xfrm flipH="1" flipV="1">
                            <a:off x="930958" y="5753100"/>
                            <a:ext cx="447259" cy="342900"/>
                          </a:xfrm>
                          <a:prstGeom prst="line">
                            <a:avLst/>
                          </a:prstGeom>
                          <a:noFill/>
                          <a:ln w="19050" algn="ctr">
                            <a:solidFill>
                              <a:srgbClr val="CC00FF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</p:grpSp>
                <p:grpSp>
                  <p:nvGrpSpPr>
                    <p:cNvPr id="250908" name="Group 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6113" y="5687574"/>
                      <a:ext cx="1395502" cy="838750"/>
                      <a:chOff x="164033" y="5687574"/>
                      <a:chExt cx="1395502" cy="838750"/>
                    </a:xfrm>
                  </p:grpSpPr>
                  <p:grpSp>
                    <p:nvGrpSpPr>
                      <p:cNvPr id="250912" name="Group 5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63327" y="5687574"/>
                        <a:ext cx="517561" cy="332226"/>
                        <a:chOff x="494573" y="5753100"/>
                        <a:chExt cx="883644" cy="352489"/>
                      </a:xfrm>
                    </p:grpSpPr>
                    <p:cxnSp>
                      <p:nvCxnSpPr>
                        <p:cNvPr id="250915" name="Straight Connector 57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V="1">
                          <a:off x="494573" y="5762689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250916" name="Straight Connector 58"/>
                        <p:cNvCxnSpPr>
                          <a:cxnSpLocks noChangeShapeType="1"/>
                        </p:cNvCxnSpPr>
                        <p:nvPr/>
                      </p:nvCxnSpPr>
                      <p:spPr bwMode="auto">
                        <a:xfrm flipH="1" flipV="1">
                          <a:off x="930958" y="5753100"/>
                          <a:ext cx="447259" cy="342900"/>
                        </a:xfrm>
                        <a:prstGeom prst="line">
                          <a:avLst/>
                        </a:prstGeom>
                        <a:noFill/>
                        <a:ln w="19050" algn="ctr">
                          <a:solidFill>
                            <a:srgbClr val="CC00FF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pic>
                    <p:nvPicPr>
                      <p:cNvPr id="250913" name="Picture 22" descr="http://www.modeltreinenenmeer.nl/files/7657/editor/images/Dinky-Toys-citroen-2cv-wegenwachtDSC_69091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9457" y="6038004"/>
                        <a:ext cx="670078" cy="48832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  <p:pic>
                    <p:nvPicPr>
                      <p:cNvPr id="250914" name="Picture 28" descr="http://www.canada.com/cms/binary/1713166.jpg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4033" y="6117144"/>
                        <a:ext cx="608913" cy="39284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grpSp>
                <p:grpSp>
                  <p:nvGrpSpPr>
                    <p:cNvPr id="250909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92065" y="5269468"/>
                      <a:ext cx="1444302" cy="509545"/>
                      <a:chOff x="357811" y="5753100"/>
                      <a:chExt cx="994915" cy="489947"/>
                    </a:xfrm>
                  </p:grpSpPr>
                  <p:cxnSp>
                    <p:nvCxnSpPr>
                      <p:cNvPr id="250910" name="Straight Connector 66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357811" y="5753100"/>
                        <a:ext cx="584021" cy="416682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250911" name="Straight Connector 67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 flipV="1">
                        <a:off x="930960" y="5753101"/>
                        <a:ext cx="421766" cy="489946"/>
                      </a:xfrm>
                      <a:prstGeom prst="line">
                        <a:avLst/>
                      </a:prstGeom>
                      <a:noFill/>
                      <a:ln w="19050" algn="ctr">
                        <a:solidFill>
                          <a:srgbClr val="CC00FF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250904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1617040" y="4623817"/>
                    <a:ext cx="1860011" cy="1443098"/>
                    <a:chOff x="157039" y="5753101"/>
                    <a:chExt cx="1281278" cy="1387594"/>
                  </a:xfrm>
                </p:grpSpPr>
                <p:cxnSp>
                  <p:nvCxnSpPr>
                    <p:cNvPr id="250905" name="Straight Connector 78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157039" y="5753101"/>
                      <a:ext cx="784793" cy="647128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50906" name="Straight Connector 81"/>
                    <p:cNvCxnSpPr>
                      <a:cxnSpLocks noChangeShapeType="1"/>
                      <a:stCxn id="250902" idx="0"/>
                    </p:cNvCxnSpPr>
                    <p:nvPr/>
                  </p:nvCxnSpPr>
                  <p:spPr bwMode="auto">
                    <a:xfrm flipH="1" flipV="1">
                      <a:off x="937689" y="5753101"/>
                      <a:ext cx="500628" cy="1387594"/>
                    </a:xfrm>
                    <a:prstGeom prst="line">
                      <a:avLst/>
                    </a:prstGeom>
                    <a:noFill/>
                    <a:ln w="19050" algn="ctr">
                      <a:solidFill>
                        <a:srgbClr val="CC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250899" name="Group 99"/>
                <p:cNvGrpSpPr>
                  <a:grpSpLocks/>
                </p:cNvGrpSpPr>
                <p:nvPr/>
              </p:nvGrpSpPr>
              <p:grpSpPr bwMode="auto">
                <a:xfrm>
                  <a:off x="461459" y="4014215"/>
                  <a:ext cx="3015592" cy="2087159"/>
                  <a:chOff x="-219063" y="5753101"/>
                  <a:chExt cx="2077306" cy="2006884"/>
                </a:xfrm>
              </p:grpSpPr>
              <p:cxnSp>
                <p:nvCxnSpPr>
                  <p:cNvPr id="250900" name="Straight Connector 101"/>
                  <p:cNvCxnSpPr>
                    <a:cxnSpLocks noChangeShapeType="1"/>
                    <a:stCxn id="250897" idx="0"/>
                  </p:cNvCxnSpPr>
                  <p:nvPr/>
                </p:nvCxnSpPr>
                <p:spPr bwMode="auto">
                  <a:xfrm flipV="1">
                    <a:off x="-219063" y="5753101"/>
                    <a:ext cx="1160895" cy="2006884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50901" name="Straight Connector 103"/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930961" y="5753101"/>
                    <a:ext cx="927282" cy="612463"/>
                  </a:xfrm>
                  <a:prstGeom prst="line">
                    <a:avLst/>
                  </a:prstGeom>
                  <a:noFill/>
                  <a:ln w="19050" algn="ctr">
                    <a:solidFill>
                      <a:srgbClr val="CC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250894" name="Group 96"/>
              <p:cNvGrpSpPr>
                <a:grpSpLocks/>
              </p:cNvGrpSpPr>
              <p:nvPr/>
            </p:nvGrpSpPr>
            <p:grpSpPr bwMode="auto">
              <a:xfrm>
                <a:off x="2630424" y="3252214"/>
                <a:ext cx="2938543" cy="1017961"/>
                <a:chOff x="-89720" y="5753101"/>
                <a:chExt cx="2024230" cy="978809"/>
              </a:xfrm>
            </p:grpSpPr>
            <p:cxnSp>
              <p:nvCxnSpPr>
                <p:cNvPr id="250895" name="Straight Connector 105"/>
                <p:cNvCxnSpPr>
                  <a:cxnSpLocks noChangeShapeType="1"/>
                </p:cNvCxnSpPr>
                <p:nvPr/>
              </p:nvCxnSpPr>
              <p:spPr bwMode="auto">
                <a:xfrm flipV="1">
                  <a:off x="-89720" y="5753101"/>
                  <a:ext cx="1031552" cy="978809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50896" name="Straight Connector 108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930961" y="5753101"/>
                  <a:ext cx="1003549" cy="759003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50887" name="Group 70"/>
            <p:cNvGrpSpPr>
              <a:grpSpLocks/>
            </p:cNvGrpSpPr>
            <p:nvPr/>
          </p:nvGrpSpPr>
          <p:grpSpPr bwMode="auto">
            <a:xfrm>
              <a:off x="554324" y="2359194"/>
              <a:ext cx="4398574" cy="3703405"/>
              <a:chOff x="-1116422" y="5142138"/>
              <a:chExt cx="4398144" cy="3703064"/>
            </a:xfrm>
          </p:grpSpPr>
          <p:grpSp>
            <p:nvGrpSpPr>
              <p:cNvPr id="250888" name="Group 74"/>
              <p:cNvGrpSpPr>
                <a:grpSpLocks/>
              </p:cNvGrpSpPr>
              <p:nvPr/>
            </p:nvGrpSpPr>
            <p:grpSpPr bwMode="auto">
              <a:xfrm>
                <a:off x="-1116422" y="5373553"/>
                <a:ext cx="4398144" cy="3471649"/>
                <a:chOff x="-851878" y="5779411"/>
                <a:chExt cx="3029683" cy="3338126"/>
              </a:xfrm>
            </p:grpSpPr>
            <p:cxnSp>
              <p:nvCxnSpPr>
                <p:cNvPr id="250890" name="Straight Connector 106"/>
                <p:cNvCxnSpPr>
                  <a:cxnSpLocks noChangeShapeType="1"/>
                  <a:stCxn id="250885" idx="0"/>
                </p:cNvCxnSpPr>
                <p:nvPr/>
              </p:nvCxnSpPr>
              <p:spPr bwMode="auto">
                <a:xfrm flipV="1">
                  <a:off x="-851878" y="5779411"/>
                  <a:ext cx="1973656" cy="3338126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50891" name="Straight Connector 109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1121778" y="5779411"/>
                  <a:ext cx="1056027" cy="662447"/>
                </a:xfrm>
                <a:prstGeom prst="line">
                  <a:avLst/>
                </a:prstGeom>
                <a:noFill/>
                <a:ln w="19050" algn="ctr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50889" name="Rectangle 95"/>
              <p:cNvSpPr>
                <a:spLocks noChangeArrowheads="1"/>
              </p:cNvSpPr>
              <p:nvPr/>
            </p:nvSpPr>
            <p:spPr bwMode="auto">
              <a:xfrm>
                <a:off x="1529395" y="5142138"/>
                <a:ext cx="364202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  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sp>
        <p:nvSpPr>
          <p:cNvPr id="73" name="Rectangle 72"/>
          <p:cNvSpPr/>
          <p:nvPr/>
        </p:nvSpPr>
        <p:spPr>
          <a:xfrm>
            <a:off x="360363" y="762000"/>
            <a:ext cx="3965575" cy="1384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Done when one object </a:t>
            </a:r>
            <a:br>
              <a:rPr lang="en-US" sz="2800" i="0" dirty="0">
                <a:cs typeface="+mn-cs"/>
              </a:rPr>
            </a:br>
            <a:r>
              <a:rPr lang="en-US" sz="2800" i="0" dirty="0">
                <a:cs typeface="+mn-cs"/>
              </a:rPr>
              <a:t>  (of probability 1) </a:t>
            </a:r>
          </a:p>
        </p:txBody>
      </p:sp>
    </p:spTree>
    <p:extLst>
      <p:ext uri="{BB962C8B-B14F-4D97-AF65-F5344CB8AC3E}">
        <p14:creationId xmlns:p14="http://schemas.microsoft.com/office/powerpoint/2010/main" val="6863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111001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51925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252133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252139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2140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52134" name="Picture 2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252135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69317" name="Equation" r:id="rId5" imgW="342603" imgH="177646" progId="Equation.3">
                    <p:embed/>
                  </p:oleObj>
                </mc:Choice>
                <mc:Fallback>
                  <p:oleObj name="Equation" r:id="rId5" imgW="342603" imgH="177646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52136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252137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2138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51926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252122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252130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1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pic>
            <p:nvPicPr>
              <p:cNvPr id="252132" name="Picture 3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52123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252124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2 w 600"/>
                  <a:gd name="T37" fmla="*/ 1 h 608"/>
                  <a:gd name="T38" fmla="*/ 2 w 600"/>
                  <a:gd name="T39" fmla="*/ 1 h 608"/>
                  <a:gd name="T40" fmla="*/ 2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5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2 w 619"/>
                  <a:gd name="T7" fmla="*/ 0 h 1085"/>
                  <a:gd name="T8" fmla="*/ 2 w 619"/>
                  <a:gd name="T9" fmla="*/ 1 h 1085"/>
                  <a:gd name="T10" fmla="*/ 2 w 619"/>
                  <a:gd name="T11" fmla="*/ 1 h 1085"/>
                  <a:gd name="T12" fmla="*/ 2 w 619"/>
                  <a:gd name="T13" fmla="*/ 1 h 1085"/>
                  <a:gd name="T14" fmla="*/ 2 w 619"/>
                  <a:gd name="T15" fmla="*/ 2 h 1085"/>
                  <a:gd name="T16" fmla="*/ 2 w 619"/>
                  <a:gd name="T17" fmla="*/ 3 h 1085"/>
                  <a:gd name="T18" fmla="*/ 1 w 619"/>
                  <a:gd name="T19" fmla="*/ 3 h 1085"/>
                  <a:gd name="T20" fmla="*/ 1 w 619"/>
                  <a:gd name="T21" fmla="*/ 4 h 1085"/>
                  <a:gd name="T22" fmla="*/ 1 w 619"/>
                  <a:gd name="T23" fmla="*/ 5 h 1085"/>
                  <a:gd name="T24" fmla="*/ 2 w 619"/>
                  <a:gd name="T25" fmla="*/ 5 h 1085"/>
                  <a:gd name="T26" fmla="*/ 2 w 619"/>
                  <a:gd name="T27" fmla="*/ 6 h 1085"/>
                  <a:gd name="T28" fmla="*/ 1 w 619"/>
                  <a:gd name="T29" fmla="*/ 7 h 1085"/>
                  <a:gd name="T30" fmla="*/ 1 w 619"/>
                  <a:gd name="T31" fmla="*/ 7 h 1085"/>
                  <a:gd name="T32" fmla="*/ 1 w 619"/>
                  <a:gd name="T33" fmla="*/ 7 h 1085"/>
                  <a:gd name="T34" fmla="*/ 1 w 619"/>
                  <a:gd name="T35" fmla="*/ 7 h 1085"/>
                  <a:gd name="T36" fmla="*/ 1 w 619"/>
                  <a:gd name="T37" fmla="*/ 7 h 1085"/>
                  <a:gd name="T38" fmla="*/ 1 w 619"/>
                  <a:gd name="T39" fmla="*/ 6 h 1085"/>
                  <a:gd name="T40" fmla="*/ 0 w 619"/>
                  <a:gd name="T41" fmla="*/ 5 h 1085"/>
                  <a:gd name="T42" fmla="*/ 1 w 619"/>
                  <a:gd name="T43" fmla="*/ 4 h 1085"/>
                  <a:gd name="T44" fmla="*/ 1 w 619"/>
                  <a:gd name="T45" fmla="*/ 3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6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13 w 782"/>
                  <a:gd name="T3" fmla="*/ 0 h 808"/>
                  <a:gd name="T4" fmla="*/ 275 w 782"/>
                  <a:gd name="T5" fmla="*/ 0 h 808"/>
                  <a:gd name="T6" fmla="*/ 580 w 782"/>
                  <a:gd name="T7" fmla="*/ 1 h 808"/>
                  <a:gd name="T8" fmla="*/ 941 w 782"/>
                  <a:gd name="T9" fmla="*/ 1 h 808"/>
                  <a:gd name="T10" fmla="*/ 1074 w 782"/>
                  <a:gd name="T11" fmla="*/ 1 h 808"/>
                  <a:gd name="T12" fmla="*/ 1135 w 782"/>
                  <a:gd name="T13" fmla="*/ 1 h 808"/>
                  <a:gd name="T14" fmla="*/ 1147 w 782"/>
                  <a:gd name="T15" fmla="*/ 1 h 808"/>
                  <a:gd name="T16" fmla="*/ 1107 w 782"/>
                  <a:gd name="T17" fmla="*/ 1 h 808"/>
                  <a:gd name="T18" fmla="*/ 995 w 782"/>
                  <a:gd name="T19" fmla="*/ 1 h 808"/>
                  <a:gd name="T20" fmla="*/ 851 w 782"/>
                  <a:gd name="T21" fmla="*/ 1 h 808"/>
                  <a:gd name="T22" fmla="*/ 746 w 782"/>
                  <a:gd name="T23" fmla="*/ 1 h 808"/>
                  <a:gd name="T24" fmla="*/ 698 w 782"/>
                  <a:gd name="T25" fmla="*/ 1 h 808"/>
                  <a:gd name="T26" fmla="*/ 667 w 782"/>
                  <a:gd name="T27" fmla="*/ 1 h 808"/>
                  <a:gd name="T28" fmla="*/ 678 w 782"/>
                  <a:gd name="T29" fmla="*/ 2 h 808"/>
                  <a:gd name="T30" fmla="*/ 686 w 782"/>
                  <a:gd name="T31" fmla="*/ 2 h 808"/>
                  <a:gd name="T32" fmla="*/ 815 w 782"/>
                  <a:gd name="T33" fmla="*/ 2 h 808"/>
                  <a:gd name="T34" fmla="*/ 1019 w 782"/>
                  <a:gd name="T35" fmla="*/ 2 h 808"/>
                  <a:gd name="T36" fmla="*/ 1147 w 782"/>
                  <a:gd name="T37" fmla="*/ 2 h 808"/>
                  <a:gd name="T38" fmla="*/ 1283 w 782"/>
                  <a:gd name="T39" fmla="*/ 2 h 808"/>
                  <a:gd name="T40" fmla="*/ 1325 w 782"/>
                  <a:gd name="T41" fmla="*/ 2 h 808"/>
                  <a:gd name="T42" fmla="*/ 1283 w 782"/>
                  <a:gd name="T43" fmla="*/ 2 h 808"/>
                  <a:gd name="T44" fmla="*/ 1228 w 782"/>
                  <a:gd name="T45" fmla="*/ 2 h 808"/>
                  <a:gd name="T46" fmla="*/ 1135 w 782"/>
                  <a:gd name="T47" fmla="*/ 2 h 808"/>
                  <a:gd name="T48" fmla="*/ 1013 w 782"/>
                  <a:gd name="T49" fmla="*/ 2 h 808"/>
                  <a:gd name="T50" fmla="*/ 881 w 782"/>
                  <a:gd name="T51" fmla="*/ 2 h 808"/>
                  <a:gd name="T52" fmla="*/ 667 w 782"/>
                  <a:gd name="T53" fmla="*/ 2 h 808"/>
                  <a:gd name="T54" fmla="*/ 601 w 782"/>
                  <a:gd name="T55" fmla="*/ 2 h 808"/>
                  <a:gd name="T56" fmla="*/ 566 w 782"/>
                  <a:gd name="T57" fmla="*/ 2 h 808"/>
                  <a:gd name="T58" fmla="*/ 566 w 782"/>
                  <a:gd name="T59" fmla="*/ 2 h 808"/>
                  <a:gd name="T60" fmla="*/ 566 w 782"/>
                  <a:gd name="T61" fmla="*/ 1 h 808"/>
                  <a:gd name="T62" fmla="*/ 658 w 782"/>
                  <a:gd name="T63" fmla="*/ 1 h 808"/>
                  <a:gd name="T64" fmla="*/ 794 w 782"/>
                  <a:gd name="T65" fmla="*/ 1 h 808"/>
                  <a:gd name="T66" fmla="*/ 915 w 782"/>
                  <a:gd name="T67" fmla="*/ 1 h 808"/>
                  <a:gd name="T68" fmla="*/ 990 w 782"/>
                  <a:gd name="T69" fmla="*/ 1 h 808"/>
                  <a:gd name="T70" fmla="*/ 1029 w 782"/>
                  <a:gd name="T71" fmla="*/ 1 h 808"/>
                  <a:gd name="T72" fmla="*/ 1013 w 782"/>
                  <a:gd name="T73" fmla="*/ 1 h 808"/>
                  <a:gd name="T74" fmla="*/ 957 w 782"/>
                  <a:gd name="T75" fmla="*/ 1 h 808"/>
                  <a:gd name="T76" fmla="*/ 881 w 782"/>
                  <a:gd name="T77" fmla="*/ 1 h 808"/>
                  <a:gd name="T78" fmla="*/ 794 w 782"/>
                  <a:gd name="T79" fmla="*/ 1 h 808"/>
                  <a:gd name="T80" fmla="*/ 607 w 782"/>
                  <a:gd name="T81" fmla="*/ 1 h 808"/>
                  <a:gd name="T82" fmla="*/ 327 w 782"/>
                  <a:gd name="T83" fmla="*/ 1 h 808"/>
                  <a:gd name="T84" fmla="*/ 118 w 782"/>
                  <a:gd name="T85" fmla="*/ 1 h 808"/>
                  <a:gd name="T86" fmla="*/ 34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7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136 w 992"/>
                  <a:gd name="T1" fmla="*/ 1 h 770"/>
                  <a:gd name="T2" fmla="*/ 7271 w 992"/>
                  <a:gd name="T3" fmla="*/ 1 h 770"/>
                  <a:gd name="T4" fmla="*/ 7771 w 992"/>
                  <a:gd name="T5" fmla="*/ 1 h 770"/>
                  <a:gd name="T6" fmla="*/ 8390 w 992"/>
                  <a:gd name="T7" fmla="*/ 1 h 770"/>
                  <a:gd name="T8" fmla="*/ 8757 w 992"/>
                  <a:gd name="T9" fmla="*/ 1 h 770"/>
                  <a:gd name="T10" fmla="*/ 8596 w 992"/>
                  <a:gd name="T11" fmla="*/ 1 h 770"/>
                  <a:gd name="T12" fmla="*/ 8254 w 992"/>
                  <a:gd name="T13" fmla="*/ 1 h 770"/>
                  <a:gd name="T14" fmla="*/ 7569 w 992"/>
                  <a:gd name="T15" fmla="*/ 1 h 770"/>
                  <a:gd name="T16" fmla="*/ 6723 w 992"/>
                  <a:gd name="T17" fmla="*/ 1 h 770"/>
                  <a:gd name="T18" fmla="*/ 6018 w 992"/>
                  <a:gd name="T19" fmla="*/ 1 h 770"/>
                  <a:gd name="T20" fmla="*/ 5228 w 992"/>
                  <a:gd name="T21" fmla="*/ 1 h 770"/>
                  <a:gd name="T22" fmla="*/ 4475 w 992"/>
                  <a:gd name="T23" fmla="*/ 1 h 770"/>
                  <a:gd name="T24" fmla="*/ 3903 w 992"/>
                  <a:gd name="T25" fmla="*/ 1 h 770"/>
                  <a:gd name="T26" fmla="*/ 3694 w 992"/>
                  <a:gd name="T27" fmla="*/ 1 h 770"/>
                  <a:gd name="T28" fmla="*/ 3462 w 992"/>
                  <a:gd name="T29" fmla="*/ 1 h 770"/>
                  <a:gd name="T30" fmla="*/ 3190 w 992"/>
                  <a:gd name="T31" fmla="*/ 1 h 770"/>
                  <a:gd name="T32" fmla="*/ 2986 w 992"/>
                  <a:gd name="T33" fmla="*/ 1 h 770"/>
                  <a:gd name="T34" fmla="*/ 2986 w 992"/>
                  <a:gd name="T35" fmla="*/ 1 h 770"/>
                  <a:gd name="T36" fmla="*/ 2845 w 992"/>
                  <a:gd name="T37" fmla="*/ 1 h 770"/>
                  <a:gd name="T38" fmla="*/ 2455 w 992"/>
                  <a:gd name="T39" fmla="*/ 1 h 770"/>
                  <a:gd name="T40" fmla="*/ 1973 w 992"/>
                  <a:gd name="T41" fmla="*/ 1 h 770"/>
                  <a:gd name="T42" fmla="*/ 1525 w 992"/>
                  <a:gd name="T43" fmla="*/ 1 h 770"/>
                  <a:gd name="T44" fmla="*/ 1012 w 992"/>
                  <a:gd name="T45" fmla="*/ 1 h 770"/>
                  <a:gd name="T46" fmla="*/ 234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48 w 992"/>
                  <a:gd name="T53" fmla="*/ 1 h 770"/>
                  <a:gd name="T54" fmla="*/ 722 w 992"/>
                  <a:gd name="T55" fmla="*/ 1 h 770"/>
                  <a:gd name="T56" fmla="*/ 1045 w 992"/>
                  <a:gd name="T57" fmla="*/ 1 h 770"/>
                  <a:gd name="T58" fmla="*/ 1667 w 992"/>
                  <a:gd name="T59" fmla="*/ 1 h 770"/>
                  <a:gd name="T60" fmla="*/ 2271 w 992"/>
                  <a:gd name="T61" fmla="*/ 1 h 770"/>
                  <a:gd name="T62" fmla="*/ 2845 w 992"/>
                  <a:gd name="T63" fmla="*/ 1 h 770"/>
                  <a:gd name="T64" fmla="*/ 3665 w 992"/>
                  <a:gd name="T65" fmla="*/ 0 h 770"/>
                  <a:gd name="T66" fmla="*/ 3694 w 992"/>
                  <a:gd name="T67" fmla="*/ 1 h 770"/>
                  <a:gd name="T68" fmla="*/ 3509 w 992"/>
                  <a:gd name="T69" fmla="*/ 1 h 770"/>
                  <a:gd name="T70" fmla="*/ 3462 w 992"/>
                  <a:gd name="T71" fmla="*/ 1 h 770"/>
                  <a:gd name="T72" fmla="*/ 3694 w 992"/>
                  <a:gd name="T73" fmla="*/ 1 h 770"/>
                  <a:gd name="T74" fmla="*/ 4080 w 992"/>
                  <a:gd name="T75" fmla="*/ 1 h 770"/>
                  <a:gd name="T76" fmla="*/ 4409 w 992"/>
                  <a:gd name="T77" fmla="*/ 1 h 770"/>
                  <a:gd name="T78" fmla="*/ 4928 w 992"/>
                  <a:gd name="T79" fmla="*/ 1 h 770"/>
                  <a:gd name="T80" fmla="*/ 5430 w 992"/>
                  <a:gd name="T81" fmla="*/ 1 h 770"/>
                  <a:gd name="T82" fmla="*/ 5943 w 992"/>
                  <a:gd name="T83" fmla="*/ 1 h 770"/>
                  <a:gd name="T84" fmla="*/ 6619 w 992"/>
                  <a:gd name="T85" fmla="*/ 1 h 770"/>
                  <a:gd name="T86" fmla="*/ 7065 w 992"/>
                  <a:gd name="T87" fmla="*/ 1 h 770"/>
                  <a:gd name="T88" fmla="*/ 7136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8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 w 699"/>
                  <a:gd name="T1" fmla="*/ 6 h 1216"/>
                  <a:gd name="T2" fmla="*/ 2 w 699"/>
                  <a:gd name="T3" fmla="*/ 7 h 1216"/>
                  <a:gd name="T4" fmla="*/ 2 w 699"/>
                  <a:gd name="T5" fmla="*/ 7 h 1216"/>
                  <a:gd name="T6" fmla="*/ 3 w 699"/>
                  <a:gd name="T7" fmla="*/ 7 h 1216"/>
                  <a:gd name="T8" fmla="*/ 3 w 699"/>
                  <a:gd name="T9" fmla="*/ 7 h 1216"/>
                  <a:gd name="T10" fmla="*/ 3 w 699"/>
                  <a:gd name="T11" fmla="*/ 8 h 1216"/>
                  <a:gd name="T12" fmla="*/ 3 w 699"/>
                  <a:gd name="T13" fmla="*/ 8 h 1216"/>
                  <a:gd name="T14" fmla="*/ 2 w 699"/>
                  <a:gd name="T15" fmla="*/ 7 h 1216"/>
                  <a:gd name="T16" fmla="*/ 1 w 699"/>
                  <a:gd name="T17" fmla="*/ 7 h 1216"/>
                  <a:gd name="T18" fmla="*/ 1 w 699"/>
                  <a:gd name="T19" fmla="*/ 6 h 1216"/>
                  <a:gd name="T20" fmla="*/ 1 w 699"/>
                  <a:gd name="T21" fmla="*/ 5 h 1216"/>
                  <a:gd name="T22" fmla="*/ 1 w 699"/>
                  <a:gd name="T23" fmla="*/ 4 h 1216"/>
                  <a:gd name="T24" fmla="*/ 1 w 699"/>
                  <a:gd name="T25" fmla="*/ 2 h 1216"/>
                  <a:gd name="T26" fmla="*/ 1 w 699"/>
                  <a:gd name="T27" fmla="*/ 2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2 h 1216"/>
                  <a:gd name="T74" fmla="*/ 1 w 699"/>
                  <a:gd name="T75" fmla="*/ 3 h 1216"/>
                  <a:gd name="T76" fmla="*/ 1 w 699"/>
                  <a:gd name="T77" fmla="*/ 4 h 1216"/>
                  <a:gd name="T78" fmla="*/ 1 w 699"/>
                  <a:gd name="T79" fmla="*/ 5 h 1216"/>
                  <a:gd name="T80" fmla="*/ 1 w 699"/>
                  <a:gd name="T81" fmla="*/ 6 h 1216"/>
                  <a:gd name="T82" fmla="*/ 2 w 699"/>
                  <a:gd name="T83" fmla="*/ 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9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2 w 915"/>
                  <a:gd name="T13" fmla="*/ 1 h 1139"/>
                  <a:gd name="T14" fmla="*/ 3 w 915"/>
                  <a:gd name="T15" fmla="*/ 1 h 1139"/>
                  <a:gd name="T16" fmla="*/ 3 w 915"/>
                  <a:gd name="T17" fmla="*/ 1 h 1139"/>
                  <a:gd name="T18" fmla="*/ 3 w 915"/>
                  <a:gd name="T19" fmla="*/ 1 h 1139"/>
                  <a:gd name="T20" fmla="*/ 3 w 915"/>
                  <a:gd name="T21" fmla="*/ 1 h 1139"/>
                  <a:gd name="T22" fmla="*/ 3 w 915"/>
                  <a:gd name="T23" fmla="*/ 1 h 1139"/>
                  <a:gd name="T24" fmla="*/ 3 w 915"/>
                  <a:gd name="T25" fmla="*/ 1 h 1139"/>
                  <a:gd name="T26" fmla="*/ 4 w 915"/>
                  <a:gd name="T27" fmla="*/ 1 h 1139"/>
                  <a:gd name="T28" fmla="*/ 4 w 915"/>
                  <a:gd name="T29" fmla="*/ 1 h 1139"/>
                  <a:gd name="T30" fmla="*/ 3 w 915"/>
                  <a:gd name="T31" fmla="*/ 1 h 1139"/>
                  <a:gd name="T32" fmla="*/ 3 w 915"/>
                  <a:gd name="T33" fmla="*/ 1 h 1139"/>
                  <a:gd name="T34" fmla="*/ 3 w 915"/>
                  <a:gd name="T35" fmla="*/ 1 h 1139"/>
                  <a:gd name="T36" fmla="*/ 3 w 915"/>
                  <a:gd name="T37" fmla="*/ 1 h 1139"/>
                  <a:gd name="T38" fmla="*/ 3 w 915"/>
                  <a:gd name="T39" fmla="*/ 1 h 1139"/>
                  <a:gd name="T40" fmla="*/ 3 w 915"/>
                  <a:gd name="T41" fmla="*/ 1 h 1139"/>
                  <a:gd name="T42" fmla="*/ 3 w 915"/>
                  <a:gd name="T43" fmla="*/ 1 h 1139"/>
                  <a:gd name="T44" fmla="*/ 3 w 915"/>
                  <a:gd name="T45" fmla="*/ 1 h 1139"/>
                  <a:gd name="T46" fmla="*/ 3 w 915"/>
                  <a:gd name="T47" fmla="*/ 0 h 1139"/>
                  <a:gd name="T48" fmla="*/ 3 w 915"/>
                  <a:gd name="T49" fmla="*/ 1 h 1139"/>
                  <a:gd name="T50" fmla="*/ 3 w 915"/>
                  <a:gd name="T51" fmla="*/ 1 h 1139"/>
                  <a:gd name="T52" fmla="*/ 3 w 915"/>
                  <a:gd name="T53" fmla="*/ 1 h 1139"/>
                  <a:gd name="T54" fmla="*/ 3 w 915"/>
                  <a:gd name="T55" fmla="*/ 1 h 1139"/>
                  <a:gd name="T56" fmla="*/ 3 w 915"/>
                  <a:gd name="T57" fmla="*/ 1 h 1139"/>
                  <a:gd name="T58" fmla="*/ 3 w 915"/>
                  <a:gd name="T59" fmla="*/ 1 h 1139"/>
                  <a:gd name="T60" fmla="*/ 3 w 915"/>
                  <a:gd name="T61" fmla="*/ 1 h 1139"/>
                  <a:gd name="T62" fmla="*/ 3 w 915"/>
                  <a:gd name="T63" fmla="*/ 1 h 1139"/>
                  <a:gd name="T64" fmla="*/ 3 w 915"/>
                  <a:gd name="T65" fmla="*/ 1 h 1139"/>
                  <a:gd name="T66" fmla="*/ 3 w 915"/>
                  <a:gd name="T67" fmla="*/ 1 h 1139"/>
                  <a:gd name="T68" fmla="*/ 3 w 915"/>
                  <a:gd name="T69" fmla="*/ 1 h 1139"/>
                  <a:gd name="T70" fmla="*/ 3 w 915"/>
                  <a:gd name="T71" fmla="*/ 1 h 1139"/>
                  <a:gd name="T72" fmla="*/ 3 w 915"/>
                  <a:gd name="T73" fmla="*/ 1 h 1139"/>
                  <a:gd name="T74" fmla="*/ 2 w 915"/>
                  <a:gd name="T75" fmla="*/ 1 h 1139"/>
                  <a:gd name="T76" fmla="*/ 2 w 915"/>
                  <a:gd name="T77" fmla="*/ 1 h 1139"/>
                  <a:gd name="T78" fmla="*/ 2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51927" name="Picture 4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1928" name="Picture 4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1929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1930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252120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21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1931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252118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52119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51932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252105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2106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252116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2117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52107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pic>
          <p:nvPicPr>
            <p:cNvPr id="252108" name="Picture 57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2109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252110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2 w 600"/>
                  <a:gd name="T37" fmla="*/ 1 h 608"/>
                  <a:gd name="T38" fmla="*/ 2 w 600"/>
                  <a:gd name="T39" fmla="*/ 1 h 608"/>
                  <a:gd name="T40" fmla="*/ 2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1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2 w 619"/>
                  <a:gd name="T7" fmla="*/ 0 h 1085"/>
                  <a:gd name="T8" fmla="*/ 2 w 619"/>
                  <a:gd name="T9" fmla="*/ 1 h 1085"/>
                  <a:gd name="T10" fmla="*/ 2 w 619"/>
                  <a:gd name="T11" fmla="*/ 1 h 1085"/>
                  <a:gd name="T12" fmla="*/ 2 w 619"/>
                  <a:gd name="T13" fmla="*/ 1 h 1085"/>
                  <a:gd name="T14" fmla="*/ 2 w 619"/>
                  <a:gd name="T15" fmla="*/ 2 h 1085"/>
                  <a:gd name="T16" fmla="*/ 2 w 619"/>
                  <a:gd name="T17" fmla="*/ 3 h 1085"/>
                  <a:gd name="T18" fmla="*/ 1 w 619"/>
                  <a:gd name="T19" fmla="*/ 3 h 1085"/>
                  <a:gd name="T20" fmla="*/ 1 w 619"/>
                  <a:gd name="T21" fmla="*/ 4 h 1085"/>
                  <a:gd name="T22" fmla="*/ 1 w 619"/>
                  <a:gd name="T23" fmla="*/ 5 h 1085"/>
                  <a:gd name="T24" fmla="*/ 2 w 619"/>
                  <a:gd name="T25" fmla="*/ 5 h 1085"/>
                  <a:gd name="T26" fmla="*/ 2 w 619"/>
                  <a:gd name="T27" fmla="*/ 6 h 1085"/>
                  <a:gd name="T28" fmla="*/ 1 w 619"/>
                  <a:gd name="T29" fmla="*/ 7 h 1085"/>
                  <a:gd name="T30" fmla="*/ 1 w 619"/>
                  <a:gd name="T31" fmla="*/ 7 h 1085"/>
                  <a:gd name="T32" fmla="*/ 1 w 619"/>
                  <a:gd name="T33" fmla="*/ 7 h 1085"/>
                  <a:gd name="T34" fmla="*/ 1 w 619"/>
                  <a:gd name="T35" fmla="*/ 7 h 1085"/>
                  <a:gd name="T36" fmla="*/ 1 w 619"/>
                  <a:gd name="T37" fmla="*/ 7 h 1085"/>
                  <a:gd name="T38" fmla="*/ 1 w 619"/>
                  <a:gd name="T39" fmla="*/ 6 h 1085"/>
                  <a:gd name="T40" fmla="*/ 0 w 619"/>
                  <a:gd name="T41" fmla="*/ 5 h 1085"/>
                  <a:gd name="T42" fmla="*/ 1 w 619"/>
                  <a:gd name="T43" fmla="*/ 4 h 1085"/>
                  <a:gd name="T44" fmla="*/ 1 w 619"/>
                  <a:gd name="T45" fmla="*/ 3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2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13 w 782"/>
                  <a:gd name="T3" fmla="*/ 0 h 808"/>
                  <a:gd name="T4" fmla="*/ 275 w 782"/>
                  <a:gd name="T5" fmla="*/ 0 h 808"/>
                  <a:gd name="T6" fmla="*/ 580 w 782"/>
                  <a:gd name="T7" fmla="*/ 1 h 808"/>
                  <a:gd name="T8" fmla="*/ 941 w 782"/>
                  <a:gd name="T9" fmla="*/ 1 h 808"/>
                  <a:gd name="T10" fmla="*/ 1074 w 782"/>
                  <a:gd name="T11" fmla="*/ 1 h 808"/>
                  <a:gd name="T12" fmla="*/ 1135 w 782"/>
                  <a:gd name="T13" fmla="*/ 1 h 808"/>
                  <a:gd name="T14" fmla="*/ 1147 w 782"/>
                  <a:gd name="T15" fmla="*/ 1 h 808"/>
                  <a:gd name="T16" fmla="*/ 1107 w 782"/>
                  <a:gd name="T17" fmla="*/ 1 h 808"/>
                  <a:gd name="T18" fmla="*/ 995 w 782"/>
                  <a:gd name="T19" fmla="*/ 1 h 808"/>
                  <a:gd name="T20" fmla="*/ 851 w 782"/>
                  <a:gd name="T21" fmla="*/ 1 h 808"/>
                  <a:gd name="T22" fmla="*/ 746 w 782"/>
                  <a:gd name="T23" fmla="*/ 1 h 808"/>
                  <a:gd name="T24" fmla="*/ 698 w 782"/>
                  <a:gd name="T25" fmla="*/ 1 h 808"/>
                  <a:gd name="T26" fmla="*/ 667 w 782"/>
                  <a:gd name="T27" fmla="*/ 1 h 808"/>
                  <a:gd name="T28" fmla="*/ 678 w 782"/>
                  <a:gd name="T29" fmla="*/ 2 h 808"/>
                  <a:gd name="T30" fmla="*/ 686 w 782"/>
                  <a:gd name="T31" fmla="*/ 2 h 808"/>
                  <a:gd name="T32" fmla="*/ 815 w 782"/>
                  <a:gd name="T33" fmla="*/ 2 h 808"/>
                  <a:gd name="T34" fmla="*/ 1019 w 782"/>
                  <a:gd name="T35" fmla="*/ 2 h 808"/>
                  <a:gd name="T36" fmla="*/ 1147 w 782"/>
                  <a:gd name="T37" fmla="*/ 2 h 808"/>
                  <a:gd name="T38" fmla="*/ 1283 w 782"/>
                  <a:gd name="T39" fmla="*/ 2 h 808"/>
                  <a:gd name="T40" fmla="*/ 1325 w 782"/>
                  <a:gd name="T41" fmla="*/ 2 h 808"/>
                  <a:gd name="T42" fmla="*/ 1283 w 782"/>
                  <a:gd name="T43" fmla="*/ 2 h 808"/>
                  <a:gd name="T44" fmla="*/ 1228 w 782"/>
                  <a:gd name="T45" fmla="*/ 2 h 808"/>
                  <a:gd name="T46" fmla="*/ 1135 w 782"/>
                  <a:gd name="T47" fmla="*/ 2 h 808"/>
                  <a:gd name="T48" fmla="*/ 1013 w 782"/>
                  <a:gd name="T49" fmla="*/ 2 h 808"/>
                  <a:gd name="T50" fmla="*/ 881 w 782"/>
                  <a:gd name="T51" fmla="*/ 2 h 808"/>
                  <a:gd name="T52" fmla="*/ 667 w 782"/>
                  <a:gd name="T53" fmla="*/ 2 h 808"/>
                  <a:gd name="T54" fmla="*/ 601 w 782"/>
                  <a:gd name="T55" fmla="*/ 2 h 808"/>
                  <a:gd name="T56" fmla="*/ 566 w 782"/>
                  <a:gd name="T57" fmla="*/ 2 h 808"/>
                  <a:gd name="T58" fmla="*/ 566 w 782"/>
                  <a:gd name="T59" fmla="*/ 2 h 808"/>
                  <a:gd name="T60" fmla="*/ 566 w 782"/>
                  <a:gd name="T61" fmla="*/ 1 h 808"/>
                  <a:gd name="T62" fmla="*/ 658 w 782"/>
                  <a:gd name="T63" fmla="*/ 1 h 808"/>
                  <a:gd name="T64" fmla="*/ 794 w 782"/>
                  <a:gd name="T65" fmla="*/ 1 h 808"/>
                  <a:gd name="T66" fmla="*/ 915 w 782"/>
                  <a:gd name="T67" fmla="*/ 1 h 808"/>
                  <a:gd name="T68" fmla="*/ 990 w 782"/>
                  <a:gd name="T69" fmla="*/ 1 h 808"/>
                  <a:gd name="T70" fmla="*/ 1029 w 782"/>
                  <a:gd name="T71" fmla="*/ 1 h 808"/>
                  <a:gd name="T72" fmla="*/ 1013 w 782"/>
                  <a:gd name="T73" fmla="*/ 1 h 808"/>
                  <a:gd name="T74" fmla="*/ 957 w 782"/>
                  <a:gd name="T75" fmla="*/ 1 h 808"/>
                  <a:gd name="T76" fmla="*/ 881 w 782"/>
                  <a:gd name="T77" fmla="*/ 1 h 808"/>
                  <a:gd name="T78" fmla="*/ 794 w 782"/>
                  <a:gd name="T79" fmla="*/ 1 h 808"/>
                  <a:gd name="T80" fmla="*/ 607 w 782"/>
                  <a:gd name="T81" fmla="*/ 1 h 808"/>
                  <a:gd name="T82" fmla="*/ 327 w 782"/>
                  <a:gd name="T83" fmla="*/ 1 h 808"/>
                  <a:gd name="T84" fmla="*/ 118 w 782"/>
                  <a:gd name="T85" fmla="*/ 1 h 808"/>
                  <a:gd name="T86" fmla="*/ 34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3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136 w 992"/>
                  <a:gd name="T1" fmla="*/ 1 h 770"/>
                  <a:gd name="T2" fmla="*/ 7271 w 992"/>
                  <a:gd name="T3" fmla="*/ 1 h 770"/>
                  <a:gd name="T4" fmla="*/ 7771 w 992"/>
                  <a:gd name="T5" fmla="*/ 1 h 770"/>
                  <a:gd name="T6" fmla="*/ 8390 w 992"/>
                  <a:gd name="T7" fmla="*/ 1 h 770"/>
                  <a:gd name="T8" fmla="*/ 8757 w 992"/>
                  <a:gd name="T9" fmla="*/ 1 h 770"/>
                  <a:gd name="T10" fmla="*/ 8596 w 992"/>
                  <a:gd name="T11" fmla="*/ 1 h 770"/>
                  <a:gd name="T12" fmla="*/ 8254 w 992"/>
                  <a:gd name="T13" fmla="*/ 1 h 770"/>
                  <a:gd name="T14" fmla="*/ 7569 w 992"/>
                  <a:gd name="T15" fmla="*/ 1 h 770"/>
                  <a:gd name="T16" fmla="*/ 6723 w 992"/>
                  <a:gd name="T17" fmla="*/ 1 h 770"/>
                  <a:gd name="T18" fmla="*/ 6018 w 992"/>
                  <a:gd name="T19" fmla="*/ 1 h 770"/>
                  <a:gd name="T20" fmla="*/ 5228 w 992"/>
                  <a:gd name="T21" fmla="*/ 1 h 770"/>
                  <a:gd name="T22" fmla="*/ 4475 w 992"/>
                  <a:gd name="T23" fmla="*/ 1 h 770"/>
                  <a:gd name="T24" fmla="*/ 3903 w 992"/>
                  <a:gd name="T25" fmla="*/ 1 h 770"/>
                  <a:gd name="T26" fmla="*/ 3694 w 992"/>
                  <a:gd name="T27" fmla="*/ 1 h 770"/>
                  <a:gd name="T28" fmla="*/ 3462 w 992"/>
                  <a:gd name="T29" fmla="*/ 1 h 770"/>
                  <a:gd name="T30" fmla="*/ 3190 w 992"/>
                  <a:gd name="T31" fmla="*/ 1 h 770"/>
                  <a:gd name="T32" fmla="*/ 2986 w 992"/>
                  <a:gd name="T33" fmla="*/ 1 h 770"/>
                  <a:gd name="T34" fmla="*/ 2986 w 992"/>
                  <a:gd name="T35" fmla="*/ 1 h 770"/>
                  <a:gd name="T36" fmla="*/ 2845 w 992"/>
                  <a:gd name="T37" fmla="*/ 1 h 770"/>
                  <a:gd name="T38" fmla="*/ 2455 w 992"/>
                  <a:gd name="T39" fmla="*/ 1 h 770"/>
                  <a:gd name="T40" fmla="*/ 1973 w 992"/>
                  <a:gd name="T41" fmla="*/ 1 h 770"/>
                  <a:gd name="T42" fmla="*/ 1525 w 992"/>
                  <a:gd name="T43" fmla="*/ 1 h 770"/>
                  <a:gd name="T44" fmla="*/ 1012 w 992"/>
                  <a:gd name="T45" fmla="*/ 1 h 770"/>
                  <a:gd name="T46" fmla="*/ 234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48 w 992"/>
                  <a:gd name="T53" fmla="*/ 1 h 770"/>
                  <a:gd name="T54" fmla="*/ 722 w 992"/>
                  <a:gd name="T55" fmla="*/ 1 h 770"/>
                  <a:gd name="T56" fmla="*/ 1045 w 992"/>
                  <a:gd name="T57" fmla="*/ 1 h 770"/>
                  <a:gd name="T58" fmla="*/ 1667 w 992"/>
                  <a:gd name="T59" fmla="*/ 1 h 770"/>
                  <a:gd name="T60" fmla="*/ 2271 w 992"/>
                  <a:gd name="T61" fmla="*/ 1 h 770"/>
                  <a:gd name="T62" fmla="*/ 2845 w 992"/>
                  <a:gd name="T63" fmla="*/ 1 h 770"/>
                  <a:gd name="T64" fmla="*/ 3665 w 992"/>
                  <a:gd name="T65" fmla="*/ 0 h 770"/>
                  <a:gd name="T66" fmla="*/ 3694 w 992"/>
                  <a:gd name="T67" fmla="*/ 1 h 770"/>
                  <a:gd name="T68" fmla="*/ 3509 w 992"/>
                  <a:gd name="T69" fmla="*/ 1 h 770"/>
                  <a:gd name="T70" fmla="*/ 3462 w 992"/>
                  <a:gd name="T71" fmla="*/ 1 h 770"/>
                  <a:gd name="T72" fmla="*/ 3694 w 992"/>
                  <a:gd name="T73" fmla="*/ 1 h 770"/>
                  <a:gd name="T74" fmla="*/ 4080 w 992"/>
                  <a:gd name="T75" fmla="*/ 1 h 770"/>
                  <a:gd name="T76" fmla="*/ 4409 w 992"/>
                  <a:gd name="T77" fmla="*/ 1 h 770"/>
                  <a:gd name="T78" fmla="*/ 4928 w 992"/>
                  <a:gd name="T79" fmla="*/ 1 h 770"/>
                  <a:gd name="T80" fmla="*/ 5430 w 992"/>
                  <a:gd name="T81" fmla="*/ 1 h 770"/>
                  <a:gd name="T82" fmla="*/ 5943 w 992"/>
                  <a:gd name="T83" fmla="*/ 1 h 770"/>
                  <a:gd name="T84" fmla="*/ 6619 w 992"/>
                  <a:gd name="T85" fmla="*/ 1 h 770"/>
                  <a:gd name="T86" fmla="*/ 7065 w 992"/>
                  <a:gd name="T87" fmla="*/ 1 h 770"/>
                  <a:gd name="T88" fmla="*/ 7136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4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 w 699"/>
                  <a:gd name="T1" fmla="*/ 6 h 1216"/>
                  <a:gd name="T2" fmla="*/ 2 w 699"/>
                  <a:gd name="T3" fmla="*/ 7 h 1216"/>
                  <a:gd name="T4" fmla="*/ 2 w 699"/>
                  <a:gd name="T5" fmla="*/ 7 h 1216"/>
                  <a:gd name="T6" fmla="*/ 3 w 699"/>
                  <a:gd name="T7" fmla="*/ 7 h 1216"/>
                  <a:gd name="T8" fmla="*/ 3 w 699"/>
                  <a:gd name="T9" fmla="*/ 7 h 1216"/>
                  <a:gd name="T10" fmla="*/ 3 w 699"/>
                  <a:gd name="T11" fmla="*/ 8 h 1216"/>
                  <a:gd name="T12" fmla="*/ 3 w 699"/>
                  <a:gd name="T13" fmla="*/ 8 h 1216"/>
                  <a:gd name="T14" fmla="*/ 2 w 699"/>
                  <a:gd name="T15" fmla="*/ 7 h 1216"/>
                  <a:gd name="T16" fmla="*/ 1 w 699"/>
                  <a:gd name="T17" fmla="*/ 7 h 1216"/>
                  <a:gd name="T18" fmla="*/ 1 w 699"/>
                  <a:gd name="T19" fmla="*/ 6 h 1216"/>
                  <a:gd name="T20" fmla="*/ 1 w 699"/>
                  <a:gd name="T21" fmla="*/ 5 h 1216"/>
                  <a:gd name="T22" fmla="*/ 1 w 699"/>
                  <a:gd name="T23" fmla="*/ 4 h 1216"/>
                  <a:gd name="T24" fmla="*/ 1 w 699"/>
                  <a:gd name="T25" fmla="*/ 2 h 1216"/>
                  <a:gd name="T26" fmla="*/ 1 w 699"/>
                  <a:gd name="T27" fmla="*/ 2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2 h 1216"/>
                  <a:gd name="T74" fmla="*/ 1 w 699"/>
                  <a:gd name="T75" fmla="*/ 3 h 1216"/>
                  <a:gd name="T76" fmla="*/ 1 w 699"/>
                  <a:gd name="T77" fmla="*/ 4 h 1216"/>
                  <a:gd name="T78" fmla="*/ 1 w 699"/>
                  <a:gd name="T79" fmla="*/ 5 h 1216"/>
                  <a:gd name="T80" fmla="*/ 1 w 699"/>
                  <a:gd name="T81" fmla="*/ 6 h 1216"/>
                  <a:gd name="T82" fmla="*/ 2 w 699"/>
                  <a:gd name="T83" fmla="*/ 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5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2 w 915"/>
                  <a:gd name="T13" fmla="*/ 1 h 1139"/>
                  <a:gd name="T14" fmla="*/ 3 w 915"/>
                  <a:gd name="T15" fmla="*/ 1 h 1139"/>
                  <a:gd name="T16" fmla="*/ 3 w 915"/>
                  <a:gd name="T17" fmla="*/ 1 h 1139"/>
                  <a:gd name="T18" fmla="*/ 3 w 915"/>
                  <a:gd name="T19" fmla="*/ 1 h 1139"/>
                  <a:gd name="T20" fmla="*/ 3 w 915"/>
                  <a:gd name="T21" fmla="*/ 1 h 1139"/>
                  <a:gd name="T22" fmla="*/ 3 w 915"/>
                  <a:gd name="T23" fmla="*/ 1 h 1139"/>
                  <a:gd name="T24" fmla="*/ 3 w 915"/>
                  <a:gd name="T25" fmla="*/ 1 h 1139"/>
                  <a:gd name="T26" fmla="*/ 4 w 915"/>
                  <a:gd name="T27" fmla="*/ 1 h 1139"/>
                  <a:gd name="T28" fmla="*/ 4 w 915"/>
                  <a:gd name="T29" fmla="*/ 1 h 1139"/>
                  <a:gd name="T30" fmla="*/ 3 w 915"/>
                  <a:gd name="T31" fmla="*/ 1 h 1139"/>
                  <a:gd name="T32" fmla="*/ 3 w 915"/>
                  <a:gd name="T33" fmla="*/ 1 h 1139"/>
                  <a:gd name="T34" fmla="*/ 3 w 915"/>
                  <a:gd name="T35" fmla="*/ 1 h 1139"/>
                  <a:gd name="T36" fmla="*/ 3 w 915"/>
                  <a:gd name="T37" fmla="*/ 1 h 1139"/>
                  <a:gd name="T38" fmla="*/ 3 w 915"/>
                  <a:gd name="T39" fmla="*/ 1 h 1139"/>
                  <a:gd name="T40" fmla="*/ 3 w 915"/>
                  <a:gd name="T41" fmla="*/ 1 h 1139"/>
                  <a:gd name="T42" fmla="*/ 3 w 915"/>
                  <a:gd name="T43" fmla="*/ 1 h 1139"/>
                  <a:gd name="T44" fmla="*/ 3 w 915"/>
                  <a:gd name="T45" fmla="*/ 1 h 1139"/>
                  <a:gd name="T46" fmla="*/ 3 w 915"/>
                  <a:gd name="T47" fmla="*/ 0 h 1139"/>
                  <a:gd name="T48" fmla="*/ 3 w 915"/>
                  <a:gd name="T49" fmla="*/ 1 h 1139"/>
                  <a:gd name="T50" fmla="*/ 3 w 915"/>
                  <a:gd name="T51" fmla="*/ 1 h 1139"/>
                  <a:gd name="T52" fmla="*/ 3 w 915"/>
                  <a:gd name="T53" fmla="*/ 1 h 1139"/>
                  <a:gd name="T54" fmla="*/ 3 w 915"/>
                  <a:gd name="T55" fmla="*/ 1 h 1139"/>
                  <a:gd name="T56" fmla="*/ 3 w 915"/>
                  <a:gd name="T57" fmla="*/ 1 h 1139"/>
                  <a:gd name="T58" fmla="*/ 3 w 915"/>
                  <a:gd name="T59" fmla="*/ 1 h 1139"/>
                  <a:gd name="T60" fmla="*/ 3 w 915"/>
                  <a:gd name="T61" fmla="*/ 1 h 1139"/>
                  <a:gd name="T62" fmla="*/ 3 w 915"/>
                  <a:gd name="T63" fmla="*/ 1 h 1139"/>
                  <a:gd name="T64" fmla="*/ 3 w 915"/>
                  <a:gd name="T65" fmla="*/ 1 h 1139"/>
                  <a:gd name="T66" fmla="*/ 3 w 915"/>
                  <a:gd name="T67" fmla="*/ 1 h 1139"/>
                  <a:gd name="T68" fmla="*/ 3 w 915"/>
                  <a:gd name="T69" fmla="*/ 1 h 1139"/>
                  <a:gd name="T70" fmla="*/ 3 w 915"/>
                  <a:gd name="T71" fmla="*/ 1 h 1139"/>
                  <a:gd name="T72" fmla="*/ 3 w 915"/>
                  <a:gd name="T73" fmla="*/ 1 h 1139"/>
                  <a:gd name="T74" fmla="*/ 2 w 915"/>
                  <a:gd name="T75" fmla="*/ 1 h 1139"/>
                  <a:gd name="T76" fmla="*/ 2 w 915"/>
                  <a:gd name="T77" fmla="*/ 1 h 1139"/>
                  <a:gd name="T78" fmla="*/ 2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1933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251986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grpSp>
          <p:nvGrpSpPr>
            <p:cNvPr id="251987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52097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99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0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1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2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3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04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98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88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52089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91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2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3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4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5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96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90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1989" name="Picture 85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1990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52081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83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4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5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6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7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8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82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1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52073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75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6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7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8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9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80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74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2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52065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67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8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9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0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1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72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66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3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52057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59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0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1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2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3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64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58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4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52049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51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2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3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4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5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56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50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5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52041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43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4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5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6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7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8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42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6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52033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35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6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7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8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9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40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34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7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52025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27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8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9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0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1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32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26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8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52017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19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0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1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2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3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24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1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999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52009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11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2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3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4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5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16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10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000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52001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52003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4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5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6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7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08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2002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1934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251968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51975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51977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78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51979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51980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2 w 600"/>
                      <a:gd name="T37" fmla="*/ 1 h 608"/>
                      <a:gd name="T38" fmla="*/ 2 w 600"/>
                      <a:gd name="T39" fmla="*/ 1 h 608"/>
                      <a:gd name="T40" fmla="*/ 2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1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2 w 619"/>
                      <a:gd name="T7" fmla="*/ 0 h 1085"/>
                      <a:gd name="T8" fmla="*/ 2 w 619"/>
                      <a:gd name="T9" fmla="*/ 1 h 1085"/>
                      <a:gd name="T10" fmla="*/ 2 w 619"/>
                      <a:gd name="T11" fmla="*/ 1 h 1085"/>
                      <a:gd name="T12" fmla="*/ 2 w 619"/>
                      <a:gd name="T13" fmla="*/ 1 h 1085"/>
                      <a:gd name="T14" fmla="*/ 2 w 619"/>
                      <a:gd name="T15" fmla="*/ 2 h 1085"/>
                      <a:gd name="T16" fmla="*/ 2 w 619"/>
                      <a:gd name="T17" fmla="*/ 3 h 1085"/>
                      <a:gd name="T18" fmla="*/ 1 w 619"/>
                      <a:gd name="T19" fmla="*/ 3 h 1085"/>
                      <a:gd name="T20" fmla="*/ 1 w 619"/>
                      <a:gd name="T21" fmla="*/ 4 h 1085"/>
                      <a:gd name="T22" fmla="*/ 1 w 619"/>
                      <a:gd name="T23" fmla="*/ 5 h 1085"/>
                      <a:gd name="T24" fmla="*/ 2 w 619"/>
                      <a:gd name="T25" fmla="*/ 5 h 1085"/>
                      <a:gd name="T26" fmla="*/ 2 w 619"/>
                      <a:gd name="T27" fmla="*/ 6 h 1085"/>
                      <a:gd name="T28" fmla="*/ 1 w 619"/>
                      <a:gd name="T29" fmla="*/ 7 h 1085"/>
                      <a:gd name="T30" fmla="*/ 1 w 619"/>
                      <a:gd name="T31" fmla="*/ 7 h 1085"/>
                      <a:gd name="T32" fmla="*/ 1 w 619"/>
                      <a:gd name="T33" fmla="*/ 7 h 1085"/>
                      <a:gd name="T34" fmla="*/ 1 w 619"/>
                      <a:gd name="T35" fmla="*/ 7 h 1085"/>
                      <a:gd name="T36" fmla="*/ 1 w 619"/>
                      <a:gd name="T37" fmla="*/ 7 h 1085"/>
                      <a:gd name="T38" fmla="*/ 1 w 619"/>
                      <a:gd name="T39" fmla="*/ 6 h 1085"/>
                      <a:gd name="T40" fmla="*/ 0 w 619"/>
                      <a:gd name="T41" fmla="*/ 5 h 1085"/>
                      <a:gd name="T42" fmla="*/ 1 w 619"/>
                      <a:gd name="T43" fmla="*/ 4 h 1085"/>
                      <a:gd name="T44" fmla="*/ 1 w 619"/>
                      <a:gd name="T45" fmla="*/ 3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2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13 w 782"/>
                      <a:gd name="T3" fmla="*/ 0 h 808"/>
                      <a:gd name="T4" fmla="*/ 275 w 782"/>
                      <a:gd name="T5" fmla="*/ 0 h 808"/>
                      <a:gd name="T6" fmla="*/ 580 w 782"/>
                      <a:gd name="T7" fmla="*/ 1 h 808"/>
                      <a:gd name="T8" fmla="*/ 941 w 782"/>
                      <a:gd name="T9" fmla="*/ 1 h 808"/>
                      <a:gd name="T10" fmla="*/ 1074 w 782"/>
                      <a:gd name="T11" fmla="*/ 1 h 808"/>
                      <a:gd name="T12" fmla="*/ 1135 w 782"/>
                      <a:gd name="T13" fmla="*/ 1 h 808"/>
                      <a:gd name="T14" fmla="*/ 1147 w 782"/>
                      <a:gd name="T15" fmla="*/ 1 h 808"/>
                      <a:gd name="T16" fmla="*/ 1107 w 782"/>
                      <a:gd name="T17" fmla="*/ 1 h 808"/>
                      <a:gd name="T18" fmla="*/ 995 w 782"/>
                      <a:gd name="T19" fmla="*/ 1 h 808"/>
                      <a:gd name="T20" fmla="*/ 851 w 782"/>
                      <a:gd name="T21" fmla="*/ 1 h 808"/>
                      <a:gd name="T22" fmla="*/ 746 w 782"/>
                      <a:gd name="T23" fmla="*/ 1 h 808"/>
                      <a:gd name="T24" fmla="*/ 698 w 782"/>
                      <a:gd name="T25" fmla="*/ 1 h 808"/>
                      <a:gd name="T26" fmla="*/ 667 w 782"/>
                      <a:gd name="T27" fmla="*/ 1 h 808"/>
                      <a:gd name="T28" fmla="*/ 678 w 782"/>
                      <a:gd name="T29" fmla="*/ 2 h 808"/>
                      <a:gd name="T30" fmla="*/ 686 w 782"/>
                      <a:gd name="T31" fmla="*/ 2 h 808"/>
                      <a:gd name="T32" fmla="*/ 815 w 782"/>
                      <a:gd name="T33" fmla="*/ 2 h 808"/>
                      <a:gd name="T34" fmla="*/ 1019 w 782"/>
                      <a:gd name="T35" fmla="*/ 2 h 808"/>
                      <a:gd name="T36" fmla="*/ 1147 w 782"/>
                      <a:gd name="T37" fmla="*/ 2 h 808"/>
                      <a:gd name="T38" fmla="*/ 1283 w 782"/>
                      <a:gd name="T39" fmla="*/ 2 h 808"/>
                      <a:gd name="T40" fmla="*/ 1325 w 782"/>
                      <a:gd name="T41" fmla="*/ 2 h 808"/>
                      <a:gd name="T42" fmla="*/ 1283 w 782"/>
                      <a:gd name="T43" fmla="*/ 2 h 808"/>
                      <a:gd name="T44" fmla="*/ 1228 w 782"/>
                      <a:gd name="T45" fmla="*/ 2 h 808"/>
                      <a:gd name="T46" fmla="*/ 1135 w 782"/>
                      <a:gd name="T47" fmla="*/ 2 h 808"/>
                      <a:gd name="T48" fmla="*/ 1013 w 782"/>
                      <a:gd name="T49" fmla="*/ 2 h 808"/>
                      <a:gd name="T50" fmla="*/ 881 w 782"/>
                      <a:gd name="T51" fmla="*/ 2 h 808"/>
                      <a:gd name="T52" fmla="*/ 667 w 782"/>
                      <a:gd name="T53" fmla="*/ 2 h 808"/>
                      <a:gd name="T54" fmla="*/ 601 w 782"/>
                      <a:gd name="T55" fmla="*/ 2 h 808"/>
                      <a:gd name="T56" fmla="*/ 566 w 782"/>
                      <a:gd name="T57" fmla="*/ 2 h 808"/>
                      <a:gd name="T58" fmla="*/ 566 w 782"/>
                      <a:gd name="T59" fmla="*/ 2 h 808"/>
                      <a:gd name="T60" fmla="*/ 566 w 782"/>
                      <a:gd name="T61" fmla="*/ 1 h 808"/>
                      <a:gd name="T62" fmla="*/ 658 w 782"/>
                      <a:gd name="T63" fmla="*/ 1 h 808"/>
                      <a:gd name="T64" fmla="*/ 794 w 782"/>
                      <a:gd name="T65" fmla="*/ 1 h 808"/>
                      <a:gd name="T66" fmla="*/ 915 w 782"/>
                      <a:gd name="T67" fmla="*/ 1 h 808"/>
                      <a:gd name="T68" fmla="*/ 990 w 782"/>
                      <a:gd name="T69" fmla="*/ 1 h 808"/>
                      <a:gd name="T70" fmla="*/ 1029 w 782"/>
                      <a:gd name="T71" fmla="*/ 1 h 808"/>
                      <a:gd name="T72" fmla="*/ 1013 w 782"/>
                      <a:gd name="T73" fmla="*/ 1 h 808"/>
                      <a:gd name="T74" fmla="*/ 957 w 782"/>
                      <a:gd name="T75" fmla="*/ 1 h 808"/>
                      <a:gd name="T76" fmla="*/ 881 w 782"/>
                      <a:gd name="T77" fmla="*/ 1 h 808"/>
                      <a:gd name="T78" fmla="*/ 794 w 782"/>
                      <a:gd name="T79" fmla="*/ 1 h 808"/>
                      <a:gd name="T80" fmla="*/ 607 w 782"/>
                      <a:gd name="T81" fmla="*/ 1 h 808"/>
                      <a:gd name="T82" fmla="*/ 327 w 782"/>
                      <a:gd name="T83" fmla="*/ 1 h 808"/>
                      <a:gd name="T84" fmla="*/ 118 w 782"/>
                      <a:gd name="T85" fmla="*/ 1 h 808"/>
                      <a:gd name="T86" fmla="*/ 34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3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7136 w 992"/>
                      <a:gd name="T1" fmla="*/ 1 h 770"/>
                      <a:gd name="T2" fmla="*/ 7271 w 992"/>
                      <a:gd name="T3" fmla="*/ 1 h 770"/>
                      <a:gd name="T4" fmla="*/ 7771 w 992"/>
                      <a:gd name="T5" fmla="*/ 1 h 770"/>
                      <a:gd name="T6" fmla="*/ 8390 w 992"/>
                      <a:gd name="T7" fmla="*/ 1 h 770"/>
                      <a:gd name="T8" fmla="*/ 8757 w 992"/>
                      <a:gd name="T9" fmla="*/ 1 h 770"/>
                      <a:gd name="T10" fmla="*/ 8596 w 992"/>
                      <a:gd name="T11" fmla="*/ 1 h 770"/>
                      <a:gd name="T12" fmla="*/ 8254 w 992"/>
                      <a:gd name="T13" fmla="*/ 1 h 770"/>
                      <a:gd name="T14" fmla="*/ 7569 w 992"/>
                      <a:gd name="T15" fmla="*/ 1 h 770"/>
                      <a:gd name="T16" fmla="*/ 6723 w 992"/>
                      <a:gd name="T17" fmla="*/ 1 h 770"/>
                      <a:gd name="T18" fmla="*/ 6018 w 992"/>
                      <a:gd name="T19" fmla="*/ 1 h 770"/>
                      <a:gd name="T20" fmla="*/ 5228 w 992"/>
                      <a:gd name="T21" fmla="*/ 1 h 770"/>
                      <a:gd name="T22" fmla="*/ 4475 w 992"/>
                      <a:gd name="T23" fmla="*/ 1 h 770"/>
                      <a:gd name="T24" fmla="*/ 3903 w 992"/>
                      <a:gd name="T25" fmla="*/ 1 h 770"/>
                      <a:gd name="T26" fmla="*/ 3694 w 992"/>
                      <a:gd name="T27" fmla="*/ 1 h 770"/>
                      <a:gd name="T28" fmla="*/ 3462 w 992"/>
                      <a:gd name="T29" fmla="*/ 1 h 770"/>
                      <a:gd name="T30" fmla="*/ 3190 w 992"/>
                      <a:gd name="T31" fmla="*/ 1 h 770"/>
                      <a:gd name="T32" fmla="*/ 2986 w 992"/>
                      <a:gd name="T33" fmla="*/ 1 h 770"/>
                      <a:gd name="T34" fmla="*/ 2986 w 992"/>
                      <a:gd name="T35" fmla="*/ 1 h 770"/>
                      <a:gd name="T36" fmla="*/ 2845 w 992"/>
                      <a:gd name="T37" fmla="*/ 1 h 770"/>
                      <a:gd name="T38" fmla="*/ 2455 w 992"/>
                      <a:gd name="T39" fmla="*/ 1 h 770"/>
                      <a:gd name="T40" fmla="*/ 1973 w 992"/>
                      <a:gd name="T41" fmla="*/ 1 h 770"/>
                      <a:gd name="T42" fmla="*/ 1525 w 992"/>
                      <a:gd name="T43" fmla="*/ 1 h 770"/>
                      <a:gd name="T44" fmla="*/ 1012 w 992"/>
                      <a:gd name="T45" fmla="*/ 1 h 770"/>
                      <a:gd name="T46" fmla="*/ 234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48 w 992"/>
                      <a:gd name="T53" fmla="*/ 1 h 770"/>
                      <a:gd name="T54" fmla="*/ 722 w 992"/>
                      <a:gd name="T55" fmla="*/ 1 h 770"/>
                      <a:gd name="T56" fmla="*/ 1045 w 992"/>
                      <a:gd name="T57" fmla="*/ 1 h 770"/>
                      <a:gd name="T58" fmla="*/ 1667 w 992"/>
                      <a:gd name="T59" fmla="*/ 1 h 770"/>
                      <a:gd name="T60" fmla="*/ 2271 w 992"/>
                      <a:gd name="T61" fmla="*/ 1 h 770"/>
                      <a:gd name="T62" fmla="*/ 2845 w 992"/>
                      <a:gd name="T63" fmla="*/ 1 h 770"/>
                      <a:gd name="T64" fmla="*/ 3665 w 992"/>
                      <a:gd name="T65" fmla="*/ 0 h 770"/>
                      <a:gd name="T66" fmla="*/ 3694 w 992"/>
                      <a:gd name="T67" fmla="*/ 1 h 770"/>
                      <a:gd name="T68" fmla="*/ 3509 w 992"/>
                      <a:gd name="T69" fmla="*/ 1 h 770"/>
                      <a:gd name="T70" fmla="*/ 3462 w 992"/>
                      <a:gd name="T71" fmla="*/ 1 h 770"/>
                      <a:gd name="T72" fmla="*/ 3694 w 992"/>
                      <a:gd name="T73" fmla="*/ 1 h 770"/>
                      <a:gd name="T74" fmla="*/ 4080 w 992"/>
                      <a:gd name="T75" fmla="*/ 1 h 770"/>
                      <a:gd name="T76" fmla="*/ 4409 w 992"/>
                      <a:gd name="T77" fmla="*/ 1 h 770"/>
                      <a:gd name="T78" fmla="*/ 4928 w 992"/>
                      <a:gd name="T79" fmla="*/ 1 h 770"/>
                      <a:gd name="T80" fmla="*/ 5430 w 992"/>
                      <a:gd name="T81" fmla="*/ 1 h 770"/>
                      <a:gd name="T82" fmla="*/ 5943 w 992"/>
                      <a:gd name="T83" fmla="*/ 1 h 770"/>
                      <a:gd name="T84" fmla="*/ 6619 w 992"/>
                      <a:gd name="T85" fmla="*/ 1 h 770"/>
                      <a:gd name="T86" fmla="*/ 7065 w 992"/>
                      <a:gd name="T87" fmla="*/ 1 h 770"/>
                      <a:gd name="T88" fmla="*/ 7136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4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2 w 699"/>
                      <a:gd name="T1" fmla="*/ 6 h 1216"/>
                      <a:gd name="T2" fmla="*/ 2 w 699"/>
                      <a:gd name="T3" fmla="*/ 7 h 1216"/>
                      <a:gd name="T4" fmla="*/ 2 w 699"/>
                      <a:gd name="T5" fmla="*/ 7 h 1216"/>
                      <a:gd name="T6" fmla="*/ 3 w 699"/>
                      <a:gd name="T7" fmla="*/ 7 h 1216"/>
                      <a:gd name="T8" fmla="*/ 3 w 699"/>
                      <a:gd name="T9" fmla="*/ 7 h 1216"/>
                      <a:gd name="T10" fmla="*/ 3 w 699"/>
                      <a:gd name="T11" fmla="*/ 8 h 1216"/>
                      <a:gd name="T12" fmla="*/ 3 w 699"/>
                      <a:gd name="T13" fmla="*/ 8 h 1216"/>
                      <a:gd name="T14" fmla="*/ 2 w 699"/>
                      <a:gd name="T15" fmla="*/ 7 h 1216"/>
                      <a:gd name="T16" fmla="*/ 1 w 699"/>
                      <a:gd name="T17" fmla="*/ 7 h 1216"/>
                      <a:gd name="T18" fmla="*/ 1 w 699"/>
                      <a:gd name="T19" fmla="*/ 6 h 1216"/>
                      <a:gd name="T20" fmla="*/ 1 w 699"/>
                      <a:gd name="T21" fmla="*/ 5 h 1216"/>
                      <a:gd name="T22" fmla="*/ 1 w 699"/>
                      <a:gd name="T23" fmla="*/ 4 h 1216"/>
                      <a:gd name="T24" fmla="*/ 1 w 699"/>
                      <a:gd name="T25" fmla="*/ 2 h 1216"/>
                      <a:gd name="T26" fmla="*/ 1 w 699"/>
                      <a:gd name="T27" fmla="*/ 2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2 h 1216"/>
                      <a:gd name="T74" fmla="*/ 1 w 699"/>
                      <a:gd name="T75" fmla="*/ 3 h 1216"/>
                      <a:gd name="T76" fmla="*/ 1 w 699"/>
                      <a:gd name="T77" fmla="*/ 4 h 1216"/>
                      <a:gd name="T78" fmla="*/ 1 w 699"/>
                      <a:gd name="T79" fmla="*/ 5 h 1216"/>
                      <a:gd name="T80" fmla="*/ 1 w 699"/>
                      <a:gd name="T81" fmla="*/ 6 h 1216"/>
                      <a:gd name="T82" fmla="*/ 2 w 699"/>
                      <a:gd name="T83" fmla="*/ 6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985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2 w 915"/>
                      <a:gd name="T13" fmla="*/ 1 h 1139"/>
                      <a:gd name="T14" fmla="*/ 3 w 915"/>
                      <a:gd name="T15" fmla="*/ 1 h 1139"/>
                      <a:gd name="T16" fmla="*/ 3 w 915"/>
                      <a:gd name="T17" fmla="*/ 1 h 1139"/>
                      <a:gd name="T18" fmla="*/ 3 w 915"/>
                      <a:gd name="T19" fmla="*/ 1 h 1139"/>
                      <a:gd name="T20" fmla="*/ 3 w 915"/>
                      <a:gd name="T21" fmla="*/ 1 h 1139"/>
                      <a:gd name="T22" fmla="*/ 3 w 915"/>
                      <a:gd name="T23" fmla="*/ 1 h 1139"/>
                      <a:gd name="T24" fmla="*/ 3 w 915"/>
                      <a:gd name="T25" fmla="*/ 1 h 1139"/>
                      <a:gd name="T26" fmla="*/ 4 w 915"/>
                      <a:gd name="T27" fmla="*/ 1 h 1139"/>
                      <a:gd name="T28" fmla="*/ 4 w 915"/>
                      <a:gd name="T29" fmla="*/ 1 h 1139"/>
                      <a:gd name="T30" fmla="*/ 3 w 915"/>
                      <a:gd name="T31" fmla="*/ 1 h 1139"/>
                      <a:gd name="T32" fmla="*/ 3 w 915"/>
                      <a:gd name="T33" fmla="*/ 1 h 1139"/>
                      <a:gd name="T34" fmla="*/ 3 w 915"/>
                      <a:gd name="T35" fmla="*/ 1 h 1139"/>
                      <a:gd name="T36" fmla="*/ 3 w 915"/>
                      <a:gd name="T37" fmla="*/ 1 h 1139"/>
                      <a:gd name="T38" fmla="*/ 3 w 915"/>
                      <a:gd name="T39" fmla="*/ 1 h 1139"/>
                      <a:gd name="T40" fmla="*/ 3 w 915"/>
                      <a:gd name="T41" fmla="*/ 1 h 1139"/>
                      <a:gd name="T42" fmla="*/ 3 w 915"/>
                      <a:gd name="T43" fmla="*/ 1 h 1139"/>
                      <a:gd name="T44" fmla="*/ 3 w 915"/>
                      <a:gd name="T45" fmla="*/ 1 h 1139"/>
                      <a:gd name="T46" fmla="*/ 3 w 915"/>
                      <a:gd name="T47" fmla="*/ 0 h 1139"/>
                      <a:gd name="T48" fmla="*/ 3 w 915"/>
                      <a:gd name="T49" fmla="*/ 1 h 1139"/>
                      <a:gd name="T50" fmla="*/ 3 w 915"/>
                      <a:gd name="T51" fmla="*/ 1 h 1139"/>
                      <a:gd name="T52" fmla="*/ 3 w 915"/>
                      <a:gd name="T53" fmla="*/ 1 h 1139"/>
                      <a:gd name="T54" fmla="*/ 3 w 915"/>
                      <a:gd name="T55" fmla="*/ 1 h 1139"/>
                      <a:gd name="T56" fmla="*/ 3 w 915"/>
                      <a:gd name="T57" fmla="*/ 1 h 1139"/>
                      <a:gd name="T58" fmla="*/ 3 w 915"/>
                      <a:gd name="T59" fmla="*/ 1 h 1139"/>
                      <a:gd name="T60" fmla="*/ 3 w 915"/>
                      <a:gd name="T61" fmla="*/ 1 h 1139"/>
                      <a:gd name="T62" fmla="*/ 3 w 915"/>
                      <a:gd name="T63" fmla="*/ 1 h 1139"/>
                      <a:gd name="T64" fmla="*/ 3 w 915"/>
                      <a:gd name="T65" fmla="*/ 1 h 1139"/>
                      <a:gd name="T66" fmla="*/ 3 w 915"/>
                      <a:gd name="T67" fmla="*/ 1 h 1139"/>
                      <a:gd name="T68" fmla="*/ 3 w 915"/>
                      <a:gd name="T69" fmla="*/ 1 h 1139"/>
                      <a:gd name="T70" fmla="*/ 3 w 915"/>
                      <a:gd name="T71" fmla="*/ 1 h 1139"/>
                      <a:gd name="T72" fmla="*/ 3 w 915"/>
                      <a:gd name="T73" fmla="*/ 1 h 1139"/>
                      <a:gd name="T74" fmla="*/ 2 w 915"/>
                      <a:gd name="T75" fmla="*/ 1 h 1139"/>
                      <a:gd name="T76" fmla="*/ 2 w 915"/>
                      <a:gd name="T77" fmla="*/ 1 h 1139"/>
                      <a:gd name="T78" fmla="*/ 2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51976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  <p:grpSp>
          <p:nvGrpSpPr>
            <p:cNvPr id="251969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51970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51973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51974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51971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2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1935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251948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51955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1956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51962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3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4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5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6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67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1957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1958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1959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1960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1961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  <p:grpSp>
          <p:nvGrpSpPr>
            <p:cNvPr id="251949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51950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51953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51954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51951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2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1936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251946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51947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51937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251938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251944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1945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51939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grpSp>
          <p:nvGrpSpPr>
            <p:cNvPr id="251940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251942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51943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51941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34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Text Box 2"/>
          <p:cNvSpPr txBox="1">
            <a:spLocks noChangeArrowheads="1"/>
          </p:cNvSpPr>
          <p:nvPr/>
        </p:nvSpPr>
        <p:spPr bwMode="auto">
          <a:xfrm>
            <a:off x="1976438" y="846138"/>
            <a:ext cx="71675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i="0"/>
              <a:t>We have not gone wrong. </a:t>
            </a:r>
            <a:br>
              <a:rPr lang="en-US" altLang="en-US" i="0"/>
            </a:br>
            <a:r>
              <a:rPr lang="en-US" altLang="en-US" i="0"/>
              <a:t>There is at least one optimal solution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</a:t>
            </a:r>
            <a:r>
              <a:rPr lang="en-US" altLang="en-US" i="0"/>
              <a:t> that extends the choices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t  </a:t>
            </a:r>
            <a:r>
              <a:rPr lang="en-US" altLang="en-US" i="0"/>
              <a:t>made so far.</a:t>
            </a:r>
          </a:p>
        </p:txBody>
      </p:sp>
      <p:grpSp>
        <p:nvGrpSpPr>
          <p:cNvPr id="252931" name="Group 3"/>
          <p:cNvGrpSpPr>
            <a:grpSpLocks/>
          </p:cNvGrpSpPr>
          <p:nvPr/>
        </p:nvGrpSpPr>
        <p:grpSpPr bwMode="auto">
          <a:xfrm>
            <a:off x="-19050" y="371475"/>
            <a:ext cx="2609850" cy="1685925"/>
            <a:chOff x="-12" y="234"/>
            <a:chExt cx="1644" cy="1062"/>
          </a:xfrm>
        </p:grpSpPr>
        <p:sp>
          <p:nvSpPr>
            <p:cNvPr id="252951" name="Rectangle 4"/>
            <p:cNvSpPr>
              <a:spLocks noChangeArrowheads="1"/>
            </p:cNvSpPr>
            <p:nvPr/>
          </p:nvSpPr>
          <p:spPr bwMode="auto">
            <a:xfrm>
              <a:off x="-12" y="234"/>
              <a:ext cx="16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chemeClr val="accent1"/>
                  </a:solidFill>
                </a:rPr>
                <a:t>Loop Invariant</a:t>
              </a:r>
              <a:endParaRPr lang="en-CA" altLang="en-US" i="0">
                <a:solidFill>
                  <a:schemeClr val="accent1"/>
                </a:solidFill>
              </a:endParaRPr>
            </a:p>
          </p:txBody>
        </p:sp>
        <p:grpSp>
          <p:nvGrpSpPr>
            <p:cNvPr id="252952" name="Group 5"/>
            <p:cNvGrpSpPr>
              <a:grpSpLocks/>
            </p:cNvGrpSpPr>
            <p:nvPr/>
          </p:nvGrpSpPr>
          <p:grpSpPr bwMode="auto">
            <a:xfrm>
              <a:off x="96" y="720"/>
              <a:ext cx="1105" cy="576"/>
              <a:chOff x="2303" y="1056"/>
              <a:chExt cx="1105" cy="576"/>
            </a:xfrm>
          </p:grpSpPr>
          <p:sp>
            <p:nvSpPr>
              <p:cNvPr id="252953" name="Freeform 6" descr="Green marble"/>
              <p:cNvSpPr>
                <a:spLocks noChangeAspect="1"/>
              </p:cNvSpPr>
              <p:nvPr/>
            </p:nvSpPr>
            <p:spPr bwMode="auto">
              <a:xfrm rot="2360341">
                <a:off x="2303" y="1056"/>
                <a:ext cx="673" cy="576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4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3020" y="1118"/>
                <a:ext cx="388" cy="418"/>
              </a:xfrm>
              <a:custGeom>
                <a:avLst/>
                <a:gdLst>
                  <a:gd name="T0" fmla="*/ 0 w 1312"/>
                  <a:gd name="T1" fmla="*/ 0 h 1296"/>
                  <a:gd name="T2" fmla="*/ 0 w 1312"/>
                  <a:gd name="T3" fmla="*/ 0 h 1296"/>
                  <a:gd name="T4" fmla="*/ 0 w 1312"/>
                  <a:gd name="T5" fmla="*/ 0 h 1296"/>
                  <a:gd name="T6" fmla="*/ 0 w 1312"/>
                  <a:gd name="T7" fmla="*/ 0 h 1296"/>
                  <a:gd name="T8" fmla="*/ 0 w 1312"/>
                  <a:gd name="T9" fmla="*/ 0 h 1296"/>
                  <a:gd name="T10" fmla="*/ 0 w 1312"/>
                  <a:gd name="T11" fmla="*/ 0 h 1296"/>
                  <a:gd name="T12" fmla="*/ 0 w 1312"/>
                  <a:gd name="T13" fmla="*/ 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13096" name="Text Box 8"/>
          <p:cNvSpPr txBox="1">
            <a:spLocks noChangeArrowheads="1"/>
          </p:cNvSpPr>
          <p:nvPr/>
        </p:nvSpPr>
        <p:spPr bwMode="auto">
          <a:xfrm>
            <a:off x="1138238" y="4465638"/>
            <a:ext cx="71675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Initially with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0</a:t>
            </a:r>
            <a:r>
              <a:rPr lang="en-US" altLang="en-US" i="0"/>
              <a:t>,</a:t>
            </a:r>
            <a:r>
              <a:rPr lang="en-US" altLang="en-US" baseline="-25000">
                <a:solidFill>
                  <a:srgbClr val="FF66FF"/>
                </a:solidFill>
              </a:rPr>
              <a:t> </a:t>
            </a:r>
            <a:r>
              <a:rPr lang="en-US" altLang="en-US" i="0"/>
              <a:t>no choices have been made and hence all optimal solutions extend these choices.</a:t>
            </a:r>
          </a:p>
        </p:txBody>
      </p:sp>
      <p:grpSp>
        <p:nvGrpSpPr>
          <p:cNvPr id="4" name="Group 9"/>
          <p:cNvGrpSpPr>
            <a:grpSpLocks/>
          </p:cNvGrpSpPr>
          <p:nvPr/>
        </p:nvGrpSpPr>
        <p:grpSpPr bwMode="auto">
          <a:xfrm>
            <a:off x="228600" y="2586038"/>
            <a:ext cx="7602538" cy="1409700"/>
            <a:chOff x="144" y="1629"/>
            <a:chExt cx="4789" cy="888"/>
          </a:xfrm>
        </p:grpSpPr>
        <p:grpSp>
          <p:nvGrpSpPr>
            <p:cNvPr id="252934" name="Group 10"/>
            <p:cNvGrpSpPr>
              <a:grpSpLocks/>
            </p:cNvGrpSpPr>
            <p:nvPr/>
          </p:nvGrpSpPr>
          <p:grpSpPr bwMode="auto">
            <a:xfrm>
              <a:off x="144" y="1663"/>
              <a:ext cx="737" cy="804"/>
              <a:chOff x="144" y="607"/>
              <a:chExt cx="737" cy="804"/>
            </a:xfrm>
          </p:grpSpPr>
          <p:grpSp>
            <p:nvGrpSpPr>
              <p:cNvPr id="252940" name="Group 11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252948" name="Freeform 12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9" name="Oval 1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/>
                </a:p>
              </p:txBody>
            </p:sp>
            <p:pic>
              <p:nvPicPr>
                <p:cNvPr id="252950" name="Picture 1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52941" name="Group 15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25294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2 w 600"/>
                    <a:gd name="T37" fmla="*/ 1 h 608"/>
                    <a:gd name="T38" fmla="*/ 2 w 600"/>
                    <a:gd name="T39" fmla="*/ 1 h 608"/>
                    <a:gd name="T40" fmla="*/ 2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3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2 w 619"/>
                    <a:gd name="T7" fmla="*/ 0 h 1085"/>
                    <a:gd name="T8" fmla="*/ 2 w 619"/>
                    <a:gd name="T9" fmla="*/ 1 h 1085"/>
                    <a:gd name="T10" fmla="*/ 2 w 619"/>
                    <a:gd name="T11" fmla="*/ 1 h 1085"/>
                    <a:gd name="T12" fmla="*/ 2 w 619"/>
                    <a:gd name="T13" fmla="*/ 1 h 1085"/>
                    <a:gd name="T14" fmla="*/ 2 w 619"/>
                    <a:gd name="T15" fmla="*/ 2 h 1085"/>
                    <a:gd name="T16" fmla="*/ 2 w 619"/>
                    <a:gd name="T17" fmla="*/ 3 h 1085"/>
                    <a:gd name="T18" fmla="*/ 1 w 619"/>
                    <a:gd name="T19" fmla="*/ 3 h 1085"/>
                    <a:gd name="T20" fmla="*/ 1 w 619"/>
                    <a:gd name="T21" fmla="*/ 4 h 1085"/>
                    <a:gd name="T22" fmla="*/ 1 w 619"/>
                    <a:gd name="T23" fmla="*/ 5 h 1085"/>
                    <a:gd name="T24" fmla="*/ 2 w 619"/>
                    <a:gd name="T25" fmla="*/ 5 h 1085"/>
                    <a:gd name="T26" fmla="*/ 2 w 619"/>
                    <a:gd name="T27" fmla="*/ 6 h 1085"/>
                    <a:gd name="T28" fmla="*/ 1 w 619"/>
                    <a:gd name="T29" fmla="*/ 7 h 1085"/>
                    <a:gd name="T30" fmla="*/ 1 w 619"/>
                    <a:gd name="T31" fmla="*/ 7 h 1085"/>
                    <a:gd name="T32" fmla="*/ 1 w 619"/>
                    <a:gd name="T33" fmla="*/ 7 h 1085"/>
                    <a:gd name="T34" fmla="*/ 1 w 619"/>
                    <a:gd name="T35" fmla="*/ 7 h 1085"/>
                    <a:gd name="T36" fmla="*/ 1 w 619"/>
                    <a:gd name="T37" fmla="*/ 7 h 1085"/>
                    <a:gd name="T38" fmla="*/ 1 w 619"/>
                    <a:gd name="T39" fmla="*/ 6 h 1085"/>
                    <a:gd name="T40" fmla="*/ 0 w 619"/>
                    <a:gd name="T41" fmla="*/ 5 h 1085"/>
                    <a:gd name="T42" fmla="*/ 1 w 619"/>
                    <a:gd name="T43" fmla="*/ 4 h 1085"/>
                    <a:gd name="T44" fmla="*/ 1 w 619"/>
                    <a:gd name="T45" fmla="*/ 3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4" name="Freeform 18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13 w 782"/>
                    <a:gd name="T3" fmla="*/ 0 h 808"/>
                    <a:gd name="T4" fmla="*/ 275 w 782"/>
                    <a:gd name="T5" fmla="*/ 0 h 808"/>
                    <a:gd name="T6" fmla="*/ 580 w 782"/>
                    <a:gd name="T7" fmla="*/ 1 h 808"/>
                    <a:gd name="T8" fmla="*/ 941 w 782"/>
                    <a:gd name="T9" fmla="*/ 1 h 808"/>
                    <a:gd name="T10" fmla="*/ 1074 w 782"/>
                    <a:gd name="T11" fmla="*/ 1 h 808"/>
                    <a:gd name="T12" fmla="*/ 1135 w 782"/>
                    <a:gd name="T13" fmla="*/ 1 h 808"/>
                    <a:gd name="T14" fmla="*/ 1147 w 782"/>
                    <a:gd name="T15" fmla="*/ 1 h 808"/>
                    <a:gd name="T16" fmla="*/ 1107 w 782"/>
                    <a:gd name="T17" fmla="*/ 1 h 808"/>
                    <a:gd name="T18" fmla="*/ 995 w 782"/>
                    <a:gd name="T19" fmla="*/ 1 h 808"/>
                    <a:gd name="T20" fmla="*/ 851 w 782"/>
                    <a:gd name="T21" fmla="*/ 1 h 808"/>
                    <a:gd name="T22" fmla="*/ 746 w 782"/>
                    <a:gd name="T23" fmla="*/ 1 h 808"/>
                    <a:gd name="T24" fmla="*/ 698 w 782"/>
                    <a:gd name="T25" fmla="*/ 1 h 808"/>
                    <a:gd name="T26" fmla="*/ 667 w 782"/>
                    <a:gd name="T27" fmla="*/ 1 h 808"/>
                    <a:gd name="T28" fmla="*/ 678 w 782"/>
                    <a:gd name="T29" fmla="*/ 2 h 808"/>
                    <a:gd name="T30" fmla="*/ 686 w 782"/>
                    <a:gd name="T31" fmla="*/ 2 h 808"/>
                    <a:gd name="T32" fmla="*/ 815 w 782"/>
                    <a:gd name="T33" fmla="*/ 2 h 808"/>
                    <a:gd name="T34" fmla="*/ 1019 w 782"/>
                    <a:gd name="T35" fmla="*/ 2 h 808"/>
                    <a:gd name="T36" fmla="*/ 1147 w 782"/>
                    <a:gd name="T37" fmla="*/ 2 h 808"/>
                    <a:gd name="T38" fmla="*/ 1283 w 782"/>
                    <a:gd name="T39" fmla="*/ 2 h 808"/>
                    <a:gd name="T40" fmla="*/ 1325 w 782"/>
                    <a:gd name="T41" fmla="*/ 2 h 808"/>
                    <a:gd name="T42" fmla="*/ 1283 w 782"/>
                    <a:gd name="T43" fmla="*/ 2 h 808"/>
                    <a:gd name="T44" fmla="*/ 1228 w 782"/>
                    <a:gd name="T45" fmla="*/ 2 h 808"/>
                    <a:gd name="T46" fmla="*/ 1135 w 782"/>
                    <a:gd name="T47" fmla="*/ 2 h 808"/>
                    <a:gd name="T48" fmla="*/ 1013 w 782"/>
                    <a:gd name="T49" fmla="*/ 2 h 808"/>
                    <a:gd name="T50" fmla="*/ 881 w 782"/>
                    <a:gd name="T51" fmla="*/ 2 h 808"/>
                    <a:gd name="T52" fmla="*/ 667 w 782"/>
                    <a:gd name="T53" fmla="*/ 2 h 808"/>
                    <a:gd name="T54" fmla="*/ 601 w 782"/>
                    <a:gd name="T55" fmla="*/ 2 h 808"/>
                    <a:gd name="T56" fmla="*/ 566 w 782"/>
                    <a:gd name="T57" fmla="*/ 2 h 808"/>
                    <a:gd name="T58" fmla="*/ 566 w 782"/>
                    <a:gd name="T59" fmla="*/ 2 h 808"/>
                    <a:gd name="T60" fmla="*/ 566 w 782"/>
                    <a:gd name="T61" fmla="*/ 1 h 808"/>
                    <a:gd name="T62" fmla="*/ 658 w 782"/>
                    <a:gd name="T63" fmla="*/ 1 h 808"/>
                    <a:gd name="T64" fmla="*/ 794 w 782"/>
                    <a:gd name="T65" fmla="*/ 1 h 808"/>
                    <a:gd name="T66" fmla="*/ 915 w 782"/>
                    <a:gd name="T67" fmla="*/ 1 h 808"/>
                    <a:gd name="T68" fmla="*/ 990 w 782"/>
                    <a:gd name="T69" fmla="*/ 1 h 808"/>
                    <a:gd name="T70" fmla="*/ 1029 w 782"/>
                    <a:gd name="T71" fmla="*/ 1 h 808"/>
                    <a:gd name="T72" fmla="*/ 1013 w 782"/>
                    <a:gd name="T73" fmla="*/ 1 h 808"/>
                    <a:gd name="T74" fmla="*/ 957 w 782"/>
                    <a:gd name="T75" fmla="*/ 1 h 808"/>
                    <a:gd name="T76" fmla="*/ 881 w 782"/>
                    <a:gd name="T77" fmla="*/ 1 h 808"/>
                    <a:gd name="T78" fmla="*/ 794 w 782"/>
                    <a:gd name="T79" fmla="*/ 1 h 808"/>
                    <a:gd name="T80" fmla="*/ 607 w 782"/>
                    <a:gd name="T81" fmla="*/ 1 h 808"/>
                    <a:gd name="T82" fmla="*/ 327 w 782"/>
                    <a:gd name="T83" fmla="*/ 1 h 808"/>
                    <a:gd name="T84" fmla="*/ 118 w 782"/>
                    <a:gd name="T85" fmla="*/ 1 h 808"/>
                    <a:gd name="T86" fmla="*/ 34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5" name="Freeform 19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7136 w 992"/>
                    <a:gd name="T1" fmla="*/ 1 h 770"/>
                    <a:gd name="T2" fmla="*/ 7271 w 992"/>
                    <a:gd name="T3" fmla="*/ 1 h 770"/>
                    <a:gd name="T4" fmla="*/ 7771 w 992"/>
                    <a:gd name="T5" fmla="*/ 1 h 770"/>
                    <a:gd name="T6" fmla="*/ 8390 w 992"/>
                    <a:gd name="T7" fmla="*/ 1 h 770"/>
                    <a:gd name="T8" fmla="*/ 8757 w 992"/>
                    <a:gd name="T9" fmla="*/ 1 h 770"/>
                    <a:gd name="T10" fmla="*/ 8596 w 992"/>
                    <a:gd name="T11" fmla="*/ 1 h 770"/>
                    <a:gd name="T12" fmla="*/ 8254 w 992"/>
                    <a:gd name="T13" fmla="*/ 1 h 770"/>
                    <a:gd name="T14" fmla="*/ 7569 w 992"/>
                    <a:gd name="T15" fmla="*/ 1 h 770"/>
                    <a:gd name="T16" fmla="*/ 6723 w 992"/>
                    <a:gd name="T17" fmla="*/ 1 h 770"/>
                    <a:gd name="T18" fmla="*/ 6018 w 992"/>
                    <a:gd name="T19" fmla="*/ 1 h 770"/>
                    <a:gd name="T20" fmla="*/ 5228 w 992"/>
                    <a:gd name="T21" fmla="*/ 1 h 770"/>
                    <a:gd name="T22" fmla="*/ 4475 w 992"/>
                    <a:gd name="T23" fmla="*/ 1 h 770"/>
                    <a:gd name="T24" fmla="*/ 3903 w 992"/>
                    <a:gd name="T25" fmla="*/ 1 h 770"/>
                    <a:gd name="T26" fmla="*/ 3694 w 992"/>
                    <a:gd name="T27" fmla="*/ 1 h 770"/>
                    <a:gd name="T28" fmla="*/ 3462 w 992"/>
                    <a:gd name="T29" fmla="*/ 1 h 770"/>
                    <a:gd name="T30" fmla="*/ 3190 w 992"/>
                    <a:gd name="T31" fmla="*/ 1 h 770"/>
                    <a:gd name="T32" fmla="*/ 2986 w 992"/>
                    <a:gd name="T33" fmla="*/ 1 h 770"/>
                    <a:gd name="T34" fmla="*/ 2986 w 992"/>
                    <a:gd name="T35" fmla="*/ 1 h 770"/>
                    <a:gd name="T36" fmla="*/ 2845 w 992"/>
                    <a:gd name="T37" fmla="*/ 1 h 770"/>
                    <a:gd name="T38" fmla="*/ 2455 w 992"/>
                    <a:gd name="T39" fmla="*/ 1 h 770"/>
                    <a:gd name="T40" fmla="*/ 1973 w 992"/>
                    <a:gd name="T41" fmla="*/ 1 h 770"/>
                    <a:gd name="T42" fmla="*/ 1525 w 992"/>
                    <a:gd name="T43" fmla="*/ 1 h 770"/>
                    <a:gd name="T44" fmla="*/ 1012 w 992"/>
                    <a:gd name="T45" fmla="*/ 1 h 770"/>
                    <a:gd name="T46" fmla="*/ 234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48 w 992"/>
                    <a:gd name="T53" fmla="*/ 1 h 770"/>
                    <a:gd name="T54" fmla="*/ 722 w 992"/>
                    <a:gd name="T55" fmla="*/ 1 h 770"/>
                    <a:gd name="T56" fmla="*/ 1045 w 992"/>
                    <a:gd name="T57" fmla="*/ 1 h 770"/>
                    <a:gd name="T58" fmla="*/ 1667 w 992"/>
                    <a:gd name="T59" fmla="*/ 1 h 770"/>
                    <a:gd name="T60" fmla="*/ 2271 w 992"/>
                    <a:gd name="T61" fmla="*/ 1 h 770"/>
                    <a:gd name="T62" fmla="*/ 2845 w 992"/>
                    <a:gd name="T63" fmla="*/ 1 h 770"/>
                    <a:gd name="T64" fmla="*/ 3665 w 992"/>
                    <a:gd name="T65" fmla="*/ 0 h 770"/>
                    <a:gd name="T66" fmla="*/ 3694 w 992"/>
                    <a:gd name="T67" fmla="*/ 1 h 770"/>
                    <a:gd name="T68" fmla="*/ 3509 w 992"/>
                    <a:gd name="T69" fmla="*/ 1 h 770"/>
                    <a:gd name="T70" fmla="*/ 3462 w 992"/>
                    <a:gd name="T71" fmla="*/ 1 h 770"/>
                    <a:gd name="T72" fmla="*/ 3694 w 992"/>
                    <a:gd name="T73" fmla="*/ 1 h 770"/>
                    <a:gd name="T74" fmla="*/ 4080 w 992"/>
                    <a:gd name="T75" fmla="*/ 1 h 770"/>
                    <a:gd name="T76" fmla="*/ 4409 w 992"/>
                    <a:gd name="T77" fmla="*/ 1 h 770"/>
                    <a:gd name="T78" fmla="*/ 4928 w 992"/>
                    <a:gd name="T79" fmla="*/ 1 h 770"/>
                    <a:gd name="T80" fmla="*/ 5430 w 992"/>
                    <a:gd name="T81" fmla="*/ 1 h 770"/>
                    <a:gd name="T82" fmla="*/ 5943 w 992"/>
                    <a:gd name="T83" fmla="*/ 1 h 770"/>
                    <a:gd name="T84" fmla="*/ 6619 w 992"/>
                    <a:gd name="T85" fmla="*/ 1 h 770"/>
                    <a:gd name="T86" fmla="*/ 7065 w 992"/>
                    <a:gd name="T87" fmla="*/ 1 h 770"/>
                    <a:gd name="T88" fmla="*/ 7136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6" name="Freeform 20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2 w 699"/>
                    <a:gd name="T1" fmla="*/ 6 h 1216"/>
                    <a:gd name="T2" fmla="*/ 2 w 699"/>
                    <a:gd name="T3" fmla="*/ 7 h 1216"/>
                    <a:gd name="T4" fmla="*/ 2 w 699"/>
                    <a:gd name="T5" fmla="*/ 7 h 1216"/>
                    <a:gd name="T6" fmla="*/ 3 w 699"/>
                    <a:gd name="T7" fmla="*/ 7 h 1216"/>
                    <a:gd name="T8" fmla="*/ 3 w 699"/>
                    <a:gd name="T9" fmla="*/ 7 h 1216"/>
                    <a:gd name="T10" fmla="*/ 3 w 699"/>
                    <a:gd name="T11" fmla="*/ 8 h 1216"/>
                    <a:gd name="T12" fmla="*/ 3 w 699"/>
                    <a:gd name="T13" fmla="*/ 8 h 1216"/>
                    <a:gd name="T14" fmla="*/ 2 w 699"/>
                    <a:gd name="T15" fmla="*/ 7 h 1216"/>
                    <a:gd name="T16" fmla="*/ 1 w 699"/>
                    <a:gd name="T17" fmla="*/ 7 h 1216"/>
                    <a:gd name="T18" fmla="*/ 1 w 699"/>
                    <a:gd name="T19" fmla="*/ 6 h 1216"/>
                    <a:gd name="T20" fmla="*/ 1 w 699"/>
                    <a:gd name="T21" fmla="*/ 5 h 1216"/>
                    <a:gd name="T22" fmla="*/ 1 w 699"/>
                    <a:gd name="T23" fmla="*/ 4 h 1216"/>
                    <a:gd name="T24" fmla="*/ 1 w 699"/>
                    <a:gd name="T25" fmla="*/ 2 h 1216"/>
                    <a:gd name="T26" fmla="*/ 1 w 699"/>
                    <a:gd name="T27" fmla="*/ 2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2 h 1216"/>
                    <a:gd name="T74" fmla="*/ 1 w 699"/>
                    <a:gd name="T75" fmla="*/ 3 h 1216"/>
                    <a:gd name="T76" fmla="*/ 1 w 699"/>
                    <a:gd name="T77" fmla="*/ 4 h 1216"/>
                    <a:gd name="T78" fmla="*/ 1 w 699"/>
                    <a:gd name="T79" fmla="*/ 5 h 1216"/>
                    <a:gd name="T80" fmla="*/ 1 w 699"/>
                    <a:gd name="T81" fmla="*/ 6 h 1216"/>
                    <a:gd name="T82" fmla="*/ 2 w 699"/>
                    <a:gd name="T83" fmla="*/ 6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47" name="Freeform 21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2 w 915"/>
                    <a:gd name="T13" fmla="*/ 1 h 1139"/>
                    <a:gd name="T14" fmla="*/ 3 w 915"/>
                    <a:gd name="T15" fmla="*/ 1 h 1139"/>
                    <a:gd name="T16" fmla="*/ 3 w 915"/>
                    <a:gd name="T17" fmla="*/ 1 h 1139"/>
                    <a:gd name="T18" fmla="*/ 3 w 915"/>
                    <a:gd name="T19" fmla="*/ 1 h 1139"/>
                    <a:gd name="T20" fmla="*/ 3 w 915"/>
                    <a:gd name="T21" fmla="*/ 1 h 1139"/>
                    <a:gd name="T22" fmla="*/ 3 w 915"/>
                    <a:gd name="T23" fmla="*/ 1 h 1139"/>
                    <a:gd name="T24" fmla="*/ 3 w 915"/>
                    <a:gd name="T25" fmla="*/ 1 h 1139"/>
                    <a:gd name="T26" fmla="*/ 4 w 915"/>
                    <a:gd name="T27" fmla="*/ 1 h 1139"/>
                    <a:gd name="T28" fmla="*/ 4 w 915"/>
                    <a:gd name="T29" fmla="*/ 1 h 1139"/>
                    <a:gd name="T30" fmla="*/ 3 w 915"/>
                    <a:gd name="T31" fmla="*/ 1 h 1139"/>
                    <a:gd name="T32" fmla="*/ 3 w 915"/>
                    <a:gd name="T33" fmla="*/ 1 h 1139"/>
                    <a:gd name="T34" fmla="*/ 3 w 915"/>
                    <a:gd name="T35" fmla="*/ 1 h 1139"/>
                    <a:gd name="T36" fmla="*/ 3 w 915"/>
                    <a:gd name="T37" fmla="*/ 1 h 1139"/>
                    <a:gd name="T38" fmla="*/ 3 w 915"/>
                    <a:gd name="T39" fmla="*/ 1 h 1139"/>
                    <a:gd name="T40" fmla="*/ 3 w 915"/>
                    <a:gd name="T41" fmla="*/ 1 h 1139"/>
                    <a:gd name="T42" fmla="*/ 3 w 915"/>
                    <a:gd name="T43" fmla="*/ 1 h 1139"/>
                    <a:gd name="T44" fmla="*/ 3 w 915"/>
                    <a:gd name="T45" fmla="*/ 1 h 1139"/>
                    <a:gd name="T46" fmla="*/ 3 w 915"/>
                    <a:gd name="T47" fmla="*/ 0 h 1139"/>
                    <a:gd name="T48" fmla="*/ 3 w 915"/>
                    <a:gd name="T49" fmla="*/ 1 h 1139"/>
                    <a:gd name="T50" fmla="*/ 3 w 915"/>
                    <a:gd name="T51" fmla="*/ 1 h 1139"/>
                    <a:gd name="T52" fmla="*/ 3 w 915"/>
                    <a:gd name="T53" fmla="*/ 1 h 1139"/>
                    <a:gd name="T54" fmla="*/ 3 w 915"/>
                    <a:gd name="T55" fmla="*/ 1 h 1139"/>
                    <a:gd name="T56" fmla="*/ 3 w 915"/>
                    <a:gd name="T57" fmla="*/ 1 h 1139"/>
                    <a:gd name="T58" fmla="*/ 3 w 915"/>
                    <a:gd name="T59" fmla="*/ 1 h 1139"/>
                    <a:gd name="T60" fmla="*/ 3 w 915"/>
                    <a:gd name="T61" fmla="*/ 1 h 1139"/>
                    <a:gd name="T62" fmla="*/ 3 w 915"/>
                    <a:gd name="T63" fmla="*/ 1 h 1139"/>
                    <a:gd name="T64" fmla="*/ 3 w 915"/>
                    <a:gd name="T65" fmla="*/ 1 h 1139"/>
                    <a:gd name="T66" fmla="*/ 3 w 915"/>
                    <a:gd name="T67" fmla="*/ 1 h 1139"/>
                    <a:gd name="T68" fmla="*/ 3 w 915"/>
                    <a:gd name="T69" fmla="*/ 1 h 1139"/>
                    <a:gd name="T70" fmla="*/ 3 w 915"/>
                    <a:gd name="T71" fmla="*/ 1 h 1139"/>
                    <a:gd name="T72" fmla="*/ 3 w 915"/>
                    <a:gd name="T73" fmla="*/ 1 h 1139"/>
                    <a:gd name="T74" fmla="*/ 2 w 915"/>
                    <a:gd name="T75" fmla="*/ 1 h 1139"/>
                    <a:gd name="T76" fmla="*/ 2 w 915"/>
                    <a:gd name="T77" fmla="*/ 1 h 1139"/>
                    <a:gd name="T78" fmla="*/ 2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52935" name="Group 22"/>
            <p:cNvGrpSpPr>
              <a:grpSpLocks/>
            </p:cNvGrpSpPr>
            <p:nvPr/>
          </p:nvGrpSpPr>
          <p:grpSpPr bwMode="auto">
            <a:xfrm>
              <a:off x="1346" y="1921"/>
              <a:ext cx="3587" cy="596"/>
              <a:chOff x="1346" y="865"/>
              <a:chExt cx="3587" cy="596"/>
            </a:xfrm>
          </p:grpSpPr>
          <p:sp>
            <p:nvSpPr>
              <p:cNvPr id="252937" name="Text Box 23"/>
              <p:cNvSpPr txBox="1">
                <a:spLocks noChangeArrowheads="1"/>
              </p:cNvSpPr>
              <p:nvPr/>
            </p:nvSpPr>
            <p:spPr bwMode="auto">
              <a:xfrm>
                <a:off x="1346" y="865"/>
                <a:ext cx="1139" cy="5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</a:t>
                </a:r>
                <a:r>
                  <a:rPr lang="en-US" altLang="en-US" sz="2800" i="0">
                    <a:solidFill>
                      <a:srgbClr val="33CC33"/>
                    </a:solidFill>
                  </a:rPr>
                  <a:t>preCond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eA</a:t>
                </a:r>
                <a:endParaRPr lang="en-CA" altLang="en-US" sz="2800" i="0" baseline="-25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52938" name="Text Box 24"/>
              <p:cNvSpPr txBox="1">
                <a:spLocks noChangeArrowheads="1"/>
              </p:cNvSpPr>
              <p:nvPr/>
            </p:nvSpPr>
            <p:spPr bwMode="auto">
              <a:xfrm>
                <a:off x="3206" y="993"/>
                <a:ext cx="172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0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</p:txBody>
          </p:sp>
          <p:sp>
            <p:nvSpPr>
              <p:cNvPr id="252939" name="AutoShape 25"/>
              <p:cNvSpPr>
                <a:spLocks noChangeArrowheads="1"/>
              </p:cNvSpPr>
              <p:nvPr/>
            </p:nvSpPr>
            <p:spPr bwMode="auto">
              <a:xfrm>
                <a:off x="2640" y="1013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252936" name="Text Box 26"/>
            <p:cNvSpPr txBox="1">
              <a:spLocks noChangeArrowheads="1"/>
            </p:cNvSpPr>
            <p:nvPr/>
          </p:nvSpPr>
          <p:spPr bwMode="auto">
            <a:xfrm>
              <a:off x="1056" y="1629"/>
              <a:ext cx="297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i="0">
                  <a:solidFill>
                    <a:schemeClr val="accent1"/>
                  </a:solidFill>
                </a:rPr>
                <a:t>Establishing Loop Invariant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4362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13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13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3096" grpId="0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954" name="Group 2"/>
          <p:cNvGrpSpPr>
            <a:grpSpLocks/>
          </p:cNvGrpSpPr>
          <p:nvPr/>
        </p:nvGrpSpPr>
        <p:grpSpPr bwMode="auto">
          <a:xfrm>
            <a:off x="452438" y="-76200"/>
            <a:ext cx="8120062" cy="2068513"/>
            <a:chOff x="240" y="576"/>
            <a:chExt cx="5115" cy="1303"/>
          </a:xfrm>
        </p:grpSpPr>
        <p:grpSp>
          <p:nvGrpSpPr>
            <p:cNvPr id="253972" name="Group 3"/>
            <p:cNvGrpSpPr>
              <a:grpSpLocks/>
            </p:cNvGrpSpPr>
            <p:nvPr/>
          </p:nvGrpSpPr>
          <p:grpSpPr bwMode="auto">
            <a:xfrm>
              <a:off x="1472" y="987"/>
              <a:ext cx="3883" cy="892"/>
              <a:chOff x="2160" y="1870"/>
              <a:chExt cx="3883" cy="892"/>
            </a:xfrm>
          </p:grpSpPr>
          <p:sp>
            <p:nvSpPr>
              <p:cNvPr id="253993" name="Text Box 4"/>
              <p:cNvSpPr txBox="1">
                <a:spLocks noChangeArrowheads="1"/>
              </p:cNvSpPr>
              <p:nvPr/>
            </p:nvSpPr>
            <p:spPr bwMode="auto">
              <a:xfrm>
                <a:off x="2160" y="1870"/>
                <a:ext cx="1819" cy="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t-1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chemeClr val="accent1"/>
                    </a:solidFill>
                    <a:cs typeface="Times New Roman" pitchFamily="18" charset="0"/>
                  </a:rPr>
                  <a:t>¬</a:t>
                </a:r>
                <a:r>
                  <a:rPr lang="en-CA" altLang="en-US" sz="2800" i="0">
                    <a:solidFill>
                      <a:schemeClr val="accent1"/>
                    </a:solidFill>
                  </a:rPr>
                  <a:t>&lt;exit Cond&gt;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codeB</a:t>
                </a:r>
              </a:p>
            </p:txBody>
          </p:sp>
          <p:sp>
            <p:nvSpPr>
              <p:cNvPr id="253994" name="Text Box 5"/>
              <p:cNvSpPr txBox="1">
                <a:spLocks noChangeArrowheads="1"/>
              </p:cNvSpPr>
              <p:nvPr/>
            </p:nvSpPr>
            <p:spPr bwMode="auto">
              <a:xfrm>
                <a:off x="4310" y="2122"/>
                <a:ext cx="1733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t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  <a:p>
                <a:pPr eaLnBrk="1" hangingPunct="1">
                  <a:buFontTx/>
                  <a:buNone/>
                </a:pP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253995" name="AutoShape 6"/>
              <p:cNvSpPr>
                <a:spLocks noChangeArrowheads="1"/>
              </p:cNvSpPr>
              <p:nvPr/>
            </p:nvSpPr>
            <p:spPr bwMode="auto">
              <a:xfrm>
                <a:off x="3744" y="2142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253973" name="Group 7"/>
            <p:cNvGrpSpPr>
              <a:grpSpLocks noChangeAspect="1"/>
            </p:cNvGrpSpPr>
            <p:nvPr/>
          </p:nvGrpSpPr>
          <p:grpSpPr bwMode="auto">
            <a:xfrm>
              <a:off x="240" y="768"/>
              <a:ext cx="737" cy="737"/>
              <a:chOff x="4320" y="2016"/>
              <a:chExt cx="912" cy="912"/>
            </a:xfrm>
          </p:grpSpPr>
          <p:grpSp>
            <p:nvGrpSpPr>
              <p:cNvPr id="253975" name="Group 8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53982" name="Group 9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53984" name="Freeform 1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3985" name="Freeform 11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53986" name="Group 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53987" name="Freeform 1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2 w 600"/>
                        <a:gd name="T37" fmla="*/ 1 h 608"/>
                        <a:gd name="T38" fmla="*/ 2 w 600"/>
                        <a:gd name="T39" fmla="*/ 1 h 608"/>
                        <a:gd name="T40" fmla="*/ 2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88" name="Freeform 1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2 w 619"/>
                        <a:gd name="T7" fmla="*/ 0 h 1085"/>
                        <a:gd name="T8" fmla="*/ 2 w 619"/>
                        <a:gd name="T9" fmla="*/ 1 h 1085"/>
                        <a:gd name="T10" fmla="*/ 2 w 619"/>
                        <a:gd name="T11" fmla="*/ 1 h 1085"/>
                        <a:gd name="T12" fmla="*/ 2 w 619"/>
                        <a:gd name="T13" fmla="*/ 1 h 1085"/>
                        <a:gd name="T14" fmla="*/ 2 w 619"/>
                        <a:gd name="T15" fmla="*/ 2 h 1085"/>
                        <a:gd name="T16" fmla="*/ 2 w 619"/>
                        <a:gd name="T17" fmla="*/ 3 h 1085"/>
                        <a:gd name="T18" fmla="*/ 1 w 619"/>
                        <a:gd name="T19" fmla="*/ 3 h 1085"/>
                        <a:gd name="T20" fmla="*/ 1 w 619"/>
                        <a:gd name="T21" fmla="*/ 4 h 1085"/>
                        <a:gd name="T22" fmla="*/ 1 w 619"/>
                        <a:gd name="T23" fmla="*/ 5 h 1085"/>
                        <a:gd name="T24" fmla="*/ 2 w 619"/>
                        <a:gd name="T25" fmla="*/ 5 h 1085"/>
                        <a:gd name="T26" fmla="*/ 2 w 619"/>
                        <a:gd name="T27" fmla="*/ 6 h 1085"/>
                        <a:gd name="T28" fmla="*/ 1 w 619"/>
                        <a:gd name="T29" fmla="*/ 7 h 1085"/>
                        <a:gd name="T30" fmla="*/ 1 w 619"/>
                        <a:gd name="T31" fmla="*/ 7 h 1085"/>
                        <a:gd name="T32" fmla="*/ 1 w 619"/>
                        <a:gd name="T33" fmla="*/ 7 h 1085"/>
                        <a:gd name="T34" fmla="*/ 1 w 619"/>
                        <a:gd name="T35" fmla="*/ 7 h 1085"/>
                        <a:gd name="T36" fmla="*/ 1 w 619"/>
                        <a:gd name="T37" fmla="*/ 7 h 1085"/>
                        <a:gd name="T38" fmla="*/ 1 w 619"/>
                        <a:gd name="T39" fmla="*/ 6 h 1085"/>
                        <a:gd name="T40" fmla="*/ 0 w 619"/>
                        <a:gd name="T41" fmla="*/ 5 h 1085"/>
                        <a:gd name="T42" fmla="*/ 1 w 619"/>
                        <a:gd name="T43" fmla="*/ 4 h 1085"/>
                        <a:gd name="T44" fmla="*/ 1 w 619"/>
                        <a:gd name="T45" fmla="*/ 3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89" name="Freeform 1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13 w 782"/>
                        <a:gd name="T3" fmla="*/ 0 h 808"/>
                        <a:gd name="T4" fmla="*/ 275 w 782"/>
                        <a:gd name="T5" fmla="*/ 0 h 808"/>
                        <a:gd name="T6" fmla="*/ 580 w 782"/>
                        <a:gd name="T7" fmla="*/ 1 h 808"/>
                        <a:gd name="T8" fmla="*/ 941 w 782"/>
                        <a:gd name="T9" fmla="*/ 1 h 808"/>
                        <a:gd name="T10" fmla="*/ 1074 w 782"/>
                        <a:gd name="T11" fmla="*/ 1 h 808"/>
                        <a:gd name="T12" fmla="*/ 1135 w 782"/>
                        <a:gd name="T13" fmla="*/ 1 h 808"/>
                        <a:gd name="T14" fmla="*/ 1147 w 782"/>
                        <a:gd name="T15" fmla="*/ 1 h 808"/>
                        <a:gd name="T16" fmla="*/ 1107 w 782"/>
                        <a:gd name="T17" fmla="*/ 1 h 808"/>
                        <a:gd name="T18" fmla="*/ 995 w 782"/>
                        <a:gd name="T19" fmla="*/ 1 h 808"/>
                        <a:gd name="T20" fmla="*/ 851 w 782"/>
                        <a:gd name="T21" fmla="*/ 1 h 808"/>
                        <a:gd name="T22" fmla="*/ 746 w 782"/>
                        <a:gd name="T23" fmla="*/ 1 h 808"/>
                        <a:gd name="T24" fmla="*/ 698 w 782"/>
                        <a:gd name="T25" fmla="*/ 1 h 808"/>
                        <a:gd name="T26" fmla="*/ 667 w 782"/>
                        <a:gd name="T27" fmla="*/ 1 h 808"/>
                        <a:gd name="T28" fmla="*/ 678 w 782"/>
                        <a:gd name="T29" fmla="*/ 2 h 808"/>
                        <a:gd name="T30" fmla="*/ 686 w 782"/>
                        <a:gd name="T31" fmla="*/ 2 h 808"/>
                        <a:gd name="T32" fmla="*/ 815 w 782"/>
                        <a:gd name="T33" fmla="*/ 2 h 808"/>
                        <a:gd name="T34" fmla="*/ 1019 w 782"/>
                        <a:gd name="T35" fmla="*/ 2 h 808"/>
                        <a:gd name="T36" fmla="*/ 1147 w 782"/>
                        <a:gd name="T37" fmla="*/ 2 h 808"/>
                        <a:gd name="T38" fmla="*/ 1283 w 782"/>
                        <a:gd name="T39" fmla="*/ 2 h 808"/>
                        <a:gd name="T40" fmla="*/ 1325 w 782"/>
                        <a:gd name="T41" fmla="*/ 2 h 808"/>
                        <a:gd name="T42" fmla="*/ 1283 w 782"/>
                        <a:gd name="T43" fmla="*/ 2 h 808"/>
                        <a:gd name="T44" fmla="*/ 1228 w 782"/>
                        <a:gd name="T45" fmla="*/ 2 h 808"/>
                        <a:gd name="T46" fmla="*/ 1135 w 782"/>
                        <a:gd name="T47" fmla="*/ 2 h 808"/>
                        <a:gd name="T48" fmla="*/ 1013 w 782"/>
                        <a:gd name="T49" fmla="*/ 2 h 808"/>
                        <a:gd name="T50" fmla="*/ 881 w 782"/>
                        <a:gd name="T51" fmla="*/ 2 h 808"/>
                        <a:gd name="T52" fmla="*/ 667 w 782"/>
                        <a:gd name="T53" fmla="*/ 2 h 808"/>
                        <a:gd name="T54" fmla="*/ 601 w 782"/>
                        <a:gd name="T55" fmla="*/ 2 h 808"/>
                        <a:gd name="T56" fmla="*/ 566 w 782"/>
                        <a:gd name="T57" fmla="*/ 2 h 808"/>
                        <a:gd name="T58" fmla="*/ 566 w 782"/>
                        <a:gd name="T59" fmla="*/ 2 h 808"/>
                        <a:gd name="T60" fmla="*/ 566 w 782"/>
                        <a:gd name="T61" fmla="*/ 1 h 808"/>
                        <a:gd name="T62" fmla="*/ 658 w 782"/>
                        <a:gd name="T63" fmla="*/ 1 h 808"/>
                        <a:gd name="T64" fmla="*/ 794 w 782"/>
                        <a:gd name="T65" fmla="*/ 1 h 808"/>
                        <a:gd name="T66" fmla="*/ 915 w 782"/>
                        <a:gd name="T67" fmla="*/ 1 h 808"/>
                        <a:gd name="T68" fmla="*/ 990 w 782"/>
                        <a:gd name="T69" fmla="*/ 1 h 808"/>
                        <a:gd name="T70" fmla="*/ 1029 w 782"/>
                        <a:gd name="T71" fmla="*/ 1 h 808"/>
                        <a:gd name="T72" fmla="*/ 1013 w 782"/>
                        <a:gd name="T73" fmla="*/ 1 h 808"/>
                        <a:gd name="T74" fmla="*/ 957 w 782"/>
                        <a:gd name="T75" fmla="*/ 1 h 808"/>
                        <a:gd name="T76" fmla="*/ 881 w 782"/>
                        <a:gd name="T77" fmla="*/ 1 h 808"/>
                        <a:gd name="T78" fmla="*/ 794 w 782"/>
                        <a:gd name="T79" fmla="*/ 1 h 808"/>
                        <a:gd name="T80" fmla="*/ 607 w 782"/>
                        <a:gd name="T81" fmla="*/ 1 h 808"/>
                        <a:gd name="T82" fmla="*/ 327 w 782"/>
                        <a:gd name="T83" fmla="*/ 1 h 808"/>
                        <a:gd name="T84" fmla="*/ 118 w 782"/>
                        <a:gd name="T85" fmla="*/ 1 h 808"/>
                        <a:gd name="T86" fmla="*/ 34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90" name="Freeform 16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7136 w 992"/>
                        <a:gd name="T1" fmla="*/ 1 h 770"/>
                        <a:gd name="T2" fmla="*/ 7271 w 992"/>
                        <a:gd name="T3" fmla="*/ 1 h 770"/>
                        <a:gd name="T4" fmla="*/ 7771 w 992"/>
                        <a:gd name="T5" fmla="*/ 1 h 770"/>
                        <a:gd name="T6" fmla="*/ 8390 w 992"/>
                        <a:gd name="T7" fmla="*/ 1 h 770"/>
                        <a:gd name="T8" fmla="*/ 8757 w 992"/>
                        <a:gd name="T9" fmla="*/ 1 h 770"/>
                        <a:gd name="T10" fmla="*/ 8596 w 992"/>
                        <a:gd name="T11" fmla="*/ 1 h 770"/>
                        <a:gd name="T12" fmla="*/ 8254 w 992"/>
                        <a:gd name="T13" fmla="*/ 1 h 770"/>
                        <a:gd name="T14" fmla="*/ 7569 w 992"/>
                        <a:gd name="T15" fmla="*/ 1 h 770"/>
                        <a:gd name="T16" fmla="*/ 6723 w 992"/>
                        <a:gd name="T17" fmla="*/ 1 h 770"/>
                        <a:gd name="T18" fmla="*/ 6018 w 992"/>
                        <a:gd name="T19" fmla="*/ 1 h 770"/>
                        <a:gd name="T20" fmla="*/ 5228 w 992"/>
                        <a:gd name="T21" fmla="*/ 1 h 770"/>
                        <a:gd name="T22" fmla="*/ 4475 w 992"/>
                        <a:gd name="T23" fmla="*/ 1 h 770"/>
                        <a:gd name="T24" fmla="*/ 3903 w 992"/>
                        <a:gd name="T25" fmla="*/ 1 h 770"/>
                        <a:gd name="T26" fmla="*/ 3694 w 992"/>
                        <a:gd name="T27" fmla="*/ 1 h 770"/>
                        <a:gd name="T28" fmla="*/ 3462 w 992"/>
                        <a:gd name="T29" fmla="*/ 1 h 770"/>
                        <a:gd name="T30" fmla="*/ 3190 w 992"/>
                        <a:gd name="T31" fmla="*/ 1 h 770"/>
                        <a:gd name="T32" fmla="*/ 2986 w 992"/>
                        <a:gd name="T33" fmla="*/ 1 h 770"/>
                        <a:gd name="T34" fmla="*/ 2986 w 992"/>
                        <a:gd name="T35" fmla="*/ 1 h 770"/>
                        <a:gd name="T36" fmla="*/ 2845 w 992"/>
                        <a:gd name="T37" fmla="*/ 1 h 770"/>
                        <a:gd name="T38" fmla="*/ 2455 w 992"/>
                        <a:gd name="T39" fmla="*/ 1 h 770"/>
                        <a:gd name="T40" fmla="*/ 1973 w 992"/>
                        <a:gd name="T41" fmla="*/ 1 h 770"/>
                        <a:gd name="T42" fmla="*/ 1525 w 992"/>
                        <a:gd name="T43" fmla="*/ 1 h 770"/>
                        <a:gd name="T44" fmla="*/ 1012 w 992"/>
                        <a:gd name="T45" fmla="*/ 1 h 770"/>
                        <a:gd name="T46" fmla="*/ 234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48 w 992"/>
                        <a:gd name="T53" fmla="*/ 1 h 770"/>
                        <a:gd name="T54" fmla="*/ 722 w 992"/>
                        <a:gd name="T55" fmla="*/ 1 h 770"/>
                        <a:gd name="T56" fmla="*/ 1045 w 992"/>
                        <a:gd name="T57" fmla="*/ 1 h 770"/>
                        <a:gd name="T58" fmla="*/ 1667 w 992"/>
                        <a:gd name="T59" fmla="*/ 1 h 770"/>
                        <a:gd name="T60" fmla="*/ 2271 w 992"/>
                        <a:gd name="T61" fmla="*/ 1 h 770"/>
                        <a:gd name="T62" fmla="*/ 2845 w 992"/>
                        <a:gd name="T63" fmla="*/ 1 h 770"/>
                        <a:gd name="T64" fmla="*/ 3665 w 992"/>
                        <a:gd name="T65" fmla="*/ 0 h 770"/>
                        <a:gd name="T66" fmla="*/ 3694 w 992"/>
                        <a:gd name="T67" fmla="*/ 1 h 770"/>
                        <a:gd name="T68" fmla="*/ 3509 w 992"/>
                        <a:gd name="T69" fmla="*/ 1 h 770"/>
                        <a:gd name="T70" fmla="*/ 3462 w 992"/>
                        <a:gd name="T71" fmla="*/ 1 h 770"/>
                        <a:gd name="T72" fmla="*/ 3694 w 992"/>
                        <a:gd name="T73" fmla="*/ 1 h 770"/>
                        <a:gd name="T74" fmla="*/ 4080 w 992"/>
                        <a:gd name="T75" fmla="*/ 1 h 770"/>
                        <a:gd name="T76" fmla="*/ 4409 w 992"/>
                        <a:gd name="T77" fmla="*/ 1 h 770"/>
                        <a:gd name="T78" fmla="*/ 4928 w 992"/>
                        <a:gd name="T79" fmla="*/ 1 h 770"/>
                        <a:gd name="T80" fmla="*/ 5430 w 992"/>
                        <a:gd name="T81" fmla="*/ 1 h 770"/>
                        <a:gd name="T82" fmla="*/ 5943 w 992"/>
                        <a:gd name="T83" fmla="*/ 1 h 770"/>
                        <a:gd name="T84" fmla="*/ 6619 w 992"/>
                        <a:gd name="T85" fmla="*/ 1 h 770"/>
                        <a:gd name="T86" fmla="*/ 7065 w 992"/>
                        <a:gd name="T87" fmla="*/ 1 h 770"/>
                        <a:gd name="T88" fmla="*/ 7136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91" name="Freeform 1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2 w 699"/>
                        <a:gd name="T1" fmla="*/ 6 h 1216"/>
                        <a:gd name="T2" fmla="*/ 2 w 699"/>
                        <a:gd name="T3" fmla="*/ 7 h 1216"/>
                        <a:gd name="T4" fmla="*/ 2 w 699"/>
                        <a:gd name="T5" fmla="*/ 7 h 1216"/>
                        <a:gd name="T6" fmla="*/ 3 w 699"/>
                        <a:gd name="T7" fmla="*/ 7 h 1216"/>
                        <a:gd name="T8" fmla="*/ 3 w 699"/>
                        <a:gd name="T9" fmla="*/ 7 h 1216"/>
                        <a:gd name="T10" fmla="*/ 3 w 699"/>
                        <a:gd name="T11" fmla="*/ 8 h 1216"/>
                        <a:gd name="T12" fmla="*/ 3 w 699"/>
                        <a:gd name="T13" fmla="*/ 8 h 1216"/>
                        <a:gd name="T14" fmla="*/ 2 w 699"/>
                        <a:gd name="T15" fmla="*/ 7 h 1216"/>
                        <a:gd name="T16" fmla="*/ 1 w 699"/>
                        <a:gd name="T17" fmla="*/ 7 h 1216"/>
                        <a:gd name="T18" fmla="*/ 1 w 699"/>
                        <a:gd name="T19" fmla="*/ 6 h 1216"/>
                        <a:gd name="T20" fmla="*/ 1 w 699"/>
                        <a:gd name="T21" fmla="*/ 5 h 1216"/>
                        <a:gd name="T22" fmla="*/ 1 w 699"/>
                        <a:gd name="T23" fmla="*/ 4 h 1216"/>
                        <a:gd name="T24" fmla="*/ 1 w 699"/>
                        <a:gd name="T25" fmla="*/ 2 h 1216"/>
                        <a:gd name="T26" fmla="*/ 1 w 699"/>
                        <a:gd name="T27" fmla="*/ 2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2 h 1216"/>
                        <a:gd name="T74" fmla="*/ 1 w 699"/>
                        <a:gd name="T75" fmla="*/ 3 h 1216"/>
                        <a:gd name="T76" fmla="*/ 1 w 699"/>
                        <a:gd name="T77" fmla="*/ 4 h 1216"/>
                        <a:gd name="T78" fmla="*/ 1 w 699"/>
                        <a:gd name="T79" fmla="*/ 5 h 1216"/>
                        <a:gd name="T80" fmla="*/ 1 w 699"/>
                        <a:gd name="T81" fmla="*/ 6 h 1216"/>
                        <a:gd name="T82" fmla="*/ 2 w 699"/>
                        <a:gd name="T83" fmla="*/ 6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92" name="Freeform 18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2 w 915"/>
                        <a:gd name="T13" fmla="*/ 1 h 1139"/>
                        <a:gd name="T14" fmla="*/ 3 w 915"/>
                        <a:gd name="T15" fmla="*/ 1 h 1139"/>
                        <a:gd name="T16" fmla="*/ 3 w 915"/>
                        <a:gd name="T17" fmla="*/ 1 h 1139"/>
                        <a:gd name="T18" fmla="*/ 3 w 915"/>
                        <a:gd name="T19" fmla="*/ 1 h 1139"/>
                        <a:gd name="T20" fmla="*/ 3 w 915"/>
                        <a:gd name="T21" fmla="*/ 1 h 1139"/>
                        <a:gd name="T22" fmla="*/ 3 w 915"/>
                        <a:gd name="T23" fmla="*/ 1 h 1139"/>
                        <a:gd name="T24" fmla="*/ 3 w 915"/>
                        <a:gd name="T25" fmla="*/ 1 h 1139"/>
                        <a:gd name="T26" fmla="*/ 4 w 915"/>
                        <a:gd name="T27" fmla="*/ 1 h 1139"/>
                        <a:gd name="T28" fmla="*/ 4 w 915"/>
                        <a:gd name="T29" fmla="*/ 1 h 1139"/>
                        <a:gd name="T30" fmla="*/ 3 w 915"/>
                        <a:gd name="T31" fmla="*/ 1 h 1139"/>
                        <a:gd name="T32" fmla="*/ 3 w 915"/>
                        <a:gd name="T33" fmla="*/ 1 h 1139"/>
                        <a:gd name="T34" fmla="*/ 3 w 915"/>
                        <a:gd name="T35" fmla="*/ 1 h 1139"/>
                        <a:gd name="T36" fmla="*/ 3 w 915"/>
                        <a:gd name="T37" fmla="*/ 1 h 1139"/>
                        <a:gd name="T38" fmla="*/ 3 w 915"/>
                        <a:gd name="T39" fmla="*/ 1 h 1139"/>
                        <a:gd name="T40" fmla="*/ 3 w 915"/>
                        <a:gd name="T41" fmla="*/ 1 h 1139"/>
                        <a:gd name="T42" fmla="*/ 3 w 915"/>
                        <a:gd name="T43" fmla="*/ 1 h 1139"/>
                        <a:gd name="T44" fmla="*/ 3 w 915"/>
                        <a:gd name="T45" fmla="*/ 1 h 1139"/>
                        <a:gd name="T46" fmla="*/ 3 w 915"/>
                        <a:gd name="T47" fmla="*/ 0 h 1139"/>
                        <a:gd name="T48" fmla="*/ 3 w 915"/>
                        <a:gd name="T49" fmla="*/ 1 h 1139"/>
                        <a:gd name="T50" fmla="*/ 3 w 915"/>
                        <a:gd name="T51" fmla="*/ 1 h 1139"/>
                        <a:gd name="T52" fmla="*/ 3 w 915"/>
                        <a:gd name="T53" fmla="*/ 1 h 1139"/>
                        <a:gd name="T54" fmla="*/ 3 w 915"/>
                        <a:gd name="T55" fmla="*/ 1 h 1139"/>
                        <a:gd name="T56" fmla="*/ 3 w 915"/>
                        <a:gd name="T57" fmla="*/ 1 h 1139"/>
                        <a:gd name="T58" fmla="*/ 3 w 915"/>
                        <a:gd name="T59" fmla="*/ 1 h 1139"/>
                        <a:gd name="T60" fmla="*/ 3 w 915"/>
                        <a:gd name="T61" fmla="*/ 1 h 1139"/>
                        <a:gd name="T62" fmla="*/ 3 w 915"/>
                        <a:gd name="T63" fmla="*/ 1 h 1139"/>
                        <a:gd name="T64" fmla="*/ 3 w 915"/>
                        <a:gd name="T65" fmla="*/ 1 h 1139"/>
                        <a:gd name="T66" fmla="*/ 3 w 915"/>
                        <a:gd name="T67" fmla="*/ 1 h 1139"/>
                        <a:gd name="T68" fmla="*/ 3 w 915"/>
                        <a:gd name="T69" fmla="*/ 1 h 1139"/>
                        <a:gd name="T70" fmla="*/ 3 w 915"/>
                        <a:gd name="T71" fmla="*/ 1 h 1139"/>
                        <a:gd name="T72" fmla="*/ 3 w 915"/>
                        <a:gd name="T73" fmla="*/ 1 h 1139"/>
                        <a:gd name="T74" fmla="*/ 2 w 915"/>
                        <a:gd name="T75" fmla="*/ 1 h 1139"/>
                        <a:gd name="T76" fmla="*/ 2 w 915"/>
                        <a:gd name="T77" fmla="*/ 1 h 1139"/>
                        <a:gd name="T78" fmla="*/ 2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53983" name="Oval 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endParaRPr lang="en-US" altLang="en-US"/>
                </a:p>
              </p:txBody>
            </p:sp>
          </p:grpSp>
          <p:grpSp>
            <p:nvGrpSpPr>
              <p:cNvPr id="253976" name="Group 20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53977" name="Group 21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53980" name="AutoShape 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53981" name="Line 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3978" name="Line 24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979" name="Line 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53974" name="Text Box 26"/>
            <p:cNvSpPr txBox="1">
              <a:spLocks noChangeArrowheads="1"/>
            </p:cNvSpPr>
            <p:nvPr/>
          </p:nvSpPr>
          <p:spPr bwMode="auto">
            <a:xfrm>
              <a:off x="912" y="576"/>
              <a:ext cx="4026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>
                  <a:solidFill>
                    <a:schemeClr val="tx2"/>
                  </a:solidFill>
                </a:rPr>
                <a:t>Maintaining Loop Invariant</a:t>
              </a:r>
            </a:p>
          </p:txBody>
        </p:sp>
      </p:grpSp>
      <p:sp>
        <p:nvSpPr>
          <p:cNvPr id="1114139" name="Rectangle 27"/>
          <p:cNvSpPr>
            <a:spLocks noChangeArrowheads="1"/>
          </p:cNvSpPr>
          <p:nvPr/>
        </p:nvSpPr>
        <p:spPr bwMode="auto">
          <a:xfrm>
            <a:off x="2133600" y="2316163"/>
            <a:ext cx="34067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Let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denote one. </a:t>
            </a:r>
          </a:p>
        </p:txBody>
      </p:sp>
      <p:grpSp>
        <p:nvGrpSpPr>
          <p:cNvPr id="10" name="Group 28"/>
          <p:cNvGrpSpPr>
            <a:grpSpLocks/>
          </p:cNvGrpSpPr>
          <p:nvPr/>
        </p:nvGrpSpPr>
        <p:grpSpPr bwMode="auto">
          <a:xfrm>
            <a:off x="152400" y="1828800"/>
            <a:ext cx="9148763" cy="579438"/>
            <a:chOff x="96" y="1152"/>
            <a:chExt cx="5763" cy="365"/>
          </a:xfrm>
        </p:grpSpPr>
        <p:sp>
          <p:nvSpPr>
            <p:cNvPr id="253969" name="Text Box 29"/>
            <p:cNvSpPr txBox="1">
              <a:spLocks noChangeArrowheads="1"/>
            </p:cNvSpPr>
            <p:nvPr/>
          </p:nvSpPr>
          <p:spPr bwMode="auto">
            <a:xfrm>
              <a:off x="1344" y="1152"/>
              <a:ext cx="4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latin typeface="Symbol" pitchFamily="18" charset="2"/>
                </a:rPr>
                <a:t>$</a:t>
              </a:r>
              <a:r>
                <a:rPr lang="en-US" altLang="en-US" i="0"/>
                <a:t> optSol that extends </a:t>
              </a:r>
              <a:r>
                <a:rPr lang="en-US" altLang="en-US">
                  <a:solidFill>
                    <a:srgbClr val="FF66FF"/>
                  </a:solidFill>
                </a:rPr>
                <a:t>A</a:t>
              </a:r>
              <a:r>
                <a:rPr lang="en-US" altLang="en-US" baseline="-25000">
                  <a:solidFill>
                    <a:srgbClr val="FF66FF"/>
                  </a:solidFill>
                </a:rPr>
                <a:t>t-1</a:t>
              </a:r>
              <a:r>
                <a:rPr lang="en-US" altLang="en-US" i="0"/>
                <a:t>.</a:t>
              </a:r>
            </a:p>
          </p:txBody>
        </p:sp>
        <p:sp>
          <p:nvSpPr>
            <p:cNvPr id="253970" name="Text Box 30"/>
            <p:cNvSpPr txBox="1">
              <a:spLocks noChangeArrowheads="1"/>
            </p:cNvSpPr>
            <p:nvPr/>
          </p:nvSpPr>
          <p:spPr bwMode="auto">
            <a:xfrm>
              <a:off x="96" y="1185"/>
              <a:ext cx="752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&lt;LI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t-1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253971" name="AutoShape 31"/>
            <p:cNvSpPr>
              <a:spLocks noChangeArrowheads="1"/>
            </p:cNvSpPr>
            <p:nvPr/>
          </p:nvSpPr>
          <p:spPr bwMode="auto">
            <a:xfrm>
              <a:off x="768" y="118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</p:grpSp>
      <p:grpSp>
        <p:nvGrpSpPr>
          <p:cNvPr id="11" name="Group 32"/>
          <p:cNvGrpSpPr>
            <a:grpSpLocks/>
          </p:cNvGrpSpPr>
          <p:nvPr/>
        </p:nvGrpSpPr>
        <p:grpSpPr bwMode="auto">
          <a:xfrm>
            <a:off x="25400" y="3001963"/>
            <a:ext cx="9956800" cy="579437"/>
            <a:chOff x="16" y="2736"/>
            <a:chExt cx="6272" cy="365"/>
          </a:xfrm>
        </p:grpSpPr>
        <p:sp>
          <p:nvSpPr>
            <p:cNvPr id="253966" name="Rectangle 33"/>
            <p:cNvSpPr>
              <a:spLocks noChangeArrowheads="1"/>
            </p:cNvSpPr>
            <p:nvPr/>
          </p:nvSpPr>
          <p:spPr bwMode="auto">
            <a:xfrm>
              <a:off x="16" y="2746"/>
              <a:ext cx="68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  <a:endParaRPr lang="en-US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253967" name="Text Box 34"/>
            <p:cNvSpPr txBox="1">
              <a:spLocks noChangeArrowheads="1"/>
            </p:cNvSpPr>
            <p:nvPr/>
          </p:nvSpPr>
          <p:spPr bwMode="auto">
            <a:xfrm>
              <a:off x="1341" y="2736"/>
              <a:ext cx="494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i="0"/>
                <a:t>Commits or rejects the next best object.  </a:t>
              </a:r>
            </a:p>
          </p:txBody>
        </p:sp>
        <p:sp>
          <p:nvSpPr>
            <p:cNvPr id="253968" name="AutoShape 35"/>
            <p:cNvSpPr>
              <a:spLocks noChangeArrowheads="1"/>
            </p:cNvSpPr>
            <p:nvPr/>
          </p:nvSpPr>
          <p:spPr bwMode="auto">
            <a:xfrm>
              <a:off x="768" y="278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1114148" name="Text Box 36"/>
          <p:cNvSpPr txBox="1">
            <a:spLocks noChangeArrowheads="1"/>
          </p:cNvSpPr>
          <p:nvPr/>
        </p:nvSpPr>
        <p:spPr bwMode="auto">
          <a:xfrm>
            <a:off x="76200" y="3733800"/>
            <a:ext cx="8153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Proof changes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into </a:t>
            </a: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 i="0"/>
              <a:t>and proves it </a:t>
            </a:r>
          </a:p>
        </p:txBody>
      </p:sp>
      <p:sp>
        <p:nvSpPr>
          <p:cNvPr id="1114149" name="Rectangle 37"/>
          <p:cNvSpPr>
            <a:spLocks noChangeArrowheads="1"/>
          </p:cNvSpPr>
          <p:nvPr/>
        </p:nvSpPr>
        <p:spPr bwMode="auto">
          <a:xfrm>
            <a:off x="304800" y="4267200"/>
            <a:ext cx="87630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0"/>
              <a:t> is a valid solution </a:t>
            </a:r>
          </a:p>
          <a:p>
            <a:pPr eaLnBrk="1" hangingPunct="1"/>
            <a:r>
              <a:rPr lang="en-US" altLang="en-US" i="0"/>
              <a:t> extends both previous and new choices </a:t>
            </a:r>
            <a:r>
              <a:rPr lang="en-US" altLang="en-US">
                <a:solidFill>
                  <a:srgbClr val="CC00FF"/>
                </a:solidFill>
              </a:rPr>
              <a:t>A</a:t>
            </a:r>
            <a:r>
              <a:rPr lang="en-US" altLang="en-US" baseline="-25000">
                <a:solidFill>
                  <a:srgbClr val="CC00FF"/>
                </a:solidFill>
              </a:rPr>
              <a:t>t</a:t>
            </a:r>
            <a:r>
              <a:rPr lang="en-US" altLang="en-US" i="0"/>
              <a:t>.</a:t>
            </a:r>
          </a:p>
          <a:p>
            <a:pPr eaLnBrk="1" hangingPunct="1"/>
            <a:r>
              <a:rPr lang="en-US" altLang="en-US" i="0"/>
              <a:t> is optimal</a:t>
            </a:r>
          </a:p>
        </p:txBody>
      </p:sp>
      <p:grpSp>
        <p:nvGrpSpPr>
          <p:cNvPr id="12" name="Group 38"/>
          <p:cNvGrpSpPr>
            <a:grpSpLocks/>
          </p:cNvGrpSpPr>
          <p:nvPr/>
        </p:nvGrpSpPr>
        <p:grpSpPr bwMode="auto">
          <a:xfrm>
            <a:off x="1219200" y="6340475"/>
            <a:ext cx="1831975" cy="523875"/>
            <a:chOff x="2699" y="3994"/>
            <a:chExt cx="1154" cy="330"/>
          </a:xfrm>
        </p:grpSpPr>
        <p:sp>
          <p:nvSpPr>
            <p:cNvPr id="253964" name="Text Box 39"/>
            <p:cNvSpPr txBox="1">
              <a:spLocks noChangeArrowheads="1"/>
            </p:cNvSpPr>
            <p:nvPr/>
          </p:nvSpPr>
          <p:spPr bwMode="auto">
            <a:xfrm>
              <a:off x="3227" y="3994"/>
              <a:ext cx="62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&lt;LI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253965" name="AutoShape 40"/>
            <p:cNvSpPr>
              <a:spLocks noChangeArrowheads="1"/>
            </p:cNvSpPr>
            <p:nvPr/>
          </p:nvSpPr>
          <p:spPr bwMode="auto">
            <a:xfrm>
              <a:off x="2699" y="401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grpSp>
        <p:nvGrpSpPr>
          <p:cNvPr id="13" name="Group 41"/>
          <p:cNvGrpSpPr>
            <a:grpSpLocks/>
          </p:cNvGrpSpPr>
          <p:nvPr/>
        </p:nvGrpSpPr>
        <p:grpSpPr bwMode="auto">
          <a:xfrm>
            <a:off x="1236663" y="5791200"/>
            <a:ext cx="8064500" cy="579438"/>
            <a:chOff x="779" y="3648"/>
            <a:chExt cx="5080" cy="365"/>
          </a:xfrm>
        </p:grpSpPr>
        <p:sp>
          <p:nvSpPr>
            <p:cNvPr id="253962" name="AutoShape 42"/>
            <p:cNvSpPr>
              <a:spLocks noChangeArrowheads="1"/>
            </p:cNvSpPr>
            <p:nvPr/>
          </p:nvSpPr>
          <p:spPr bwMode="auto">
            <a:xfrm>
              <a:off x="779" y="3678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  <p:sp>
          <p:nvSpPr>
            <p:cNvPr id="253963" name="Text Box 43"/>
            <p:cNvSpPr txBox="1">
              <a:spLocks noChangeArrowheads="1"/>
            </p:cNvSpPr>
            <p:nvPr/>
          </p:nvSpPr>
          <p:spPr bwMode="auto">
            <a:xfrm>
              <a:off x="1344" y="3648"/>
              <a:ext cx="451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latin typeface="Symbol" pitchFamily="18" charset="2"/>
                </a:rPr>
                <a:t>$</a:t>
              </a:r>
              <a:r>
                <a:rPr lang="en-US" altLang="en-US" i="0"/>
                <a:t> optSol </a:t>
              </a:r>
              <a:r>
                <a:rPr lang="en-US" altLang="en-US">
                  <a:solidFill>
                    <a:srgbClr val="CC00FF"/>
                  </a:solidFill>
                </a:rPr>
                <a:t>S</a:t>
              </a:r>
              <a:r>
                <a:rPr lang="en-US" altLang="en-US" baseline="-25000">
                  <a:solidFill>
                    <a:srgbClr val="CC00FF"/>
                  </a:solidFill>
                </a:rPr>
                <a:t>t  </a:t>
              </a:r>
              <a:r>
                <a:rPr lang="en-US" altLang="en-US" i="0"/>
                <a:t>that extends these choices.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9594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14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14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14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14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14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14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14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14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4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14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14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4139" grpId="0" autoUpdateAnimBg="0"/>
      <p:bldP spid="1114148" grpId="0" autoUpdateAnimBg="0"/>
      <p:bldP spid="1114149" grpId="0" build="p" autoUpdateAnimBg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978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5110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5111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5112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3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4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5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6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7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8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9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5120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512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512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5123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5124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4979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5009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5010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1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2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3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4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5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6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7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8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19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0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1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2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3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4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5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6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7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8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29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0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1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2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3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4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5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6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7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8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39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0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1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2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3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4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5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6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7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8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49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0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1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2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3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4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5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6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7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8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59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0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1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2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3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4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5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6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7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8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69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0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1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2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3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4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5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6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7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8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9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0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1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2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3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4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5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6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7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8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9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0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1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2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3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4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5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6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7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8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99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0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1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2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3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4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5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6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7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8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09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4980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4981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5003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4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5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6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7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8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1626" name="AutoShape 132"/>
          <p:cNvSpPr>
            <a:spLocks noChangeArrowheads="1"/>
          </p:cNvSpPr>
          <p:nvPr/>
        </p:nvSpPr>
        <p:spPr bwMode="auto">
          <a:xfrm>
            <a:off x="2057400" y="652463"/>
            <a:ext cx="5410200" cy="982662"/>
          </a:xfrm>
          <a:prstGeom prst="wedgeRoundRectCallout">
            <a:avLst>
              <a:gd name="adj1" fmla="val -60361"/>
              <a:gd name="adj2" fmla="val 218671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  <a:r>
              <a:rPr lang="en-US" altLang="en-US" i="0"/>
              <a:t> has merged the following trees together so far</a:t>
            </a:r>
          </a:p>
        </p:txBody>
      </p:sp>
      <p:sp>
        <p:nvSpPr>
          <p:cNvPr id="254983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2133600" y="3429000"/>
            <a:ext cx="5059363" cy="1249363"/>
            <a:chOff x="1676400" y="5495615"/>
            <a:chExt cx="5059680" cy="1249254"/>
          </a:xfrm>
        </p:grpSpPr>
        <p:grpSp>
          <p:nvGrpSpPr>
            <p:cNvPr id="254985" name="Group 2"/>
            <p:cNvGrpSpPr>
              <a:grpSpLocks/>
            </p:cNvGrpSpPr>
            <p:nvPr/>
          </p:nvGrpSpPr>
          <p:grpSpPr bwMode="auto">
            <a:xfrm>
              <a:off x="1676400" y="5495615"/>
              <a:ext cx="609600" cy="1209985"/>
              <a:chOff x="1676400" y="5495615"/>
              <a:chExt cx="609600" cy="1209985"/>
            </a:xfrm>
          </p:grpSpPr>
          <p:sp>
            <p:nvSpPr>
              <p:cNvPr id="255001" name="Isosceles Triangle 1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5002" name="Rectangle 198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86" name="Group 200"/>
            <p:cNvGrpSpPr>
              <a:grpSpLocks/>
            </p:cNvGrpSpPr>
            <p:nvPr/>
          </p:nvGrpSpPr>
          <p:grpSpPr bwMode="auto">
            <a:xfrm>
              <a:off x="2566416" y="5510784"/>
              <a:ext cx="609600" cy="1209985"/>
              <a:chOff x="1676400" y="5495615"/>
              <a:chExt cx="609600" cy="1209985"/>
            </a:xfrm>
          </p:grpSpPr>
          <p:sp>
            <p:nvSpPr>
              <p:cNvPr id="254999" name="Isosceles Triangle 201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5000" name="Rectangle 202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87" name="Group 203"/>
            <p:cNvGrpSpPr>
              <a:grpSpLocks/>
            </p:cNvGrpSpPr>
            <p:nvPr/>
          </p:nvGrpSpPr>
          <p:grpSpPr bwMode="auto">
            <a:xfrm>
              <a:off x="3456432" y="5525953"/>
              <a:ext cx="609600" cy="1209985"/>
              <a:chOff x="1676400" y="5495615"/>
              <a:chExt cx="609600" cy="1209985"/>
            </a:xfrm>
          </p:grpSpPr>
          <p:sp>
            <p:nvSpPr>
              <p:cNvPr id="254997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4998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86" cy="307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88" name="Group 206"/>
            <p:cNvGrpSpPr>
              <a:grpSpLocks/>
            </p:cNvGrpSpPr>
            <p:nvPr/>
          </p:nvGrpSpPr>
          <p:grpSpPr bwMode="auto">
            <a:xfrm>
              <a:off x="4346448" y="5528930"/>
              <a:ext cx="609600" cy="1209985"/>
              <a:chOff x="1676400" y="5495615"/>
              <a:chExt cx="609600" cy="1209985"/>
            </a:xfrm>
          </p:grpSpPr>
          <p:sp>
            <p:nvSpPr>
              <p:cNvPr id="254995" name="Isosceles Triangle 207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4996" name="Rectangle 208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112" cy="307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89" name="Group 209"/>
            <p:cNvGrpSpPr>
              <a:grpSpLocks/>
            </p:cNvGrpSpPr>
            <p:nvPr/>
          </p:nvGrpSpPr>
          <p:grpSpPr bwMode="auto">
            <a:xfrm>
              <a:off x="5236464" y="5531907"/>
              <a:ext cx="609600" cy="1209985"/>
              <a:chOff x="1676400" y="5495615"/>
              <a:chExt cx="609600" cy="1209985"/>
            </a:xfrm>
          </p:grpSpPr>
          <p:sp>
            <p:nvSpPr>
              <p:cNvPr id="254993" name="Isosceles Triangle 210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4994" name="Rectangle 211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112" cy="307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4990" name="Group 212"/>
            <p:cNvGrpSpPr>
              <a:grpSpLocks/>
            </p:cNvGrpSpPr>
            <p:nvPr/>
          </p:nvGrpSpPr>
          <p:grpSpPr bwMode="auto">
            <a:xfrm>
              <a:off x="6126480" y="5534884"/>
              <a:ext cx="609600" cy="1209985"/>
              <a:chOff x="1676400" y="5495615"/>
              <a:chExt cx="609600" cy="1209985"/>
            </a:xfrm>
          </p:grpSpPr>
          <p:sp>
            <p:nvSpPr>
              <p:cNvPr id="254991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4992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86" cy="307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1639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1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1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26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02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6146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47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6148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49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0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1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2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3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4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5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6156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615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615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6159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6160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6003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6045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6046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7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8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9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0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1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2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3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4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5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6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7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8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9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0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1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2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3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4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5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6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7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8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9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0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1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2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3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4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5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6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7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8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9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0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1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2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3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4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5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6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7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8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9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0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1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2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3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4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5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6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7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8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9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0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1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2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3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4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5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6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7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8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9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0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1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2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3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4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5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6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7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8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9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0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1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2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3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4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5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6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7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8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9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0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1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2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3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4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5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6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7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8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9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0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1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2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3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4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5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04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6005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6039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0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1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2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3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4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16289" name="AutoShape 129"/>
          <p:cNvSpPr>
            <a:spLocks noChangeArrowheads="1"/>
          </p:cNvSpPr>
          <p:nvPr/>
        </p:nvSpPr>
        <p:spPr bwMode="auto">
          <a:xfrm>
            <a:off x="1905000" y="533400"/>
            <a:ext cx="5337175" cy="1627188"/>
          </a:xfrm>
          <a:prstGeom prst="wedgeRoundRectCallout">
            <a:avLst>
              <a:gd name="adj1" fmla="val 71963"/>
              <a:gd name="adj2" fmla="val 7551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I hold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witnessing that there is an optSol that extends previous choices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  <a:r>
              <a:rPr lang="en-US" altLang="en-US" i="0"/>
              <a:t>. </a:t>
            </a:r>
          </a:p>
        </p:txBody>
      </p:sp>
      <p:sp>
        <p:nvSpPr>
          <p:cNvPr id="256007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2" name="Group 21"/>
          <p:cNvGrpSpPr>
            <a:grpSpLocks/>
          </p:cNvGrpSpPr>
          <p:nvPr/>
        </p:nvGrpSpPr>
        <p:grpSpPr bwMode="auto">
          <a:xfrm>
            <a:off x="1981200" y="2403475"/>
            <a:ext cx="5397500" cy="4378325"/>
            <a:chOff x="1981200" y="2403312"/>
            <a:chExt cx="5396977" cy="4378488"/>
          </a:xfrm>
        </p:grpSpPr>
        <p:grpSp>
          <p:nvGrpSpPr>
            <p:cNvPr id="256009" name="Group 2"/>
            <p:cNvGrpSpPr>
              <a:grpSpLocks/>
            </p:cNvGrpSpPr>
            <p:nvPr/>
          </p:nvGrpSpPr>
          <p:grpSpPr bwMode="auto">
            <a:xfrm>
              <a:off x="6768577" y="3064459"/>
              <a:ext cx="609600" cy="1209985"/>
              <a:chOff x="1676400" y="5495615"/>
              <a:chExt cx="609600" cy="1209985"/>
            </a:xfrm>
          </p:grpSpPr>
          <p:sp>
            <p:nvSpPr>
              <p:cNvPr id="256037" name="Isosceles Triangle 1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8" name="Rectangle 198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0.5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0" name="Group 200"/>
            <p:cNvGrpSpPr>
              <a:grpSpLocks/>
            </p:cNvGrpSpPr>
            <p:nvPr/>
          </p:nvGrpSpPr>
          <p:grpSpPr bwMode="auto">
            <a:xfrm>
              <a:off x="1981200" y="5517253"/>
              <a:ext cx="609600" cy="1209985"/>
              <a:chOff x="1676400" y="5495615"/>
              <a:chExt cx="609600" cy="1209985"/>
            </a:xfrm>
          </p:grpSpPr>
          <p:sp>
            <p:nvSpPr>
              <p:cNvPr id="256035" name="Isosceles Triangle 201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6" name="Rectangle 202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8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0.2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1" name="Group 203"/>
            <p:cNvGrpSpPr>
              <a:grpSpLocks/>
            </p:cNvGrpSpPr>
            <p:nvPr/>
          </p:nvGrpSpPr>
          <p:grpSpPr bwMode="auto">
            <a:xfrm>
              <a:off x="5393929" y="4885623"/>
              <a:ext cx="609600" cy="1209985"/>
              <a:chOff x="1676400" y="5495615"/>
              <a:chExt cx="609600" cy="1209985"/>
            </a:xfrm>
          </p:grpSpPr>
          <p:sp>
            <p:nvSpPr>
              <p:cNvPr id="256033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4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07" cy="3077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2" name="Group 206"/>
            <p:cNvGrpSpPr>
              <a:grpSpLocks/>
            </p:cNvGrpSpPr>
            <p:nvPr/>
          </p:nvGrpSpPr>
          <p:grpSpPr bwMode="auto">
            <a:xfrm>
              <a:off x="2816630" y="5571815"/>
              <a:ext cx="609600" cy="1209985"/>
              <a:chOff x="1676400" y="5495615"/>
              <a:chExt cx="609600" cy="1209985"/>
            </a:xfrm>
          </p:grpSpPr>
          <p:sp>
            <p:nvSpPr>
              <p:cNvPr id="256031" name="Isosceles Triangle 207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2" name="Rectangle 208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46" cy="3077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3" name="Group 209"/>
            <p:cNvGrpSpPr>
              <a:grpSpLocks/>
            </p:cNvGrpSpPr>
            <p:nvPr/>
          </p:nvGrpSpPr>
          <p:grpSpPr bwMode="auto">
            <a:xfrm>
              <a:off x="4576084" y="4912260"/>
              <a:ext cx="609600" cy="1209985"/>
              <a:chOff x="1676400" y="5495615"/>
              <a:chExt cx="609600" cy="1209985"/>
            </a:xfrm>
          </p:grpSpPr>
          <p:sp>
            <p:nvSpPr>
              <p:cNvPr id="256029" name="Isosceles Triangle 210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30" name="Rectangle 211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09046" cy="3077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0.1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4" name="Group 212"/>
            <p:cNvGrpSpPr>
              <a:grpSpLocks/>
            </p:cNvGrpSpPr>
            <p:nvPr/>
          </p:nvGrpSpPr>
          <p:grpSpPr bwMode="auto">
            <a:xfrm>
              <a:off x="3512249" y="4966823"/>
              <a:ext cx="609600" cy="1209985"/>
              <a:chOff x="1676400" y="5495615"/>
              <a:chExt cx="609600" cy="1209985"/>
            </a:xfrm>
          </p:grpSpPr>
          <p:sp>
            <p:nvSpPr>
              <p:cNvPr id="256027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rgbClr val="99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56028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07" cy="3077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grpSp>
          <p:nvGrpSpPr>
            <p:cNvPr id="256015" name="Group 215"/>
            <p:cNvGrpSpPr>
              <a:grpSpLocks/>
            </p:cNvGrpSpPr>
            <p:nvPr/>
          </p:nvGrpSpPr>
          <p:grpSpPr bwMode="auto">
            <a:xfrm>
              <a:off x="2306306" y="5160116"/>
              <a:ext cx="815124" cy="632685"/>
              <a:chOff x="608069" y="5753100"/>
              <a:chExt cx="561502" cy="608351"/>
            </a:xfrm>
          </p:grpSpPr>
          <p:cxnSp>
            <p:nvCxnSpPr>
              <p:cNvPr id="256025" name="Straight Connector 216"/>
              <p:cNvCxnSpPr>
                <a:cxnSpLocks noChangeShapeType="1"/>
              </p:cNvCxnSpPr>
              <p:nvPr/>
            </p:nvCxnSpPr>
            <p:spPr bwMode="auto">
              <a:xfrm flipV="1">
                <a:off x="608069" y="5753100"/>
                <a:ext cx="333763" cy="55521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56026" name="Straight Connector 217"/>
              <p:cNvCxnSpPr>
                <a:cxnSpLocks noChangeShapeType="1"/>
              </p:cNvCxnSpPr>
              <p:nvPr/>
            </p:nvCxnSpPr>
            <p:spPr bwMode="auto">
              <a:xfrm flipH="1" flipV="1">
                <a:off x="912740" y="5757248"/>
                <a:ext cx="256831" cy="60420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256016" name="Straight Connector 219"/>
            <p:cNvCxnSpPr>
              <a:cxnSpLocks noChangeShapeType="1"/>
            </p:cNvCxnSpPr>
            <p:nvPr/>
          </p:nvCxnSpPr>
          <p:spPr bwMode="auto">
            <a:xfrm flipH="1" flipV="1">
              <a:off x="3293079" y="4417961"/>
              <a:ext cx="523970" cy="7782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17" name="Straight Connector 220"/>
            <p:cNvCxnSpPr>
              <a:cxnSpLocks noChangeShapeType="1"/>
            </p:cNvCxnSpPr>
            <p:nvPr/>
          </p:nvCxnSpPr>
          <p:spPr bwMode="auto">
            <a:xfrm flipV="1">
              <a:off x="2751313" y="4424323"/>
              <a:ext cx="545592" cy="771845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18" name="Straight Connector 229"/>
            <p:cNvCxnSpPr>
              <a:cxnSpLocks noChangeShapeType="1"/>
            </p:cNvCxnSpPr>
            <p:nvPr/>
          </p:nvCxnSpPr>
          <p:spPr bwMode="auto">
            <a:xfrm flipV="1">
              <a:off x="3296905" y="3303954"/>
              <a:ext cx="1040288" cy="1139529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19" name="Straight Connector 230"/>
            <p:cNvCxnSpPr>
              <a:cxnSpLocks noChangeShapeType="1"/>
            </p:cNvCxnSpPr>
            <p:nvPr/>
          </p:nvCxnSpPr>
          <p:spPr bwMode="auto">
            <a:xfrm flipH="1" flipV="1">
              <a:off x="4321413" y="3303954"/>
              <a:ext cx="1035940" cy="1246562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20" name="Straight Connector 231"/>
            <p:cNvCxnSpPr>
              <a:cxnSpLocks noChangeShapeType="1"/>
            </p:cNvCxnSpPr>
            <p:nvPr/>
          </p:nvCxnSpPr>
          <p:spPr bwMode="auto">
            <a:xfrm flipV="1">
              <a:off x="4315464" y="2413740"/>
              <a:ext cx="1355324" cy="876299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021" name="Straight Connector 232"/>
            <p:cNvCxnSpPr>
              <a:cxnSpLocks noChangeShapeType="1"/>
            </p:cNvCxnSpPr>
            <p:nvPr/>
          </p:nvCxnSpPr>
          <p:spPr bwMode="auto">
            <a:xfrm flipH="1" flipV="1">
              <a:off x="5662154" y="2403312"/>
              <a:ext cx="1368551" cy="88672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56022" name="Group 181"/>
            <p:cNvGrpSpPr>
              <a:grpSpLocks/>
            </p:cNvGrpSpPr>
            <p:nvPr/>
          </p:nvGrpSpPr>
          <p:grpSpPr bwMode="auto">
            <a:xfrm>
              <a:off x="4880884" y="4550514"/>
              <a:ext cx="817845" cy="608303"/>
              <a:chOff x="608069" y="5753100"/>
              <a:chExt cx="563377" cy="584907"/>
            </a:xfrm>
          </p:grpSpPr>
          <p:cxnSp>
            <p:nvCxnSpPr>
              <p:cNvPr id="256023" name="Straight Connector 182"/>
              <p:cNvCxnSpPr>
                <a:cxnSpLocks noChangeShapeType="1"/>
              </p:cNvCxnSpPr>
              <p:nvPr/>
            </p:nvCxnSpPr>
            <p:spPr bwMode="auto">
              <a:xfrm flipV="1">
                <a:off x="608069" y="5753100"/>
                <a:ext cx="333763" cy="55521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56024" name="Straight Connector 183"/>
              <p:cNvCxnSpPr>
                <a:cxnSpLocks noChangeShapeType="1"/>
              </p:cNvCxnSpPr>
              <p:nvPr/>
            </p:nvCxnSpPr>
            <p:spPr bwMode="auto">
              <a:xfrm flipH="1" flipV="1">
                <a:off x="941832" y="5753100"/>
                <a:ext cx="229614" cy="58490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  <p:extLst>
      <p:ext uri="{BB962C8B-B14F-4D97-AF65-F5344CB8AC3E}">
        <p14:creationId xmlns:p14="http://schemas.microsoft.com/office/powerpoint/2010/main" val="2401913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16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16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289" grpId="0" animBg="1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026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7170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71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7172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3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4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5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6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7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8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9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7180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71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71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7183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7184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7027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7069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7070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1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2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3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4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5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6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7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8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9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0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1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2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3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4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5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6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7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8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9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0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1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2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3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4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5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6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7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8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9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0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1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2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3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4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5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6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7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8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9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0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1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2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3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4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5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6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7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8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9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0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1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2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3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4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5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6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7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8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9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0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1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2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3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4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5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6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7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8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9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0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1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2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3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4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5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6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7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8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9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0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1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2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3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4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5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6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7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8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9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0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1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2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3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4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5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6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7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8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9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7028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7029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7063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4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5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6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7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8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7030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57031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57061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62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7032" name="Group 200"/>
          <p:cNvGrpSpPr>
            <a:grpSpLocks/>
          </p:cNvGrpSpPr>
          <p:nvPr/>
        </p:nvGrpSpPr>
        <p:grpSpPr bwMode="auto">
          <a:xfrm>
            <a:off x="1981200" y="5516563"/>
            <a:ext cx="609600" cy="1211262"/>
            <a:chOff x="1676400" y="5495615"/>
            <a:chExt cx="609600" cy="1209985"/>
          </a:xfrm>
        </p:grpSpPr>
        <p:sp>
          <p:nvSpPr>
            <p:cNvPr id="257059" name="Isosceles Triangle 20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60" name="Rectangle 202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05" name="Isosceles Triangle 204"/>
          <p:cNvSpPr>
            <a:spLocks noChangeArrowheads="1"/>
          </p:cNvSpPr>
          <p:nvPr/>
        </p:nvSpPr>
        <p:spPr bwMode="auto">
          <a:xfrm>
            <a:off x="5394325" y="5132388"/>
            <a:ext cx="609600" cy="963612"/>
          </a:xfrm>
          <a:prstGeom prst="triangle">
            <a:avLst>
              <a:gd name="adj" fmla="val 50000"/>
            </a:avLst>
          </a:prstGeom>
          <a:solidFill>
            <a:srgbClr val="9900FF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57034" name="Rectangle 205"/>
          <p:cNvSpPr>
            <a:spLocks noChangeArrowheads="1"/>
          </p:cNvSpPr>
          <p:nvPr/>
        </p:nvSpPr>
        <p:spPr bwMode="auto">
          <a:xfrm>
            <a:off x="5457825" y="4886325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0.03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57035" name="Group 206"/>
          <p:cNvGrpSpPr>
            <a:grpSpLocks/>
          </p:cNvGrpSpPr>
          <p:nvPr/>
        </p:nvGrpSpPr>
        <p:grpSpPr bwMode="auto">
          <a:xfrm>
            <a:off x="2816225" y="5572125"/>
            <a:ext cx="609600" cy="1209675"/>
            <a:chOff x="1676400" y="5495615"/>
            <a:chExt cx="609600" cy="1209985"/>
          </a:xfrm>
        </p:grpSpPr>
        <p:sp>
          <p:nvSpPr>
            <p:cNvPr id="257057" name="Isosceles Triangle 207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58" name="Rectangle 20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7036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57055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56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14" name="Isosceles Triangle 213"/>
          <p:cNvSpPr>
            <a:spLocks noChangeArrowheads="1"/>
          </p:cNvSpPr>
          <p:nvPr/>
        </p:nvSpPr>
        <p:spPr bwMode="auto">
          <a:xfrm>
            <a:off x="3511550" y="5213350"/>
            <a:ext cx="609600" cy="963613"/>
          </a:xfrm>
          <a:prstGeom prst="triangle">
            <a:avLst>
              <a:gd name="adj" fmla="val 50000"/>
            </a:avLst>
          </a:prstGeom>
          <a:solidFill>
            <a:srgbClr val="9900FF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57038" name="Rectangle 214"/>
          <p:cNvSpPr>
            <a:spLocks noChangeArrowheads="1"/>
          </p:cNvSpPr>
          <p:nvPr/>
        </p:nvSpPr>
        <p:spPr bwMode="auto">
          <a:xfrm>
            <a:off x="3576638" y="4967288"/>
            <a:ext cx="498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0.07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57039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57053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7054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57040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1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2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3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4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7045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57046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57051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7052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9" name="Group 188"/>
          <p:cNvGrpSpPr>
            <a:grpSpLocks/>
          </p:cNvGrpSpPr>
          <p:nvPr/>
        </p:nvGrpSpPr>
        <p:grpSpPr bwMode="auto">
          <a:xfrm>
            <a:off x="3529013" y="4883150"/>
            <a:ext cx="2382837" cy="392113"/>
            <a:chOff x="-2152228" y="14731133"/>
            <a:chExt cx="2381638" cy="391971"/>
          </a:xfrm>
        </p:grpSpPr>
        <p:sp>
          <p:nvSpPr>
            <p:cNvPr id="257049" name="Oval 189"/>
            <p:cNvSpPr>
              <a:spLocks noChangeArrowheads="1"/>
            </p:cNvSpPr>
            <p:nvPr/>
          </p:nvSpPr>
          <p:spPr bwMode="auto">
            <a:xfrm>
              <a:off x="-2152228" y="14789383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7050" name="Oval 190"/>
            <p:cNvSpPr>
              <a:spLocks noChangeArrowheads="1"/>
            </p:cNvSpPr>
            <p:nvPr/>
          </p:nvSpPr>
          <p:spPr bwMode="auto">
            <a:xfrm>
              <a:off x="-251458" y="14731133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  <p:sp>
        <p:nvSpPr>
          <p:cNvPr id="164" name="AutoShape 132"/>
          <p:cNvSpPr>
            <a:spLocks noChangeArrowheads="1"/>
          </p:cNvSpPr>
          <p:nvPr/>
        </p:nvSpPr>
        <p:spPr bwMode="auto">
          <a:xfrm>
            <a:off x="1366838" y="609600"/>
            <a:ext cx="6176962" cy="1173163"/>
          </a:xfrm>
          <a:prstGeom prst="wedgeRoundRectCallout">
            <a:avLst>
              <a:gd name="adj1" fmla="val -47306"/>
              <a:gd name="adj2" fmla="val 16991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I merge the two least likely objects,</a:t>
            </a:r>
            <a:br>
              <a:rPr lang="en-US" altLang="en-US" i="0"/>
            </a:br>
            <a:r>
              <a:rPr lang="en-US" altLang="en-US" i="0"/>
              <a:t>i.e. insist that they be siblings</a:t>
            </a:r>
          </a:p>
        </p:txBody>
      </p:sp>
    </p:spTree>
    <p:extLst>
      <p:ext uri="{BB962C8B-B14F-4D97-AF65-F5344CB8AC3E}">
        <p14:creationId xmlns:p14="http://schemas.microsoft.com/office/powerpoint/2010/main" val="87920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1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9" dur="1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1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" dur="1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3" dur="1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1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050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8193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8194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8195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6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7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8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9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0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1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2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8203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820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820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8206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8207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8051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8092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8093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4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5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6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7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8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9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0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1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2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3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4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5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6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7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8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9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0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1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2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3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4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5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6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7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8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9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0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1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2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3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4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5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6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7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8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9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0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1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2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3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4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5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6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7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8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9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0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1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2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3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4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5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6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7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8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9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0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1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2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3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4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5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6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7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8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9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0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1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2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3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4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5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6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7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8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9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0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1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2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3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4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5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6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7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8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9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0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1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2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3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4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5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6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7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8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9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0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1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2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8052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8053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8086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7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8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9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0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1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8054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58055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58084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85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56" name="Group 200"/>
          <p:cNvGrpSpPr>
            <a:grpSpLocks/>
          </p:cNvGrpSpPr>
          <p:nvPr/>
        </p:nvGrpSpPr>
        <p:grpSpPr bwMode="auto">
          <a:xfrm>
            <a:off x="1981200" y="5516563"/>
            <a:ext cx="609600" cy="1211262"/>
            <a:chOff x="1676400" y="5495615"/>
            <a:chExt cx="609600" cy="1209985"/>
          </a:xfrm>
        </p:grpSpPr>
        <p:sp>
          <p:nvSpPr>
            <p:cNvPr id="258082" name="Isosceles Triangle 20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83" name="Rectangle 202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57" name="Group 203"/>
          <p:cNvGrpSpPr>
            <a:grpSpLocks/>
          </p:cNvGrpSpPr>
          <p:nvPr/>
        </p:nvGrpSpPr>
        <p:grpSpPr bwMode="auto">
          <a:xfrm>
            <a:off x="5394325" y="4886325"/>
            <a:ext cx="609600" cy="1209675"/>
            <a:chOff x="1676400" y="5495615"/>
            <a:chExt cx="609600" cy="1209985"/>
          </a:xfrm>
        </p:grpSpPr>
        <p:sp>
          <p:nvSpPr>
            <p:cNvPr id="258080" name="Isosceles Triangle 204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81" name="Rectangle 205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58" name="Group 206"/>
          <p:cNvGrpSpPr>
            <a:grpSpLocks/>
          </p:cNvGrpSpPr>
          <p:nvPr/>
        </p:nvGrpSpPr>
        <p:grpSpPr bwMode="auto">
          <a:xfrm>
            <a:off x="2816225" y="5572125"/>
            <a:ext cx="609600" cy="1209675"/>
            <a:chOff x="1676400" y="5495615"/>
            <a:chExt cx="609600" cy="1209985"/>
          </a:xfrm>
        </p:grpSpPr>
        <p:sp>
          <p:nvSpPr>
            <p:cNvPr id="258078" name="Isosceles Triangle 207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79" name="Rectangle 20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59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58076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77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60" name="Group 212"/>
          <p:cNvGrpSpPr>
            <a:grpSpLocks/>
          </p:cNvGrpSpPr>
          <p:nvPr/>
        </p:nvGrpSpPr>
        <p:grpSpPr bwMode="auto">
          <a:xfrm>
            <a:off x="3511550" y="4967288"/>
            <a:ext cx="609600" cy="1209675"/>
            <a:chOff x="1676400" y="5495615"/>
            <a:chExt cx="609600" cy="1209985"/>
          </a:xfrm>
        </p:grpSpPr>
        <p:sp>
          <p:nvSpPr>
            <p:cNvPr id="258074" name="Isosceles Triangle 213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8075" name="Rectangle 214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0.07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8061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58072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8073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58062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3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4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5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6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8067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58068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58070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8071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5" name="AutoShape 130"/>
          <p:cNvSpPr>
            <a:spLocks noChangeArrowheads="1"/>
          </p:cNvSpPr>
          <p:nvPr/>
        </p:nvSpPr>
        <p:spPr bwMode="auto">
          <a:xfrm>
            <a:off x="1905000" y="685800"/>
            <a:ext cx="5257800" cy="1652588"/>
          </a:xfrm>
          <a:prstGeom prst="wedgeRoundRectCallout">
            <a:avLst>
              <a:gd name="adj1" fmla="val -64505"/>
              <a:gd name="adj2" fmla="val 20819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I instruct how to change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into </a:t>
            </a: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 i="0"/>
              <a:t>so that it extends previous &amp; new choice. </a:t>
            </a:r>
          </a:p>
        </p:txBody>
      </p:sp>
    </p:spTree>
    <p:extLst>
      <p:ext uri="{BB962C8B-B14F-4D97-AF65-F5344CB8AC3E}">
        <p14:creationId xmlns:p14="http://schemas.microsoft.com/office/powerpoint/2010/main" val="2401170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22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23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35524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5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6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7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8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9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0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1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2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3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4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5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6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37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235538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5549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600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601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0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598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9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1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596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7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2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594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5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3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5592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3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4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5590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1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5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5588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9" name="Straight Connector 75"/>
              <p:cNvCxnSpPr>
                <a:cxnSpLocks noChangeShapeType="1"/>
                <a:stCxn id="235529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6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5586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7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7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5584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5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8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5582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3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9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5580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1" name="Straight Connector 87"/>
              <p:cNvCxnSpPr>
                <a:cxnSpLocks noChangeShapeType="1"/>
                <a:stCxn id="235536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5560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1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2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3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4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5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6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7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8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9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0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1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2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3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4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5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6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7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8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9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sp>
        <p:nvSpPr>
          <p:cNvPr id="235539" name="Rectangular Callout 107"/>
          <p:cNvSpPr>
            <a:spLocks noChangeArrowheads="1"/>
          </p:cNvSpPr>
          <p:nvPr/>
        </p:nvSpPr>
        <p:spPr bwMode="auto">
          <a:xfrm>
            <a:off x="1447800" y="838200"/>
            <a:ext cx="4559300" cy="954088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Use a Huffman Code</a:t>
            </a:r>
            <a:br>
              <a:rPr lang="en-US" altLang="en-US" sz="2800" i="0"/>
            </a:br>
            <a:r>
              <a:rPr lang="en-US" altLang="en-US" sz="2800" i="0"/>
              <a:t>described by a binary tree.</a:t>
            </a: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3681413" y="3962400"/>
            <a:ext cx="3000375" cy="2206625"/>
          </a:xfrm>
          <a:custGeom>
            <a:avLst/>
            <a:gdLst>
              <a:gd name="T0" fmla="*/ 3006096 w 2999232"/>
              <a:gd name="T1" fmla="*/ 0 h 2206752"/>
              <a:gd name="T2" fmla="*/ 1564148 w 2999232"/>
              <a:gd name="T3" fmla="*/ 390012 h 2206752"/>
              <a:gd name="T4" fmla="*/ 0 w 2999232"/>
              <a:gd name="T5" fmla="*/ 731268 h 2206752"/>
              <a:gd name="T6" fmla="*/ 1576368 w 2999232"/>
              <a:gd name="T7" fmla="*/ 1401594 h 2206752"/>
              <a:gd name="T8" fmla="*/ 928713 w 2999232"/>
              <a:gd name="T9" fmla="*/ 1755042 h 2206752"/>
              <a:gd name="T10" fmla="*/ 586554 w 2999232"/>
              <a:gd name="T11" fmla="*/ 2205990 h 22067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99232" h="2206752">
                <a:moveTo>
                  <a:pt x="2999232" y="0"/>
                </a:moveTo>
                <a:cubicBezTo>
                  <a:pt x="2519680" y="130048"/>
                  <a:pt x="2060448" y="268224"/>
                  <a:pt x="1560576" y="390144"/>
                </a:cubicBezTo>
                <a:cubicBezTo>
                  <a:pt x="1060704" y="512064"/>
                  <a:pt x="178816" y="650240"/>
                  <a:pt x="0" y="731520"/>
                </a:cubicBezTo>
                <a:cubicBezTo>
                  <a:pt x="89408" y="910336"/>
                  <a:pt x="1424251" y="1182449"/>
                  <a:pt x="1572768" y="1402080"/>
                </a:cubicBezTo>
                <a:cubicBezTo>
                  <a:pt x="1308485" y="1663017"/>
                  <a:pt x="1091184" y="1621536"/>
                  <a:pt x="926592" y="1755648"/>
                </a:cubicBezTo>
                <a:cubicBezTo>
                  <a:pt x="762000" y="1889760"/>
                  <a:pt x="681736" y="2173732"/>
                  <a:pt x="585216" y="2206752"/>
                </a:cubicBezTo>
              </a:path>
            </a:pathLst>
          </a:custGeom>
          <a:noFill/>
          <a:ln w="317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" name="Rectangular Callout 111"/>
          <p:cNvSpPr>
            <a:spLocks noChangeArrowheads="1"/>
          </p:cNvSpPr>
          <p:nvPr/>
        </p:nvSpPr>
        <p:spPr bwMode="auto">
          <a:xfrm>
            <a:off x="5049838" y="1982788"/>
            <a:ext cx="2287587" cy="460375"/>
          </a:xfrm>
          <a:prstGeom prst="wedgeRectCallout">
            <a:avLst>
              <a:gd name="adj1" fmla="val 55519"/>
              <a:gd name="adj2" fmla="val -120866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i="0">
                <a:solidFill>
                  <a:srgbClr val="CC00FF"/>
                </a:solidFill>
              </a:rPr>
              <a:t>001000101</a:t>
            </a:r>
          </a:p>
        </p:txBody>
      </p: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1639888" y="2593975"/>
            <a:ext cx="7199312" cy="523875"/>
            <a:chOff x="1600200" y="3743980"/>
            <a:chExt cx="6397388" cy="523220"/>
          </a:xfrm>
        </p:grpSpPr>
        <p:sp>
          <p:nvSpPr>
            <p:cNvPr id="235547" name="Rectangular Callout 113"/>
            <p:cNvSpPr>
              <a:spLocks noChangeArrowheads="1"/>
            </p:cNvSpPr>
            <p:nvPr/>
          </p:nvSpPr>
          <p:spPr bwMode="auto">
            <a:xfrm>
              <a:off x="1600200" y="3743980"/>
              <a:ext cx="6397388" cy="523220"/>
            </a:xfrm>
            <a:prstGeom prst="wedgeRectCallout">
              <a:avLst>
                <a:gd name="adj1" fmla="val -42519"/>
                <a:gd name="adj2" fmla="val -97361"/>
              </a:avLst>
            </a:prstGeom>
            <a:noFill/>
            <a:ln w="3175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/>
                <a:t>I first get         , the I start over to get               </a:t>
              </a:r>
            </a:p>
          </p:txBody>
        </p:sp>
        <p:pic>
          <p:nvPicPr>
            <p:cNvPr id="235548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19355" y="3814742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09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2573338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3" name="Straight Connector 112"/>
          <p:cNvCxnSpPr>
            <a:cxnSpLocks noChangeShapeType="1"/>
          </p:cNvCxnSpPr>
          <p:nvPr/>
        </p:nvCxnSpPr>
        <p:spPr bwMode="auto">
          <a:xfrm flipV="1">
            <a:off x="6208713" y="1976438"/>
            <a:ext cx="131762" cy="498475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Straight Connector 116"/>
          <p:cNvCxnSpPr>
            <a:cxnSpLocks noChangeShapeType="1"/>
          </p:cNvCxnSpPr>
          <p:nvPr/>
        </p:nvCxnSpPr>
        <p:spPr bwMode="auto">
          <a:xfrm flipV="1">
            <a:off x="6638925" y="1997075"/>
            <a:ext cx="130175" cy="498475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1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5275" y="2655888"/>
            <a:ext cx="628650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12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074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59215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9216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59217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8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9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0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1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2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3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4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9225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922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922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59228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59229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59075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59114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59115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6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7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8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9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0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1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2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3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4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5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6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7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8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9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0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1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2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3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4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5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6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7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8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9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0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1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2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3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4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5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6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7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8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49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0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1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2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3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4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5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6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7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8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59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0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1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2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3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4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5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6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7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8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69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0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1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2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3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4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5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6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7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8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79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0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1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2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3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4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5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6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7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8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89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0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1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2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3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4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5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6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7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8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99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0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1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2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3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4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5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6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7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8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9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0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1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2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3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14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9076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59077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59108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09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0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1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2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3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9078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59079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59106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9107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02" name="Isosceles Triangle 201"/>
          <p:cNvSpPr>
            <a:spLocks noChangeArrowheads="1"/>
          </p:cNvSpPr>
          <p:nvPr/>
        </p:nvSpPr>
        <p:spPr bwMode="auto">
          <a:xfrm>
            <a:off x="1981200" y="5764213"/>
            <a:ext cx="609600" cy="963612"/>
          </a:xfrm>
          <a:prstGeom prst="triangle">
            <a:avLst>
              <a:gd name="adj" fmla="val 50000"/>
            </a:avLst>
          </a:prstGeom>
          <a:solidFill>
            <a:srgbClr val="9900FF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59081" name="Rectangle 202"/>
          <p:cNvSpPr>
            <a:spLocks noChangeArrowheads="1"/>
          </p:cNvSpPr>
          <p:nvPr/>
        </p:nvSpPr>
        <p:spPr bwMode="auto">
          <a:xfrm>
            <a:off x="2044700" y="5516563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59082" name="Group 203"/>
          <p:cNvGrpSpPr>
            <a:grpSpLocks/>
          </p:cNvGrpSpPr>
          <p:nvPr/>
        </p:nvGrpSpPr>
        <p:grpSpPr bwMode="auto">
          <a:xfrm>
            <a:off x="5394325" y="4886325"/>
            <a:ext cx="609600" cy="1209675"/>
            <a:chOff x="1676400" y="5495615"/>
            <a:chExt cx="609600" cy="1209985"/>
          </a:xfrm>
        </p:grpSpPr>
        <p:sp>
          <p:nvSpPr>
            <p:cNvPr id="259104" name="Isosceles Triangle 204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9105" name="Rectangle 205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08" name="Isosceles Triangle 207"/>
          <p:cNvSpPr>
            <a:spLocks noChangeArrowheads="1"/>
          </p:cNvSpPr>
          <p:nvPr/>
        </p:nvSpPr>
        <p:spPr bwMode="auto">
          <a:xfrm>
            <a:off x="2816225" y="5818188"/>
            <a:ext cx="609600" cy="963612"/>
          </a:xfrm>
          <a:prstGeom prst="triangle">
            <a:avLst>
              <a:gd name="adj" fmla="val 50000"/>
            </a:avLst>
          </a:prstGeom>
          <a:solidFill>
            <a:srgbClr val="9900FF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59084" name="Rectangle 208"/>
          <p:cNvSpPr>
            <a:spLocks noChangeArrowheads="1"/>
          </p:cNvSpPr>
          <p:nvPr/>
        </p:nvSpPr>
        <p:spPr bwMode="auto">
          <a:xfrm>
            <a:off x="2881313" y="55721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59085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59102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9103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9086" name="Group 212"/>
          <p:cNvGrpSpPr>
            <a:grpSpLocks/>
          </p:cNvGrpSpPr>
          <p:nvPr/>
        </p:nvGrpSpPr>
        <p:grpSpPr bwMode="auto">
          <a:xfrm>
            <a:off x="3511550" y="4967288"/>
            <a:ext cx="609600" cy="1209675"/>
            <a:chOff x="1676400" y="5495615"/>
            <a:chExt cx="609600" cy="1209985"/>
          </a:xfrm>
        </p:grpSpPr>
        <p:sp>
          <p:nvSpPr>
            <p:cNvPr id="259100" name="Isosceles Triangle 213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59101" name="Rectangle 214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0.07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59087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59098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9099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59088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89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90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91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92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9093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59094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59096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9097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5" name="AutoShape 130"/>
          <p:cNvSpPr>
            <a:spLocks noChangeArrowheads="1"/>
          </p:cNvSpPr>
          <p:nvPr/>
        </p:nvSpPr>
        <p:spPr bwMode="auto">
          <a:xfrm>
            <a:off x="1905000" y="685800"/>
            <a:ext cx="5257800" cy="1652588"/>
          </a:xfrm>
          <a:prstGeom prst="wedgeRoundRectCallout">
            <a:avLst>
              <a:gd name="adj1" fmla="val -64505"/>
              <a:gd name="adj2" fmla="val 20819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Hey Fairy God Mother,</a:t>
            </a:r>
            <a:br>
              <a:rPr lang="en-US" altLang="en-US" i="0"/>
            </a:br>
            <a:r>
              <a:rPr lang="en-US" altLang="en-US" i="0"/>
              <a:t>The lowest two leaves of your tree must be siblings.</a:t>
            </a:r>
          </a:p>
        </p:txBody>
      </p:sp>
    </p:spTree>
    <p:extLst>
      <p:ext uri="{BB962C8B-B14F-4D97-AF65-F5344CB8AC3E}">
        <p14:creationId xmlns:p14="http://schemas.microsoft.com/office/powerpoint/2010/main" val="1804122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098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0239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0240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0241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2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3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4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5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6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7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8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0249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025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025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0252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0253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0099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0138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0139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0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1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2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3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4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5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6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7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8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9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0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1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2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3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4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5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6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7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8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9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0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1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2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3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4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5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6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7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8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9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0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1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2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3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4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5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6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7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8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9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0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1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2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3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4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5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6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7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8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9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0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1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2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3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4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5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6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7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8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9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0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1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2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3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4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5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6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7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8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9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0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1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2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3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4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5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6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7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8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9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0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1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2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3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4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5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6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7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8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9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0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1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2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3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4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5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6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7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8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0100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0101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0132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3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4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5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6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7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0102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60103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0130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0131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60104" name="Isosceles Triangle 201"/>
          <p:cNvSpPr>
            <a:spLocks noChangeArrowheads="1"/>
          </p:cNvSpPr>
          <p:nvPr/>
        </p:nvSpPr>
        <p:spPr bwMode="auto">
          <a:xfrm>
            <a:off x="1981200" y="5764213"/>
            <a:ext cx="609600" cy="963612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60105" name="Rectangle 202"/>
          <p:cNvSpPr>
            <a:spLocks noChangeArrowheads="1"/>
          </p:cNvSpPr>
          <p:nvPr/>
        </p:nvSpPr>
        <p:spPr bwMode="auto">
          <a:xfrm>
            <a:off x="2044700" y="5516563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0.2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60106" name="Group 203"/>
          <p:cNvGrpSpPr>
            <a:grpSpLocks/>
          </p:cNvGrpSpPr>
          <p:nvPr/>
        </p:nvGrpSpPr>
        <p:grpSpPr bwMode="auto">
          <a:xfrm>
            <a:off x="5394325" y="4886325"/>
            <a:ext cx="609600" cy="1209675"/>
            <a:chOff x="1676400" y="5495615"/>
            <a:chExt cx="609600" cy="1209985"/>
          </a:xfrm>
        </p:grpSpPr>
        <p:sp>
          <p:nvSpPr>
            <p:cNvPr id="260128" name="Isosceles Triangle 204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0129" name="Rectangle 205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260107" name="Isosceles Triangle 207"/>
          <p:cNvSpPr>
            <a:spLocks noChangeArrowheads="1"/>
          </p:cNvSpPr>
          <p:nvPr/>
        </p:nvSpPr>
        <p:spPr bwMode="auto">
          <a:xfrm>
            <a:off x="2816225" y="5818188"/>
            <a:ext cx="609600" cy="963612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/>
          </a:p>
        </p:txBody>
      </p:sp>
      <p:sp>
        <p:nvSpPr>
          <p:cNvPr id="260108" name="Rectangle 208"/>
          <p:cNvSpPr>
            <a:spLocks noChangeArrowheads="1"/>
          </p:cNvSpPr>
          <p:nvPr/>
        </p:nvSpPr>
        <p:spPr bwMode="auto">
          <a:xfrm>
            <a:off x="2881313" y="5572125"/>
            <a:ext cx="40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0.1</a:t>
            </a:r>
            <a:endParaRPr lang="en-US" altLang="en-US" sz="1400">
              <a:solidFill>
                <a:srgbClr val="66FF66"/>
              </a:solidFill>
            </a:endParaRPr>
          </a:p>
        </p:txBody>
      </p:sp>
      <p:grpSp>
        <p:nvGrpSpPr>
          <p:cNvPr id="260109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0126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0127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0110" name="Group 212"/>
          <p:cNvGrpSpPr>
            <a:grpSpLocks/>
          </p:cNvGrpSpPr>
          <p:nvPr/>
        </p:nvGrpSpPr>
        <p:grpSpPr bwMode="auto">
          <a:xfrm>
            <a:off x="3511550" y="4967288"/>
            <a:ext cx="609600" cy="1209675"/>
            <a:chOff x="1676400" y="5495615"/>
            <a:chExt cx="609600" cy="1209985"/>
          </a:xfrm>
        </p:grpSpPr>
        <p:sp>
          <p:nvSpPr>
            <p:cNvPr id="260124" name="Isosceles Triangle 213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0125" name="Rectangle 214"/>
            <p:cNvSpPr>
              <a:spLocks noChangeArrowheads="1"/>
            </p:cNvSpPr>
            <p:nvPr/>
          </p:nvSpPr>
          <p:spPr bwMode="auto">
            <a:xfrm>
              <a:off x="1740408" y="5495615"/>
              <a:ext cx="498855" cy="307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0.07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0111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0122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0123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0112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3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4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5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6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0117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0118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0120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0121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5" name="AutoShape 130"/>
          <p:cNvSpPr>
            <a:spLocks noChangeArrowheads="1"/>
          </p:cNvSpPr>
          <p:nvPr/>
        </p:nvSpPr>
        <p:spPr bwMode="auto">
          <a:xfrm>
            <a:off x="1905000" y="685800"/>
            <a:ext cx="5257800" cy="1652588"/>
          </a:xfrm>
          <a:prstGeom prst="wedgeRoundRectCallout">
            <a:avLst>
              <a:gd name="adj1" fmla="val -64505"/>
              <a:gd name="adj2" fmla="val 20819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Swap these with what the algorithm took.</a:t>
            </a:r>
          </a:p>
        </p:txBody>
      </p:sp>
    </p:spTree>
    <p:extLst>
      <p:ext uri="{BB962C8B-B14F-4D97-AF65-F5344CB8AC3E}">
        <p14:creationId xmlns:p14="http://schemas.microsoft.com/office/powerpoint/2010/main" val="1804750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122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1264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1265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1266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7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8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9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0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1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2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3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1274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127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127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1277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1278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1123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1163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1164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5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6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7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8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9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0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1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2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3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4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5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6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7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8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9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0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1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2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3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4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5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6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7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8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9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0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1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2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3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4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5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6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7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8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9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0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1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2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3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4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5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6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7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8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9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0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1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2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3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4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5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6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7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8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9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0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1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2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3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4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5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6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7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8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9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0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1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2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3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4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5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6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7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8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9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0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1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2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3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4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5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6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7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8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9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0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1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2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3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4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5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6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7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8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9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60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61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62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63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1124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1125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1157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58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59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0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1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2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1126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61127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1155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1156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1128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1153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1154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1143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1144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1145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1151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1152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1146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1147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1148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1149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1150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1130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1141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1142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1131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2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3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4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5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1136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1137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1139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1140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61138" name="AutoShape 130"/>
          <p:cNvSpPr>
            <a:spLocks noChangeArrowheads="1"/>
          </p:cNvSpPr>
          <p:nvPr/>
        </p:nvSpPr>
        <p:spPr bwMode="auto">
          <a:xfrm>
            <a:off x="1905000" y="685800"/>
            <a:ext cx="5257800" cy="1652588"/>
          </a:xfrm>
          <a:prstGeom prst="wedgeRoundRectCallout">
            <a:avLst>
              <a:gd name="adj1" fmla="val -64505"/>
              <a:gd name="adj2" fmla="val 20819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Swap these with what the algorithm took.</a:t>
            </a:r>
          </a:p>
        </p:txBody>
      </p:sp>
    </p:spTree>
    <p:extLst>
      <p:ext uri="{BB962C8B-B14F-4D97-AF65-F5344CB8AC3E}">
        <p14:creationId xmlns:p14="http://schemas.microsoft.com/office/powerpoint/2010/main" val="3560150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146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2288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2289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2290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1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2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3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4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5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6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7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2298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229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230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2301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2302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2147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2187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2188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9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0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1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2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3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4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5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6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7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8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9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0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1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2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3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4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5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6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7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8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09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0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1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2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3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4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5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6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7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8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19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0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1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2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3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4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5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6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7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8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29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0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1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2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3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4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5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6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7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8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39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0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1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2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3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4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5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6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7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8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49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0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1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2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3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4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5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6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7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8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59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0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1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2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3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4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5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6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7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8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9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0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1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2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3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4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5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6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7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8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79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0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1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2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3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4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5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6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7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2148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2149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2181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2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3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4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5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6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2150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62151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2179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2180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2152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2177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2178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2153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2167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2168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2169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2175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2176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2170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2171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2172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2173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2174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2154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2165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2166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2155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56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57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58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59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2160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2161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2163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2164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52946" name="AutoShape 130"/>
          <p:cNvSpPr>
            <a:spLocks noChangeArrowheads="1"/>
          </p:cNvSpPr>
          <p:nvPr/>
        </p:nvSpPr>
        <p:spPr bwMode="auto">
          <a:xfrm>
            <a:off x="381000" y="685800"/>
            <a:ext cx="6861175" cy="2817813"/>
          </a:xfrm>
          <a:prstGeom prst="wedgeRoundRectCallout">
            <a:avLst>
              <a:gd name="adj1" fmla="val -38037"/>
              <a:gd name="adj2" fmla="val 91648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/>
              <a:t>Note, despite appearances,</a:t>
            </a:r>
          </a:p>
          <a:p>
            <a:pPr algn="ctr" eaLnBrk="1" hangingPunct="1">
              <a:buFontTx/>
              <a:buNone/>
            </a:pPr>
            <a:r>
              <a:rPr lang="en-US" altLang="en-US" i="0"/>
              <a:t>the height and shape of this tree changes because the subtrees that the algorithm has already built have different heights and shapes. </a:t>
            </a:r>
          </a:p>
        </p:txBody>
      </p:sp>
    </p:spTree>
    <p:extLst>
      <p:ext uri="{BB962C8B-B14F-4D97-AF65-F5344CB8AC3E}">
        <p14:creationId xmlns:p14="http://schemas.microsoft.com/office/powerpoint/2010/main" val="800490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46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3315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3316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3317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8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9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0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1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2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3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4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3325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332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332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3328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3329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3171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3214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3215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6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7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8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9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0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1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2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3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4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5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6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7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8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9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0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1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2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3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4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5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6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7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8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9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0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1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2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3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4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5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6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7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8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9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0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1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2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3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4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5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6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7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8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9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0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1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2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3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4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5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6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7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8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9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0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1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2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3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4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5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6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7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8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9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0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1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2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3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4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5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6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7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8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9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0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1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2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3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4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5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6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7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8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9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0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1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2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3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4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5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6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7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8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9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0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1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2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3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4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3172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3173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3208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09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0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1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2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3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3174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63175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3206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3207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3176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3204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3205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3177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3194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3195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3196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3202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3203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3197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3198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3199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3200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3201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3178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3192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3193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3179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0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1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2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3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3184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3185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3190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3191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295400" y="482600"/>
            <a:ext cx="6096000" cy="2017713"/>
            <a:chOff x="1295400" y="482600"/>
            <a:chExt cx="5946271" cy="1635125"/>
          </a:xfrm>
        </p:grpSpPr>
        <p:sp>
          <p:nvSpPr>
            <p:cNvPr id="263188" name="AutoShape 124"/>
            <p:cNvSpPr>
              <a:spLocks noChangeArrowheads="1"/>
            </p:cNvSpPr>
            <p:nvPr/>
          </p:nvSpPr>
          <p:spPr bwMode="auto">
            <a:xfrm>
              <a:off x="1295400" y="533400"/>
              <a:ext cx="5946271" cy="1584325"/>
            </a:xfrm>
            <a:prstGeom prst="wedgeRoundRectCallout">
              <a:avLst>
                <a:gd name="adj1" fmla="val -54671"/>
                <a:gd name="adj2" fmla="val 178338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i="0"/>
            </a:p>
          </p:txBody>
        </p:sp>
        <p:sp>
          <p:nvSpPr>
            <p:cNvPr id="263189" name="Rectangle 132"/>
            <p:cNvSpPr>
              <a:spLocks noChangeArrowheads="1"/>
            </p:cNvSpPr>
            <p:nvPr/>
          </p:nvSpPr>
          <p:spPr bwMode="auto">
            <a:xfrm>
              <a:off x="2590800" y="482600"/>
              <a:ext cx="361829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 dirty="0">
                  <a:solidFill>
                    <a:schemeClr val="accent1"/>
                  </a:solidFill>
                </a:rPr>
                <a:t>Proving </a:t>
              </a:r>
              <a:r>
                <a:rPr lang="en-US" altLang="en-US" dirty="0">
                  <a:solidFill>
                    <a:srgbClr val="CC00FF"/>
                  </a:solidFill>
                </a:rPr>
                <a:t>S</a:t>
              </a:r>
              <a:r>
                <a:rPr lang="en-US" altLang="en-US" baseline="-25000" dirty="0">
                  <a:solidFill>
                    <a:srgbClr val="CC00FF"/>
                  </a:solidFill>
                </a:rPr>
                <a:t>t </a:t>
              </a:r>
              <a:r>
                <a:rPr lang="en-US" altLang="en-US" i="0" dirty="0">
                  <a:solidFill>
                    <a:schemeClr val="accent1"/>
                  </a:solidFill>
                </a:rPr>
                <a:t>extends </a:t>
              </a:r>
              <a:r>
                <a:rPr lang="en-US" altLang="en-US" dirty="0">
                  <a:solidFill>
                    <a:srgbClr val="CC00FF"/>
                  </a:solidFill>
                </a:rPr>
                <a:t>A</a:t>
              </a:r>
              <a:r>
                <a:rPr lang="en-US" altLang="en-US" baseline="-25000" dirty="0">
                  <a:solidFill>
                    <a:srgbClr val="CC00FF"/>
                  </a:solidFill>
                </a:rPr>
                <a:t>t</a:t>
              </a:r>
              <a:endParaRPr lang="en-US" altLang="en-US" i="0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163" name="Rectangle 129"/>
          <p:cNvSpPr>
            <a:spLocks noChangeArrowheads="1"/>
          </p:cNvSpPr>
          <p:nvPr/>
        </p:nvSpPr>
        <p:spPr bwMode="auto">
          <a:xfrm>
            <a:off x="1295400" y="985838"/>
            <a:ext cx="64008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did extend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  <a:r>
              <a:rPr lang="en-US" altLang="en-US" i="0"/>
              <a:t>. </a:t>
            </a:r>
          </a:p>
          <a:p>
            <a:pPr eaLnBrk="1" hangingPunct="1">
              <a:buFontTx/>
              <a:buNone/>
            </a:pPr>
            <a:r>
              <a:rPr lang="en-US" altLang="en-US" i="0"/>
              <a:t>We merged the trees together </a:t>
            </a:r>
            <a:br>
              <a:rPr lang="en-US" altLang="en-US" i="0"/>
            </a:br>
            <a:r>
              <a:rPr lang="en-US" altLang="en-US" i="0"/>
              <a:t>as the algorithm did.</a:t>
            </a:r>
          </a:p>
        </p:txBody>
      </p:sp>
    </p:spTree>
    <p:extLst>
      <p:ext uri="{BB962C8B-B14F-4D97-AF65-F5344CB8AC3E}">
        <p14:creationId xmlns:p14="http://schemas.microsoft.com/office/powerpoint/2010/main" val="3677031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utoUpdateAnimBg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194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4339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4340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4341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2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3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4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5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6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7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8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4349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435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435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4352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4353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4195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4238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4239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0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1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2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3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4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5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6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7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8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9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0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1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2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3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4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5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6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7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8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9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0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1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2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3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4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5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6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7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8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9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0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1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2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3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4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5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6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7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8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9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0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1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2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3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4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5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6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7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8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9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0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1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2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3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4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5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6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7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8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9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0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1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2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3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4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5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6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7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8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9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0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1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2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3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4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5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6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7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8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9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0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1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2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3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4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5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6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7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8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9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0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1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2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3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4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5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6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7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8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4196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4197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4232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3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4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5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6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7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4198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64199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4230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4231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4200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4228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4229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4201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4218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4219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4220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4226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4227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4221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4222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4223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4224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4225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4202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4216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4217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4203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4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5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6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7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4208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4209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4214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4215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0" name="Rectangle 131"/>
          <p:cNvSpPr>
            <a:spLocks noChangeArrowheads="1"/>
          </p:cNvSpPr>
          <p:nvPr/>
        </p:nvSpPr>
        <p:spPr bwMode="auto">
          <a:xfrm>
            <a:off x="1828800" y="914400"/>
            <a:ext cx="52451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 was a valid tree and we just rearranged some subtrees.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295400" y="482600"/>
            <a:ext cx="5946775" cy="1635125"/>
            <a:chOff x="1295400" y="482600"/>
            <a:chExt cx="5946271" cy="1635125"/>
          </a:xfrm>
        </p:grpSpPr>
        <p:sp>
          <p:nvSpPr>
            <p:cNvPr id="264212" name="AutoShape 124"/>
            <p:cNvSpPr>
              <a:spLocks noChangeArrowheads="1"/>
            </p:cNvSpPr>
            <p:nvPr/>
          </p:nvSpPr>
          <p:spPr bwMode="auto">
            <a:xfrm>
              <a:off x="1295400" y="533400"/>
              <a:ext cx="5946271" cy="1584325"/>
            </a:xfrm>
            <a:prstGeom prst="wedgeRoundRectCallout">
              <a:avLst>
                <a:gd name="adj1" fmla="val -50472"/>
                <a:gd name="adj2" fmla="val 225731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i="0"/>
            </a:p>
          </p:txBody>
        </p:sp>
        <p:sp>
          <p:nvSpPr>
            <p:cNvPr id="264213" name="Rectangle 132"/>
            <p:cNvSpPr>
              <a:spLocks noChangeArrowheads="1"/>
            </p:cNvSpPr>
            <p:nvPr/>
          </p:nvSpPr>
          <p:spPr bwMode="auto">
            <a:xfrm>
              <a:off x="2971800" y="482600"/>
              <a:ext cx="314166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chemeClr val="accent1"/>
                  </a:solidFill>
                </a:rPr>
                <a:t>Proving </a:t>
              </a:r>
              <a:r>
                <a:rPr lang="en-US" altLang="en-US">
                  <a:solidFill>
                    <a:srgbClr val="CC00FF"/>
                  </a:solidFill>
                </a:rPr>
                <a:t>S</a:t>
              </a:r>
              <a:r>
                <a:rPr lang="en-US" altLang="en-US" baseline="-25000">
                  <a:solidFill>
                    <a:srgbClr val="CC00FF"/>
                  </a:solidFill>
                </a:rPr>
                <a:t>t </a:t>
              </a:r>
              <a:r>
                <a:rPr lang="en-US" altLang="en-US" i="0">
                  <a:solidFill>
                    <a:schemeClr val="accent1"/>
                  </a:solidFill>
                </a:rPr>
                <a:t>is valid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10016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218" name="Group 3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5363" name="Freeform 4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5364" name="Group 5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5365" name="Freeform 6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6" name="Freeform 7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7" name="Freeform 8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8" name="Freeform 9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9" name="Freeform 10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0" name="Freeform 11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1" name="Freeform 12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2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5373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537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537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5376" name="Oval 17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5377" name="Oval 18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5219" name="Group 19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5262" name="Rectangle 20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5263" name="Freeform 21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4" name="Freeform 22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5" name="Freeform 23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6" name="Freeform 24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7" name="Freeform 25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8" name="Freeform 26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9" name="Freeform 27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0" name="Freeform 28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1" name="Freeform 29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2" name="Freeform 30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3" name="Freeform 31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4" name="Freeform 32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5" name="Freeform 33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6" name="Freeform 34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7" name="Freeform 35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8" name="Freeform 36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79" name="Freeform 37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0" name="Freeform 38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1" name="Freeform 39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2" name="Freeform 40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3" name="Freeform 41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4" name="Freeform 42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5" name="Freeform 43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6" name="Freeform 44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7" name="Freeform 45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8" name="Freeform 46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89" name="Freeform 47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0" name="Freeform 48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1" name="Freeform 49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2" name="Freeform 50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3" name="Freeform 51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4" name="Freeform 52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5" name="Freeform 53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6" name="Freeform 54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7" name="Freeform 55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8" name="Freeform 56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99" name="Freeform 57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0" name="Freeform 58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1" name="Freeform 59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2" name="Freeform 60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3" name="Freeform 61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4" name="Freeform 62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5" name="Freeform 63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6" name="Freeform 64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7" name="Freeform 65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8" name="Freeform 66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09" name="Freeform 67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0" name="Freeform 68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1" name="Freeform 69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2" name="Freeform 70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3" name="Freeform 71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4" name="Freeform 72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5" name="Freeform 73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6" name="Freeform 74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7" name="Freeform 75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8" name="Freeform 76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19" name="Freeform 77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0" name="Freeform 78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1" name="Freeform 79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2" name="Freeform 80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3" name="Freeform 81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4" name="Freeform 82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5" name="Freeform 83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6" name="Freeform 84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7" name="Freeform 85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8" name="Freeform 86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9" name="Freeform 87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0" name="Freeform 88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1" name="Freeform 89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2" name="Freeform 90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3" name="Freeform 91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4" name="Freeform 92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5" name="Freeform 93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6" name="Freeform 94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7" name="Freeform 95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8" name="Freeform 96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39" name="Freeform 97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0" name="Freeform 98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1" name="Freeform 99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2" name="Freeform 100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3" name="Freeform 101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4" name="Freeform 102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5" name="Freeform 103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6" name="Freeform 104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7" name="Freeform 105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8" name="Freeform 106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9" name="Freeform 107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0" name="Freeform 108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1" name="Freeform 109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2" name="Freeform 110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3" name="Freeform 111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4" name="Freeform 112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5" name="Freeform 113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6" name="Freeform 114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7" name="Freeform 115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8" name="Freeform 116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9" name="Freeform 117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60" name="Freeform 118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61" name="Freeform 119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62" name="Freeform 120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5220" name="Rectangle 121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grpSp>
        <p:nvGrpSpPr>
          <p:cNvPr id="265221" name="Group 122"/>
          <p:cNvGrpSpPr>
            <a:grpSpLocks/>
          </p:cNvGrpSpPr>
          <p:nvPr/>
        </p:nvGrpSpPr>
        <p:grpSpPr bwMode="auto">
          <a:xfrm>
            <a:off x="152400" y="2895600"/>
            <a:ext cx="1676400" cy="1752600"/>
            <a:chOff x="2400" y="2064"/>
            <a:chExt cx="744" cy="912"/>
          </a:xfrm>
        </p:grpSpPr>
        <p:sp>
          <p:nvSpPr>
            <p:cNvPr id="265256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57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58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59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0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61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5222" name="Rectangle 135"/>
          <p:cNvSpPr>
            <a:spLocks noGrp="1" noChangeArrowheads="1"/>
          </p:cNvSpPr>
          <p:nvPr>
            <p:ph type="title"/>
          </p:nvPr>
        </p:nvSpPr>
        <p:spPr>
          <a:xfrm>
            <a:off x="7620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265223" name="Group 2"/>
          <p:cNvGrpSpPr>
            <a:grpSpLocks/>
          </p:cNvGrpSpPr>
          <p:nvPr/>
        </p:nvGrpSpPr>
        <p:grpSpPr bwMode="auto">
          <a:xfrm>
            <a:off x="6769100" y="3063875"/>
            <a:ext cx="609600" cy="1211263"/>
            <a:chOff x="1676400" y="5495615"/>
            <a:chExt cx="609600" cy="1209985"/>
          </a:xfrm>
        </p:grpSpPr>
        <p:sp>
          <p:nvSpPr>
            <p:cNvPr id="265254" name="Isosceles Triangle 1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5255" name="Rectangle 198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5224" name="Group 209"/>
          <p:cNvGrpSpPr>
            <a:grpSpLocks/>
          </p:cNvGrpSpPr>
          <p:nvPr/>
        </p:nvGrpSpPr>
        <p:grpSpPr bwMode="auto">
          <a:xfrm>
            <a:off x="4576763" y="4911725"/>
            <a:ext cx="609600" cy="1211263"/>
            <a:chOff x="1676400" y="5495615"/>
            <a:chExt cx="609600" cy="1209985"/>
          </a:xfrm>
        </p:grpSpPr>
        <p:sp>
          <p:nvSpPr>
            <p:cNvPr id="265252" name="Isosceles Triangle 210"/>
            <p:cNvSpPr>
              <a:spLocks noChangeArrowheads="1"/>
            </p:cNvSpPr>
            <p:nvPr/>
          </p:nvSpPr>
          <p:spPr bwMode="auto">
            <a:xfrm>
              <a:off x="1676400" y="5742311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rgbClr val="99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5253" name="Rectangle 211"/>
            <p:cNvSpPr>
              <a:spLocks noChangeArrowheads="1"/>
            </p:cNvSpPr>
            <p:nvPr/>
          </p:nvSpPr>
          <p:spPr bwMode="auto">
            <a:xfrm>
              <a:off x="1740408" y="5495615"/>
              <a:ext cx="409086" cy="307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5225" name="Group 3"/>
          <p:cNvGrpSpPr>
            <a:grpSpLocks/>
          </p:cNvGrpSpPr>
          <p:nvPr/>
        </p:nvGrpSpPr>
        <p:grpSpPr bwMode="auto">
          <a:xfrm>
            <a:off x="1981200" y="4926013"/>
            <a:ext cx="4002088" cy="1779587"/>
            <a:chOff x="1981200" y="4953000"/>
            <a:chExt cx="4002024" cy="1779961"/>
          </a:xfrm>
        </p:grpSpPr>
        <p:sp>
          <p:nvSpPr>
            <p:cNvPr id="265242" name="Isosceles Triangle 201"/>
            <p:cNvSpPr>
              <a:spLocks noChangeArrowheads="1"/>
            </p:cNvSpPr>
            <p:nvPr/>
          </p:nvSpPr>
          <p:spPr bwMode="auto">
            <a:xfrm>
              <a:off x="3480816" y="5224080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5243" name="Rectangle 202"/>
            <p:cNvSpPr>
              <a:spLocks noChangeArrowheads="1"/>
            </p:cNvSpPr>
            <p:nvPr/>
          </p:nvSpPr>
          <p:spPr bwMode="auto">
            <a:xfrm>
              <a:off x="3544824" y="4977384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5244" name="Group 203"/>
            <p:cNvGrpSpPr>
              <a:grpSpLocks/>
            </p:cNvGrpSpPr>
            <p:nvPr/>
          </p:nvGrpSpPr>
          <p:grpSpPr bwMode="auto">
            <a:xfrm>
              <a:off x="2795016" y="5522976"/>
              <a:ext cx="609600" cy="1209985"/>
              <a:chOff x="1676400" y="5495615"/>
              <a:chExt cx="609600" cy="1209985"/>
            </a:xfrm>
          </p:grpSpPr>
          <p:sp>
            <p:nvSpPr>
              <p:cNvPr id="265250" name="Isosceles Triangle 204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5251" name="Rectangle 205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0.03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  <p:sp>
          <p:nvSpPr>
            <p:cNvPr id="265245" name="Isosceles Triangle 207"/>
            <p:cNvSpPr>
              <a:spLocks noChangeArrowheads="1"/>
            </p:cNvSpPr>
            <p:nvPr/>
          </p:nvSpPr>
          <p:spPr bwMode="auto">
            <a:xfrm>
              <a:off x="5373624" y="5199696"/>
              <a:ext cx="609600" cy="963289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65246" name="Rectangle 208"/>
            <p:cNvSpPr>
              <a:spLocks noChangeArrowheads="1"/>
            </p:cNvSpPr>
            <p:nvPr/>
          </p:nvSpPr>
          <p:spPr bwMode="auto">
            <a:xfrm>
              <a:off x="5437632" y="4953000"/>
              <a:ext cx="409079" cy="307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grpSp>
          <p:nvGrpSpPr>
            <p:cNvPr id="265247" name="Group 212"/>
            <p:cNvGrpSpPr>
              <a:grpSpLocks/>
            </p:cNvGrpSpPr>
            <p:nvPr/>
          </p:nvGrpSpPr>
          <p:grpSpPr bwMode="auto">
            <a:xfrm>
              <a:off x="1981200" y="5498663"/>
              <a:ext cx="609600" cy="1209985"/>
              <a:chOff x="1676400" y="5495615"/>
              <a:chExt cx="609600" cy="1209985"/>
            </a:xfrm>
          </p:grpSpPr>
          <p:sp>
            <p:nvSpPr>
              <p:cNvPr id="265248" name="Isosceles Triangle 213"/>
              <p:cNvSpPr>
                <a:spLocks noChangeArrowheads="1"/>
              </p:cNvSpPr>
              <p:nvPr/>
            </p:nvSpPr>
            <p:spPr bwMode="auto">
              <a:xfrm>
                <a:off x="1676400" y="5742311"/>
                <a:ext cx="609600" cy="963289"/>
              </a:xfrm>
              <a:prstGeom prst="triangle">
                <a:avLst>
                  <a:gd name="adj" fmla="val 50000"/>
                </a:avLst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800" i="0"/>
              </a:p>
            </p:txBody>
          </p:sp>
          <p:sp>
            <p:nvSpPr>
              <p:cNvPr id="265249" name="Rectangle 214"/>
              <p:cNvSpPr>
                <a:spLocks noChangeArrowheads="1"/>
              </p:cNvSpPr>
              <p:nvPr/>
            </p:nvSpPr>
            <p:spPr bwMode="auto">
              <a:xfrm>
                <a:off x="1740408" y="5495615"/>
                <a:ext cx="498847" cy="3078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400" i="0">
                    <a:solidFill>
                      <a:srgbClr val="66FF66"/>
                    </a:solidFill>
                  </a:rPr>
                  <a:t>0.07</a:t>
                </a:r>
                <a:endParaRPr lang="en-US" altLang="en-US" sz="1400">
                  <a:solidFill>
                    <a:srgbClr val="66FF66"/>
                  </a:solidFill>
                </a:endParaRPr>
              </a:p>
            </p:txBody>
          </p:sp>
        </p:grpSp>
      </p:grpSp>
      <p:grpSp>
        <p:nvGrpSpPr>
          <p:cNvPr id="265226" name="Group 215"/>
          <p:cNvGrpSpPr>
            <a:grpSpLocks/>
          </p:cNvGrpSpPr>
          <p:nvPr/>
        </p:nvGrpSpPr>
        <p:grpSpPr bwMode="auto">
          <a:xfrm>
            <a:off x="2306638" y="5159375"/>
            <a:ext cx="814387" cy="633413"/>
            <a:chOff x="608069" y="5753100"/>
            <a:chExt cx="561502" cy="608351"/>
          </a:xfrm>
        </p:grpSpPr>
        <p:cxnSp>
          <p:nvCxnSpPr>
            <p:cNvPr id="265240" name="Straight Connector 216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5241" name="Straight Connector 217"/>
            <p:cNvCxnSpPr>
              <a:cxnSpLocks noChangeShapeType="1"/>
            </p:cNvCxnSpPr>
            <p:nvPr/>
          </p:nvCxnSpPr>
          <p:spPr bwMode="auto">
            <a:xfrm flipH="1" flipV="1">
              <a:off x="912740" y="5757248"/>
              <a:ext cx="256831" cy="604203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5227" name="Straight Connector 219"/>
          <p:cNvCxnSpPr>
            <a:cxnSpLocks noChangeShapeType="1"/>
          </p:cNvCxnSpPr>
          <p:nvPr/>
        </p:nvCxnSpPr>
        <p:spPr bwMode="auto">
          <a:xfrm flipH="1" flipV="1">
            <a:off x="3292475" y="4418013"/>
            <a:ext cx="523875" cy="77787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28" name="Straight Connector 220"/>
          <p:cNvCxnSpPr>
            <a:cxnSpLocks noChangeShapeType="1"/>
          </p:cNvCxnSpPr>
          <p:nvPr/>
        </p:nvCxnSpPr>
        <p:spPr bwMode="auto">
          <a:xfrm flipV="1">
            <a:off x="2751138" y="4424363"/>
            <a:ext cx="546100" cy="7715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29" name="Straight Connector 229"/>
          <p:cNvCxnSpPr>
            <a:cxnSpLocks noChangeShapeType="1"/>
          </p:cNvCxnSpPr>
          <p:nvPr/>
        </p:nvCxnSpPr>
        <p:spPr bwMode="auto">
          <a:xfrm flipV="1">
            <a:off x="3297238" y="3303588"/>
            <a:ext cx="1039812" cy="1139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30" name="Straight Connector 230"/>
          <p:cNvCxnSpPr>
            <a:cxnSpLocks noChangeShapeType="1"/>
          </p:cNvCxnSpPr>
          <p:nvPr/>
        </p:nvCxnSpPr>
        <p:spPr bwMode="auto">
          <a:xfrm flipH="1" flipV="1">
            <a:off x="4321175" y="3303588"/>
            <a:ext cx="1036638" cy="1246187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31" name="Straight Connector 231"/>
          <p:cNvCxnSpPr>
            <a:cxnSpLocks noChangeShapeType="1"/>
          </p:cNvCxnSpPr>
          <p:nvPr/>
        </p:nvCxnSpPr>
        <p:spPr bwMode="auto">
          <a:xfrm flipV="1">
            <a:off x="4314825" y="2413000"/>
            <a:ext cx="1355725" cy="876300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5232" name="Straight Connector 232"/>
          <p:cNvCxnSpPr>
            <a:cxnSpLocks noChangeShapeType="1"/>
          </p:cNvCxnSpPr>
          <p:nvPr/>
        </p:nvCxnSpPr>
        <p:spPr bwMode="auto">
          <a:xfrm flipH="1" flipV="1">
            <a:off x="5662613" y="2403475"/>
            <a:ext cx="1368425" cy="885825"/>
          </a:xfrm>
          <a:prstGeom prst="line">
            <a:avLst/>
          </a:prstGeom>
          <a:noFill/>
          <a:ln w="19050" algn="ctr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65233" name="Group 181"/>
          <p:cNvGrpSpPr>
            <a:grpSpLocks/>
          </p:cNvGrpSpPr>
          <p:nvPr/>
        </p:nvGrpSpPr>
        <p:grpSpPr bwMode="auto">
          <a:xfrm>
            <a:off x="4881563" y="4549775"/>
            <a:ext cx="817562" cy="609600"/>
            <a:chOff x="608069" y="5753100"/>
            <a:chExt cx="563377" cy="584907"/>
          </a:xfrm>
        </p:grpSpPr>
        <p:cxnSp>
          <p:nvCxnSpPr>
            <p:cNvPr id="265238" name="Straight Connector 182"/>
            <p:cNvCxnSpPr>
              <a:cxnSpLocks noChangeShapeType="1"/>
            </p:cNvCxnSpPr>
            <p:nvPr/>
          </p:nvCxnSpPr>
          <p:spPr bwMode="auto">
            <a:xfrm flipV="1">
              <a:off x="608069" y="5753100"/>
              <a:ext cx="333763" cy="55521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5239" name="Straight Connector 183"/>
            <p:cNvCxnSpPr>
              <a:cxnSpLocks noChangeShapeType="1"/>
            </p:cNvCxnSpPr>
            <p:nvPr/>
          </p:nvCxnSpPr>
          <p:spPr bwMode="auto">
            <a:xfrm flipH="1" flipV="1">
              <a:off x="941832" y="5753100"/>
              <a:ext cx="229614" cy="584907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0" name="Rectangle 131"/>
          <p:cNvSpPr>
            <a:spLocks noChangeArrowheads="1"/>
          </p:cNvSpPr>
          <p:nvPr/>
        </p:nvSpPr>
        <p:spPr bwMode="auto">
          <a:xfrm>
            <a:off x="1600200" y="762000"/>
            <a:ext cx="5413375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 </a:t>
            </a:r>
            <a:r>
              <a:rPr lang="en-US" altLang="en-US" i="0"/>
              <a:t> was optimal. </a:t>
            </a:r>
            <a:br>
              <a:rPr lang="en-US" altLang="en-US" i="0"/>
            </a:br>
            <a:r>
              <a:rPr lang="en-US" altLang="en-US" i="0"/>
              <a:t>We did not increased </a:t>
            </a:r>
            <a:r>
              <a:rPr lang="en-US" altLang="en-US" i="0">
                <a:sym typeface="Symbol" pitchFamily="18" charset="2"/>
              </a:rPr>
              <a:t>= </a:t>
            </a:r>
            <a:r>
              <a:rPr lang="en-US" altLang="en-US" i="0" baseline="-25000"/>
              <a:t>i</a:t>
            </a:r>
            <a:r>
              <a:rPr lang="en-US" altLang="en-US" i="0">
                <a:sym typeface="Symbol" pitchFamily="18" charset="2"/>
              </a:rPr>
              <a:t> </a:t>
            </a:r>
            <a:r>
              <a:rPr lang="en-US" altLang="en-US" i="0">
                <a:solidFill>
                  <a:srgbClr val="66FF66"/>
                </a:solidFill>
              </a:rPr>
              <a:t>p</a:t>
            </a:r>
            <a:r>
              <a:rPr lang="en-US" altLang="en-US" i="0" baseline="-25000">
                <a:solidFill>
                  <a:srgbClr val="66FF66"/>
                </a:solidFill>
              </a:rPr>
              <a:t>i</a:t>
            </a:r>
            <a:r>
              <a:rPr lang="en-US" altLang="en-US" i="0" baseline="-25000"/>
              <a:t> </a:t>
            </a:r>
            <a:r>
              <a:rPr lang="en-US" altLang="en-US" i="0">
                <a:sym typeface="Symbol" pitchFamily="18" charset="2"/>
              </a:rPr>
              <a:t> </a:t>
            </a:r>
            <a:r>
              <a:rPr lang="en-US" altLang="en-US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i="0" baseline="-25000">
                <a:solidFill>
                  <a:srgbClr val="FF66FF"/>
                </a:solidFill>
              </a:rPr>
              <a:t>i</a:t>
            </a:r>
            <a:br>
              <a:rPr lang="en-US" altLang="en-US" i="0" baseline="-25000">
                <a:solidFill>
                  <a:srgbClr val="FF66FF"/>
                </a:solidFill>
              </a:rPr>
            </a:br>
            <a:r>
              <a:rPr lang="en-US" altLang="en-US" i="0"/>
              <a:t>because we gave things with higher </a:t>
            </a:r>
            <a:r>
              <a:rPr lang="en-US" altLang="en-US" i="0">
                <a:solidFill>
                  <a:srgbClr val="66FF66"/>
                </a:solidFill>
              </a:rPr>
              <a:t>p</a:t>
            </a:r>
            <a:r>
              <a:rPr lang="en-US" altLang="en-US" i="0" baseline="-25000">
                <a:solidFill>
                  <a:srgbClr val="66FF66"/>
                </a:solidFill>
              </a:rPr>
              <a:t>i  </a:t>
            </a:r>
            <a:r>
              <a:rPr lang="en-US" altLang="en-US" i="0"/>
              <a:t>shorter </a:t>
            </a:r>
            <a:r>
              <a:rPr lang="en-US" altLang="en-US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i="0" baseline="-25000">
                <a:solidFill>
                  <a:srgbClr val="FF66FF"/>
                </a:solidFill>
              </a:rPr>
              <a:t>i</a:t>
            </a:r>
            <a:endParaRPr lang="en-US" altLang="en-US" i="0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295400" y="482600"/>
            <a:ext cx="5778500" cy="2482850"/>
            <a:chOff x="1295400" y="482600"/>
            <a:chExt cx="5946271" cy="1635125"/>
          </a:xfrm>
        </p:grpSpPr>
        <p:sp>
          <p:nvSpPr>
            <p:cNvPr id="265236" name="AutoShape 124"/>
            <p:cNvSpPr>
              <a:spLocks noChangeArrowheads="1"/>
            </p:cNvSpPr>
            <p:nvPr/>
          </p:nvSpPr>
          <p:spPr bwMode="auto">
            <a:xfrm>
              <a:off x="1295400" y="533400"/>
              <a:ext cx="5946271" cy="1584325"/>
            </a:xfrm>
            <a:prstGeom prst="wedgeRoundRectCallout">
              <a:avLst>
                <a:gd name="adj1" fmla="val -54060"/>
                <a:gd name="adj2" fmla="val 137019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i="0"/>
            </a:p>
          </p:txBody>
        </p:sp>
        <p:sp>
          <p:nvSpPr>
            <p:cNvPr id="265237" name="Rectangle 132"/>
            <p:cNvSpPr>
              <a:spLocks noChangeArrowheads="1"/>
            </p:cNvSpPr>
            <p:nvPr/>
          </p:nvSpPr>
          <p:spPr bwMode="auto">
            <a:xfrm>
              <a:off x="2971800" y="482600"/>
              <a:ext cx="365677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chemeClr val="accent1"/>
                  </a:solidFill>
                </a:rPr>
                <a:t>Proving </a:t>
              </a:r>
              <a:r>
                <a:rPr lang="en-US" altLang="en-US">
                  <a:solidFill>
                    <a:srgbClr val="CC00FF"/>
                  </a:solidFill>
                </a:rPr>
                <a:t>S</a:t>
              </a:r>
              <a:r>
                <a:rPr lang="en-US" altLang="en-US" baseline="-25000">
                  <a:solidFill>
                    <a:srgbClr val="CC00FF"/>
                  </a:solidFill>
                </a:rPr>
                <a:t>t </a:t>
              </a:r>
              <a:r>
                <a:rPr lang="en-US" altLang="en-US" i="0">
                  <a:solidFill>
                    <a:schemeClr val="accent1"/>
                  </a:solidFill>
                </a:rPr>
                <a:t>is Optimal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7453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42" name="Group 2"/>
          <p:cNvGrpSpPr>
            <a:grpSpLocks/>
          </p:cNvGrpSpPr>
          <p:nvPr/>
        </p:nvGrpSpPr>
        <p:grpSpPr bwMode="auto">
          <a:xfrm>
            <a:off x="381000" y="4572000"/>
            <a:ext cx="1447800" cy="2133600"/>
            <a:chOff x="2013" y="2206"/>
            <a:chExt cx="679" cy="1010"/>
          </a:xfrm>
        </p:grpSpPr>
        <p:sp>
          <p:nvSpPr>
            <p:cNvPr id="266384" name="Freeform 3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6385" name="Group 4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266386" name="Freeform 5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7" name="Freeform 6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8" name="Freeform 7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9" name="Freeform 8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0" name="Freeform 9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1" name="Freeform 10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2" name="Freeform 11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3" name="Oval 12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6394" name="Oval 13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6395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639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6397" name="Oval 16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buFontTx/>
                  <a:buNone/>
                </a:pPr>
                <a:endParaRPr lang="en-US" altLang="en-US" sz="2400" i="0"/>
              </a:p>
            </p:txBody>
          </p:sp>
          <p:sp>
            <p:nvSpPr>
              <p:cNvPr id="266398" name="Oval 17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66243" name="Group 18"/>
          <p:cNvGrpSpPr>
            <a:grpSpLocks/>
          </p:cNvGrpSpPr>
          <p:nvPr/>
        </p:nvGrpSpPr>
        <p:grpSpPr bwMode="auto">
          <a:xfrm flipH="1">
            <a:off x="7851775" y="1295400"/>
            <a:ext cx="1292225" cy="2728913"/>
            <a:chOff x="3786" y="1361"/>
            <a:chExt cx="814" cy="1719"/>
          </a:xfrm>
        </p:grpSpPr>
        <p:sp>
          <p:nvSpPr>
            <p:cNvPr id="266283" name="Rectangle 19"/>
            <p:cNvSpPr>
              <a:spLocks noChangeArrowheads="1"/>
            </p:cNvSpPr>
            <p:nvPr/>
          </p:nvSpPr>
          <p:spPr bwMode="auto">
            <a:xfrm>
              <a:off x="3829" y="1478"/>
              <a:ext cx="639" cy="137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sp>
          <p:nvSpPr>
            <p:cNvPr id="266284" name="Freeform 20"/>
            <p:cNvSpPr>
              <a:spLocks/>
            </p:cNvSpPr>
            <p:nvPr/>
          </p:nvSpPr>
          <p:spPr bwMode="auto">
            <a:xfrm>
              <a:off x="3839" y="1493"/>
              <a:ext cx="619" cy="538"/>
            </a:xfrm>
            <a:custGeom>
              <a:avLst/>
              <a:gdLst>
                <a:gd name="T0" fmla="*/ 0 w 2476"/>
                <a:gd name="T1" fmla="*/ 0 h 2149"/>
                <a:gd name="T2" fmla="*/ 0 w 2476"/>
                <a:gd name="T3" fmla="*/ 0 h 2149"/>
                <a:gd name="T4" fmla="*/ 0 w 2476"/>
                <a:gd name="T5" fmla="*/ 0 h 2149"/>
                <a:gd name="T6" fmla="*/ 0 w 2476"/>
                <a:gd name="T7" fmla="*/ 0 h 2149"/>
                <a:gd name="T8" fmla="*/ 0 w 2476"/>
                <a:gd name="T9" fmla="*/ 0 h 2149"/>
                <a:gd name="T10" fmla="*/ 0 w 2476"/>
                <a:gd name="T11" fmla="*/ 0 h 2149"/>
                <a:gd name="T12" fmla="*/ 0 w 2476"/>
                <a:gd name="T13" fmla="*/ 0 h 2149"/>
                <a:gd name="T14" fmla="*/ 0 w 2476"/>
                <a:gd name="T15" fmla="*/ 0 h 2149"/>
                <a:gd name="T16" fmla="*/ 0 w 2476"/>
                <a:gd name="T17" fmla="*/ 0 h 2149"/>
                <a:gd name="T18" fmla="*/ 0 w 2476"/>
                <a:gd name="T19" fmla="*/ 0 h 2149"/>
                <a:gd name="T20" fmla="*/ 0 w 2476"/>
                <a:gd name="T21" fmla="*/ 0 h 2149"/>
                <a:gd name="T22" fmla="*/ 0 w 2476"/>
                <a:gd name="T23" fmla="*/ 0 h 2149"/>
                <a:gd name="T24" fmla="*/ 0 w 2476"/>
                <a:gd name="T25" fmla="*/ 0 h 2149"/>
                <a:gd name="T26" fmla="*/ 0 w 2476"/>
                <a:gd name="T27" fmla="*/ 0 h 2149"/>
                <a:gd name="T28" fmla="*/ 0 w 2476"/>
                <a:gd name="T29" fmla="*/ 0 h 2149"/>
                <a:gd name="T30" fmla="*/ 0 w 2476"/>
                <a:gd name="T31" fmla="*/ 0 h 2149"/>
                <a:gd name="T32" fmla="*/ 0 w 2476"/>
                <a:gd name="T33" fmla="*/ 0 h 2149"/>
                <a:gd name="T34" fmla="*/ 0 w 2476"/>
                <a:gd name="T35" fmla="*/ 0 h 2149"/>
                <a:gd name="T36" fmla="*/ 0 w 2476"/>
                <a:gd name="T37" fmla="*/ 0 h 2149"/>
                <a:gd name="T38" fmla="*/ 0 w 2476"/>
                <a:gd name="T39" fmla="*/ 0 h 2149"/>
                <a:gd name="T40" fmla="*/ 0 w 2476"/>
                <a:gd name="T41" fmla="*/ 0 h 2149"/>
                <a:gd name="T42" fmla="*/ 0 w 2476"/>
                <a:gd name="T43" fmla="*/ 0 h 2149"/>
                <a:gd name="T44" fmla="*/ 0 w 2476"/>
                <a:gd name="T45" fmla="*/ 0 h 2149"/>
                <a:gd name="T46" fmla="*/ 0 w 2476"/>
                <a:gd name="T47" fmla="*/ 0 h 2149"/>
                <a:gd name="T48" fmla="*/ 0 w 2476"/>
                <a:gd name="T49" fmla="*/ 0 h 2149"/>
                <a:gd name="T50" fmla="*/ 0 w 2476"/>
                <a:gd name="T51" fmla="*/ 0 h 2149"/>
                <a:gd name="T52" fmla="*/ 0 w 2476"/>
                <a:gd name="T53" fmla="*/ 0 h 2149"/>
                <a:gd name="T54" fmla="*/ 0 w 2476"/>
                <a:gd name="T55" fmla="*/ 0 h 2149"/>
                <a:gd name="T56" fmla="*/ 0 w 2476"/>
                <a:gd name="T57" fmla="*/ 0 h 2149"/>
                <a:gd name="T58" fmla="*/ 0 w 2476"/>
                <a:gd name="T59" fmla="*/ 0 h 2149"/>
                <a:gd name="T60" fmla="*/ 0 w 2476"/>
                <a:gd name="T61" fmla="*/ 0 h 2149"/>
                <a:gd name="T62" fmla="*/ 0 w 2476"/>
                <a:gd name="T63" fmla="*/ 0 h 2149"/>
                <a:gd name="T64" fmla="*/ 0 w 2476"/>
                <a:gd name="T65" fmla="*/ 0 h 2149"/>
                <a:gd name="T66" fmla="*/ 0 w 2476"/>
                <a:gd name="T67" fmla="*/ 0 h 2149"/>
                <a:gd name="T68" fmla="*/ 0 w 2476"/>
                <a:gd name="T69" fmla="*/ 0 h 21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76"/>
                <a:gd name="T106" fmla="*/ 0 h 2149"/>
                <a:gd name="T107" fmla="*/ 2476 w 2476"/>
                <a:gd name="T108" fmla="*/ 2149 h 21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76" h="2149">
                  <a:moveTo>
                    <a:pt x="2456" y="0"/>
                  </a:moveTo>
                  <a:lnTo>
                    <a:pt x="2476" y="1711"/>
                  </a:lnTo>
                  <a:lnTo>
                    <a:pt x="2358" y="1702"/>
                  </a:lnTo>
                  <a:lnTo>
                    <a:pt x="2236" y="1735"/>
                  </a:lnTo>
                  <a:lnTo>
                    <a:pt x="2113" y="1791"/>
                  </a:lnTo>
                  <a:lnTo>
                    <a:pt x="1990" y="1855"/>
                  </a:lnTo>
                  <a:lnTo>
                    <a:pt x="1866" y="1908"/>
                  </a:lnTo>
                  <a:lnTo>
                    <a:pt x="1747" y="1937"/>
                  </a:lnTo>
                  <a:lnTo>
                    <a:pt x="1631" y="1922"/>
                  </a:lnTo>
                  <a:lnTo>
                    <a:pt x="1520" y="1850"/>
                  </a:lnTo>
                  <a:lnTo>
                    <a:pt x="1417" y="1916"/>
                  </a:lnTo>
                  <a:lnTo>
                    <a:pt x="1314" y="1970"/>
                  </a:lnTo>
                  <a:lnTo>
                    <a:pt x="1209" y="2012"/>
                  </a:lnTo>
                  <a:lnTo>
                    <a:pt x="1104" y="2047"/>
                  </a:lnTo>
                  <a:lnTo>
                    <a:pt x="996" y="2074"/>
                  </a:lnTo>
                  <a:lnTo>
                    <a:pt x="890" y="2099"/>
                  </a:lnTo>
                  <a:lnTo>
                    <a:pt x="782" y="2123"/>
                  </a:lnTo>
                  <a:lnTo>
                    <a:pt x="674" y="2149"/>
                  </a:lnTo>
                  <a:lnTo>
                    <a:pt x="583" y="2065"/>
                  </a:lnTo>
                  <a:lnTo>
                    <a:pt x="483" y="2005"/>
                  </a:lnTo>
                  <a:lnTo>
                    <a:pt x="379" y="1966"/>
                  </a:lnTo>
                  <a:lnTo>
                    <a:pt x="277" y="1943"/>
                  </a:lnTo>
                  <a:lnTo>
                    <a:pt x="182" y="1932"/>
                  </a:lnTo>
                  <a:lnTo>
                    <a:pt x="102" y="1931"/>
                  </a:lnTo>
                  <a:lnTo>
                    <a:pt x="41" y="1934"/>
                  </a:lnTo>
                  <a:lnTo>
                    <a:pt x="7" y="1940"/>
                  </a:lnTo>
                  <a:lnTo>
                    <a:pt x="8" y="1722"/>
                  </a:lnTo>
                  <a:lnTo>
                    <a:pt x="8" y="1490"/>
                  </a:lnTo>
                  <a:lnTo>
                    <a:pt x="6" y="1247"/>
                  </a:lnTo>
                  <a:lnTo>
                    <a:pt x="4" y="998"/>
                  </a:lnTo>
                  <a:lnTo>
                    <a:pt x="1" y="745"/>
                  </a:lnTo>
                  <a:lnTo>
                    <a:pt x="0" y="492"/>
                  </a:lnTo>
                  <a:lnTo>
                    <a:pt x="1" y="241"/>
                  </a:lnTo>
                  <a:lnTo>
                    <a:pt x="7" y="0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3F7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5" name="Freeform 21"/>
            <p:cNvSpPr>
              <a:spLocks/>
            </p:cNvSpPr>
            <p:nvPr/>
          </p:nvSpPr>
          <p:spPr bwMode="auto">
            <a:xfrm>
              <a:off x="4020" y="1941"/>
              <a:ext cx="436" cy="162"/>
            </a:xfrm>
            <a:custGeom>
              <a:avLst/>
              <a:gdLst>
                <a:gd name="T0" fmla="*/ 0 w 1742"/>
                <a:gd name="T1" fmla="*/ 0 h 650"/>
                <a:gd name="T2" fmla="*/ 0 w 1742"/>
                <a:gd name="T3" fmla="*/ 0 h 650"/>
                <a:gd name="T4" fmla="*/ 0 w 1742"/>
                <a:gd name="T5" fmla="*/ 0 h 650"/>
                <a:gd name="T6" fmla="*/ 0 w 1742"/>
                <a:gd name="T7" fmla="*/ 0 h 650"/>
                <a:gd name="T8" fmla="*/ 0 w 1742"/>
                <a:gd name="T9" fmla="*/ 0 h 650"/>
                <a:gd name="T10" fmla="*/ 0 w 1742"/>
                <a:gd name="T11" fmla="*/ 0 h 650"/>
                <a:gd name="T12" fmla="*/ 0 w 1742"/>
                <a:gd name="T13" fmla="*/ 0 h 650"/>
                <a:gd name="T14" fmla="*/ 0 w 1742"/>
                <a:gd name="T15" fmla="*/ 0 h 650"/>
                <a:gd name="T16" fmla="*/ 0 w 1742"/>
                <a:gd name="T17" fmla="*/ 0 h 650"/>
                <a:gd name="T18" fmla="*/ 0 w 1742"/>
                <a:gd name="T19" fmla="*/ 0 h 650"/>
                <a:gd name="T20" fmla="*/ 0 w 1742"/>
                <a:gd name="T21" fmla="*/ 0 h 650"/>
                <a:gd name="T22" fmla="*/ 0 w 1742"/>
                <a:gd name="T23" fmla="*/ 0 h 650"/>
                <a:gd name="T24" fmla="*/ 0 w 1742"/>
                <a:gd name="T25" fmla="*/ 0 h 650"/>
                <a:gd name="T26" fmla="*/ 0 w 1742"/>
                <a:gd name="T27" fmla="*/ 0 h 650"/>
                <a:gd name="T28" fmla="*/ 0 w 1742"/>
                <a:gd name="T29" fmla="*/ 0 h 650"/>
                <a:gd name="T30" fmla="*/ 0 w 1742"/>
                <a:gd name="T31" fmla="*/ 0 h 650"/>
                <a:gd name="T32" fmla="*/ 0 w 1742"/>
                <a:gd name="T33" fmla="*/ 0 h 650"/>
                <a:gd name="T34" fmla="*/ 0 w 1742"/>
                <a:gd name="T35" fmla="*/ 0 h 650"/>
                <a:gd name="T36" fmla="*/ 0 w 1742"/>
                <a:gd name="T37" fmla="*/ 0 h 650"/>
                <a:gd name="T38" fmla="*/ 0 w 1742"/>
                <a:gd name="T39" fmla="*/ 0 h 650"/>
                <a:gd name="T40" fmla="*/ 0 w 1742"/>
                <a:gd name="T41" fmla="*/ 0 h 650"/>
                <a:gd name="T42" fmla="*/ 0 w 1742"/>
                <a:gd name="T43" fmla="*/ 0 h 650"/>
                <a:gd name="T44" fmla="*/ 0 w 1742"/>
                <a:gd name="T45" fmla="*/ 0 h 650"/>
                <a:gd name="T46" fmla="*/ 0 w 1742"/>
                <a:gd name="T47" fmla="*/ 0 h 650"/>
                <a:gd name="T48" fmla="*/ 0 w 1742"/>
                <a:gd name="T49" fmla="*/ 0 h 650"/>
                <a:gd name="T50" fmla="*/ 0 w 1742"/>
                <a:gd name="T51" fmla="*/ 0 h 650"/>
                <a:gd name="T52" fmla="*/ 0 w 1742"/>
                <a:gd name="T53" fmla="*/ 0 h 650"/>
                <a:gd name="T54" fmla="*/ 0 w 1742"/>
                <a:gd name="T55" fmla="*/ 0 h 650"/>
                <a:gd name="T56" fmla="*/ 0 w 1742"/>
                <a:gd name="T57" fmla="*/ 0 h 6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2"/>
                <a:gd name="T88" fmla="*/ 0 h 650"/>
                <a:gd name="T89" fmla="*/ 1742 w 1742"/>
                <a:gd name="T90" fmla="*/ 650 h 6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2" h="650">
                  <a:moveTo>
                    <a:pt x="1742" y="648"/>
                  </a:moveTo>
                  <a:lnTo>
                    <a:pt x="1616" y="650"/>
                  </a:lnTo>
                  <a:lnTo>
                    <a:pt x="1487" y="630"/>
                  </a:lnTo>
                  <a:lnTo>
                    <a:pt x="1355" y="593"/>
                  </a:lnTo>
                  <a:lnTo>
                    <a:pt x="1223" y="550"/>
                  </a:lnTo>
                  <a:lnTo>
                    <a:pt x="1088" y="507"/>
                  </a:lnTo>
                  <a:lnTo>
                    <a:pt x="956" y="473"/>
                  </a:lnTo>
                  <a:lnTo>
                    <a:pt x="825" y="457"/>
                  </a:lnTo>
                  <a:lnTo>
                    <a:pt x="697" y="469"/>
                  </a:lnTo>
                  <a:lnTo>
                    <a:pt x="408" y="598"/>
                  </a:lnTo>
                  <a:lnTo>
                    <a:pt x="0" y="409"/>
                  </a:lnTo>
                  <a:lnTo>
                    <a:pt x="84" y="386"/>
                  </a:lnTo>
                  <a:lnTo>
                    <a:pt x="179" y="366"/>
                  </a:lnTo>
                  <a:lnTo>
                    <a:pt x="280" y="344"/>
                  </a:lnTo>
                  <a:lnTo>
                    <a:pt x="385" y="320"/>
                  </a:lnTo>
                  <a:lnTo>
                    <a:pt x="488" y="290"/>
                  </a:lnTo>
                  <a:lnTo>
                    <a:pt x="587" y="253"/>
                  </a:lnTo>
                  <a:lnTo>
                    <a:pt x="677" y="206"/>
                  </a:lnTo>
                  <a:lnTo>
                    <a:pt x="756" y="150"/>
                  </a:lnTo>
                  <a:lnTo>
                    <a:pt x="843" y="187"/>
                  </a:lnTo>
                  <a:lnTo>
                    <a:pt x="936" y="205"/>
                  </a:lnTo>
                  <a:lnTo>
                    <a:pt x="1031" y="205"/>
                  </a:lnTo>
                  <a:lnTo>
                    <a:pt x="1127" y="190"/>
                  </a:lnTo>
                  <a:lnTo>
                    <a:pt x="1220" y="160"/>
                  </a:lnTo>
                  <a:lnTo>
                    <a:pt x="1313" y="117"/>
                  </a:lnTo>
                  <a:lnTo>
                    <a:pt x="1401" y="63"/>
                  </a:lnTo>
                  <a:lnTo>
                    <a:pt x="1483" y="0"/>
                  </a:lnTo>
                  <a:lnTo>
                    <a:pt x="1742" y="0"/>
                  </a:lnTo>
                  <a:lnTo>
                    <a:pt x="1742" y="648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6" name="Freeform 22"/>
            <p:cNvSpPr>
              <a:spLocks/>
            </p:cNvSpPr>
            <p:nvPr/>
          </p:nvSpPr>
          <p:spPr bwMode="auto">
            <a:xfrm>
              <a:off x="3841" y="1993"/>
              <a:ext cx="269" cy="164"/>
            </a:xfrm>
            <a:custGeom>
              <a:avLst/>
              <a:gdLst>
                <a:gd name="T0" fmla="*/ 0 w 1075"/>
                <a:gd name="T1" fmla="*/ 0 h 658"/>
                <a:gd name="T2" fmla="*/ 0 w 1075"/>
                <a:gd name="T3" fmla="*/ 0 h 658"/>
                <a:gd name="T4" fmla="*/ 0 w 1075"/>
                <a:gd name="T5" fmla="*/ 0 h 658"/>
                <a:gd name="T6" fmla="*/ 0 w 1075"/>
                <a:gd name="T7" fmla="*/ 0 h 658"/>
                <a:gd name="T8" fmla="*/ 0 w 1075"/>
                <a:gd name="T9" fmla="*/ 0 h 658"/>
                <a:gd name="T10" fmla="*/ 0 w 1075"/>
                <a:gd name="T11" fmla="*/ 0 h 658"/>
                <a:gd name="T12" fmla="*/ 0 w 1075"/>
                <a:gd name="T13" fmla="*/ 0 h 658"/>
                <a:gd name="T14" fmla="*/ 0 w 1075"/>
                <a:gd name="T15" fmla="*/ 0 h 658"/>
                <a:gd name="T16" fmla="*/ 0 w 1075"/>
                <a:gd name="T17" fmla="*/ 0 h 658"/>
                <a:gd name="T18" fmla="*/ 0 w 1075"/>
                <a:gd name="T19" fmla="*/ 0 h 658"/>
                <a:gd name="T20" fmla="*/ 0 w 1075"/>
                <a:gd name="T21" fmla="*/ 0 h 658"/>
                <a:gd name="T22" fmla="*/ 0 w 1075"/>
                <a:gd name="T23" fmla="*/ 0 h 658"/>
                <a:gd name="T24" fmla="*/ 0 w 1075"/>
                <a:gd name="T25" fmla="*/ 0 h 658"/>
                <a:gd name="T26" fmla="*/ 0 w 1075"/>
                <a:gd name="T27" fmla="*/ 0 h 658"/>
                <a:gd name="T28" fmla="*/ 0 w 1075"/>
                <a:gd name="T29" fmla="*/ 0 h 658"/>
                <a:gd name="T30" fmla="*/ 0 w 1075"/>
                <a:gd name="T31" fmla="*/ 0 h 658"/>
                <a:gd name="T32" fmla="*/ 0 w 1075"/>
                <a:gd name="T33" fmla="*/ 0 h 658"/>
                <a:gd name="T34" fmla="*/ 0 w 1075"/>
                <a:gd name="T35" fmla="*/ 0 h 658"/>
                <a:gd name="T36" fmla="*/ 0 w 1075"/>
                <a:gd name="T37" fmla="*/ 0 h 658"/>
                <a:gd name="T38" fmla="*/ 0 w 1075"/>
                <a:gd name="T39" fmla="*/ 0 h 658"/>
                <a:gd name="T40" fmla="*/ 0 w 1075"/>
                <a:gd name="T41" fmla="*/ 0 h 658"/>
                <a:gd name="T42" fmla="*/ 0 w 1075"/>
                <a:gd name="T43" fmla="*/ 0 h 658"/>
                <a:gd name="T44" fmla="*/ 0 w 1075"/>
                <a:gd name="T45" fmla="*/ 0 h 658"/>
                <a:gd name="T46" fmla="*/ 0 w 1075"/>
                <a:gd name="T47" fmla="*/ 0 h 658"/>
                <a:gd name="T48" fmla="*/ 0 w 1075"/>
                <a:gd name="T49" fmla="*/ 0 h 658"/>
                <a:gd name="T50" fmla="*/ 0 w 1075"/>
                <a:gd name="T51" fmla="*/ 0 h 658"/>
                <a:gd name="T52" fmla="*/ 0 w 1075"/>
                <a:gd name="T53" fmla="*/ 0 h 658"/>
                <a:gd name="T54" fmla="*/ 0 w 1075"/>
                <a:gd name="T55" fmla="*/ 0 h 658"/>
                <a:gd name="T56" fmla="*/ 0 w 1075"/>
                <a:gd name="T57" fmla="*/ 0 h 658"/>
                <a:gd name="T58" fmla="*/ 0 w 1075"/>
                <a:gd name="T59" fmla="*/ 0 h 658"/>
                <a:gd name="T60" fmla="*/ 0 w 1075"/>
                <a:gd name="T61" fmla="*/ 0 h 658"/>
                <a:gd name="T62" fmla="*/ 0 w 1075"/>
                <a:gd name="T63" fmla="*/ 0 h 658"/>
                <a:gd name="T64" fmla="*/ 0 w 1075"/>
                <a:gd name="T65" fmla="*/ 0 h 658"/>
                <a:gd name="T66" fmla="*/ 0 w 1075"/>
                <a:gd name="T67" fmla="*/ 0 h 6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5"/>
                <a:gd name="T103" fmla="*/ 0 h 658"/>
                <a:gd name="T104" fmla="*/ 1075 w 1075"/>
                <a:gd name="T105" fmla="*/ 658 h 6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5" h="658">
                  <a:moveTo>
                    <a:pt x="1075" y="439"/>
                  </a:moveTo>
                  <a:lnTo>
                    <a:pt x="989" y="522"/>
                  </a:lnTo>
                  <a:lnTo>
                    <a:pt x="907" y="575"/>
                  </a:lnTo>
                  <a:lnTo>
                    <a:pt x="828" y="599"/>
                  </a:lnTo>
                  <a:lnTo>
                    <a:pt x="753" y="600"/>
                  </a:lnTo>
                  <a:lnTo>
                    <a:pt x="680" y="577"/>
                  </a:lnTo>
                  <a:lnTo>
                    <a:pt x="614" y="538"/>
                  </a:lnTo>
                  <a:lnTo>
                    <a:pt x="552" y="483"/>
                  </a:lnTo>
                  <a:lnTo>
                    <a:pt x="498" y="418"/>
                  </a:lnTo>
                  <a:lnTo>
                    <a:pt x="436" y="444"/>
                  </a:lnTo>
                  <a:lnTo>
                    <a:pt x="374" y="472"/>
                  </a:lnTo>
                  <a:lnTo>
                    <a:pt x="312" y="500"/>
                  </a:lnTo>
                  <a:lnTo>
                    <a:pt x="249" y="530"/>
                  </a:lnTo>
                  <a:lnTo>
                    <a:pt x="185" y="559"/>
                  </a:lnTo>
                  <a:lnTo>
                    <a:pt x="122" y="592"/>
                  </a:lnTo>
                  <a:lnTo>
                    <a:pt x="60" y="623"/>
                  </a:lnTo>
                  <a:lnTo>
                    <a:pt x="0" y="658"/>
                  </a:lnTo>
                  <a:lnTo>
                    <a:pt x="0" y="0"/>
                  </a:lnTo>
                  <a:lnTo>
                    <a:pt x="64" y="12"/>
                  </a:lnTo>
                  <a:lnTo>
                    <a:pt x="133" y="15"/>
                  </a:lnTo>
                  <a:lnTo>
                    <a:pt x="201" y="12"/>
                  </a:lnTo>
                  <a:lnTo>
                    <a:pt x="271" y="10"/>
                  </a:lnTo>
                  <a:lnTo>
                    <a:pt x="339" y="9"/>
                  </a:lnTo>
                  <a:lnTo>
                    <a:pt x="406" y="19"/>
                  </a:lnTo>
                  <a:lnTo>
                    <a:pt x="469" y="41"/>
                  </a:lnTo>
                  <a:lnTo>
                    <a:pt x="528" y="80"/>
                  </a:lnTo>
                  <a:lnTo>
                    <a:pt x="584" y="148"/>
                  </a:lnTo>
                  <a:lnTo>
                    <a:pt x="648" y="208"/>
                  </a:lnTo>
                  <a:lnTo>
                    <a:pt x="717" y="259"/>
                  </a:lnTo>
                  <a:lnTo>
                    <a:pt x="790" y="303"/>
                  </a:lnTo>
                  <a:lnTo>
                    <a:pt x="864" y="341"/>
                  </a:lnTo>
                  <a:lnTo>
                    <a:pt x="937" y="376"/>
                  </a:lnTo>
                  <a:lnTo>
                    <a:pt x="1008" y="407"/>
                  </a:lnTo>
                  <a:lnTo>
                    <a:pt x="1075" y="43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7" name="Freeform 23"/>
            <p:cNvSpPr>
              <a:spLocks/>
            </p:cNvSpPr>
            <p:nvPr/>
          </p:nvSpPr>
          <p:spPr bwMode="auto">
            <a:xfrm>
              <a:off x="4047" y="2066"/>
              <a:ext cx="409" cy="131"/>
            </a:xfrm>
            <a:custGeom>
              <a:avLst/>
              <a:gdLst>
                <a:gd name="T0" fmla="*/ 0 w 1632"/>
                <a:gd name="T1" fmla="*/ 0 h 523"/>
                <a:gd name="T2" fmla="*/ 0 w 1632"/>
                <a:gd name="T3" fmla="*/ 0 h 523"/>
                <a:gd name="T4" fmla="*/ 0 w 1632"/>
                <a:gd name="T5" fmla="*/ 0 h 523"/>
                <a:gd name="T6" fmla="*/ 0 w 1632"/>
                <a:gd name="T7" fmla="*/ 0 h 523"/>
                <a:gd name="T8" fmla="*/ 0 w 1632"/>
                <a:gd name="T9" fmla="*/ 0 h 523"/>
                <a:gd name="T10" fmla="*/ 0 w 1632"/>
                <a:gd name="T11" fmla="*/ 0 h 523"/>
                <a:gd name="T12" fmla="*/ 0 w 1632"/>
                <a:gd name="T13" fmla="*/ 0 h 523"/>
                <a:gd name="T14" fmla="*/ 0 w 1632"/>
                <a:gd name="T15" fmla="*/ 0 h 523"/>
                <a:gd name="T16" fmla="*/ 0 w 1632"/>
                <a:gd name="T17" fmla="*/ 0 h 523"/>
                <a:gd name="T18" fmla="*/ 0 w 1632"/>
                <a:gd name="T19" fmla="*/ 0 h 523"/>
                <a:gd name="T20" fmla="*/ 0 w 1632"/>
                <a:gd name="T21" fmla="*/ 0 h 523"/>
                <a:gd name="T22" fmla="*/ 0 w 1632"/>
                <a:gd name="T23" fmla="*/ 0 h 523"/>
                <a:gd name="T24" fmla="*/ 0 w 1632"/>
                <a:gd name="T25" fmla="*/ 0 h 523"/>
                <a:gd name="T26" fmla="*/ 0 w 1632"/>
                <a:gd name="T27" fmla="*/ 0 h 523"/>
                <a:gd name="T28" fmla="*/ 0 w 1632"/>
                <a:gd name="T29" fmla="*/ 0 h 523"/>
                <a:gd name="T30" fmla="*/ 0 w 1632"/>
                <a:gd name="T31" fmla="*/ 0 h 523"/>
                <a:gd name="T32" fmla="*/ 0 w 1632"/>
                <a:gd name="T33" fmla="*/ 0 h 523"/>
                <a:gd name="T34" fmla="*/ 0 w 1632"/>
                <a:gd name="T35" fmla="*/ 0 h 523"/>
                <a:gd name="T36" fmla="*/ 0 w 1632"/>
                <a:gd name="T37" fmla="*/ 0 h 523"/>
                <a:gd name="T38" fmla="*/ 0 w 1632"/>
                <a:gd name="T39" fmla="*/ 0 h 523"/>
                <a:gd name="T40" fmla="*/ 0 w 1632"/>
                <a:gd name="T41" fmla="*/ 0 h 523"/>
                <a:gd name="T42" fmla="*/ 0 w 1632"/>
                <a:gd name="T43" fmla="*/ 0 h 523"/>
                <a:gd name="T44" fmla="*/ 0 w 1632"/>
                <a:gd name="T45" fmla="*/ 0 h 523"/>
                <a:gd name="T46" fmla="*/ 0 w 1632"/>
                <a:gd name="T47" fmla="*/ 0 h 523"/>
                <a:gd name="T48" fmla="*/ 0 w 1632"/>
                <a:gd name="T49" fmla="*/ 0 h 523"/>
                <a:gd name="T50" fmla="*/ 0 w 1632"/>
                <a:gd name="T51" fmla="*/ 0 h 523"/>
                <a:gd name="T52" fmla="*/ 0 w 1632"/>
                <a:gd name="T53" fmla="*/ 0 h 523"/>
                <a:gd name="T54" fmla="*/ 0 w 1632"/>
                <a:gd name="T55" fmla="*/ 0 h 523"/>
                <a:gd name="T56" fmla="*/ 0 w 1632"/>
                <a:gd name="T57" fmla="*/ 0 h 523"/>
                <a:gd name="T58" fmla="*/ 0 w 1632"/>
                <a:gd name="T59" fmla="*/ 0 h 523"/>
                <a:gd name="T60" fmla="*/ 0 w 1632"/>
                <a:gd name="T61" fmla="*/ 0 h 523"/>
                <a:gd name="T62" fmla="*/ 0 w 1632"/>
                <a:gd name="T63" fmla="*/ 0 h 523"/>
                <a:gd name="T64" fmla="*/ 0 w 1632"/>
                <a:gd name="T65" fmla="*/ 0 h 523"/>
                <a:gd name="T66" fmla="*/ 0 w 1632"/>
                <a:gd name="T67" fmla="*/ 0 h 523"/>
                <a:gd name="T68" fmla="*/ 0 w 163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32"/>
                <a:gd name="T106" fmla="*/ 0 h 523"/>
                <a:gd name="T107" fmla="*/ 1632 w 163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32" h="523">
                  <a:moveTo>
                    <a:pt x="1632" y="205"/>
                  </a:moveTo>
                  <a:lnTo>
                    <a:pt x="1622" y="434"/>
                  </a:lnTo>
                  <a:lnTo>
                    <a:pt x="1548" y="410"/>
                  </a:lnTo>
                  <a:lnTo>
                    <a:pt x="1463" y="394"/>
                  </a:lnTo>
                  <a:lnTo>
                    <a:pt x="1371" y="381"/>
                  </a:lnTo>
                  <a:lnTo>
                    <a:pt x="1275" y="373"/>
                  </a:lnTo>
                  <a:lnTo>
                    <a:pt x="1178" y="368"/>
                  </a:lnTo>
                  <a:lnTo>
                    <a:pt x="1083" y="366"/>
                  </a:lnTo>
                  <a:lnTo>
                    <a:pt x="994" y="365"/>
                  </a:lnTo>
                  <a:lnTo>
                    <a:pt x="915" y="365"/>
                  </a:lnTo>
                  <a:lnTo>
                    <a:pt x="827" y="332"/>
                  </a:lnTo>
                  <a:lnTo>
                    <a:pt x="744" y="320"/>
                  </a:lnTo>
                  <a:lnTo>
                    <a:pt x="663" y="324"/>
                  </a:lnTo>
                  <a:lnTo>
                    <a:pt x="585" y="343"/>
                  </a:lnTo>
                  <a:lnTo>
                    <a:pt x="507" y="373"/>
                  </a:lnTo>
                  <a:lnTo>
                    <a:pt x="431" y="416"/>
                  </a:lnTo>
                  <a:lnTo>
                    <a:pt x="356" y="466"/>
                  </a:lnTo>
                  <a:lnTo>
                    <a:pt x="279" y="523"/>
                  </a:lnTo>
                  <a:lnTo>
                    <a:pt x="0" y="374"/>
                  </a:lnTo>
                  <a:lnTo>
                    <a:pt x="115" y="299"/>
                  </a:lnTo>
                  <a:lnTo>
                    <a:pt x="233" y="216"/>
                  </a:lnTo>
                  <a:lnTo>
                    <a:pt x="353" y="134"/>
                  </a:lnTo>
                  <a:lnTo>
                    <a:pt x="479" y="64"/>
                  </a:lnTo>
                  <a:lnTo>
                    <a:pt x="610" y="15"/>
                  </a:lnTo>
                  <a:lnTo>
                    <a:pt x="753" y="0"/>
                  </a:lnTo>
                  <a:lnTo>
                    <a:pt x="902" y="26"/>
                  </a:lnTo>
                  <a:lnTo>
                    <a:pt x="1065" y="106"/>
                  </a:lnTo>
                  <a:lnTo>
                    <a:pt x="1142" y="125"/>
                  </a:lnTo>
                  <a:lnTo>
                    <a:pt x="1231" y="142"/>
                  </a:lnTo>
                  <a:lnTo>
                    <a:pt x="1324" y="156"/>
                  </a:lnTo>
                  <a:lnTo>
                    <a:pt x="1415" y="170"/>
                  </a:lnTo>
                  <a:lnTo>
                    <a:pt x="1497" y="179"/>
                  </a:lnTo>
                  <a:lnTo>
                    <a:pt x="1565" y="189"/>
                  </a:lnTo>
                  <a:lnTo>
                    <a:pt x="1612" y="197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8" name="Freeform 24"/>
            <p:cNvSpPr>
              <a:spLocks/>
            </p:cNvSpPr>
            <p:nvPr/>
          </p:nvSpPr>
          <p:spPr bwMode="auto">
            <a:xfrm>
              <a:off x="3838" y="2115"/>
              <a:ext cx="620" cy="727"/>
            </a:xfrm>
            <a:custGeom>
              <a:avLst/>
              <a:gdLst>
                <a:gd name="T0" fmla="*/ 0 w 2479"/>
                <a:gd name="T1" fmla="*/ 0 h 2908"/>
                <a:gd name="T2" fmla="*/ 0 w 2479"/>
                <a:gd name="T3" fmla="*/ 0 h 2908"/>
                <a:gd name="T4" fmla="*/ 0 w 2479"/>
                <a:gd name="T5" fmla="*/ 0 h 2908"/>
                <a:gd name="T6" fmla="*/ 0 w 2479"/>
                <a:gd name="T7" fmla="*/ 0 h 2908"/>
                <a:gd name="T8" fmla="*/ 0 w 2479"/>
                <a:gd name="T9" fmla="*/ 0 h 2908"/>
                <a:gd name="T10" fmla="*/ 0 w 2479"/>
                <a:gd name="T11" fmla="*/ 0 h 2908"/>
                <a:gd name="T12" fmla="*/ 0 w 2479"/>
                <a:gd name="T13" fmla="*/ 0 h 2908"/>
                <a:gd name="T14" fmla="*/ 0 w 2479"/>
                <a:gd name="T15" fmla="*/ 0 h 2908"/>
                <a:gd name="T16" fmla="*/ 0 w 2479"/>
                <a:gd name="T17" fmla="*/ 0 h 2908"/>
                <a:gd name="T18" fmla="*/ 0 w 2479"/>
                <a:gd name="T19" fmla="*/ 0 h 2908"/>
                <a:gd name="T20" fmla="*/ 0 w 2479"/>
                <a:gd name="T21" fmla="*/ 0 h 2908"/>
                <a:gd name="T22" fmla="*/ 0 w 2479"/>
                <a:gd name="T23" fmla="*/ 0 h 2908"/>
                <a:gd name="T24" fmla="*/ 0 w 2479"/>
                <a:gd name="T25" fmla="*/ 0 h 2908"/>
                <a:gd name="T26" fmla="*/ 0 w 2479"/>
                <a:gd name="T27" fmla="*/ 0 h 2908"/>
                <a:gd name="T28" fmla="*/ 0 w 2479"/>
                <a:gd name="T29" fmla="*/ 0 h 2908"/>
                <a:gd name="T30" fmla="*/ 0 w 2479"/>
                <a:gd name="T31" fmla="*/ 0 h 2908"/>
                <a:gd name="T32" fmla="*/ 0 w 2479"/>
                <a:gd name="T33" fmla="*/ 0 h 2908"/>
                <a:gd name="T34" fmla="*/ 0 w 2479"/>
                <a:gd name="T35" fmla="*/ 0 h 2908"/>
                <a:gd name="T36" fmla="*/ 0 w 2479"/>
                <a:gd name="T37" fmla="*/ 0 h 2908"/>
                <a:gd name="T38" fmla="*/ 0 w 2479"/>
                <a:gd name="T39" fmla="*/ 0 h 2908"/>
                <a:gd name="T40" fmla="*/ 0 w 2479"/>
                <a:gd name="T41" fmla="*/ 0 h 2908"/>
                <a:gd name="T42" fmla="*/ 0 w 2479"/>
                <a:gd name="T43" fmla="*/ 0 h 2908"/>
                <a:gd name="T44" fmla="*/ 0 w 2479"/>
                <a:gd name="T45" fmla="*/ 0 h 2908"/>
                <a:gd name="T46" fmla="*/ 0 w 2479"/>
                <a:gd name="T47" fmla="*/ 0 h 2908"/>
                <a:gd name="T48" fmla="*/ 0 w 2479"/>
                <a:gd name="T49" fmla="*/ 0 h 2908"/>
                <a:gd name="T50" fmla="*/ 0 w 2479"/>
                <a:gd name="T51" fmla="*/ 0 h 2908"/>
                <a:gd name="T52" fmla="*/ 0 w 2479"/>
                <a:gd name="T53" fmla="*/ 0 h 2908"/>
                <a:gd name="T54" fmla="*/ 0 w 2479"/>
                <a:gd name="T55" fmla="*/ 0 h 2908"/>
                <a:gd name="T56" fmla="*/ 0 w 2479"/>
                <a:gd name="T57" fmla="*/ 0 h 2908"/>
                <a:gd name="T58" fmla="*/ 0 w 2479"/>
                <a:gd name="T59" fmla="*/ 0 h 2908"/>
                <a:gd name="T60" fmla="*/ 0 w 2479"/>
                <a:gd name="T61" fmla="*/ 0 h 2908"/>
                <a:gd name="T62" fmla="*/ 0 w 2479"/>
                <a:gd name="T63" fmla="*/ 0 h 2908"/>
                <a:gd name="T64" fmla="*/ 0 w 2479"/>
                <a:gd name="T65" fmla="*/ 0 h 2908"/>
                <a:gd name="T66" fmla="*/ 0 w 2479"/>
                <a:gd name="T67" fmla="*/ 0 h 2908"/>
                <a:gd name="T68" fmla="*/ 0 w 2479"/>
                <a:gd name="T69" fmla="*/ 0 h 2908"/>
                <a:gd name="T70" fmla="*/ 0 w 2479"/>
                <a:gd name="T71" fmla="*/ 0 h 2908"/>
                <a:gd name="T72" fmla="*/ 0 w 2479"/>
                <a:gd name="T73" fmla="*/ 0 h 2908"/>
                <a:gd name="T74" fmla="*/ 0 w 2479"/>
                <a:gd name="T75" fmla="*/ 0 h 2908"/>
                <a:gd name="T76" fmla="*/ 0 w 2479"/>
                <a:gd name="T77" fmla="*/ 0 h 2908"/>
                <a:gd name="T78" fmla="*/ 0 w 2479"/>
                <a:gd name="T79" fmla="*/ 0 h 2908"/>
                <a:gd name="T80" fmla="*/ 0 w 2479"/>
                <a:gd name="T81" fmla="*/ 0 h 2908"/>
                <a:gd name="T82" fmla="*/ 0 w 2479"/>
                <a:gd name="T83" fmla="*/ 0 h 2908"/>
                <a:gd name="T84" fmla="*/ 0 w 2479"/>
                <a:gd name="T85" fmla="*/ 0 h 2908"/>
                <a:gd name="T86" fmla="*/ 0 w 2479"/>
                <a:gd name="T87" fmla="*/ 0 h 2908"/>
                <a:gd name="T88" fmla="*/ 0 w 2479"/>
                <a:gd name="T89" fmla="*/ 0 h 2908"/>
                <a:gd name="T90" fmla="*/ 0 w 2479"/>
                <a:gd name="T91" fmla="*/ 0 h 2908"/>
                <a:gd name="T92" fmla="*/ 0 w 2479"/>
                <a:gd name="T93" fmla="*/ 0 h 2908"/>
                <a:gd name="T94" fmla="*/ 0 w 2479"/>
                <a:gd name="T95" fmla="*/ 0 h 2908"/>
                <a:gd name="T96" fmla="*/ 0 w 2479"/>
                <a:gd name="T97" fmla="*/ 0 h 2908"/>
                <a:gd name="T98" fmla="*/ 0 w 2479"/>
                <a:gd name="T99" fmla="*/ 0 h 2908"/>
                <a:gd name="T100" fmla="*/ 0 w 2479"/>
                <a:gd name="T101" fmla="*/ 0 h 2908"/>
                <a:gd name="T102" fmla="*/ 0 w 2479"/>
                <a:gd name="T103" fmla="*/ 0 h 2908"/>
                <a:gd name="T104" fmla="*/ 0 w 2479"/>
                <a:gd name="T105" fmla="*/ 0 h 2908"/>
                <a:gd name="T106" fmla="*/ 0 w 2479"/>
                <a:gd name="T107" fmla="*/ 0 h 2908"/>
                <a:gd name="T108" fmla="*/ 0 w 2479"/>
                <a:gd name="T109" fmla="*/ 0 h 2908"/>
                <a:gd name="T110" fmla="*/ 0 w 2479"/>
                <a:gd name="T111" fmla="*/ 0 h 2908"/>
                <a:gd name="T112" fmla="*/ 0 w 2479"/>
                <a:gd name="T113" fmla="*/ 0 h 29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79"/>
                <a:gd name="T172" fmla="*/ 0 h 2908"/>
                <a:gd name="T173" fmla="*/ 2479 w 2479"/>
                <a:gd name="T174" fmla="*/ 2908 h 29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79" h="2908">
                  <a:moveTo>
                    <a:pt x="1125" y="398"/>
                  </a:moveTo>
                  <a:lnTo>
                    <a:pt x="1174" y="340"/>
                  </a:lnTo>
                  <a:lnTo>
                    <a:pt x="1226" y="297"/>
                  </a:lnTo>
                  <a:lnTo>
                    <a:pt x="1280" y="263"/>
                  </a:lnTo>
                  <a:lnTo>
                    <a:pt x="1336" y="240"/>
                  </a:lnTo>
                  <a:lnTo>
                    <a:pt x="1391" y="222"/>
                  </a:lnTo>
                  <a:lnTo>
                    <a:pt x="1450" y="209"/>
                  </a:lnTo>
                  <a:lnTo>
                    <a:pt x="1506" y="198"/>
                  </a:lnTo>
                  <a:lnTo>
                    <a:pt x="1564" y="188"/>
                  </a:lnTo>
                  <a:lnTo>
                    <a:pt x="1669" y="220"/>
                  </a:lnTo>
                  <a:lnTo>
                    <a:pt x="1783" y="233"/>
                  </a:lnTo>
                  <a:lnTo>
                    <a:pt x="1902" y="232"/>
                  </a:lnTo>
                  <a:lnTo>
                    <a:pt x="2024" y="226"/>
                  </a:lnTo>
                  <a:lnTo>
                    <a:pt x="2145" y="221"/>
                  </a:lnTo>
                  <a:lnTo>
                    <a:pt x="2263" y="225"/>
                  </a:lnTo>
                  <a:lnTo>
                    <a:pt x="2375" y="245"/>
                  </a:lnTo>
                  <a:lnTo>
                    <a:pt x="2479" y="288"/>
                  </a:lnTo>
                  <a:lnTo>
                    <a:pt x="2469" y="400"/>
                  </a:lnTo>
                  <a:lnTo>
                    <a:pt x="2466" y="634"/>
                  </a:lnTo>
                  <a:lnTo>
                    <a:pt x="2464" y="960"/>
                  </a:lnTo>
                  <a:lnTo>
                    <a:pt x="2466" y="1348"/>
                  </a:lnTo>
                  <a:lnTo>
                    <a:pt x="2467" y="1763"/>
                  </a:lnTo>
                  <a:lnTo>
                    <a:pt x="2469" y="2180"/>
                  </a:lnTo>
                  <a:lnTo>
                    <a:pt x="2470" y="2563"/>
                  </a:lnTo>
                  <a:lnTo>
                    <a:pt x="2469" y="2886"/>
                  </a:lnTo>
                  <a:lnTo>
                    <a:pt x="2214" y="2891"/>
                  </a:lnTo>
                  <a:lnTo>
                    <a:pt x="1877" y="2898"/>
                  </a:lnTo>
                  <a:lnTo>
                    <a:pt x="1490" y="2902"/>
                  </a:lnTo>
                  <a:lnTo>
                    <a:pt x="1088" y="2906"/>
                  </a:lnTo>
                  <a:lnTo>
                    <a:pt x="704" y="2907"/>
                  </a:lnTo>
                  <a:lnTo>
                    <a:pt x="374" y="2908"/>
                  </a:lnTo>
                  <a:lnTo>
                    <a:pt x="126" y="2907"/>
                  </a:lnTo>
                  <a:lnTo>
                    <a:pt x="0" y="2905"/>
                  </a:lnTo>
                  <a:lnTo>
                    <a:pt x="2" y="2584"/>
                  </a:lnTo>
                  <a:lnTo>
                    <a:pt x="3" y="2254"/>
                  </a:lnTo>
                  <a:lnTo>
                    <a:pt x="2" y="1917"/>
                  </a:lnTo>
                  <a:lnTo>
                    <a:pt x="2" y="1578"/>
                  </a:lnTo>
                  <a:lnTo>
                    <a:pt x="0" y="1237"/>
                  </a:lnTo>
                  <a:lnTo>
                    <a:pt x="2" y="902"/>
                  </a:lnTo>
                  <a:lnTo>
                    <a:pt x="4" y="573"/>
                  </a:lnTo>
                  <a:lnTo>
                    <a:pt x="10" y="258"/>
                  </a:lnTo>
                  <a:lnTo>
                    <a:pt x="62" y="201"/>
                  </a:lnTo>
                  <a:lnTo>
                    <a:pt x="121" y="159"/>
                  </a:lnTo>
                  <a:lnTo>
                    <a:pt x="185" y="126"/>
                  </a:lnTo>
                  <a:lnTo>
                    <a:pt x="252" y="101"/>
                  </a:lnTo>
                  <a:lnTo>
                    <a:pt x="318" y="79"/>
                  </a:lnTo>
                  <a:lnTo>
                    <a:pt x="384" y="57"/>
                  </a:lnTo>
                  <a:lnTo>
                    <a:pt x="448" y="31"/>
                  </a:lnTo>
                  <a:lnTo>
                    <a:pt x="508" y="0"/>
                  </a:lnTo>
                  <a:lnTo>
                    <a:pt x="576" y="74"/>
                  </a:lnTo>
                  <a:lnTo>
                    <a:pt x="651" y="135"/>
                  </a:lnTo>
                  <a:lnTo>
                    <a:pt x="728" y="183"/>
                  </a:lnTo>
                  <a:lnTo>
                    <a:pt x="809" y="224"/>
                  </a:lnTo>
                  <a:lnTo>
                    <a:pt x="889" y="261"/>
                  </a:lnTo>
                  <a:lnTo>
                    <a:pt x="969" y="299"/>
                  </a:lnTo>
                  <a:lnTo>
                    <a:pt x="1048" y="343"/>
                  </a:lnTo>
                  <a:lnTo>
                    <a:pt x="1125" y="398"/>
                  </a:lnTo>
                  <a:close/>
                </a:path>
              </a:pathLst>
            </a:custGeom>
            <a:solidFill>
              <a:srgbClr val="33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9" name="Freeform 25"/>
            <p:cNvSpPr>
              <a:spLocks/>
            </p:cNvSpPr>
            <p:nvPr/>
          </p:nvSpPr>
          <p:spPr bwMode="auto">
            <a:xfrm>
              <a:off x="4510" y="1361"/>
              <a:ext cx="35" cy="55"/>
            </a:xfrm>
            <a:custGeom>
              <a:avLst/>
              <a:gdLst>
                <a:gd name="T0" fmla="*/ 0 w 139"/>
                <a:gd name="T1" fmla="*/ 0 h 219"/>
                <a:gd name="T2" fmla="*/ 0 w 139"/>
                <a:gd name="T3" fmla="*/ 0 h 219"/>
                <a:gd name="T4" fmla="*/ 0 w 139"/>
                <a:gd name="T5" fmla="*/ 0 h 219"/>
                <a:gd name="T6" fmla="*/ 0 w 139"/>
                <a:gd name="T7" fmla="*/ 0 h 219"/>
                <a:gd name="T8" fmla="*/ 0 w 139"/>
                <a:gd name="T9" fmla="*/ 0 h 219"/>
                <a:gd name="T10" fmla="*/ 0 w 139"/>
                <a:gd name="T11" fmla="*/ 0 h 219"/>
                <a:gd name="T12" fmla="*/ 0 w 139"/>
                <a:gd name="T13" fmla="*/ 0 h 219"/>
                <a:gd name="T14" fmla="*/ 0 w 139"/>
                <a:gd name="T15" fmla="*/ 0 h 219"/>
                <a:gd name="T16" fmla="*/ 0 w 139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219"/>
                <a:gd name="T29" fmla="*/ 139 w 139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219">
                  <a:moveTo>
                    <a:pt x="139" y="0"/>
                  </a:moveTo>
                  <a:lnTo>
                    <a:pt x="30" y="219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0" name="Freeform 26"/>
            <p:cNvSpPr>
              <a:spLocks/>
            </p:cNvSpPr>
            <p:nvPr/>
          </p:nvSpPr>
          <p:spPr bwMode="auto">
            <a:xfrm>
              <a:off x="4490" y="1366"/>
              <a:ext cx="13" cy="35"/>
            </a:xfrm>
            <a:custGeom>
              <a:avLst/>
              <a:gdLst>
                <a:gd name="T0" fmla="*/ 0 w 50"/>
                <a:gd name="T1" fmla="*/ 0 h 139"/>
                <a:gd name="T2" fmla="*/ 0 w 50"/>
                <a:gd name="T3" fmla="*/ 0 h 139"/>
                <a:gd name="T4" fmla="*/ 0 w 50"/>
                <a:gd name="T5" fmla="*/ 0 h 139"/>
                <a:gd name="T6" fmla="*/ 0 w 50"/>
                <a:gd name="T7" fmla="*/ 0 h 139"/>
                <a:gd name="T8" fmla="*/ 0 w 50"/>
                <a:gd name="T9" fmla="*/ 0 h 139"/>
                <a:gd name="T10" fmla="*/ 0 w 50"/>
                <a:gd name="T11" fmla="*/ 0 h 139"/>
                <a:gd name="T12" fmla="*/ 0 w 50"/>
                <a:gd name="T13" fmla="*/ 0 h 139"/>
                <a:gd name="T14" fmla="*/ 0 w 50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139"/>
                <a:gd name="T26" fmla="*/ 50 w 50"/>
                <a:gd name="T27" fmla="*/ 139 h 1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139">
                  <a:moveTo>
                    <a:pt x="50" y="10"/>
                  </a:moveTo>
                  <a:lnTo>
                    <a:pt x="30" y="139"/>
                  </a:lnTo>
                  <a:lnTo>
                    <a:pt x="0" y="129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1" name="Freeform 27"/>
            <p:cNvSpPr>
              <a:spLocks/>
            </p:cNvSpPr>
            <p:nvPr/>
          </p:nvSpPr>
          <p:spPr bwMode="auto">
            <a:xfrm>
              <a:off x="4431" y="1370"/>
              <a:ext cx="19" cy="43"/>
            </a:xfrm>
            <a:custGeom>
              <a:avLst/>
              <a:gdLst>
                <a:gd name="T0" fmla="*/ 0 w 80"/>
                <a:gd name="T1" fmla="*/ 0 h 175"/>
                <a:gd name="T2" fmla="*/ 0 w 80"/>
                <a:gd name="T3" fmla="*/ 0 h 175"/>
                <a:gd name="T4" fmla="*/ 0 w 80"/>
                <a:gd name="T5" fmla="*/ 0 h 175"/>
                <a:gd name="T6" fmla="*/ 0 w 80"/>
                <a:gd name="T7" fmla="*/ 0 h 175"/>
                <a:gd name="T8" fmla="*/ 0 w 80"/>
                <a:gd name="T9" fmla="*/ 0 h 175"/>
                <a:gd name="T10" fmla="*/ 0 w 80"/>
                <a:gd name="T11" fmla="*/ 0 h 175"/>
                <a:gd name="T12" fmla="*/ 0 w 80"/>
                <a:gd name="T13" fmla="*/ 0 h 175"/>
                <a:gd name="T14" fmla="*/ 0 w 80"/>
                <a:gd name="T15" fmla="*/ 0 h 175"/>
                <a:gd name="T16" fmla="*/ 0 w 80"/>
                <a:gd name="T17" fmla="*/ 0 h 175"/>
                <a:gd name="T18" fmla="*/ 0 w 80"/>
                <a:gd name="T19" fmla="*/ 0 h 175"/>
                <a:gd name="T20" fmla="*/ 0 w 80"/>
                <a:gd name="T21" fmla="*/ 0 h 175"/>
                <a:gd name="T22" fmla="*/ 0 w 80"/>
                <a:gd name="T23" fmla="*/ 0 h 175"/>
                <a:gd name="T24" fmla="*/ 0 w 80"/>
                <a:gd name="T25" fmla="*/ 0 h 175"/>
                <a:gd name="T26" fmla="*/ 0 w 80"/>
                <a:gd name="T27" fmla="*/ 0 h 175"/>
                <a:gd name="T28" fmla="*/ 0 w 80"/>
                <a:gd name="T29" fmla="*/ 0 h 175"/>
                <a:gd name="T30" fmla="*/ 0 w 80"/>
                <a:gd name="T31" fmla="*/ 0 h 175"/>
                <a:gd name="T32" fmla="*/ 0 w 80"/>
                <a:gd name="T33" fmla="*/ 0 h 175"/>
                <a:gd name="T34" fmla="*/ 0 w 80"/>
                <a:gd name="T35" fmla="*/ 0 h 175"/>
                <a:gd name="T36" fmla="*/ 0 w 80"/>
                <a:gd name="T37" fmla="*/ 0 h 175"/>
                <a:gd name="T38" fmla="*/ 0 w 80"/>
                <a:gd name="T39" fmla="*/ 0 h 175"/>
                <a:gd name="T40" fmla="*/ 0 w 80"/>
                <a:gd name="T41" fmla="*/ 0 h 175"/>
                <a:gd name="T42" fmla="*/ 0 w 80"/>
                <a:gd name="T43" fmla="*/ 0 h 1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175"/>
                <a:gd name="T68" fmla="*/ 80 w 80"/>
                <a:gd name="T69" fmla="*/ 175 h 1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175">
                  <a:moveTo>
                    <a:pt x="10" y="5"/>
                  </a:moveTo>
                  <a:lnTo>
                    <a:pt x="20" y="24"/>
                  </a:lnTo>
                  <a:lnTo>
                    <a:pt x="31" y="43"/>
                  </a:lnTo>
                  <a:lnTo>
                    <a:pt x="39" y="64"/>
                  </a:lnTo>
                  <a:lnTo>
                    <a:pt x="48" y="86"/>
                  </a:lnTo>
                  <a:lnTo>
                    <a:pt x="56" y="107"/>
                  </a:lnTo>
                  <a:lnTo>
                    <a:pt x="64" y="129"/>
                  </a:lnTo>
                  <a:lnTo>
                    <a:pt x="72" y="152"/>
                  </a:lnTo>
                  <a:lnTo>
                    <a:pt x="80" y="175"/>
                  </a:lnTo>
                  <a:lnTo>
                    <a:pt x="70" y="175"/>
                  </a:lnTo>
                  <a:lnTo>
                    <a:pt x="56" y="157"/>
                  </a:lnTo>
                  <a:lnTo>
                    <a:pt x="45" y="139"/>
                  </a:lnTo>
                  <a:lnTo>
                    <a:pt x="34" y="118"/>
                  </a:lnTo>
                  <a:lnTo>
                    <a:pt x="28" y="97"/>
                  </a:lnTo>
                  <a:lnTo>
                    <a:pt x="20" y="74"/>
                  </a:lnTo>
                  <a:lnTo>
                    <a:pt x="13" y="51"/>
                  </a:lnTo>
                  <a:lnTo>
                    <a:pt x="7" y="27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2" name="Freeform 28"/>
            <p:cNvSpPr>
              <a:spLocks/>
            </p:cNvSpPr>
            <p:nvPr/>
          </p:nvSpPr>
          <p:spPr bwMode="auto">
            <a:xfrm>
              <a:off x="4460" y="1376"/>
              <a:ext cx="10" cy="20"/>
            </a:xfrm>
            <a:custGeom>
              <a:avLst/>
              <a:gdLst>
                <a:gd name="T0" fmla="*/ 0 w 40"/>
                <a:gd name="T1" fmla="*/ 0 h 80"/>
                <a:gd name="T2" fmla="*/ 0 w 40"/>
                <a:gd name="T3" fmla="*/ 0 h 80"/>
                <a:gd name="T4" fmla="*/ 0 w 40"/>
                <a:gd name="T5" fmla="*/ 0 h 80"/>
                <a:gd name="T6" fmla="*/ 0 w 40"/>
                <a:gd name="T7" fmla="*/ 0 h 80"/>
                <a:gd name="T8" fmla="*/ 0 w 40"/>
                <a:gd name="T9" fmla="*/ 0 h 80"/>
                <a:gd name="T10" fmla="*/ 0 w 40"/>
                <a:gd name="T11" fmla="*/ 0 h 80"/>
                <a:gd name="T12" fmla="*/ 0 w 40"/>
                <a:gd name="T13" fmla="*/ 0 h 80"/>
                <a:gd name="T14" fmla="*/ 0 w 40"/>
                <a:gd name="T15" fmla="*/ 0 h 80"/>
                <a:gd name="T16" fmla="*/ 0 w 40"/>
                <a:gd name="T17" fmla="*/ 0 h 80"/>
                <a:gd name="T18" fmla="*/ 0 w 40"/>
                <a:gd name="T19" fmla="*/ 0 h 80"/>
                <a:gd name="T20" fmla="*/ 0 w 40"/>
                <a:gd name="T21" fmla="*/ 0 h 80"/>
                <a:gd name="T22" fmla="*/ 0 w 40"/>
                <a:gd name="T23" fmla="*/ 0 h 80"/>
                <a:gd name="T24" fmla="*/ 0 w 40"/>
                <a:gd name="T25" fmla="*/ 0 h 80"/>
                <a:gd name="T26" fmla="*/ 0 w 40"/>
                <a:gd name="T27" fmla="*/ 0 h 80"/>
                <a:gd name="T28" fmla="*/ 0 w 40"/>
                <a:gd name="T29" fmla="*/ 0 h 80"/>
                <a:gd name="T30" fmla="*/ 0 w 40"/>
                <a:gd name="T31" fmla="*/ 0 h 80"/>
                <a:gd name="T32" fmla="*/ 0 w 40"/>
                <a:gd name="T33" fmla="*/ 0 h 80"/>
                <a:gd name="T34" fmla="*/ 0 w 40"/>
                <a:gd name="T35" fmla="*/ 0 h 80"/>
                <a:gd name="T36" fmla="*/ 0 w 40"/>
                <a:gd name="T37" fmla="*/ 0 h 80"/>
                <a:gd name="T38" fmla="*/ 0 w 40"/>
                <a:gd name="T39" fmla="*/ 0 h 80"/>
                <a:gd name="T40" fmla="*/ 0 w 40"/>
                <a:gd name="T41" fmla="*/ 0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80"/>
                <a:gd name="T65" fmla="*/ 40 w 40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80">
                  <a:moveTo>
                    <a:pt x="40" y="70"/>
                  </a:moveTo>
                  <a:lnTo>
                    <a:pt x="32" y="72"/>
                  </a:lnTo>
                  <a:lnTo>
                    <a:pt x="25" y="75"/>
                  </a:lnTo>
                  <a:lnTo>
                    <a:pt x="17" y="78"/>
                  </a:lnTo>
                  <a:lnTo>
                    <a:pt x="9" y="80"/>
                  </a:lnTo>
                  <a:lnTo>
                    <a:pt x="7" y="68"/>
                  </a:lnTo>
                  <a:lnTo>
                    <a:pt x="6" y="56"/>
                  </a:lnTo>
                  <a:lnTo>
                    <a:pt x="3" y="43"/>
                  </a:lnTo>
                  <a:lnTo>
                    <a:pt x="2" y="33"/>
                  </a:lnTo>
                  <a:lnTo>
                    <a:pt x="0" y="21"/>
                  </a:lnTo>
                  <a:lnTo>
                    <a:pt x="1" y="12"/>
                  </a:lnTo>
                  <a:lnTo>
                    <a:pt x="3" y="4"/>
                  </a:lnTo>
                  <a:lnTo>
                    <a:pt x="9" y="0"/>
                  </a:lnTo>
                  <a:lnTo>
                    <a:pt x="15" y="4"/>
                  </a:lnTo>
                  <a:lnTo>
                    <a:pt x="20" y="12"/>
                  </a:lnTo>
                  <a:lnTo>
                    <a:pt x="24" y="21"/>
                  </a:lnTo>
                  <a:lnTo>
                    <a:pt x="28" y="31"/>
                  </a:lnTo>
                  <a:lnTo>
                    <a:pt x="30" y="41"/>
                  </a:lnTo>
                  <a:lnTo>
                    <a:pt x="33" y="51"/>
                  </a:lnTo>
                  <a:lnTo>
                    <a:pt x="36" y="61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3" name="Freeform 29"/>
            <p:cNvSpPr>
              <a:spLocks/>
            </p:cNvSpPr>
            <p:nvPr/>
          </p:nvSpPr>
          <p:spPr bwMode="auto">
            <a:xfrm>
              <a:off x="4538" y="1408"/>
              <a:ext cx="24" cy="18"/>
            </a:xfrm>
            <a:custGeom>
              <a:avLst/>
              <a:gdLst>
                <a:gd name="T0" fmla="*/ 0 w 99"/>
                <a:gd name="T1" fmla="*/ 0 h 74"/>
                <a:gd name="T2" fmla="*/ 0 w 99"/>
                <a:gd name="T3" fmla="*/ 0 h 74"/>
                <a:gd name="T4" fmla="*/ 0 w 99"/>
                <a:gd name="T5" fmla="*/ 0 h 74"/>
                <a:gd name="T6" fmla="*/ 0 w 99"/>
                <a:gd name="T7" fmla="*/ 0 h 74"/>
                <a:gd name="T8" fmla="*/ 0 w 99"/>
                <a:gd name="T9" fmla="*/ 0 h 74"/>
                <a:gd name="T10" fmla="*/ 0 w 99"/>
                <a:gd name="T11" fmla="*/ 0 h 74"/>
                <a:gd name="T12" fmla="*/ 0 w 99"/>
                <a:gd name="T13" fmla="*/ 0 h 74"/>
                <a:gd name="T14" fmla="*/ 0 w 99"/>
                <a:gd name="T15" fmla="*/ 0 h 74"/>
                <a:gd name="T16" fmla="*/ 0 w 99"/>
                <a:gd name="T17" fmla="*/ 0 h 74"/>
                <a:gd name="T18" fmla="*/ 0 w 99"/>
                <a:gd name="T19" fmla="*/ 0 h 74"/>
                <a:gd name="T20" fmla="*/ 0 w 99"/>
                <a:gd name="T21" fmla="*/ 0 h 74"/>
                <a:gd name="T22" fmla="*/ 0 w 99"/>
                <a:gd name="T23" fmla="*/ 0 h 74"/>
                <a:gd name="T24" fmla="*/ 0 w 99"/>
                <a:gd name="T25" fmla="*/ 0 h 74"/>
                <a:gd name="T26" fmla="*/ 0 w 99"/>
                <a:gd name="T27" fmla="*/ 0 h 74"/>
                <a:gd name="T28" fmla="*/ 0 w 99"/>
                <a:gd name="T29" fmla="*/ 0 h 74"/>
                <a:gd name="T30" fmla="*/ 0 w 99"/>
                <a:gd name="T31" fmla="*/ 0 h 74"/>
                <a:gd name="T32" fmla="*/ 0 w 99"/>
                <a:gd name="T33" fmla="*/ 0 h 74"/>
                <a:gd name="T34" fmla="*/ 0 w 99"/>
                <a:gd name="T35" fmla="*/ 0 h 74"/>
                <a:gd name="T36" fmla="*/ 0 w 99"/>
                <a:gd name="T37" fmla="*/ 0 h 74"/>
                <a:gd name="T38" fmla="*/ 0 w 99"/>
                <a:gd name="T39" fmla="*/ 0 h 74"/>
                <a:gd name="T40" fmla="*/ 0 w 99"/>
                <a:gd name="T41" fmla="*/ 0 h 74"/>
                <a:gd name="T42" fmla="*/ 0 w 99"/>
                <a:gd name="T43" fmla="*/ 0 h 74"/>
                <a:gd name="T44" fmla="*/ 0 w 99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74"/>
                <a:gd name="T71" fmla="*/ 99 w 99"/>
                <a:gd name="T72" fmla="*/ 74 h 7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74">
                  <a:moveTo>
                    <a:pt x="99" y="2"/>
                  </a:moveTo>
                  <a:lnTo>
                    <a:pt x="91" y="9"/>
                  </a:lnTo>
                  <a:lnTo>
                    <a:pt x="83" y="17"/>
                  </a:lnTo>
                  <a:lnTo>
                    <a:pt x="76" y="27"/>
                  </a:lnTo>
                  <a:lnTo>
                    <a:pt x="68" y="37"/>
                  </a:lnTo>
                  <a:lnTo>
                    <a:pt x="61" y="46"/>
                  </a:lnTo>
                  <a:lnTo>
                    <a:pt x="53" y="54"/>
                  </a:lnTo>
                  <a:lnTo>
                    <a:pt x="45" y="63"/>
                  </a:lnTo>
                  <a:lnTo>
                    <a:pt x="39" y="72"/>
                  </a:lnTo>
                  <a:lnTo>
                    <a:pt x="31" y="73"/>
                  </a:lnTo>
                  <a:lnTo>
                    <a:pt x="25" y="74"/>
                  </a:lnTo>
                  <a:lnTo>
                    <a:pt x="19" y="72"/>
                  </a:lnTo>
                  <a:lnTo>
                    <a:pt x="15" y="69"/>
                  </a:lnTo>
                  <a:lnTo>
                    <a:pt x="6" y="64"/>
                  </a:lnTo>
                  <a:lnTo>
                    <a:pt x="0" y="62"/>
                  </a:lnTo>
                  <a:lnTo>
                    <a:pt x="10" y="52"/>
                  </a:lnTo>
                  <a:lnTo>
                    <a:pt x="22" y="41"/>
                  </a:lnTo>
                  <a:lnTo>
                    <a:pt x="32" y="30"/>
                  </a:lnTo>
                  <a:lnTo>
                    <a:pt x="45" y="21"/>
                  </a:lnTo>
                  <a:lnTo>
                    <a:pt x="57" y="10"/>
                  </a:lnTo>
                  <a:lnTo>
                    <a:pt x="70" y="3"/>
                  </a:lnTo>
                  <a:lnTo>
                    <a:pt x="83" y="0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4" name="Freeform 30"/>
            <p:cNvSpPr>
              <a:spLocks/>
            </p:cNvSpPr>
            <p:nvPr/>
          </p:nvSpPr>
          <p:spPr bwMode="auto">
            <a:xfrm>
              <a:off x="4403" y="1410"/>
              <a:ext cx="137" cy="138"/>
            </a:xfrm>
            <a:custGeom>
              <a:avLst/>
              <a:gdLst>
                <a:gd name="T0" fmla="*/ 0 w 548"/>
                <a:gd name="T1" fmla="*/ 0 h 550"/>
                <a:gd name="T2" fmla="*/ 0 w 548"/>
                <a:gd name="T3" fmla="*/ 0 h 550"/>
                <a:gd name="T4" fmla="*/ 0 w 548"/>
                <a:gd name="T5" fmla="*/ 0 h 550"/>
                <a:gd name="T6" fmla="*/ 0 w 548"/>
                <a:gd name="T7" fmla="*/ 0 h 550"/>
                <a:gd name="T8" fmla="*/ 0 w 548"/>
                <a:gd name="T9" fmla="*/ 0 h 550"/>
                <a:gd name="T10" fmla="*/ 0 w 548"/>
                <a:gd name="T11" fmla="*/ 0 h 550"/>
                <a:gd name="T12" fmla="*/ 0 w 548"/>
                <a:gd name="T13" fmla="*/ 0 h 550"/>
                <a:gd name="T14" fmla="*/ 0 w 548"/>
                <a:gd name="T15" fmla="*/ 0 h 550"/>
                <a:gd name="T16" fmla="*/ 0 w 548"/>
                <a:gd name="T17" fmla="*/ 0 h 550"/>
                <a:gd name="T18" fmla="*/ 0 w 548"/>
                <a:gd name="T19" fmla="*/ 0 h 550"/>
                <a:gd name="T20" fmla="*/ 0 w 548"/>
                <a:gd name="T21" fmla="*/ 0 h 550"/>
                <a:gd name="T22" fmla="*/ 0 w 548"/>
                <a:gd name="T23" fmla="*/ 0 h 550"/>
                <a:gd name="T24" fmla="*/ 0 w 548"/>
                <a:gd name="T25" fmla="*/ 0 h 550"/>
                <a:gd name="T26" fmla="*/ 0 w 548"/>
                <a:gd name="T27" fmla="*/ 0 h 550"/>
                <a:gd name="T28" fmla="*/ 0 w 548"/>
                <a:gd name="T29" fmla="*/ 0 h 550"/>
                <a:gd name="T30" fmla="*/ 0 w 548"/>
                <a:gd name="T31" fmla="*/ 0 h 550"/>
                <a:gd name="T32" fmla="*/ 0 w 548"/>
                <a:gd name="T33" fmla="*/ 0 h 550"/>
                <a:gd name="T34" fmla="*/ 0 w 548"/>
                <a:gd name="T35" fmla="*/ 0 h 550"/>
                <a:gd name="T36" fmla="*/ 0 w 548"/>
                <a:gd name="T37" fmla="*/ 0 h 550"/>
                <a:gd name="T38" fmla="*/ 0 w 548"/>
                <a:gd name="T39" fmla="*/ 0 h 550"/>
                <a:gd name="T40" fmla="*/ 0 w 548"/>
                <a:gd name="T41" fmla="*/ 0 h 550"/>
                <a:gd name="T42" fmla="*/ 0 w 548"/>
                <a:gd name="T43" fmla="*/ 0 h 550"/>
                <a:gd name="T44" fmla="*/ 0 w 548"/>
                <a:gd name="T45" fmla="*/ 0 h 550"/>
                <a:gd name="T46" fmla="*/ 0 w 548"/>
                <a:gd name="T47" fmla="*/ 0 h 550"/>
                <a:gd name="T48" fmla="*/ 0 w 548"/>
                <a:gd name="T49" fmla="*/ 0 h 550"/>
                <a:gd name="T50" fmla="*/ 0 w 548"/>
                <a:gd name="T51" fmla="*/ 0 h 550"/>
                <a:gd name="T52" fmla="*/ 0 w 548"/>
                <a:gd name="T53" fmla="*/ 0 h 550"/>
                <a:gd name="T54" fmla="*/ 0 w 548"/>
                <a:gd name="T55" fmla="*/ 0 h 550"/>
                <a:gd name="T56" fmla="*/ 0 w 548"/>
                <a:gd name="T57" fmla="*/ 0 h 550"/>
                <a:gd name="T58" fmla="*/ 0 w 548"/>
                <a:gd name="T59" fmla="*/ 0 h 550"/>
                <a:gd name="T60" fmla="*/ 0 w 548"/>
                <a:gd name="T61" fmla="*/ 0 h 550"/>
                <a:gd name="T62" fmla="*/ 0 w 548"/>
                <a:gd name="T63" fmla="*/ 0 h 550"/>
                <a:gd name="T64" fmla="*/ 0 w 548"/>
                <a:gd name="T65" fmla="*/ 0 h 550"/>
                <a:gd name="T66" fmla="*/ 0 w 548"/>
                <a:gd name="T67" fmla="*/ 0 h 550"/>
                <a:gd name="T68" fmla="*/ 0 w 548"/>
                <a:gd name="T69" fmla="*/ 0 h 550"/>
                <a:gd name="T70" fmla="*/ 0 w 548"/>
                <a:gd name="T71" fmla="*/ 0 h 550"/>
                <a:gd name="T72" fmla="*/ 0 w 548"/>
                <a:gd name="T73" fmla="*/ 0 h 550"/>
                <a:gd name="T74" fmla="*/ 0 w 548"/>
                <a:gd name="T75" fmla="*/ 0 h 550"/>
                <a:gd name="T76" fmla="*/ 0 w 548"/>
                <a:gd name="T77" fmla="*/ 0 h 550"/>
                <a:gd name="T78" fmla="*/ 0 w 548"/>
                <a:gd name="T79" fmla="*/ 0 h 550"/>
                <a:gd name="T80" fmla="*/ 0 w 548"/>
                <a:gd name="T81" fmla="*/ 0 h 550"/>
                <a:gd name="T82" fmla="*/ 0 w 548"/>
                <a:gd name="T83" fmla="*/ 0 h 550"/>
                <a:gd name="T84" fmla="*/ 0 w 548"/>
                <a:gd name="T85" fmla="*/ 0 h 550"/>
                <a:gd name="T86" fmla="*/ 0 w 548"/>
                <a:gd name="T87" fmla="*/ 0 h 550"/>
                <a:gd name="T88" fmla="*/ 0 w 548"/>
                <a:gd name="T89" fmla="*/ 0 h 550"/>
                <a:gd name="T90" fmla="*/ 0 w 548"/>
                <a:gd name="T91" fmla="*/ 0 h 550"/>
                <a:gd name="T92" fmla="*/ 0 w 548"/>
                <a:gd name="T93" fmla="*/ 0 h 550"/>
                <a:gd name="T94" fmla="*/ 0 w 548"/>
                <a:gd name="T95" fmla="*/ 0 h 550"/>
                <a:gd name="T96" fmla="*/ 0 w 548"/>
                <a:gd name="T97" fmla="*/ 0 h 550"/>
                <a:gd name="T98" fmla="*/ 0 w 548"/>
                <a:gd name="T99" fmla="*/ 0 h 550"/>
                <a:gd name="T100" fmla="*/ 0 w 548"/>
                <a:gd name="T101" fmla="*/ 0 h 550"/>
                <a:gd name="T102" fmla="*/ 0 w 548"/>
                <a:gd name="T103" fmla="*/ 0 h 550"/>
                <a:gd name="T104" fmla="*/ 0 w 548"/>
                <a:gd name="T105" fmla="*/ 0 h 550"/>
                <a:gd name="T106" fmla="*/ 0 w 548"/>
                <a:gd name="T107" fmla="*/ 0 h 5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48"/>
                <a:gd name="T163" fmla="*/ 0 h 550"/>
                <a:gd name="T164" fmla="*/ 548 w 548"/>
                <a:gd name="T165" fmla="*/ 550 h 5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48" h="550">
                  <a:moveTo>
                    <a:pt x="309" y="71"/>
                  </a:moveTo>
                  <a:lnTo>
                    <a:pt x="358" y="171"/>
                  </a:lnTo>
                  <a:lnTo>
                    <a:pt x="380" y="173"/>
                  </a:lnTo>
                  <a:lnTo>
                    <a:pt x="402" y="175"/>
                  </a:lnTo>
                  <a:lnTo>
                    <a:pt x="425" y="177"/>
                  </a:lnTo>
                  <a:lnTo>
                    <a:pt x="449" y="179"/>
                  </a:lnTo>
                  <a:lnTo>
                    <a:pt x="472" y="179"/>
                  </a:lnTo>
                  <a:lnTo>
                    <a:pt x="497" y="180"/>
                  </a:lnTo>
                  <a:lnTo>
                    <a:pt x="522" y="180"/>
                  </a:lnTo>
                  <a:lnTo>
                    <a:pt x="548" y="181"/>
                  </a:lnTo>
                  <a:lnTo>
                    <a:pt x="544" y="188"/>
                  </a:lnTo>
                  <a:lnTo>
                    <a:pt x="538" y="200"/>
                  </a:lnTo>
                  <a:lnTo>
                    <a:pt x="535" y="211"/>
                  </a:lnTo>
                  <a:lnTo>
                    <a:pt x="538" y="221"/>
                  </a:lnTo>
                  <a:lnTo>
                    <a:pt x="448" y="321"/>
                  </a:lnTo>
                  <a:lnTo>
                    <a:pt x="451" y="346"/>
                  </a:lnTo>
                  <a:lnTo>
                    <a:pt x="454" y="371"/>
                  </a:lnTo>
                  <a:lnTo>
                    <a:pt x="458" y="395"/>
                  </a:lnTo>
                  <a:lnTo>
                    <a:pt x="462" y="419"/>
                  </a:lnTo>
                  <a:lnTo>
                    <a:pt x="465" y="443"/>
                  </a:lnTo>
                  <a:lnTo>
                    <a:pt x="470" y="468"/>
                  </a:lnTo>
                  <a:lnTo>
                    <a:pt x="474" y="493"/>
                  </a:lnTo>
                  <a:lnTo>
                    <a:pt x="478" y="519"/>
                  </a:lnTo>
                  <a:lnTo>
                    <a:pt x="477" y="520"/>
                  </a:lnTo>
                  <a:lnTo>
                    <a:pt x="476" y="525"/>
                  </a:lnTo>
                  <a:lnTo>
                    <a:pt x="473" y="531"/>
                  </a:lnTo>
                  <a:lnTo>
                    <a:pt x="467" y="539"/>
                  </a:lnTo>
                  <a:lnTo>
                    <a:pt x="455" y="532"/>
                  </a:lnTo>
                  <a:lnTo>
                    <a:pt x="446" y="525"/>
                  </a:lnTo>
                  <a:lnTo>
                    <a:pt x="436" y="514"/>
                  </a:lnTo>
                  <a:lnTo>
                    <a:pt x="427" y="504"/>
                  </a:lnTo>
                  <a:lnTo>
                    <a:pt x="417" y="492"/>
                  </a:lnTo>
                  <a:lnTo>
                    <a:pt x="408" y="482"/>
                  </a:lnTo>
                  <a:lnTo>
                    <a:pt x="398" y="474"/>
                  </a:lnTo>
                  <a:lnTo>
                    <a:pt x="388" y="469"/>
                  </a:lnTo>
                  <a:lnTo>
                    <a:pt x="319" y="410"/>
                  </a:lnTo>
                  <a:lnTo>
                    <a:pt x="296" y="418"/>
                  </a:lnTo>
                  <a:lnTo>
                    <a:pt x="276" y="431"/>
                  </a:lnTo>
                  <a:lnTo>
                    <a:pt x="257" y="447"/>
                  </a:lnTo>
                  <a:lnTo>
                    <a:pt x="238" y="464"/>
                  </a:lnTo>
                  <a:lnTo>
                    <a:pt x="219" y="480"/>
                  </a:lnTo>
                  <a:lnTo>
                    <a:pt x="201" y="496"/>
                  </a:lnTo>
                  <a:lnTo>
                    <a:pt x="180" y="509"/>
                  </a:lnTo>
                  <a:lnTo>
                    <a:pt x="159" y="519"/>
                  </a:lnTo>
                  <a:lnTo>
                    <a:pt x="160" y="525"/>
                  </a:lnTo>
                  <a:lnTo>
                    <a:pt x="160" y="531"/>
                  </a:lnTo>
                  <a:lnTo>
                    <a:pt x="158" y="537"/>
                  </a:lnTo>
                  <a:lnTo>
                    <a:pt x="155" y="541"/>
                  </a:lnTo>
                  <a:lnTo>
                    <a:pt x="148" y="543"/>
                  </a:lnTo>
                  <a:lnTo>
                    <a:pt x="143" y="546"/>
                  </a:lnTo>
                  <a:lnTo>
                    <a:pt x="135" y="549"/>
                  </a:lnTo>
                  <a:lnTo>
                    <a:pt x="129" y="550"/>
                  </a:lnTo>
                  <a:lnTo>
                    <a:pt x="119" y="550"/>
                  </a:lnTo>
                  <a:lnTo>
                    <a:pt x="120" y="527"/>
                  </a:lnTo>
                  <a:lnTo>
                    <a:pt x="125" y="505"/>
                  </a:lnTo>
                  <a:lnTo>
                    <a:pt x="131" y="485"/>
                  </a:lnTo>
                  <a:lnTo>
                    <a:pt x="140" y="465"/>
                  </a:lnTo>
                  <a:lnTo>
                    <a:pt x="147" y="443"/>
                  </a:lnTo>
                  <a:lnTo>
                    <a:pt x="156" y="423"/>
                  </a:lnTo>
                  <a:lnTo>
                    <a:pt x="163" y="401"/>
                  </a:lnTo>
                  <a:lnTo>
                    <a:pt x="169" y="380"/>
                  </a:lnTo>
                  <a:lnTo>
                    <a:pt x="150" y="364"/>
                  </a:lnTo>
                  <a:lnTo>
                    <a:pt x="132" y="348"/>
                  </a:lnTo>
                  <a:lnTo>
                    <a:pt x="116" y="332"/>
                  </a:lnTo>
                  <a:lnTo>
                    <a:pt x="100" y="318"/>
                  </a:lnTo>
                  <a:lnTo>
                    <a:pt x="82" y="302"/>
                  </a:lnTo>
                  <a:lnTo>
                    <a:pt x="65" y="290"/>
                  </a:lnTo>
                  <a:lnTo>
                    <a:pt x="48" y="278"/>
                  </a:lnTo>
                  <a:lnTo>
                    <a:pt x="30" y="271"/>
                  </a:lnTo>
                  <a:lnTo>
                    <a:pt x="28" y="262"/>
                  </a:lnTo>
                  <a:lnTo>
                    <a:pt x="25" y="256"/>
                  </a:lnTo>
                  <a:lnTo>
                    <a:pt x="19" y="250"/>
                  </a:lnTo>
                  <a:lnTo>
                    <a:pt x="15" y="245"/>
                  </a:lnTo>
                  <a:lnTo>
                    <a:pt x="9" y="238"/>
                  </a:lnTo>
                  <a:lnTo>
                    <a:pt x="4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10" y="211"/>
                  </a:lnTo>
                  <a:lnTo>
                    <a:pt x="31" y="209"/>
                  </a:lnTo>
                  <a:lnTo>
                    <a:pt x="54" y="207"/>
                  </a:lnTo>
                  <a:lnTo>
                    <a:pt x="76" y="203"/>
                  </a:lnTo>
                  <a:lnTo>
                    <a:pt x="99" y="199"/>
                  </a:lnTo>
                  <a:lnTo>
                    <a:pt x="120" y="194"/>
                  </a:lnTo>
                  <a:lnTo>
                    <a:pt x="143" y="188"/>
                  </a:lnTo>
                  <a:lnTo>
                    <a:pt x="166" y="184"/>
                  </a:lnTo>
                  <a:lnTo>
                    <a:pt x="189" y="181"/>
                  </a:lnTo>
                  <a:lnTo>
                    <a:pt x="193" y="161"/>
                  </a:lnTo>
                  <a:lnTo>
                    <a:pt x="201" y="144"/>
                  </a:lnTo>
                  <a:lnTo>
                    <a:pt x="209" y="128"/>
                  </a:lnTo>
                  <a:lnTo>
                    <a:pt x="219" y="111"/>
                  </a:lnTo>
                  <a:lnTo>
                    <a:pt x="228" y="94"/>
                  </a:lnTo>
                  <a:lnTo>
                    <a:pt x="236" y="77"/>
                  </a:lnTo>
                  <a:lnTo>
                    <a:pt x="243" y="59"/>
                  </a:lnTo>
                  <a:lnTo>
                    <a:pt x="249" y="42"/>
                  </a:lnTo>
                  <a:lnTo>
                    <a:pt x="255" y="37"/>
                  </a:lnTo>
                  <a:lnTo>
                    <a:pt x="258" y="32"/>
                  </a:lnTo>
                  <a:lnTo>
                    <a:pt x="260" y="27"/>
                  </a:lnTo>
                  <a:lnTo>
                    <a:pt x="261" y="21"/>
                  </a:lnTo>
                  <a:lnTo>
                    <a:pt x="260" y="9"/>
                  </a:lnTo>
                  <a:lnTo>
                    <a:pt x="259" y="2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5" y="13"/>
                  </a:lnTo>
                  <a:lnTo>
                    <a:pt x="291" y="25"/>
                  </a:lnTo>
                  <a:lnTo>
                    <a:pt x="294" y="37"/>
                  </a:lnTo>
                  <a:lnTo>
                    <a:pt x="297" y="50"/>
                  </a:lnTo>
                  <a:lnTo>
                    <a:pt x="301" y="62"/>
                  </a:lnTo>
                  <a:lnTo>
                    <a:pt x="30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5" name="Freeform 31"/>
            <p:cNvSpPr>
              <a:spLocks/>
            </p:cNvSpPr>
            <p:nvPr/>
          </p:nvSpPr>
          <p:spPr bwMode="auto">
            <a:xfrm>
              <a:off x="4406" y="1413"/>
              <a:ext cx="20" cy="20"/>
            </a:xfrm>
            <a:custGeom>
              <a:avLst/>
              <a:gdLst>
                <a:gd name="T0" fmla="*/ 0 w 80"/>
                <a:gd name="T1" fmla="*/ 0 h 80"/>
                <a:gd name="T2" fmla="*/ 0 w 80"/>
                <a:gd name="T3" fmla="*/ 0 h 80"/>
                <a:gd name="T4" fmla="*/ 0 w 80"/>
                <a:gd name="T5" fmla="*/ 0 h 80"/>
                <a:gd name="T6" fmla="*/ 0 w 80"/>
                <a:gd name="T7" fmla="*/ 0 h 80"/>
                <a:gd name="T8" fmla="*/ 0 w 80"/>
                <a:gd name="T9" fmla="*/ 0 h 80"/>
                <a:gd name="T10" fmla="*/ 0 w 80"/>
                <a:gd name="T11" fmla="*/ 0 h 80"/>
                <a:gd name="T12" fmla="*/ 0 w 80"/>
                <a:gd name="T13" fmla="*/ 0 h 80"/>
                <a:gd name="T14" fmla="*/ 0 w 80"/>
                <a:gd name="T15" fmla="*/ 0 h 80"/>
                <a:gd name="T16" fmla="*/ 0 w 80"/>
                <a:gd name="T17" fmla="*/ 0 h 80"/>
                <a:gd name="T18" fmla="*/ 0 w 80"/>
                <a:gd name="T19" fmla="*/ 0 h 80"/>
                <a:gd name="T20" fmla="*/ 0 w 80"/>
                <a:gd name="T21" fmla="*/ 0 h 80"/>
                <a:gd name="T22" fmla="*/ 0 w 80"/>
                <a:gd name="T23" fmla="*/ 0 h 80"/>
                <a:gd name="T24" fmla="*/ 0 w 80"/>
                <a:gd name="T25" fmla="*/ 0 h 80"/>
                <a:gd name="T26" fmla="*/ 0 w 80"/>
                <a:gd name="T27" fmla="*/ 0 h 80"/>
                <a:gd name="T28" fmla="*/ 0 w 80"/>
                <a:gd name="T29" fmla="*/ 0 h 80"/>
                <a:gd name="T30" fmla="*/ 0 w 80"/>
                <a:gd name="T31" fmla="*/ 0 h 80"/>
                <a:gd name="T32" fmla="*/ 0 w 80"/>
                <a:gd name="T33" fmla="*/ 0 h 80"/>
                <a:gd name="T34" fmla="*/ 0 w 80"/>
                <a:gd name="T35" fmla="*/ 0 h 80"/>
                <a:gd name="T36" fmla="*/ 0 w 80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80"/>
                <a:gd name="T59" fmla="*/ 80 w 80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80">
                  <a:moveTo>
                    <a:pt x="80" y="50"/>
                  </a:moveTo>
                  <a:lnTo>
                    <a:pt x="70" y="80"/>
                  </a:lnTo>
                  <a:lnTo>
                    <a:pt x="58" y="73"/>
                  </a:lnTo>
                  <a:lnTo>
                    <a:pt x="48" y="68"/>
                  </a:lnTo>
                  <a:lnTo>
                    <a:pt x="39" y="60"/>
                  </a:lnTo>
                  <a:lnTo>
                    <a:pt x="31" y="53"/>
                  </a:lnTo>
                  <a:lnTo>
                    <a:pt x="21" y="44"/>
                  </a:lnTo>
                  <a:lnTo>
                    <a:pt x="14" y="35"/>
                  </a:lnTo>
                  <a:lnTo>
                    <a:pt x="6" y="26"/>
                  </a:lnTo>
                  <a:lnTo>
                    <a:pt x="0" y="19"/>
                  </a:lnTo>
                  <a:lnTo>
                    <a:pt x="9" y="0"/>
                  </a:lnTo>
                  <a:lnTo>
                    <a:pt x="16" y="6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44" y="28"/>
                  </a:lnTo>
                  <a:lnTo>
                    <a:pt x="53" y="33"/>
                  </a:lnTo>
                  <a:lnTo>
                    <a:pt x="63" y="40"/>
                  </a:lnTo>
                  <a:lnTo>
                    <a:pt x="71" y="44"/>
                  </a:lnTo>
                  <a:lnTo>
                    <a:pt x="8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6" name="Freeform 32"/>
            <p:cNvSpPr>
              <a:spLocks/>
            </p:cNvSpPr>
            <p:nvPr/>
          </p:nvSpPr>
          <p:spPr bwMode="auto">
            <a:xfrm>
              <a:off x="4358" y="1423"/>
              <a:ext cx="43" cy="25"/>
            </a:xfrm>
            <a:custGeom>
              <a:avLst/>
              <a:gdLst>
                <a:gd name="T0" fmla="*/ 0 w 169"/>
                <a:gd name="T1" fmla="*/ 0 h 102"/>
                <a:gd name="T2" fmla="*/ 0 w 169"/>
                <a:gd name="T3" fmla="*/ 0 h 102"/>
                <a:gd name="T4" fmla="*/ 0 w 169"/>
                <a:gd name="T5" fmla="*/ 0 h 102"/>
                <a:gd name="T6" fmla="*/ 0 w 169"/>
                <a:gd name="T7" fmla="*/ 0 h 102"/>
                <a:gd name="T8" fmla="*/ 0 w 169"/>
                <a:gd name="T9" fmla="*/ 0 h 102"/>
                <a:gd name="T10" fmla="*/ 0 w 169"/>
                <a:gd name="T11" fmla="*/ 0 h 102"/>
                <a:gd name="T12" fmla="*/ 0 w 169"/>
                <a:gd name="T13" fmla="*/ 0 h 102"/>
                <a:gd name="T14" fmla="*/ 0 w 169"/>
                <a:gd name="T15" fmla="*/ 0 h 102"/>
                <a:gd name="T16" fmla="*/ 0 w 169"/>
                <a:gd name="T17" fmla="*/ 0 h 102"/>
                <a:gd name="T18" fmla="*/ 0 w 169"/>
                <a:gd name="T19" fmla="*/ 0 h 102"/>
                <a:gd name="T20" fmla="*/ 0 w 169"/>
                <a:gd name="T21" fmla="*/ 0 h 102"/>
                <a:gd name="T22" fmla="*/ 0 w 169"/>
                <a:gd name="T23" fmla="*/ 0 h 102"/>
                <a:gd name="T24" fmla="*/ 0 w 169"/>
                <a:gd name="T25" fmla="*/ 0 h 102"/>
                <a:gd name="T26" fmla="*/ 0 w 169"/>
                <a:gd name="T27" fmla="*/ 0 h 102"/>
                <a:gd name="T28" fmla="*/ 0 w 169"/>
                <a:gd name="T29" fmla="*/ 0 h 102"/>
                <a:gd name="T30" fmla="*/ 0 w 169"/>
                <a:gd name="T31" fmla="*/ 0 h 102"/>
                <a:gd name="T32" fmla="*/ 0 w 169"/>
                <a:gd name="T33" fmla="*/ 0 h 102"/>
                <a:gd name="T34" fmla="*/ 0 w 169"/>
                <a:gd name="T35" fmla="*/ 0 h 102"/>
                <a:gd name="T36" fmla="*/ 0 w 169"/>
                <a:gd name="T37" fmla="*/ 0 h 102"/>
                <a:gd name="T38" fmla="*/ 0 w 169"/>
                <a:gd name="T39" fmla="*/ 0 h 102"/>
                <a:gd name="T40" fmla="*/ 0 w 169"/>
                <a:gd name="T41" fmla="*/ 0 h 102"/>
                <a:gd name="T42" fmla="*/ 0 w 169"/>
                <a:gd name="T43" fmla="*/ 0 h 102"/>
                <a:gd name="T44" fmla="*/ 0 w 169"/>
                <a:gd name="T45" fmla="*/ 0 h 102"/>
                <a:gd name="T46" fmla="*/ 0 w 169"/>
                <a:gd name="T47" fmla="*/ 0 h 102"/>
                <a:gd name="T48" fmla="*/ 0 w 169"/>
                <a:gd name="T49" fmla="*/ 0 h 102"/>
                <a:gd name="T50" fmla="*/ 0 w 169"/>
                <a:gd name="T51" fmla="*/ 0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9"/>
                <a:gd name="T79" fmla="*/ 0 h 102"/>
                <a:gd name="T80" fmla="*/ 169 w 169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9" h="102">
                  <a:moveTo>
                    <a:pt x="159" y="71"/>
                  </a:moveTo>
                  <a:lnTo>
                    <a:pt x="169" y="102"/>
                  </a:lnTo>
                  <a:lnTo>
                    <a:pt x="146" y="93"/>
                  </a:lnTo>
                  <a:lnTo>
                    <a:pt x="124" y="84"/>
                  </a:lnTo>
                  <a:lnTo>
                    <a:pt x="102" y="73"/>
                  </a:lnTo>
                  <a:lnTo>
                    <a:pt x="80" y="64"/>
                  </a:lnTo>
                  <a:lnTo>
                    <a:pt x="58" y="51"/>
                  </a:lnTo>
                  <a:lnTo>
                    <a:pt x="38" y="39"/>
                  </a:lnTo>
                  <a:lnTo>
                    <a:pt x="18" y="25"/>
                  </a:lnTo>
                  <a:lnTo>
                    <a:pt x="0" y="12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1"/>
                  </a:lnTo>
                  <a:lnTo>
                    <a:pt x="29" y="5"/>
                  </a:lnTo>
                  <a:lnTo>
                    <a:pt x="36" y="9"/>
                  </a:lnTo>
                  <a:lnTo>
                    <a:pt x="44" y="15"/>
                  </a:lnTo>
                  <a:lnTo>
                    <a:pt x="51" y="19"/>
                  </a:lnTo>
                  <a:lnTo>
                    <a:pt x="60" y="21"/>
                  </a:lnTo>
                  <a:lnTo>
                    <a:pt x="70" y="28"/>
                  </a:lnTo>
                  <a:lnTo>
                    <a:pt x="81" y="38"/>
                  </a:lnTo>
                  <a:lnTo>
                    <a:pt x="92" y="45"/>
                  </a:lnTo>
                  <a:lnTo>
                    <a:pt x="105" y="54"/>
                  </a:lnTo>
                  <a:lnTo>
                    <a:pt x="117" y="59"/>
                  </a:lnTo>
                  <a:lnTo>
                    <a:pt x="130" y="66"/>
                  </a:lnTo>
                  <a:lnTo>
                    <a:pt x="143" y="69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7" name="Freeform 33"/>
            <p:cNvSpPr>
              <a:spLocks/>
            </p:cNvSpPr>
            <p:nvPr/>
          </p:nvSpPr>
          <p:spPr bwMode="auto">
            <a:xfrm>
              <a:off x="4413" y="1423"/>
              <a:ext cx="117" cy="110"/>
            </a:xfrm>
            <a:custGeom>
              <a:avLst/>
              <a:gdLst>
                <a:gd name="T0" fmla="*/ 0 w 467"/>
                <a:gd name="T1" fmla="*/ 0 h 438"/>
                <a:gd name="T2" fmla="*/ 0 w 467"/>
                <a:gd name="T3" fmla="*/ 0 h 438"/>
                <a:gd name="T4" fmla="*/ 0 w 467"/>
                <a:gd name="T5" fmla="*/ 0 h 438"/>
                <a:gd name="T6" fmla="*/ 0 w 467"/>
                <a:gd name="T7" fmla="*/ 0 h 438"/>
                <a:gd name="T8" fmla="*/ 0 w 467"/>
                <a:gd name="T9" fmla="*/ 0 h 438"/>
                <a:gd name="T10" fmla="*/ 0 w 467"/>
                <a:gd name="T11" fmla="*/ 0 h 438"/>
                <a:gd name="T12" fmla="*/ 0 w 467"/>
                <a:gd name="T13" fmla="*/ 0 h 438"/>
                <a:gd name="T14" fmla="*/ 0 w 467"/>
                <a:gd name="T15" fmla="*/ 0 h 438"/>
                <a:gd name="T16" fmla="*/ 0 w 467"/>
                <a:gd name="T17" fmla="*/ 0 h 438"/>
                <a:gd name="T18" fmla="*/ 0 w 467"/>
                <a:gd name="T19" fmla="*/ 0 h 438"/>
                <a:gd name="T20" fmla="*/ 0 w 467"/>
                <a:gd name="T21" fmla="*/ 0 h 438"/>
                <a:gd name="T22" fmla="*/ 0 w 467"/>
                <a:gd name="T23" fmla="*/ 0 h 438"/>
                <a:gd name="T24" fmla="*/ 0 w 467"/>
                <a:gd name="T25" fmla="*/ 0 h 438"/>
                <a:gd name="T26" fmla="*/ 0 w 467"/>
                <a:gd name="T27" fmla="*/ 0 h 438"/>
                <a:gd name="T28" fmla="*/ 0 w 467"/>
                <a:gd name="T29" fmla="*/ 0 h 438"/>
                <a:gd name="T30" fmla="*/ 0 w 467"/>
                <a:gd name="T31" fmla="*/ 0 h 438"/>
                <a:gd name="T32" fmla="*/ 0 w 467"/>
                <a:gd name="T33" fmla="*/ 0 h 438"/>
                <a:gd name="T34" fmla="*/ 0 w 467"/>
                <a:gd name="T35" fmla="*/ 0 h 438"/>
                <a:gd name="T36" fmla="*/ 0 w 467"/>
                <a:gd name="T37" fmla="*/ 0 h 438"/>
                <a:gd name="T38" fmla="*/ 0 w 467"/>
                <a:gd name="T39" fmla="*/ 0 h 438"/>
                <a:gd name="T40" fmla="*/ 0 w 467"/>
                <a:gd name="T41" fmla="*/ 0 h 438"/>
                <a:gd name="T42" fmla="*/ 0 w 467"/>
                <a:gd name="T43" fmla="*/ 0 h 438"/>
                <a:gd name="T44" fmla="*/ 0 w 467"/>
                <a:gd name="T45" fmla="*/ 0 h 438"/>
                <a:gd name="T46" fmla="*/ 0 w 467"/>
                <a:gd name="T47" fmla="*/ 0 h 438"/>
                <a:gd name="T48" fmla="*/ 0 w 467"/>
                <a:gd name="T49" fmla="*/ 0 h 438"/>
                <a:gd name="T50" fmla="*/ 0 w 467"/>
                <a:gd name="T51" fmla="*/ 0 h 438"/>
                <a:gd name="T52" fmla="*/ 0 w 467"/>
                <a:gd name="T53" fmla="*/ 0 h 438"/>
                <a:gd name="T54" fmla="*/ 0 w 467"/>
                <a:gd name="T55" fmla="*/ 0 h 438"/>
                <a:gd name="T56" fmla="*/ 0 w 467"/>
                <a:gd name="T57" fmla="*/ 0 h 438"/>
                <a:gd name="T58" fmla="*/ 0 w 467"/>
                <a:gd name="T59" fmla="*/ 0 h 438"/>
                <a:gd name="T60" fmla="*/ 0 w 467"/>
                <a:gd name="T61" fmla="*/ 0 h 438"/>
                <a:gd name="T62" fmla="*/ 0 w 467"/>
                <a:gd name="T63" fmla="*/ 0 h 438"/>
                <a:gd name="T64" fmla="*/ 0 w 467"/>
                <a:gd name="T65" fmla="*/ 0 h 438"/>
                <a:gd name="T66" fmla="*/ 0 w 467"/>
                <a:gd name="T67" fmla="*/ 0 h 438"/>
                <a:gd name="T68" fmla="*/ 0 w 467"/>
                <a:gd name="T69" fmla="*/ 0 h 438"/>
                <a:gd name="T70" fmla="*/ 0 w 467"/>
                <a:gd name="T71" fmla="*/ 0 h 438"/>
                <a:gd name="T72" fmla="*/ 0 w 467"/>
                <a:gd name="T73" fmla="*/ 0 h 438"/>
                <a:gd name="T74" fmla="*/ 0 w 467"/>
                <a:gd name="T75" fmla="*/ 0 h 438"/>
                <a:gd name="T76" fmla="*/ 0 w 467"/>
                <a:gd name="T77" fmla="*/ 0 h 438"/>
                <a:gd name="T78" fmla="*/ 0 w 467"/>
                <a:gd name="T79" fmla="*/ 0 h 438"/>
                <a:gd name="T80" fmla="*/ 0 w 467"/>
                <a:gd name="T81" fmla="*/ 0 h 438"/>
                <a:gd name="T82" fmla="*/ 0 w 467"/>
                <a:gd name="T83" fmla="*/ 0 h 438"/>
                <a:gd name="T84" fmla="*/ 0 w 467"/>
                <a:gd name="T85" fmla="*/ 0 h 438"/>
                <a:gd name="T86" fmla="*/ 0 w 467"/>
                <a:gd name="T87" fmla="*/ 0 h 438"/>
                <a:gd name="T88" fmla="*/ 0 w 467"/>
                <a:gd name="T89" fmla="*/ 0 h 438"/>
                <a:gd name="T90" fmla="*/ 0 w 467"/>
                <a:gd name="T91" fmla="*/ 0 h 438"/>
                <a:gd name="T92" fmla="*/ 0 w 467"/>
                <a:gd name="T93" fmla="*/ 0 h 438"/>
                <a:gd name="T94" fmla="*/ 0 w 467"/>
                <a:gd name="T95" fmla="*/ 0 h 438"/>
                <a:gd name="T96" fmla="*/ 0 w 467"/>
                <a:gd name="T97" fmla="*/ 0 h 438"/>
                <a:gd name="T98" fmla="*/ 0 w 467"/>
                <a:gd name="T99" fmla="*/ 0 h 438"/>
                <a:gd name="T100" fmla="*/ 0 w 467"/>
                <a:gd name="T101" fmla="*/ 0 h 438"/>
                <a:gd name="T102" fmla="*/ 0 w 467"/>
                <a:gd name="T103" fmla="*/ 0 h 438"/>
                <a:gd name="T104" fmla="*/ 0 w 467"/>
                <a:gd name="T105" fmla="*/ 0 h 438"/>
                <a:gd name="T106" fmla="*/ 0 w 467"/>
                <a:gd name="T107" fmla="*/ 0 h 438"/>
                <a:gd name="T108" fmla="*/ 0 w 467"/>
                <a:gd name="T109" fmla="*/ 0 h 438"/>
                <a:gd name="T110" fmla="*/ 0 w 467"/>
                <a:gd name="T111" fmla="*/ 0 h 438"/>
                <a:gd name="T112" fmla="*/ 0 w 467"/>
                <a:gd name="T113" fmla="*/ 0 h 438"/>
                <a:gd name="T114" fmla="*/ 0 w 467"/>
                <a:gd name="T115" fmla="*/ 0 h 438"/>
                <a:gd name="T116" fmla="*/ 0 w 467"/>
                <a:gd name="T117" fmla="*/ 0 h 438"/>
                <a:gd name="T118" fmla="*/ 0 w 467"/>
                <a:gd name="T119" fmla="*/ 0 h 438"/>
                <a:gd name="T120" fmla="*/ 0 w 467"/>
                <a:gd name="T121" fmla="*/ 0 h 438"/>
                <a:gd name="T122" fmla="*/ 0 w 467"/>
                <a:gd name="T123" fmla="*/ 0 h 4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7"/>
                <a:gd name="T187" fmla="*/ 0 h 438"/>
                <a:gd name="T188" fmla="*/ 467 w 467"/>
                <a:gd name="T189" fmla="*/ 438 h 4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7" h="438">
                  <a:moveTo>
                    <a:pt x="318" y="169"/>
                  </a:moveTo>
                  <a:lnTo>
                    <a:pt x="333" y="159"/>
                  </a:lnTo>
                  <a:lnTo>
                    <a:pt x="350" y="154"/>
                  </a:lnTo>
                  <a:lnTo>
                    <a:pt x="369" y="152"/>
                  </a:lnTo>
                  <a:lnTo>
                    <a:pt x="388" y="153"/>
                  </a:lnTo>
                  <a:lnTo>
                    <a:pt x="408" y="154"/>
                  </a:lnTo>
                  <a:lnTo>
                    <a:pt x="427" y="156"/>
                  </a:lnTo>
                  <a:lnTo>
                    <a:pt x="447" y="157"/>
                  </a:lnTo>
                  <a:lnTo>
                    <a:pt x="467" y="159"/>
                  </a:lnTo>
                  <a:lnTo>
                    <a:pt x="377" y="269"/>
                  </a:lnTo>
                  <a:lnTo>
                    <a:pt x="408" y="427"/>
                  </a:lnTo>
                  <a:lnTo>
                    <a:pt x="396" y="417"/>
                  </a:lnTo>
                  <a:lnTo>
                    <a:pt x="386" y="404"/>
                  </a:lnTo>
                  <a:lnTo>
                    <a:pt x="375" y="390"/>
                  </a:lnTo>
                  <a:lnTo>
                    <a:pt x="366" y="377"/>
                  </a:lnTo>
                  <a:lnTo>
                    <a:pt x="355" y="365"/>
                  </a:lnTo>
                  <a:lnTo>
                    <a:pt x="344" y="357"/>
                  </a:lnTo>
                  <a:lnTo>
                    <a:pt x="331" y="353"/>
                  </a:lnTo>
                  <a:lnTo>
                    <a:pt x="318" y="358"/>
                  </a:lnTo>
                  <a:lnTo>
                    <a:pt x="311" y="349"/>
                  </a:lnTo>
                  <a:lnTo>
                    <a:pt x="305" y="343"/>
                  </a:lnTo>
                  <a:lnTo>
                    <a:pt x="295" y="336"/>
                  </a:lnTo>
                  <a:lnTo>
                    <a:pt x="286" y="333"/>
                  </a:lnTo>
                  <a:lnTo>
                    <a:pt x="276" y="328"/>
                  </a:lnTo>
                  <a:lnTo>
                    <a:pt x="266" y="328"/>
                  </a:lnTo>
                  <a:lnTo>
                    <a:pt x="256" y="332"/>
                  </a:lnTo>
                  <a:lnTo>
                    <a:pt x="248" y="338"/>
                  </a:lnTo>
                  <a:lnTo>
                    <a:pt x="129" y="438"/>
                  </a:lnTo>
                  <a:lnTo>
                    <a:pt x="129" y="422"/>
                  </a:lnTo>
                  <a:lnTo>
                    <a:pt x="133" y="408"/>
                  </a:lnTo>
                  <a:lnTo>
                    <a:pt x="138" y="391"/>
                  </a:lnTo>
                  <a:lnTo>
                    <a:pt x="144" y="377"/>
                  </a:lnTo>
                  <a:lnTo>
                    <a:pt x="149" y="362"/>
                  </a:lnTo>
                  <a:lnTo>
                    <a:pt x="154" y="347"/>
                  </a:lnTo>
                  <a:lnTo>
                    <a:pt x="157" y="332"/>
                  </a:lnTo>
                  <a:lnTo>
                    <a:pt x="159" y="318"/>
                  </a:lnTo>
                  <a:lnTo>
                    <a:pt x="0" y="179"/>
                  </a:lnTo>
                  <a:lnTo>
                    <a:pt x="14" y="177"/>
                  </a:lnTo>
                  <a:lnTo>
                    <a:pt x="30" y="173"/>
                  </a:lnTo>
                  <a:lnTo>
                    <a:pt x="47" y="169"/>
                  </a:lnTo>
                  <a:lnTo>
                    <a:pt x="64" y="166"/>
                  </a:lnTo>
                  <a:lnTo>
                    <a:pt x="80" y="161"/>
                  </a:lnTo>
                  <a:lnTo>
                    <a:pt x="97" y="160"/>
                  </a:lnTo>
                  <a:lnTo>
                    <a:pt x="113" y="162"/>
                  </a:lnTo>
                  <a:lnTo>
                    <a:pt x="129" y="169"/>
                  </a:lnTo>
                  <a:lnTo>
                    <a:pt x="136" y="165"/>
                  </a:lnTo>
                  <a:lnTo>
                    <a:pt x="142" y="164"/>
                  </a:lnTo>
                  <a:lnTo>
                    <a:pt x="148" y="164"/>
                  </a:lnTo>
                  <a:lnTo>
                    <a:pt x="154" y="164"/>
                  </a:lnTo>
                  <a:lnTo>
                    <a:pt x="159" y="162"/>
                  </a:lnTo>
                  <a:lnTo>
                    <a:pt x="165" y="162"/>
                  </a:lnTo>
                  <a:lnTo>
                    <a:pt x="171" y="161"/>
                  </a:lnTo>
                  <a:lnTo>
                    <a:pt x="179" y="159"/>
                  </a:lnTo>
                  <a:lnTo>
                    <a:pt x="229" y="0"/>
                  </a:lnTo>
                  <a:lnTo>
                    <a:pt x="239" y="21"/>
                  </a:lnTo>
                  <a:lnTo>
                    <a:pt x="248" y="43"/>
                  </a:lnTo>
                  <a:lnTo>
                    <a:pt x="258" y="65"/>
                  </a:lnTo>
                  <a:lnTo>
                    <a:pt x="269" y="88"/>
                  </a:lnTo>
                  <a:lnTo>
                    <a:pt x="279" y="108"/>
                  </a:lnTo>
                  <a:lnTo>
                    <a:pt x="291" y="129"/>
                  </a:lnTo>
                  <a:lnTo>
                    <a:pt x="304" y="148"/>
                  </a:lnTo>
                  <a:lnTo>
                    <a:pt x="318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8" name="Freeform 34"/>
            <p:cNvSpPr>
              <a:spLocks/>
            </p:cNvSpPr>
            <p:nvPr/>
          </p:nvSpPr>
          <p:spPr bwMode="auto">
            <a:xfrm>
              <a:off x="4556" y="1456"/>
              <a:ext cx="44" cy="12"/>
            </a:xfrm>
            <a:custGeom>
              <a:avLst/>
              <a:gdLst>
                <a:gd name="T0" fmla="*/ 0 w 174"/>
                <a:gd name="T1" fmla="*/ 0 h 50"/>
                <a:gd name="T2" fmla="*/ 0 w 174"/>
                <a:gd name="T3" fmla="*/ 0 h 50"/>
                <a:gd name="T4" fmla="*/ 0 w 174"/>
                <a:gd name="T5" fmla="*/ 0 h 50"/>
                <a:gd name="T6" fmla="*/ 0 w 174"/>
                <a:gd name="T7" fmla="*/ 0 h 50"/>
                <a:gd name="T8" fmla="*/ 0 w 174"/>
                <a:gd name="T9" fmla="*/ 0 h 50"/>
                <a:gd name="T10" fmla="*/ 0 w 174"/>
                <a:gd name="T11" fmla="*/ 0 h 50"/>
                <a:gd name="T12" fmla="*/ 0 w 174"/>
                <a:gd name="T13" fmla="*/ 0 h 50"/>
                <a:gd name="T14" fmla="*/ 0 w 174"/>
                <a:gd name="T15" fmla="*/ 0 h 50"/>
                <a:gd name="T16" fmla="*/ 0 w 174"/>
                <a:gd name="T17" fmla="*/ 0 h 50"/>
                <a:gd name="T18" fmla="*/ 0 w 174"/>
                <a:gd name="T19" fmla="*/ 0 h 50"/>
                <a:gd name="T20" fmla="*/ 0 w 174"/>
                <a:gd name="T21" fmla="*/ 0 h 50"/>
                <a:gd name="T22" fmla="*/ 0 w 174"/>
                <a:gd name="T23" fmla="*/ 0 h 50"/>
                <a:gd name="T24" fmla="*/ 0 w 174"/>
                <a:gd name="T25" fmla="*/ 0 h 50"/>
                <a:gd name="T26" fmla="*/ 0 w 174"/>
                <a:gd name="T27" fmla="*/ 0 h 50"/>
                <a:gd name="T28" fmla="*/ 0 w 174"/>
                <a:gd name="T29" fmla="*/ 0 h 50"/>
                <a:gd name="T30" fmla="*/ 0 w 174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4"/>
                <a:gd name="T49" fmla="*/ 0 h 50"/>
                <a:gd name="T50" fmla="*/ 174 w 174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4" h="50">
                  <a:moveTo>
                    <a:pt x="174" y="10"/>
                  </a:moveTo>
                  <a:lnTo>
                    <a:pt x="174" y="19"/>
                  </a:lnTo>
                  <a:lnTo>
                    <a:pt x="15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27" y="28"/>
                  </a:lnTo>
                  <a:lnTo>
                    <a:pt x="48" y="25"/>
                  </a:lnTo>
                  <a:lnTo>
                    <a:pt x="70" y="19"/>
                  </a:lnTo>
                  <a:lnTo>
                    <a:pt x="93" y="15"/>
                  </a:lnTo>
                  <a:lnTo>
                    <a:pt x="114" y="9"/>
                  </a:lnTo>
                  <a:lnTo>
                    <a:pt x="134" y="4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7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9" name="Freeform 35"/>
            <p:cNvSpPr>
              <a:spLocks/>
            </p:cNvSpPr>
            <p:nvPr/>
          </p:nvSpPr>
          <p:spPr bwMode="auto">
            <a:xfrm>
              <a:off x="4363" y="1468"/>
              <a:ext cx="25" cy="10"/>
            </a:xfrm>
            <a:custGeom>
              <a:avLst/>
              <a:gdLst>
                <a:gd name="T0" fmla="*/ 0 w 100"/>
                <a:gd name="T1" fmla="*/ 0 h 41"/>
                <a:gd name="T2" fmla="*/ 0 w 100"/>
                <a:gd name="T3" fmla="*/ 0 h 41"/>
                <a:gd name="T4" fmla="*/ 0 w 100"/>
                <a:gd name="T5" fmla="*/ 0 h 41"/>
                <a:gd name="T6" fmla="*/ 0 w 100"/>
                <a:gd name="T7" fmla="*/ 0 h 41"/>
                <a:gd name="T8" fmla="*/ 0 w 100"/>
                <a:gd name="T9" fmla="*/ 0 h 41"/>
                <a:gd name="T10" fmla="*/ 0 w 100"/>
                <a:gd name="T11" fmla="*/ 0 h 41"/>
                <a:gd name="T12" fmla="*/ 0 w 100"/>
                <a:gd name="T13" fmla="*/ 0 h 41"/>
                <a:gd name="T14" fmla="*/ 0 w 100"/>
                <a:gd name="T15" fmla="*/ 0 h 41"/>
                <a:gd name="T16" fmla="*/ 0 w 100"/>
                <a:gd name="T17" fmla="*/ 0 h 41"/>
                <a:gd name="T18" fmla="*/ 0 w 100"/>
                <a:gd name="T19" fmla="*/ 0 h 41"/>
                <a:gd name="T20" fmla="*/ 0 w 100"/>
                <a:gd name="T21" fmla="*/ 0 h 41"/>
                <a:gd name="T22" fmla="*/ 0 w 100"/>
                <a:gd name="T23" fmla="*/ 0 h 41"/>
                <a:gd name="T24" fmla="*/ 0 w 100"/>
                <a:gd name="T25" fmla="*/ 0 h 41"/>
                <a:gd name="T26" fmla="*/ 0 w 100"/>
                <a:gd name="T27" fmla="*/ 0 h 41"/>
                <a:gd name="T28" fmla="*/ 0 w 100"/>
                <a:gd name="T29" fmla="*/ 0 h 41"/>
                <a:gd name="T30" fmla="*/ 0 w 100"/>
                <a:gd name="T31" fmla="*/ 0 h 41"/>
                <a:gd name="T32" fmla="*/ 0 w 100"/>
                <a:gd name="T33" fmla="*/ 0 h 41"/>
                <a:gd name="T34" fmla="*/ 0 w 100"/>
                <a:gd name="T35" fmla="*/ 0 h 41"/>
                <a:gd name="T36" fmla="*/ 0 w 100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"/>
                <a:gd name="T58" fmla="*/ 0 h 41"/>
                <a:gd name="T59" fmla="*/ 100 w 10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" h="41">
                  <a:moveTo>
                    <a:pt x="100" y="0"/>
                  </a:moveTo>
                  <a:lnTo>
                    <a:pt x="99" y="6"/>
                  </a:lnTo>
                  <a:lnTo>
                    <a:pt x="99" y="15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7" y="40"/>
                  </a:lnTo>
                  <a:lnTo>
                    <a:pt x="80" y="41"/>
                  </a:lnTo>
                  <a:lnTo>
                    <a:pt x="71" y="40"/>
                  </a:lnTo>
                  <a:lnTo>
                    <a:pt x="0" y="29"/>
                  </a:lnTo>
                  <a:lnTo>
                    <a:pt x="6" y="19"/>
                  </a:lnTo>
                  <a:lnTo>
                    <a:pt x="15" y="15"/>
                  </a:lnTo>
                  <a:lnTo>
                    <a:pt x="26" y="14"/>
                  </a:lnTo>
                  <a:lnTo>
                    <a:pt x="42" y="14"/>
                  </a:lnTo>
                  <a:lnTo>
                    <a:pt x="55" y="13"/>
                  </a:lnTo>
                  <a:lnTo>
                    <a:pt x="69" y="12"/>
                  </a:lnTo>
                  <a:lnTo>
                    <a:pt x="81" y="7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0" name="Freeform 36"/>
            <p:cNvSpPr>
              <a:spLocks/>
            </p:cNvSpPr>
            <p:nvPr/>
          </p:nvSpPr>
          <p:spPr bwMode="auto">
            <a:xfrm>
              <a:off x="4555" y="1488"/>
              <a:ext cx="27" cy="6"/>
            </a:xfrm>
            <a:custGeom>
              <a:avLst/>
              <a:gdLst>
                <a:gd name="T0" fmla="*/ 0 w 110"/>
                <a:gd name="T1" fmla="*/ 0 h 26"/>
                <a:gd name="T2" fmla="*/ 0 w 110"/>
                <a:gd name="T3" fmla="*/ 0 h 26"/>
                <a:gd name="T4" fmla="*/ 0 w 110"/>
                <a:gd name="T5" fmla="*/ 0 h 26"/>
                <a:gd name="T6" fmla="*/ 0 w 110"/>
                <a:gd name="T7" fmla="*/ 0 h 26"/>
                <a:gd name="T8" fmla="*/ 0 w 110"/>
                <a:gd name="T9" fmla="*/ 0 h 26"/>
                <a:gd name="T10" fmla="*/ 0 w 110"/>
                <a:gd name="T11" fmla="*/ 0 h 26"/>
                <a:gd name="T12" fmla="*/ 0 w 110"/>
                <a:gd name="T13" fmla="*/ 0 h 26"/>
                <a:gd name="T14" fmla="*/ 0 w 110"/>
                <a:gd name="T15" fmla="*/ 0 h 26"/>
                <a:gd name="T16" fmla="*/ 0 w 110"/>
                <a:gd name="T17" fmla="*/ 0 h 26"/>
                <a:gd name="T18" fmla="*/ 0 w 110"/>
                <a:gd name="T19" fmla="*/ 0 h 26"/>
                <a:gd name="T20" fmla="*/ 0 w 110"/>
                <a:gd name="T21" fmla="*/ 0 h 26"/>
                <a:gd name="T22" fmla="*/ 0 w 110"/>
                <a:gd name="T23" fmla="*/ 0 h 26"/>
                <a:gd name="T24" fmla="*/ 0 w 110"/>
                <a:gd name="T25" fmla="*/ 0 h 26"/>
                <a:gd name="T26" fmla="*/ 0 w 110"/>
                <a:gd name="T27" fmla="*/ 0 h 26"/>
                <a:gd name="T28" fmla="*/ 0 w 110"/>
                <a:gd name="T29" fmla="*/ 0 h 26"/>
                <a:gd name="T30" fmla="*/ 0 w 110"/>
                <a:gd name="T31" fmla="*/ 0 h 26"/>
                <a:gd name="T32" fmla="*/ 0 w 110"/>
                <a:gd name="T33" fmla="*/ 0 h 26"/>
                <a:gd name="T34" fmla="*/ 0 w 110"/>
                <a:gd name="T35" fmla="*/ 0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0"/>
                <a:gd name="T55" fmla="*/ 0 h 26"/>
                <a:gd name="T56" fmla="*/ 110 w 110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0" h="26">
                  <a:moveTo>
                    <a:pt x="110" y="21"/>
                  </a:moveTo>
                  <a:lnTo>
                    <a:pt x="97" y="23"/>
                  </a:lnTo>
                  <a:lnTo>
                    <a:pt x="85" y="25"/>
                  </a:lnTo>
                  <a:lnTo>
                    <a:pt x="71" y="25"/>
                  </a:lnTo>
                  <a:lnTo>
                    <a:pt x="58" y="26"/>
                  </a:lnTo>
                  <a:lnTo>
                    <a:pt x="43" y="24"/>
                  </a:lnTo>
                  <a:lnTo>
                    <a:pt x="28" y="22"/>
                  </a:lnTo>
                  <a:lnTo>
                    <a:pt x="14" y="16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8" y="2"/>
                  </a:lnTo>
                  <a:lnTo>
                    <a:pt x="71" y="4"/>
                  </a:lnTo>
                  <a:lnTo>
                    <a:pt x="85" y="8"/>
                  </a:lnTo>
                  <a:lnTo>
                    <a:pt x="97" y="9"/>
                  </a:lnTo>
                  <a:lnTo>
                    <a:pt x="110" y="11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1" name="Freeform 37"/>
            <p:cNvSpPr>
              <a:spLocks/>
            </p:cNvSpPr>
            <p:nvPr/>
          </p:nvSpPr>
          <p:spPr bwMode="auto">
            <a:xfrm>
              <a:off x="4344" y="1500"/>
              <a:ext cx="59" cy="10"/>
            </a:xfrm>
            <a:custGeom>
              <a:avLst/>
              <a:gdLst>
                <a:gd name="T0" fmla="*/ 0 w 239"/>
                <a:gd name="T1" fmla="*/ 0 h 40"/>
                <a:gd name="T2" fmla="*/ 0 w 239"/>
                <a:gd name="T3" fmla="*/ 0 h 40"/>
                <a:gd name="T4" fmla="*/ 0 w 239"/>
                <a:gd name="T5" fmla="*/ 0 h 40"/>
                <a:gd name="T6" fmla="*/ 0 w 239"/>
                <a:gd name="T7" fmla="*/ 0 h 40"/>
                <a:gd name="T8" fmla="*/ 0 w 239"/>
                <a:gd name="T9" fmla="*/ 0 h 40"/>
                <a:gd name="T10" fmla="*/ 0 w 239"/>
                <a:gd name="T11" fmla="*/ 0 h 40"/>
                <a:gd name="T12" fmla="*/ 0 w 239"/>
                <a:gd name="T13" fmla="*/ 0 h 40"/>
                <a:gd name="T14" fmla="*/ 0 w 239"/>
                <a:gd name="T15" fmla="*/ 0 h 40"/>
                <a:gd name="T16" fmla="*/ 0 w 239"/>
                <a:gd name="T17" fmla="*/ 0 h 40"/>
                <a:gd name="T18" fmla="*/ 0 w 239"/>
                <a:gd name="T19" fmla="*/ 0 h 40"/>
                <a:gd name="T20" fmla="*/ 0 w 239"/>
                <a:gd name="T21" fmla="*/ 0 h 40"/>
                <a:gd name="T22" fmla="*/ 0 w 239"/>
                <a:gd name="T23" fmla="*/ 0 h 40"/>
                <a:gd name="T24" fmla="*/ 0 w 239"/>
                <a:gd name="T25" fmla="*/ 0 h 40"/>
                <a:gd name="T26" fmla="*/ 0 w 239"/>
                <a:gd name="T27" fmla="*/ 0 h 40"/>
                <a:gd name="T28" fmla="*/ 0 w 239"/>
                <a:gd name="T29" fmla="*/ 0 h 40"/>
                <a:gd name="T30" fmla="*/ 0 w 239"/>
                <a:gd name="T31" fmla="*/ 0 h 40"/>
                <a:gd name="T32" fmla="*/ 0 w 239"/>
                <a:gd name="T33" fmla="*/ 0 h 40"/>
                <a:gd name="T34" fmla="*/ 0 w 239"/>
                <a:gd name="T35" fmla="*/ 0 h 40"/>
                <a:gd name="T36" fmla="*/ 0 w 239"/>
                <a:gd name="T37" fmla="*/ 0 h 40"/>
                <a:gd name="T38" fmla="*/ 0 w 239"/>
                <a:gd name="T39" fmla="*/ 0 h 40"/>
                <a:gd name="T40" fmla="*/ 0 w 239"/>
                <a:gd name="T41" fmla="*/ 0 h 40"/>
                <a:gd name="T42" fmla="*/ 0 w 239"/>
                <a:gd name="T43" fmla="*/ 0 h 40"/>
                <a:gd name="T44" fmla="*/ 0 w 239"/>
                <a:gd name="T45" fmla="*/ 0 h 40"/>
                <a:gd name="T46" fmla="*/ 0 w 239"/>
                <a:gd name="T47" fmla="*/ 0 h 40"/>
                <a:gd name="T48" fmla="*/ 0 w 239"/>
                <a:gd name="T49" fmla="*/ 0 h 40"/>
                <a:gd name="T50" fmla="*/ 0 w 239"/>
                <a:gd name="T51" fmla="*/ 0 h 40"/>
                <a:gd name="T52" fmla="*/ 0 w 239"/>
                <a:gd name="T53" fmla="*/ 0 h 40"/>
                <a:gd name="T54" fmla="*/ 0 w 239"/>
                <a:gd name="T55" fmla="*/ 0 h 40"/>
                <a:gd name="T56" fmla="*/ 0 w 239"/>
                <a:gd name="T57" fmla="*/ 0 h 40"/>
                <a:gd name="T58" fmla="*/ 0 w 239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9"/>
                <a:gd name="T91" fmla="*/ 0 h 40"/>
                <a:gd name="T92" fmla="*/ 239 w 239"/>
                <a:gd name="T93" fmla="*/ 40 h 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9" h="40">
                  <a:moveTo>
                    <a:pt x="239" y="0"/>
                  </a:moveTo>
                  <a:lnTo>
                    <a:pt x="237" y="6"/>
                  </a:lnTo>
                  <a:lnTo>
                    <a:pt x="235" y="13"/>
                  </a:lnTo>
                  <a:lnTo>
                    <a:pt x="230" y="17"/>
                  </a:lnTo>
                  <a:lnTo>
                    <a:pt x="227" y="23"/>
                  </a:lnTo>
                  <a:lnTo>
                    <a:pt x="217" y="28"/>
                  </a:lnTo>
                  <a:lnTo>
                    <a:pt x="210" y="30"/>
                  </a:lnTo>
                  <a:lnTo>
                    <a:pt x="182" y="32"/>
                  </a:lnTo>
                  <a:lnTo>
                    <a:pt x="156" y="33"/>
                  </a:lnTo>
                  <a:lnTo>
                    <a:pt x="130" y="33"/>
                  </a:lnTo>
                  <a:lnTo>
                    <a:pt x="104" y="35"/>
                  </a:lnTo>
                  <a:lnTo>
                    <a:pt x="78" y="35"/>
                  </a:lnTo>
                  <a:lnTo>
                    <a:pt x="52" y="35"/>
                  </a:lnTo>
                  <a:lnTo>
                    <a:pt x="26" y="36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5" y="20"/>
                  </a:lnTo>
                  <a:lnTo>
                    <a:pt x="51" y="16"/>
                  </a:lnTo>
                  <a:lnTo>
                    <a:pt x="76" y="15"/>
                  </a:lnTo>
                  <a:lnTo>
                    <a:pt x="102" y="15"/>
                  </a:lnTo>
                  <a:lnTo>
                    <a:pt x="126" y="14"/>
                  </a:lnTo>
                  <a:lnTo>
                    <a:pt x="151" y="13"/>
                  </a:lnTo>
                  <a:lnTo>
                    <a:pt x="175" y="7"/>
                  </a:lnTo>
                  <a:lnTo>
                    <a:pt x="199" y="0"/>
                  </a:lnTo>
                  <a:lnTo>
                    <a:pt x="206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2" name="Freeform 38"/>
            <p:cNvSpPr>
              <a:spLocks/>
            </p:cNvSpPr>
            <p:nvPr/>
          </p:nvSpPr>
          <p:spPr bwMode="auto">
            <a:xfrm>
              <a:off x="4553" y="1515"/>
              <a:ext cx="42" cy="23"/>
            </a:xfrm>
            <a:custGeom>
              <a:avLst/>
              <a:gdLst>
                <a:gd name="T0" fmla="*/ 0 w 169"/>
                <a:gd name="T1" fmla="*/ 0 h 90"/>
                <a:gd name="T2" fmla="*/ 0 w 169"/>
                <a:gd name="T3" fmla="*/ 0 h 90"/>
                <a:gd name="T4" fmla="*/ 0 w 169"/>
                <a:gd name="T5" fmla="*/ 0 h 90"/>
                <a:gd name="T6" fmla="*/ 0 w 169"/>
                <a:gd name="T7" fmla="*/ 0 h 90"/>
                <a:gd name="T8" fmla="*/ 0 w 169"/>
                <a:gd name="T9" fmla="*/ 0 h 90"/>
                <a:gd name="T10" fmla="*/ 0 w 169"/>
                <a:gd name="T11" fmla="*/ 0 h 90"/>
                <a:gd name="T12" fmla="*/ 0 w 169"/>
                <a:gd name="T13" fmla="*/ 0 h 90"/>
                <a:gd name="T14" fmla="*/ 0 w 169"/>
                <a:gd name="T15" fmla="*/ 0 h 90"/>
                <a:gd name="T16" fmla="*/ 0 w 169"/>
                <a:gd name="T17" fmla="*/ 0 h 90"/>
                <a:gd name="T18" fmla="*/ 0 w 169"/>
                <a:gd name="T19" fmla="*/ 0 h 90"/>
                <a:gd name="T20" fmla="*/ 0 w 169"/>
                <a:gd name="T21" fmla="*/ 0 h 90"/>
                <a:gd name="T22" fmla="*/ 0 w 169"/>
                <a:gd name="T23" fmla="*/ 0 h 90"/>
                <a:gd name="T24" fmla="*/ 0 w 169"/>
                <a:gd name="T25" fmla="*/ 0 h 90"/>
                <a:gd name="T26" fmla="*/ 0 w 169"/>
                <a:gd name="T27" fmla="*/ 0 h 90"/>
                <a:gd name="T28" fmla="*/ 0 w 169"/>
                <a:gd name="T29" fmla="*/ 0 h 90"/>
                <a:gd name="T30" fmla="*/ 0 w 169"/>
                <a:gd name="T31" fmla="*/ 0 h 90"/>
                <a:gd name="T32" fmla="*/ 0 w 169"/>
                <a:gd name="T33" fmla="*/ 0 h 90"/>
                <a:gd name="T34" fmla="*/ 0 w 169"/>
                <a:gd name="T35" fmla="*/ 0 h 90"/>
                <a:gd name="T36" fmla="*/ 0 w 169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9"/>
                <a:gd name="T58" fmla="*/ 0 h 90"/>
                <a:gd name="T59" fmla="*/ 169 w 169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9" h="90">
                  <a:moveTo>
                    <a:pt x="169" y="81"/>
                  </a:moveTo>
                  <a:lnTo>
                    <a:pt x="169" y="90"/>
                  </a:lnTo>
                  <a:lnTo>
                    <a:pt x="143" y="87"/>
                  </a:lnTo>
                  <a:lnTo>
                    <a:pt x="120" y="81"/>
                  </a:lnTo>
                  <a:lnTo>
                    <a:pt x="99" y="70"/>
                  </a:lnTo>
                  <a:lnTo>
                    <a:pt x="80" y="59"/>
                  </a:lnTo>
                  <a:lnTo>
                    <a:pt x="60" y="46"/>
                  </a:lnTo>
                  <a:lnTo>
                    <a:pt x="41" y="35"/>
                  </a:lnTo>
                  <a:lnTo>
                    <a:pt x="20" y="26"/>
                  </a:lnTo>
                  <a:lnTo>
                    <a:pt x="0" y="21"/>
                  </a:lnTo>
                  <a:lnTo>
                    <a:pt x="9" y="0"/>
                  </a:lnTo>
                  <a:lnTo>
                    <a:pt x="28" y="7"/>
                  </a:lnTo>
                  <a:lnTo>
                    <a:pt x="47" y="15"/>
                  </a:lnTo>
                  <a:lnTo>
                    <a:pt x="68" y="23"/>
                  </a:lnTo>
                  <a:lnTo>
                    <a:pt x="88" y="33"/>
                  </a:lnTo>
                  <a:lnTo>
                    <a:pt x="108" y="42"/>
                  </a:lnTo>
                  <a:lnTo>
                    <a:pt x="129" y="54"/>
                  </a:lnTo>
                  <a:lnTo>
                    <a:pt x="148" y="66"/>
                  </a:lnTo>
                  <a:lnTo>
                    <a:pt x="16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3" name="Freeform 39"/>
            <p:cNvSpPr>
              <a:spLocks/>
            </p:cNvSpPr>
            <p:nvPr/>
          </p:nvSpPr>
          <p:spPr bwMode="auto">
            <a:xfrm>
              <a:off x="4388" y="1524"/>
              <a:ext cx="25" cy="16"/>
            </a:xfrm>
            <a:custGeom>
              <a:avLst/>
              <a:gdLst>
                <a:gd name="T0" fmla="*/ 0 w 100"/>
                <a:gd name="T1" fmla="*/ 0 h 65"/>
                <a:gd name="T2" fmla="*/ 0 w 100"/>
                <a:gd name="T3" fmla="*/ 0 h 65"/>
                <a:gd name="T4" fmla="*/ 0 w 100"/>
                <a:gd name="T5" fmla="*/ 0 h 65"/>
                <a:gd name="T6" fmla="*/ 0 w 100"/>
                <a:gd name="T7" fmla="*/ 0 h 65"/>
                <a:gd name="T8" fmla="*/ 0 w 100"/>
                <a:gd name="T9" fmla="*/ 0 h 65"/>
                <a:gd name="T10" fmla="*/ 0 w 100"/>
                <a:gd name="T11" fmla="*/ 0 h 65"/>
                <a:gd name="T12" fmla="*/ 0 w 100"/>
                <a:gd name="T13" fmla="*/ 0 h 65"/>
                <a:gd name="T14" fmla="*/ 0 w 100"/>
                <a:gd name="T15" fmla="*/ 0 h 65"/>
                <a:gd name="T16" fmla="*/ 0 w 100"/>
                <a:gd name="T17" fmla="*/ 0 h 65"/>
                <a:gd name="T18" fmla="*/ 0 w 100"/>
                <a:gd name="T19" fmla="*/ 0 h 65"/>
                <a:gd name="T20" fmla="*/ 0 w 100"/>
                <a:gd name="T21" fmla="*/ 0 h 65"/>
                <a:gd name="T22" fmla="*/ 0 w 100"/>
                <a:gd name="T23" fmla="*/ 0 h 65"/>
                <a:gd name="T24" fmla="*/ 0 w 100"/>
                <a:gd name="T25" fmla="*/ 0 h 65"/>
                <a:gd name="T26" fmla="*/ 0 w 100"/>
                <a:gd name="T27" fmla="*/ 0 h 65"/>
                <a:gd name="T28" fmla="*/ 0 w 100"/>
                <a:gd name="T29" fmla="*/ 0 h 65"/>
                <a:gd name="T30" fmla="*/ 0 w 100"/>
                <a:gd name="T31" fmla="*/ 0 h 65"/>
                <a:gd name="T32" fmla="*/ 0 w 100"/>
                <a:gd name="T33" fmla="*/ 0 h 65"/>
                <a:gd name="T34" fmla="*/ 0 w 100"/>
                <a:gd name="T35" fmla="*/ 0 h 65"/>
                <a:gd name="T36" fmla="*/ 0 w 100"/>
                <a:gd name="T37" fmla="*/ 0 h 65"/>
                <a:gd name="T38" fmla="*/ 0 w 100"/>
                <a:gd name="T39" fmla="*/ 0 h 65"/>
                <a:gd name="T40" fmla="*/ 0 w 100"/>
                <a:gd name="T41" fmla="*/ 0 h 65"/>
                <a:gd name="T42" fmla="*/ 0 w 100"/>
                <a:gd name="T43" fmla="*/ 0 h 65"/>
                <a:gd name="T44" fmla="*/ 0 w 100"/>
                <a:gd name="T45" fmla="*/ 0 h 65"/>
                <a:gd name="T46" fmla="*/ 0 w 100"/>
                <a:gd name="T47" fmla="*/ 0 h 65"/>
                <a:gd name="T48" fmla="*/ 0 w 100"/>
                <a:gd name="T49" fmla="*/ 0 h 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0"/>
                <a:gd name="T76" fmla="*/ 0 h 65"/>
                <a:gd name="T77" fmla="*/ 100 w 100"/>
                <a:gd name="T78" fmla="*/ 65 h 6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0" h="65">
                  <a:moveTo>
                    <a:pt x="100" y="6"/>
                  </a:moveTo>
                  <a:lnTo>
                    <a:pt x="90" y="15"/>
                  </a:lnTo>
                  <a:lnTo>
                    <a:pt x="80" y="24"/>
                  </a:lnTo>
                  <a:lnTo>
                    <a:pt x="69" y="32"/>
                  </a:lnTo>
                  <a:lnTo>
                    <a:pt x="58" y="39"/>
                  </a:lnTo>
                  <a:lnTo>
                    <a:pt x="46" y="45"/>
                  </a:lnTo>
                  <a:lnTo>
                    <a:pt x="34" y="51"/>
                  </a:lnTo>
                  <a:lnTo>
                    <a:pt x="21" y="5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5" y="54"/>
                  </a:lnTo>
                  <a:lnTo>
                    <a:pt x="12" y="46"/>
                  </a:lnTo>
                  <a:lnTo>
                    <a:pt x="21" y="38"/>
                  </a:lnTo>
                  <a:lnTo>
                    <a:pt x="31" y="32"/>
                  </a:lnTo>
                  <a:lnTo>
                    <a:pt x="40" y="25"/>
                  </a:lnTo>
                  <a:lnTo>
                    <a:pt x="51" y="19"/>
                  </a:lnTo>
                  <a:lnTo>
                    <a:pt x="60" y="12"/>
                  </a:lnTo>
                  <a:lnTo>
                    <a:pt x="70" y="6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96" y="0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4" name="Freeform 40"/>
            <p:cNvSpPr>
              <a:spLocks/>
            </p:cNvSpPr>
            <p:nvPr/>
          </p:nvSpPr>
          <p:spPr bwMode="auto">
            <a:xfrm>
              <a:off x="4547" y="1548"/>
              <a:ext cx="23" cy="15"/>
            </a:xfrm>
            <a:custGeom>
              <a:avLst/>
              <a:gdLst>
                <a:gd name="T0" fmla="*/ 0 w 90"/>
                <a:gd name="T1" fmla="*/ 0 h 59"/>
                <a:gd name="T2" fmla="*/ 0 w 90"/>
                <a:gd name="T3" fmla="*/ 0 h 59"/>
                <a:gd name="T4" fmla="*/ 0 w 90"/>
                <a:gd name="T5" fmla="*/ 0 h 59"/>
                <a:gd name="T6" fmla="*/ 0 w 90"/>
                <a:gd name="T7" fmla="*/ 0 h 59"/>
                <a:gd name="T8" fmla="*/ 0 w 90"/>
                <a:gd name="T9" fmla="*/ 0 h 59"/>
                <a:gd name="T10" fmla="*/ 0 w 90"/>
                <a:gd name="T11" fmla="*/ 0 h 59"/>
                <a:gd name="T12" fmla="*/ 0 w 90"/>
                <a:gd name="T13" fmla="*/ 0 h 59"/>
                <a:gd name="T14" fmla="*/ 0 w 90"/>
                <a:gd name="T15" fmla="*/ 0 h 59"/>
                <a:gd name="T16" fmla="*/ 0 w 90"/>
                <a:gd name="T17" fmla="*/ 0 h 59"/>
                <a:gd name="T18" fmla="*/ 0 w 90"/>
                <a:gd name="T19" fmla="*/ 0 h 59"/>
                <a:gd name="T20" fmla="*/ 0 w 90"/>
                <a:gd name="T21" fmla="*/ 0 h 59"/>
                <a:gd name="T22" fmla="*/ 0 w 90"/>
                <a:gd name="T23" fmla="*/ 0 h 59"/>
                <a:gd name="T24" fmla="*/ 0 w 90"/>
                <a:gd name="T25" fmla="*/ 0 h 59"/>
                <a:gd name="T26" fmla="*/ 0 w 90"/>
                <a:gd name="T27" fmla="*/ 0 h 59"/>
                <a:gd name="T28" fmla="*/ 0 w 90"/>
                <a:gd name="T29" fmla="*/ 0 h 59"/>
                <a:gd name="T30" fmla="*/ 0 w 90"/>
                <a:gd name="T31" fmla="*/ 0 h 59"/>
                <a:gd name="T32" fmla="*/ 0 w 90"/>
                <a:gd name="T33" fmla="*/ 0 h 59"/>
                <a:gd name="T34" fmla="*/ 0 w 90"/>
                <a:gd name="T35" fmla="*/ 0 h 59"/>
                <a:gd name="T36" fmla="*/ 0 w 90"/>
                <a:gd name="T37" fmla="*/ 0 h 59"/>
                <a:gd name="T38" fmla="*/ 0 w 90"/>
                <a:gd name="T39" fmla="*/ 0 h 59"/>
                <a:gd name="T40" fmla="*/ 0 w 90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59"/>
                <a:gd name="T65" fmla="*/ 90 w 90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59">
                  <a:moveTo>
                    <a:pt x="90" y="59"/>
                  </a:moveTo>
                  <a:lnTo>
                    <a:pt x="83" y="59"/>
                  </a:lnTo>
                  <a:lnTo>
                    <a:pt x="81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7"/>
                  </a:lnTo>
                  <a:lnTo>
                    <a:pt x="49" y="52"/>
                  </a:lnTo>
                  <a:lnTo>
                    <a:pt x="40" y="46"/>
                  </a:lnTo>
                  <a:lnTo>
                    <a:pt x="30" y="38"/>
                  </a:lnTo>
                  <a:lnTo>
                    <a:pt x="21" y="30"/>
                  </a:lnTo>
                  <a:lnTo>
                    <a:pt x="10" y="23"/>
                  </a:lnTo>
                  <a:lnTo>
                    <a:pt x="0" y="19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2" y="18"/>
                  </a:lnTo>
                  <a:lnTo>
                    <a:pt x="44" y="25"/>
                  </a:lnTo>
                  <a:lnTo>
                    <a:pt x="55" y="31"/>
                  </a:lnTo>
                  <a:lnTo>
                    <a:pt x="67" y="39"/>
                  </a:lnTo>
                  <a:lnTo>
                    <a:pt x="78" y="48"/>
                  </a:lnTo>
                  <a:lnTo>
                    <a:pt x="9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5" name="Freeform 41"/>
            <p:cNvSpPr>
              <a:spLocks/>
            </p:cNvSpPr>
            <p:nvPr/>
          </p:nvSpPr>
          <p:spPr bwMode="auto">
            <a:xfrm>
              <a:off x="4369" y="1550"/>
              <a:ext cx="49" cy="43"/>
            </a:xfrm>
            <a:custGeom>
              <a:avLst/>
              <a:gdLst>
                <a:gd name="T0" fmla="*/ 0 w 199"/>
                <a:gd name="T1" fmla="*/ 0 h 170"/>
                <a:gd name="T2" fmla="*/ 0 w 199"/>
                <a:gd name="T3" fmla="*/ 0 h 170"/>
                <a:gd name="T4" fmla="*/ 0 w 199"/>
                <a:gd name="T5" fmla="*/ 0 h 170"/>
                <a:gd name="T6" fmla="*/ 0 w 199"/>
                <a:gd name="T7" fmla="*/ 0 h 170"/>
                <a:gd name="T8" fmla="*/ 0 w 199"/>
                <a:gd name="T9" fmla="*/ 0 h 170"/>
                <a:gd name="T10" fmla="*/ 0 w 199"/>
                <a:gd name="T11" fmla="*/ 0 h 170"/>
                <a:gd name="T12" fmla="*/ 0 w 199"/>
                <a:gd name="T13" fmla="*/ 0 h 170"/>
                <a:gd name="T14" fmla="*/ 0 w 199"/>
                <a:gd name="T15" fmla="*/ 0 h 170"/>
                <a:gd name="T16" fmla="*/ 0 w 199"/>
                <a:gd name="T17" fmla="*/ 0 h 170"/>
                <a:gd name="T18" fmla="*/ 0 w 199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9"/>
                <a:gd name="T31" fmla="*/ 0 h 170"/>
                <a:gd name="T32" fmla="*/ 199 w 199"/>
                <a:gd name="T33" fmla="*/ 170 h 1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9" h="170">
                  <a:moveTo>
                    <a:pt x="189" y="20"/>
                  </a:moveTo>
                  <a:lnTo>
                    <a:pt x="20" y="170"/>
                  </a:lnTo>
                  <a:lnTo>
                    <a:pt x="17" y="168"/>
                  </a:lnTo>
                  <a:lnTo>
                    <a:pt x="13" y="167"/>
                  </a:lnTo>
                  <a:lnTo>
                    <a:pt x="7" y="164"/>
                  </a:lnTo>
                  <a:lnTo>
                    <a:pt x="0" y="160"/>
                  </a:lnTo>
                  <a:lnTo>
                    <a:pt x="0" y="149"/>
                  </a:lnTo>
                  <a:lnTo>
                    <a:pt x="179" y="0"/>
                  </a:lnTo>
                  <a:lnTo>
                    <a:pt x="199" y="0"/>
                  </a:lnTo>
                  <a:lnTo>
                    <a:pt x="18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6" name="Freeform 42"/>
            <p:cNvSpPr>
              <a:spLocks/>
            </p:cNvSpPr>
            <p:nvPr/>
          </p:nvSpPr>
          <p:spPr bwMode="auto">
            <a:xfrm>
              <a:off x="4450" y="1553"/>
              <a:ext cx="16" cy="65"/>
            </a:xfrm>
            <a:custGeom>
              <a:avLst/>
              <a:gdLst>
                <a:gd name="T0" fmla="*/ 0 w 60"/>
                <a:gd name="T1" fmla="*/ 0 h 259"/>
                <a:gd name="T2" fmla="*/ 0 w 60"/>
                <a:gd name="T3" fmla="*/ 0 h 259"/>
                <a:gd name="T4" fmla="*/ 0 w 60"/>
                <a:gd name="T5" fmla="*/ 0 h 259"/>
                <a:gd name="T6" fmla="*/ 0 w 60"/>
                <a:gd name="T7" fmla="*/ 0 h 259"/>
                <a:gd name="T8" fmla="*/ 0 w 60"/>
                <a:gd name="T9" fmla="*/ 0 h 259"/>
                <a:gd name="T10" fmla="*/ 0 w 60"/>
                <a:gd name="T11" fmla="*/ 0 h 259"/>
                <a:gd name="T12" fmla="*/ 0 w 60"/>
                <a:gd name="T13" fmla="*/ 0 h 259"/>
                <a:gd name="T14" fmla="*/ 0 w 60"/>
                <a:gd name="T15" fmla="*/ 0 h 259"/>
                <a:gd name="T16" fmla="*/ 0 w 60"/>
                <a:gd name="T17" fmla="*/ 0 h 259"/>
                <a:gd name="T18" fmla="*/ 0 w 60"/>
                <a:gd name="T19" fmla="*/ 0 h 259"/>
                <a:gd name="T20" fmla="*/ 0 w 60"/>
                <a:gd name="T21" fmla="*/ 0 h 259"/>
                <a:gd name="T22" fmla="*/ 0 w 60"/>
                <a:gd name="T23" fmla="*/ 0 h 259"/>
                <a:gd name="T24" fmla="*/ 0 w 60"/>
                <a:gd name="T25" fmla="*/ 0 h 259"/>
                <a:gd name="T26" fmla="*/ 0 w 60"/>
                <a:gd name="T27" fmla="*/ 0 h 259"/>
                <a:gd name="T28" fmla="*/ 0 w 60"/>
                <a:gd name="T29" fmla="*/ 0 h 259"/>
                <a:gd name="T30" fmla="*/ 0 w 60"/>
                <a:gd name="T31" fmla="*/ 0 h 259"/>
                <a:gd name="T32" fmla="*/ 0 w 60"/>
                <a:gd name="T33" fmla="*/ 0 h 259"/>
                <a:gd name="T34" fmla="*/ 0 w 60"/>
                <a:gd name="T35" fmla="*/ 0 h 259"/>
                <a:gd name="T36" fmla="*/ 0 w 60"/>
                <a:gd name="T37" fmla="*/ 0 h 259"/>
                <a:gd name="T38" fmla="*/ 0 w 60"/>
                <a:gd name="T39" fmla="*/ 0 h 259"/>
                <a:gd name="T40" fmla="*/ 0 w 60"/>
                <a:gd name="T41" fmla="*/ 0 h 259"/>
                <a:gd name="T42" fmla="*/ 0 w 60"/>
                <a:gd name="T43" fmla="*/ 0 h 259"/>
                <a:gd name="T44" fmla="*/ 0 w 60"/>
                <a:gd name="T45" fmla="*/ 0 h 259"/>
                <a:gd name="T46" fmla="*/ 0 w 60"/>
                <a:gd name="T47" fmla="*/ 0 h 259"/>
                <a:gd name="T48" fmla="*/ 0 w 60"/>
                <a:gd name="T49" fmla="*/ 0 h 259"/>
                <a:gd name="T50" fmla="*/ 0 w 60"/>
                <a:gd name="T51" fmla="*/ 0 h 259"/>
                <a:gd name="T52" fmla="*/ 0 w 60"/>
                <a:gd name="T53" fmla="*/ 0 h 259"/>
                <a:gd name="T54" fmla="*/ 0 w 60"/>
                <a:gd name="T55" fmla="*/ 0 h 259"/>
                <a:gd name="T56" fmla="*/ 0 w 60"/>
                <a:gd name="T57" fmla="*/ 0 h 2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259"/>
                <a:gd name="T89" fmla="*/ 60 w 60"/>
                <a:gd name="T90" fmla="*/ 259 h 2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259">
                  <a:moveTo>
                    <a:pt x="60" y="10"/>
                  </a:moveTo>
                  <a:lnTo>
                    <a:pt x="53" y="39"/>
                  </a:lnTo>
                  <a:lnTo>
                    <a:pt x="47" y="71"/>
                  </a:lnTo>
                  <a:lnTo>
                    <a:pt x="43" y="102"/>
                  </a:lnTo>
                  <a:lnTo>
                    <a:pt x="40" y="135"/>
                  </a:lnTo>
                  <a:lnTo>
                    <a:pt x="35" y="166"/>
                  </a:lnTo>
                  <a:lnTo>
                    <a:pt x="31" y="198"/>
                  </a:lnTo>
                  <a:lnTo>
                    <a:pt x="26" y="228"/>
                  </a:lnTo>
                  <a:lnTo>
                    <a:pt x="20" y="259"/>
                  </a:lnTo>
                  <a:lnTo>
                    <a:pt x="12" y="256"/>
                  </a:lnTo>
                  <a:lnTo>
                    <a:pt x="6" y="251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0" y="234"/>
                  </a:lnTo>
                  <a:lnTo>
                    <a:pt x="0" y="229"/>
                  </a:lnTo>
                  <a:lnTo>
                    <a:pt x="3" y="199"/>
                  </a:lnTo>
                  <a:lnTo>
                    <a:pt x="8" y="170"/>
                  </a:lnTo>
                  <a:lnTo>
                    <a:pt x="14" y="141"/>
                  </a:lnTo>
                  <a:lnTo>
                    <a:pt x="19" y="114"/>
                  </a:lnTo>
                  <a:lnTo>
                    <a:pt x="25" y="86"/>
                  </a:lnTo>
                  <a:lnTo>
                    <a:pt x="30" y="58"/>
                  </a:lnTo>
                  <a:lnTo>
                    <a:pt x="34" y="28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7" name="Freeform 43"/>
            <p:cNvSpPr>
              <a:spLocks/>
            </p:cNvSpPr>
            <p:nvPr/>
          </p:nvSpPr>
          <p:spPr bwMode="auto">
            <a:xfrm>
              <a:off x="4495" y="1558"/>
              <a:ext cx="8" cy="28"/>
            </a:xfrm>
            <a:custGeom>
              <a:avLst/>
              <a:gdLst>
                <a:gd name="T0" fmla="*/ 0 w 29"/>
                <a:gd name="T1" fmla="*/ 0 h 112"/>
                <a:gd name="T2" fmla="*/ 0 w 29"/>
                <a:gd name="T3" fmla="*/ 0 h 112"/>
                <a:gd name="T4" fmla="*/ 0 w 29"/>
                <a:gd name="T5" fmla="*/ 0 h 112"/>
                <a:gd name="T6" fmla="*/ 0 w 29"/>
                <a:gd name="T7" fmla="*/ 0 h 112"/>
                <a:gd name="T8" fmla="*/ 0 w 29"/>
                <a:gd name="T9" fmla="*/ 0 h 112"/>
                <a:gd name="T10" fmla="*/ 0 w 29"/>
                <a:gd name="T11" fmla="*/ 0 h 112"/>
                <a:gd name="T12" fmla="*/ 0 w 29"/>
                <a:gd name="T13" fmla="*/ 0 h 112"/>
                <a:gd name="T14" fmla="*/ 0 w 29"/>
                <a:gd name="T15" fmla="*/ 0 h 112"/>
                <a:gd name="T16" fmla="*/ 0 w 29"/>
                <a:gd name="T17" fmla="*/ 0 h 112"/>
                <a:gd name="T18" fmla="*/ 0 w 29"/>
                <a:gd name="T19" fmla="*/ 0 h 112"/>
                <a:gd name="T20" fmla="*/ 0 w 29"/>
                <a:gd name="T21" fmla="*/ 0 h 112"/>
                <a:gd name="T22" fmla="*/ 0 w 29"/>
                <a:gd name="T23" fmla="*/ 0 h 112"/>
                <a:gd name="T24" fmla="*/ 0 w 29"/>
                <a:gd name="T25" fmla="*/ 0 h 112"/>
                <a:gd name="T26" fmla="*/ 0 w 29"/>
                <a:gd name="T27" fmla="*/ 0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12"/>
                <a:gd name="T44" fmla="*/ 29 w 29"/>
                <a:gd name="T45" fmla="*/ 112 h 1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12">
                  <a:moveTo>
                    <a:pt x="29" y="109"/>
                  </a:moveTo>
                  <a:lnTo>
                    <a:pt x="21" y="110"/>
                  </a:lnTo>
                  <a:lnTo>
                    <a:pt x="14" y="112"/>
                  </a:lnTo>
                  <a:lnTo>
                    <a:pt x="6" y="112"/>
                  </a:lnTo>
                  <a:lnTo>
                    <a:pt x="0" y="109"/>
                  </a:lnTo>
                  <a:lnTo>
                    <a:pt x="0" y="0"/>
                  </a:lnTo>
                  <a:lnTo>
                    <a:pt x="7" y="7"/>
                  </a:lnTo>
                  <a:lnTo>
                    <a:pt x="13" y="19"/>
                  </a:lnTo>
                  <a:lnTo>
                    <a:pt x="15" y="31"/>
                  </a:lnTo>
                  <a:lnTo>
                    <a:pt x="17" y="47"/>
                  </a:lnTo>
                  <a:lnTo>
                    <a:pt x="18" y="61"/>
                  </a:lnTo>
                  <a:lnTo>
                    <a:pt x="19" y="78"/>
                  </a:lnTo>
                  <a:lnTo>
                    <a:pt x="22" y="93"/>
                  </a:lnTo>
                  <a:lnTo>
                    <a:pt x="2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8" name="Freeform 44"/>
            <p:cNvSpPr>
              <a:spLocks/>
            </p:cNvSpPr>
            <p:nvPr/>
          </p:nvSpPr>
          <p:spPr bwMode="auto">
            <a:xfrm>
              <a:off x="4423" y="1560"/>
              <a:ext cx="12" cy="29"/>
            </a:xfrm>
            <a:custGeom>
              <a:avLst/>
              <a:gdLst>
                <a:gd name="T0" fmla="*/ 0 w 48"/>
                <a:gd name="T1" fmla="*/ 0 h 114"/>
                <a:gd name="T2" fmla="*/ 0 w 48"/>
                <a:gd name="T3" fmla="*/ 0 h 114"/>
                <a:gd name="T4" fmla="*/ 0 w 48"/>
                <a:gd name="T5" fmla="*/ 0 h 114"/>
                <a:gd name="T6" fmla="*/ 0 w 48"/>
                <a:gd name="T7" fmla="*/ 0 h 114"/>
                <a:gd name="T8" fmla="*/ 0 w 48"/>
                <a:gd name="T9" fmla="*/ 0 h 114"/>
                <a:gd name="T10" fmla="*/ 0 w 48"/>
                <a:gd name="T11" fmla="*/ 0 h 114"/>
                <a:gd name="T12" fmla="*/ 0 w 48"/>
                <a:gd name="T13" fmla="*/ 0 h 114"/>
                <a:gd name="T14" fmla="*/ 0 w 48"/>
                <a:gd name="T15" fmla="*/ 0 h 114"/>
                <a:gd name="T16" fmla="*/ 0 w 48"/>
                <a:gd name="T17" fmla="*/ 0 h 114"/>
                <a:gd name="T18" fmla="*/ 0 w 48"/>
                <a:gd name="T19" fmla="*/ 0 h 114"/>
                <a:gd name="T20" fmla="*/ 0 w 48"/>
                <a:gd name="T21" fmla="*/ 0 h 114"/>
                <a:gd name="T22" fmla="*/ 0 w 48"/>
                <a:gd name="T23" fmla="*/ 0 h 114"/>
                <a:gd name="T24" fmla="*/ 0 w 48"/>
                <a:gd name="T25" fmla="*/ 0 h 114"/>
                <a:gd name="T26" fmla="*/ 0 w 48"/>
                <a:gd name="T27" fmla="*/ 0 h 114"/>
                <a:gd name="T28" fmla="*/ 0 w 48"/>
                <a:gd name="T29" fmla="*/ 0 h 114"/>
                <a:gd name="T30" fmla="*/ 0 w 48"/>
                <a:gd name="T31" fmla="*/ 0 h 114"/>
                <a:gd name="T32" fmla="*/ 0 w 48"/>
                <a:gd name="T33" fmla="*/ 0 h 114"/>
                <a:gd name="T34" fmla="*/ 0 w 48"/>
                <a:gd name="T35" fmla="*/ 0 h 114"/>
                <a:gd name="T36" fmla="*/ 0 w 48"/>
                <a:gd name="T37" fmla="*/ 0 h 114"/>
                <a:gd name="T38" fmla="*/ 0 w 48"/>
                <a:gd name="T39" fmla="*/ 0 h 114"/>
                <a:gd name="T40" fmla="*/ 0 w 48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14"/>
                <a:gd name="T65" fmla="*/ 48 w 48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14">
                  <a:moveTo>
                    <a:pt x="10" y="110"/>
                  </a:moveTo>
                  <a:lnTo>
                    <a:pt x="8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2" y="82"/>
                  </a:lnTo>
                  <a:lnTo>
                    <a:pt x="6" y="68"/>
                  </a:lnTo>
                  <a:lnTo>
                    <a:pt x="12" y="55"/>
                  </a:lnTo>
                  <a:lnTo>
                    <a:pt x="17" y="41"/>
                  </a:lnTo>
                  <a:lnTo>
                    <a:pt x="24" y="28"/>
                  </a:lnTo>
                  <a:lnTo>
                    <a:pt x="32" y="13"/>
                  </a:lnTo>
                  <a:lnTo>
                    <a:pt x="39" y="0"/>
                  </a:lnTo>
                  <a:lnTo>
                    <a:pt x="47" y="11"/>
                  </a:lnTo>
                  <a:lnTo>
                    <a:pt x="48" y="24"/>
                  </a:lnTo>
                  <a:lnTo>
                    <a:pt x="45" y="37"/>
                  </a:lnTo>
                  <a:lnTo>
                    <a:pt x="39" y="51"/>
                  </a:lnTo>
                  <a:lnTo>
                    <a:pt x="31" y="64"/>
                  </a:lnTo>
                  <a:lnTo>
                    <a:pt x="22" y="80"/>
                  </a:lnTo>
                  <a:lnTo>
                    <a:pt x="14" y="95"/>
                  </a:lnTo>
                  <a:lnTo>
                    <a:pt x="1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9" name="Freeform 45"/>
            <p:cNvSpPr>
              <a:spLocks/>
            </p:cNvSpPr>
            <p:nvPr/>
          </p:nvSpPr>
          <p:spPr bwMode="auto">
            <a:xfrm>
              <a:off x="4520" y="1564"/>
              <a:ext cx="27" cy="48"/>
            </a:xfrm>
            <a:custGeom>
              <a:avLst/>
              <a:gdLst>
                <a:gd name="T0" fmla="*/ 0 w 110"/>
                <a:gd name="T1" fmla="*/ 0 h 190"/>
                <a:gd name="T2" fmla="*/ 0 w 110"/>
                <a:gd name="T3" fmla="*/ 0 h 190"/>
                <a:gd name="T4" fmla="*/ 0 w 110"/>
                <a:gd name="T5" fmla="*/ 0 h 190"/>
                <a:gd name="T6" fmla="*/ 0 w 110"/>
                <a:gd name="T7" fmla="*/ 0 h 190"/>
                <a:gd name="T8" fmla="*/ 0 w 110"/>
                <a:gd name="T9" fmla="*/ 0 h 190"/>
                <a:gd name="T10" fmla="*/ 0 w 110"/>
                <a:gd name="T11" fmla="*/ 0 h 190"/>
                <a:gd name="T12" fmla="*/ 0 w 110"/>
                <a:gd name="T13" fmla="*/ 0 h 190"/>
                <a:gd name="T14" fmla="*/ 0 w 110"/>
                <a:gd name="T15" fmla="*/ 0 h 190"/>
                <a:gd name="T16" fmla="*/ 0 w 110"/>
                <a:gd name="T17" fmla="*/ 0 h 190"/>
                <a:gd name="T18" fmla="*/ 0 w 110"/>
                <a:gd name="T19" fmla="*/ 0 h 190"/>
                <a:gd name="T20" fmla="*/ 0 w 110"/>
                <a:gd name="T21" fmla="*/ 0 h 190"/>
                <a:gd name="T22" fmla="*/ 0 w 110"/>
                <a:gd name="T23" fmla="*/ 0 h 190"/>
                <a:gd name="T24" fmla="*/ 0 w 110"/>
                <a:gd name="T25" fmla="*/ 0 h 190"/>
                <a:gd name="T26" fmla="*/ 0 w 110"/>
                <a:gd name="T27" fmla="*/ 0 h 190"/>
                <a:gd name="T28" fmla="*/ 0 w 110"/>
                <a:gd name="T29" fmla="*/ 0 h 190"/>
                <a:gd name="T30" fmla="*/ 0 w 110"/>
                <a:gd name="T31" fmla="*/ 0 h 190"/>
                <a:gd name="T32" fmla="*/ 0 w 110"/>
                <a:gd name="T33" fmla="*/ 0 h 190"/>
                <a:gd name="T34" fmla="*/ 0 w 110"/>
                <a:gd name="T35" fmla="*/ 0 h 190"/>
                <a:gd name="T36" fmla="*/ 0 w 110"/>
                <a:gd name="T37" fmla="*/ 0 h 190"/>
                <a:gd name="T38" fmla="*/ 0 w 110"/>
                <a:gd name="T39" fmla="*/ 0 h 190"/>
                <a:gd name="T40" fmla="*/ 0 w 110"/>
                <a:gd name="T41" fmla="*/ 0 h 190"/>
                <a:gd name="T42" fmla="*/ 0 w 110"/>
                <a:gd name="T43" fmla="*/ 0 h 190"/>
                <a:gd name="T44" fmla="*/ 0 w 110"/>
                <a:gd name="T45" fmla="*/ 0 h 190"/>
                <a:gd name="T46" fmla="*/ 0 w 110"/>
                <a:gd name="T47" fmla="*/ 0 h 190"/>
                <a:gd name="T48" fmla="*/ 0 w 110"/>
                <a:gd name="T49" fmla="*/ 0 h 190"/>
                <a:gd name="T50" fmla="*/ 0 w 110"/>
                <a:gd name="T51" fmla="*/ 0 h 190"/>
                <a:gd name="T52" fmla="*/ 0 w 110"/>
                <a:gd name="T53" fmla="*/ 0 h 190"/>
                <a:gd name="T54" fmla="*/ 0 w 110"/>
                <a:gd name="T55" fmla="*/ 0 h 190"/>
                <a:gd name="T56" fmla="*/ 0 w 110"/>
                <a:gd name="T57" fmla="*/ 0 h 190"/>
                <a:gd name="T58" fmla="*/ 0 w 110"/>
                <a:gd name="T59" fmla="*/ 0 h 190"/>
                <a:gd name="T60" fmla="*/ 0 w 110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0"/>
                <a:gd name="T94" fmla="*/ 0 h 190"/>
                <a:gd name="T95" fmla="*/ 110 w 110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0" h="190">
                  <a:moveTo>
                    <a:pt x="110" y="182"/>
                  </a:moveTo>
                  <a:lnTo>
                    <a:pt x="106" y="186"/>
                  </a:lnTo>
                  <a:lnTo>
                    <a:pt x="102" y="190"/>
                  </a:lnTo>
                  <a:lnTo>
                    <a:pt x="98" y="190"/>
                  </a:lnTo>
                  <a:lnTo>
                    <a:pt x="95" y="187"/>
                  </a:lnTo>
                  <a:lnTo>
                    <a:pt x="87" y="180"/>
                  </a:lnTo>
                  <a:lnTo>
                    <a:pt x="81" y="172"/>
                  </a:lnTo>
                  <a:lnTo>
                    <a:pt x="72" y="149"/>
                  </a:lnTo>
                  <a:lnTo>
                    <a:pt x="64" y="127"/>
                  </a:lnTo>
                  <a:lnTo>
                    <a:pt x="56" y="105"/>
                  </a:lnTo>
                  <a:lnTo>
                    <a:pt x="47" y="83"/>
                  </a:lnTo>
                  <a:lnTo>
                    <a:pt x="36" y="62"/>
                  </a:lnTo>
                  <a:lnTo>
                    <a:pt x="26" y="41"/>
                  </a:lnTo>
                  <a:lnTo>
                    <a:pt x="13" y="21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9" y="5"/>
                  </a:lnTo>
                  <a:lnTo>
                    <a:pt x="34" y="8"/>
                  </a:lnTo>
                  <a:lnTo>
                    <a:pt x="40" y="13"/>
                  </a:lnTo>
                  <a:lnTo>
                    <a:pt x="45" y="17"/>
                  </a:lnTo>
                  <a:lnTo>
                    <a:pt x="50" y="23"/>
                  </a:lnTo>
                  <a:lnTo>
                    <a:pt x="57" y="43"/>
                  </a:lnTo>
                  <a:lnTo>
                    <a:pt x="67" y="65"/>
                  </a:lnTo>
                  <a:lnTo>
                    <a:pt x="75" y="84"/>
                  </a:lnTo>
                  <a:lnTo>
                    <a:pt x="84" y="105"/>
                  </a:lnTo>
                  <a:lnTo>
                    <a:pt x="90" y="124"/>
                  </a:lnTo>
                  <a:lnTo>
                    <a:pt x="98" y="144"/>
                  </a:lnTo>
                  <a:lnTo>
                    <a:pt x="104" y="162"/>
                  </a:lnTo>
                  <a:lnTo>
                    <a:pt x="110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0" name="Freeform 46"/>
            <p:cNvSpPr>
              <a:spLocks/>
            </p:cNvSpPr>
            <p:nvPr/>
          </p:nvSpPr>
          <p:spPr bwMode="auto">
            <a:xfrm>
              <a:off x="3905" y="1659"/>
              <a:ext cx="628" cy="1421"/>
            </a:xfrm>
            <a:custGeom>
              <a:avLst/>
              <a:gdLst>
                <a:gd name="T0" fmla="*/ 0 w 2511"/>
                <a:gd name="T1" fmla="*/ 0 h 5685"/>
                <a:gd name="T2" fmla="*/ 0 w 2511"/>
                <a:gd name="T3" fmla="*/ 0 h 5685"/>
                <a:gd name="T4" fmla="*/ 0 w 2511"/>
                <a:gd name="T5" fmla="*/ 0 h 5685"/>
                <a:gd name="T6" fmla="*/ 0 w 2511"/>
                <a:gd name="T7" fmla="*/ 0 h 5685"/>
                <a:gd name="T8" fmla="*/ 0 w 2511"/>
                <a:gd name="T9" fmla="*/ 0 h 5685"/>
                <a:gd name="T10" fmla="*/ 0 w 2511"/>
                <a:gd name="T11" fmla="*/ 0 h 5685"/>
                <a:gd name="T12" fmla="*/ 0 w 2511"/>
                <a:gd name="T13" fmla="*/ 0 h 5685"/>
                <a:gd name="T14" fmla="*/ 0 w 2511"/>
                <a:gd name="T15" fmla="*/ 0 h 5685"/>
                <a:gd name="T16" fmla="*/ 0 w 2511"/>
                <a:gd name="T17" fmla="*/ 0 h 5685"/>
                <a:gd name="T18" fmla="*/ 0 w 2511"/>
                <a:gd name="T19" fmla="*/ 0 h 5685"/>
                <a:gd name="T20" fmla="*/ 0 w 2511"/>
                <a:gd name="T21" fmla="*/ 0 h 5685"/>
                <a:gd name="T22" fmla="*/ 0 w 2511"/>
                <a:gd name="T23" fmla="*/ 0 h 5685"/>
                <a:gd name="T24" fmla="*/ 0 w 2511"/>
                <a:gd name="T25" fmla="*/ 0 h 5685"/>
                <a:gd name="T26" fmla="*/ 0 w 2511"/>
                <a:gd name="T27" fmla="*/ 0 h 5685"/>
                <a:gd name="T28" fmla="*/ 0 w 2511"/>
                <a:gd name="T29" fmla="*/ 0 h 5685"/>
                <a:gd name="T30" fmla="*/ 0 w 2511"/>
                <a:gd name="T31" fmla="*/ 0 h 5685"/>
                <a:gd name="T32" fmla="*/ 0 w 2511"/>
                <a:gd name="T33" fmla="*/ 0 h 5685"/>
                <a:gd name="T34" fmla="*/ 0 w 2511"/>
                <a:gd name="T35" fmla="*/ 0 h 5685"/>
                <a:gd name="T36" fmla="*/ 0 w 2511"/>
                <a:gd name="T37" fmla="*/ 0 h 5685"/>
                <a:gd name="T38" fmla="*/ 0 w 2511"/>
                <a:gd name="T39" fmla="*/ 0 h 5685"/>
                <a:gd name="T40" fmla="*/ 0 w 2511"/>
                <a:gd name="T41" fmla="*/ 0 h 5685"/>
                <a:gd name="T42" fmla="*/ 0 w 2511"/>
                <a:gd name="T43" fmla="*/ 0 h 5685"/>
                <a:gd name="T44" fmla="*/ 0 w 2511"/>
                <a:gd name="T45" fmla="*/ 0 h 5685"/>
                <a:gd name="T46" fmla="*/ 0 w 2511"/>
                <a:gd name="T47" fmla="*/ 0 h 5685"/>
                <a:gd name="T48" fmla="*/ 0 w 2511"/>
                <a:gd name="T49" fmla="*/ 0 h 5685"/>
                <a:gd name="T50" fmla="*/ 0 w 2511"/>
                <a:gd name="T51" fmla="*/ 0 h 5685"/>
                <a:gd name="T52" fmla="*/ 0 w 2511"/>
                <a:gd name="T53" fmla="*/ 0 h 5685"/>
                <a:gd name="T54" fmla="*/ 0 w 2511"/>
                <a:gd name="T55" fmla="*/ 0 h 5685"/>
                <a:gd name="T56" fmla="*/ 0 w 2511"/>
                <a:gd name="T57" fmla="*/ 0 h 5685"/>
                <a:gd name="T58" fmla="*/ 0 w 2511"/>
                <a:gd name="T59" fmla="*/ 0 h 5685"/>
                <a:gd name="T60" fmla="*/ 0 w 2511"/>
                <a:gd name="T61" fmla="*/ 0 h 5685"/>
                <a:gd name="T62" fmla="*/ 0 w 2511"/>
                <a:gd name="T63" fmla="*/ 0 h 5685"/>
                <a:gd name="T64" fmla="*/ 0 w 2511"/>
                <a:gd name="T65" fmla="*/ 0 h 5685"/>
                <a:gd name="T66" fmla="*/ 0 w 2511"/>
                <a:gd name="T67" fmla="*/ 0 h 5685"/>
                <a:gd name="T68" fmla="*/ 0 w 2511"/>
                <a:gd name="T69" fmla="*/ 0 h 5685"/>
                <a:gd name="T70" fmla="*/ 0 w 2511"/>
                <a:gd name="T71" fmla="*/ 0 h 5685"/>
                <a:gd name="T72" fmla="*/ 0 w 2511"/>
                <a:gd name="T73" fmla="*/ 0 h 5685"/>
                <a:gd name="T74" fmla="*/ 0 w 2511"/>
                <a:gd name="T75" fmla="*/ 0 h 5685"/>
                <a:gd name="T76" fmla="*/ 0 w 2511"/>
                <a:gd name="T77" fmla="*/ 0 h 5685"/>
                <a:gd name="T78" fmla="*/ 0 w 2511"/>
                <a:gd name="T79" fmla="*/ 0 h 5685"/>
                <a:gd name="T80" fmla="*/ 0 w 2511"/>
                <a:gd name="T81" fmla="*/ 0 h 5685"/>
                <a:gd name="T82" fmla="*/ 0 w 2511"/>
                <a:gd name="T83" fmla="*/ 0 h 5685"/>
                <a:gd name="T84" fmla="*/ 0 w 2511"/>
                <a:gd name="T85" fmla="*/ 0 h 5685"/>
                <a:gd name="T86" fmla="*/ 0 w 2511"/>
                <a:gd name="T87" fmla="*/ 0 h 5685"/>
                <a:gd name="T88" fmla="*/ 0 w 2511"/>
                <a:gd name="T89" fmla="*/ 0 h 5685"/>
                <a:gd name="T90" fmla="*/ 0 w 2511"/>
                <a:gd name="T91" fmla="*/ 0 h 5685"/>
                <a:gd name="T92" fmla="*/ 0 w 2511"/>
                <a:gd name="T93" fmla="*/ 0 h 5685"/>
                <a:gd name="T94" fmla="*/ 0 w 2511"/>
                <a:gd name="T95" fmla="*/ 0 h 5685"/>
                <a:gd name="T96" fmla="*/ 0 w 2511"/>
                <a:gd name="T97" fmla="*/ 0 h 5685"/>
                <a:gd name="T98" fmla="*/ 0 w 2511"/>
                <a:gd name="T99" fmla="*/ 0 h 5685"/>
                <a:gd name="T100" fmla="*/ 0 w 2511"/>
                <a:gd name="T101" fmla="*/ 0 h 5685"/>
                <a:gd name="T102" fmla="*/ 0 w 2511"/>
                <a:gd name="T103" fmla="*/ 0 h 5685"/>
                <a:gd name="T104" fmla="*/ 0 w 2511"/>
                <a:gd name="T105" fmla="*/ 0 h 5685"/>
                <a:gd name="T106" fmla="*/ 0 w 2511"/>
                <a:gd name="T107" fmla="*/ 0 h 5685"/>
                <a:gd name="T108" fmla="*/ 0 w 2511"/>
                <a:gd name="T109" fmla="*/ 0 h 5685"/>
                <a:gd name="T110" fmla="*/ 0 w 2511"/>
                <a:gd name="T111" fmla="*/ 0 h 5685"/>
                <a:gd name="T112" fmla="*/ 0 w 2511"/>
                <a:gd name="T113" fmla="*/ 0 h 5685"/>
                <a:gd name="T114" fmla="*/ 0 w 2511"/>
                <a:gd name="T115" fmla="*/ 0 h 5685"/>
                <a:gd name="T116" fmla="*/ 0 w 2511"/>
                <a:gd name="T117" fmla="*/ 0 h 5685"/>
                <a:gd name="T118" fmla="*/ 0 w 2511"/>
                <a:gd name="T119" fmla="*/ 0 h 56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11"/>
                <a:gd name="T181" fmla="*/ 0 h 5685"/>
                <a:gd name="T182" fmla="*/ 2511 w 2511"/>
                <a:gd name="T183" fmla="*/ 5685 h 56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11" h="5685">
                  <a:moveTo>
                    <a:pt x="2103" y="91"/>
                  </a:moveTo>
                  <a:lnTo>
                    <a:pt x="2084" y="261"/>
                  </a:lnTo>
                  <a:lnTo>
                    <a:pt x="2107" y="241"/>
                  </a:lnTo>
                  <a:lnTo>
                    <a:pt x="2127" y="217"/>
                  </a:lnTo>
                  <a:lnTo>
                    <a:pt x="2146" y="189"/>
                  </a:lnTo>
                  <a:lnTo>
                    <a:pt x="2165" y="162"/>
                  </a:lnTo>
                  <a:lnTo>
                    <a:pt x="2184" y="133"/>
                  </a:lnTo>
                  <a:lnTo>
                    <a:pt x="2205" y="107"/>
                  </a:lnTo>
                  <a:lnTo>
                    <a:pt x="2231" y="86"/>
                  </a:lnTo>
                  <a:lnTo>
                    <a:pt x="2263" y="72"/>
                  </a:lnTo>
                  <a:lnTo>
                    <a:pt x="2272" y="104"/>
                  </a:lnTo>
                  <a:lnTo>
                    <a:pt x="2274" y="138"/>
                  </a:lnTo>
                  <a:lnTo>
                    <a:pt x="2268" y="171"/>
                  </a:lnTo>
                  <a:lnTo>
                    <a:pt x="2259" y="204"/>
                  </a:lnTo>
                  <a:lnTo>
                    <a:pt x="2244" y="236"/>
                  </a:lnTo>
                  <a:lnTo>
                    <a:pt x="2229" y="268"/>
                  </a:lnTo>
                  <a:lnTo>
                    <a:pt x="2214" y="299"/>
                  </a:lnTo>
                  <a:lnTo>
                    <a:pt x="2203" y="330"/>
                  </a:lnTo>
                  <a:lnTo>
                    <a:pt x="2231" y="328"/>
                  </a:lnTo>
                  <a:lnTo>
                    <a:pt x="2259" y="320"/>
                  </a:lnTo>
                  <a:lnTo>
                    <a:pt x="2286" y="306"/>
                  </a:lnTo>
                  <a:lnTo>
                    <a:pt x="2313" y="291"/>
                  </a:lnTo>
                  <a:lnTo>
                    <a:pt x="2340" y="276"/>
                  </a:lnTo>
                  <a:lnTo>
                    <a:pt x="2369" y="264"/>
                  </a:lnTo>
                  <a:lnTo>
                    <a:pt x="2398" y="257"/>
                  </a:lnTo>
                  <a:lnTo>
                    <a:pt x="2432" y="261"/>
                  </a:lnTo>
                  <a:lnTo>
                    <a:pt x="2435" y="282"/>
                  </a:lnTo>
                  <a:lnTo>
                    <a:pt x="2432" y="304"/>
                  </a:lnTo>
                  <a:lnTo>
                    <a:pt x="2424" y="326"/>
                  </a:lnTo>
                  <a:lnTo>
                    <a:pt x="2414" y="346"/>
                  </a:lnTo>
                  <a:lnTo>
                    <a:pt x="2398" y="365"/>
                  </a:lnTo>
                  <a:lnTo>
                    <a:pt x="2383" y="382"/>
                  </a:lnTo>
                  <a:lnTo>
                    <a:pt x="2367" y="397"/>
                  </a:lnTo>
                  <a:lnTo>
                    <a:pt x="2352" y="410"/>
                  </a:lnTo>
                  <a:lnTo>
                    <a:pt x="2342" y="416"/>
                  </a:lnTo>
                  <a:lnTo>
                    <a:pt x="2333" y="420"/>
                  </a:lnTo>
                  <a:lnTo>
                    <a:pt x="2323" y="422"/>
                  </a:lnTo>
                  <a:lnTo>
                    <a:pt x="2313" y="426"/>
                  </a:lnTo>
                  <a:lnTo>
                    <a:pt x="2303" y="429"/>
                  </a:lnTo>
                  <a:lnTo>
                    <a:pt x="2294" y="433"/>
                  </a:lnTo>
                  <a:lnTo>
                    <a:pt x="2287" y="440"/>
                  </a:lnTo>
                  <a:lnTo>
                    <a:pt x="2282" y="449"/>
                  </a:lnTo>
                  <a:lnTo>
                    <a:pt x="2294" y="459"/>
                  </a:lnTo>
                  <a:lnTo>
                    <a:pt x="2310" y="469"/>
                  </a:lnTo>
                  <a:lnTo>
                    <a:pt x="2325" y="476"/>
                  </a:lnTo>
                  <a:lnTo>
                    <a:pt x="2343" y="484"/>
                  </a:lnTo>
                  <a:lnTo>
                    <a:pt x="2360" y="487"/>
                  </a:lnTo>
                  <a:lnTo>
                    <a:pt x="2379" y="491"/>
                  </a:lnTo>
                  <a:lnTo>
                    <a:pt x="2395" y="491"/>
                  </a:lnTo>
                  <a:lnTo>
                    <a:pt x="2411" y="490"/>
                  </a:lnTo>
                  <a:lnTo>
                    <a:pt x="2413" y="500"/>
                  </a:lnTo>
                  <a:lnTo>
                    <a:pt x="2411" y="512"/>
                  </a:lnTo>
                  <a:lnTo>
                    <a:pt x="2407" y="524"/>
                  </a:lnTo>
                  <a:lnTo>
                    <a:pt x="2402" y="535"/>
                  </a:lnTo>
                  <a:lnTo>
                    <a:pt x="2392" y="544"/>
                  </a:lnTo>
                  <a:lnTo>
                    <a:pt x="2383" y="551"/>
                  </a:lnTo>
                  <a:lnTo>
                    <a:pt x="2372" y="557"/>
                  </a:lnTo>
                  <a:lnTo>
                    <a:pt x="2363" y="559"/>
                  </a:lnTo>
                  <a:lnTo>
                    <a:pt x="2296" y="573"/>
                  </a:lnTo>
                  <a:lnTo>
                    <a:pt x="2230" y="589"/>
                  </a:lnTo>
                  <a:lnTo>
                    <a:pt x="2165" y="609"/>
                  </a:lnTo>
                  <a:lnTo>
                    <a:pt x="2105" y="635"/>
                  </a:lnTo>
                  <a:lnTo>
                    <a:pt x="2048" y="667"/>
                  </a:lnTo>
                  <a:lnTo>
                    <a:pt x="2001" y="712"/>
                  </a:lnTo>
                  <a:lnTo>
                    <a:pt x="1966" y="767"/>
                  </a:lnTo>
                  <a:lnTo>
                    <a:pt x="1944" y="838"/>
                  </a:lnTo>
                  <a:lnTo>
                    <a:pt x="1927" y="856"/>
                  </a:lnTo>
                  <a:lnTo>
                    <a:pt x="1921" y="876"/>
                  </a:lnTo>
                  <a:lnTo>
                    <a:pt x="1923" y="896"/>
                  </a:lnTo>
                  <a:lnTo>
                    <a:pt x="1933" y="917"/>
                  </a:lnTo>
                  <a:lnTo>
                    <a:pt x="1944" y="936"/>
                  </a:lnTo>
                  <a:lnTo>
                    <a:pt x="1956" y="957"/>
                  </a:lnTo>
                  <a:lnTo>
                    <a:pt x="1967" y="976"/>
                  </a:lnTo>
                  <a:lnTo>
                    <a:pt x="1974" y="997"/>
                  </a:lnTo>
                  <a:lnTo>
                    <a:pt x="1990" y="960"/>
                  </a:lnTo>
                  <a:lnTo>
                    <a:pt x="2006" y="924"/>
                  </a:lnTo>
                  <a:lnTo>
                    <a:pt x="2023" y="890"/>
                  </a:lnTo>
                  <a:lnTo>
                    <a:pt x="2041" y="857"/>
                  </a:lnTo>
                  <a:lnTo>
                    <a:pt x="2056" y="822"/>
                  </a:lnTo>
                  <a:lnTo>
                    <a:pt x="2072" y="789"/>
                  </a:lnTo>
                  <a:lnTo>
                    <a:pt x="2084" y="754"/>
                  </a:lnTo>
                  <a:lnTo>
                    <a:pt x="2094" y="718"/>
                  </a:lnTo>
                  <a:lnTo>
                    <a:pt x="2107" y="706"/>
                  </a:lnTo>
                  <a:lnTo>
                    <a:pt x="2120" y="704"/>
                  </a:lnTo>
                  <a:lnTo>
                    <a:pt x="2129" y="708"/>
                  </a:lnTo>
                  <a:lnTo>
                    <a:pt x="2140" y="717"/>
                  </a:lnTo>
                  <a:lnTo>
                    <a:pt x="2149" y="728"/>
                  </a:lnTo>
                  <a:lnTo>
                    <a:pt x="2158" y="741"/>
                  </a:lnTo>
                  <a:lnTo>
                    <a:pt x="2165" y="755"/>
                  </a:lnTo>
                  <a:lnTo>
                    <a:pt x="2173" y="768"/>
                  </a:lnTo>
                  <a:lnTo>
                    <a:pt x="2183" y="918"/>
                  </a:lnTo>
                  <a:lnTo>
                    <a:pt x="2206" y="893"/>
                  </a:lnTo>
                  <a:lnTo>
                    <a:pt x="2228" y="866"/>
                  </a:lnTo>
                  <a:lnTo>
                    <a:pt x="2249" y="838"/>
                  </a:lnTo>
                  <a:lnTo>
                    <a:pt x="2270" y="809"/>
                  </a:lnTo>
                  <a:lnTo>
                    <a:pt x="2292" y="780"/>
                  </a:lnTo>
                  <a:lnTo>
                    <a:pt x="2318" y="753"/>
                  </a:lnTo>
                  <a:lnTo>
                    <a:pt x="2347" y="728"/>
                  </a:lnTo>
                  <a:lnTo>
                    <a:pt x="2382" y="709"/>
                  </a:lnTo>
                  <a:lnTo>
                    <a:pt x="2396" y="717"/>
                  </a:lnTo>
                  <a:lnTo>
                    <a:pt x="2404" y="732"/>
                  </a:lnTo>
                  <a:lnTo>
                    <a:pt x="2406" y="750"/>
                  </a:lnTo>
                  <a:lnTo>
                    <a:pt x="2405" y="770"/>
                  </a:lnTo>
                  <a:lnTo>
                    <a:pt x="2401" y="790"/>
                  </a:lnTo>
                  <a:lnTo>
                    <a:pt x="2396" y="812"/>
                  </a:lnTo>
                  <a:lnTo>
                    <a:pt x="2393" y="830"/>
                  </a:lnTo>
                  <a:lnTo>
                    <a:pt x="2392" y="847"/>
                  </a:lnTo>
                  <a:lnTo>
                    <a:pt x="2381" y="871"/>
                  </a:lnTo>
                  <a:lnTo>
                    <a:pt x="2368" y="894"/>
                  </a:lnTo>
                  <a:lnTo>
                    <a:pt x="2352" y="914"/>
                  </a:lnTo>
                  <a:lnTo>
                    <a:pt x="2336" y="934"/>
                  </a:lnTo>
                  <a:lnTo>
                    <a:pt x="2317" y="952"/>
                  </a:lnTo>
                  <a:lnTo>
                    <a:pt x="2301" y="970"/>
                  </a:lnTo>
                  <a:lnTo>
                    <a:pt x="2285" y="987"/>
                  </a:lnTo>
                  <a:lnTo>
                    <a:pt x="2273" y="1007"/>
                  </a:lnTo>
                  <a:lnTo>
                    <a:pt x="2302" y="1020"/>
                  </a:lnTo>
                  <a:lnTo>
                    <a:pt x="2331" y="1024"/>
                  </a:lnTo>
                  <a:lnTo>
                    <a:pt x="2362" y="1023"/>
                  </a:lnTo>
                  <a:lnTo>
                    <a:pt x="2392" y="1019"/>
                  </a:lnTo>
                  <a:lnTo>
                    <a:pt x="2421" y="1012"/>
                  </a:lnTo>
                  <a:lnTo>
                    <a:pt x="2451" y="1009"/>
                  </a:lnTo>
                  <a:lnTo>
                    <a:pt x="2481" y="1009"/>
                  </a:lnTo>
                  <a:lnTo>
                    <a:pt x="2511" y="1017"/>
                  </a:lnTo>
                  <a:lnTo>
                    <a:pt x="2495" y="1056"/>
                  </a:lnTo>
                  <a:lnTo>
                    <a:pt x="2471" y="1087"/>
                  </a:lnTo>
                  <a:lnTo>
                    <a:pt x="2442" y="1111"/>
                  </a:lnTo>
                  <a:lnTo>
                    <a:pt x="2408" y="1130"/>
                  </a:lnTo>
                  <a:lnTo>
                    <a:pt x="2369" y="1144"/>
                  </a:lnTo>
                  <a:lnTo>
                    <a:pt x="2330" y="1154"/>
                  </a:lnTo>
                  <a:lnTo>
                    <a:pt x="2290" y="1165"/>
                  </a:lnTo>
                  <a:lnTo>
                    <a:pt x="2253" y="1176"/>
                  </a:lnTo>
                  <a:lnTo>
                    <a:pt x="2275" y="1185"/>
                  </a:lnTo>
                  <a:lnTo>
                    <a:pt x="2300" y="1192"/>
                  </a:lnTo>
                  <a:lnTo>
                    <a:pt x="2325" y="1197"/>
                  </a:lnTo>
                  <a:lnTo>
                    <a:pt x="2350" y="1203"/>
                  </a:lnTo>
                  <a:lnTo>
                    <a:pt x="2372" y="1209"/>
                  </a:lnTo>
                  <a:lnTo>
                    <a:pt x="2395" y="1217"/>
                  </a:lnTo>
                  <a:lnTo>
                    <a:pt x="2415" y="1228"/>
                  </a:lnTo>
                  <a:lnTo>
                    <a:pt x="2432" y="1245"/>
                  </a:lnTo>
                  <a:lnTo>
                    <a:pt x="2415" y="1279"/>
                  </a:lnTo>
                  <a:lnTo>
                    <a:pt x="2388" y="1301"/>
                  </a:lnTo>
                  <a:lnTo>
                    <a:pt x="2353" y="1313"/>
                  </a:lnTo>
                  <a:lnTo>
                    <a:pt x="2314" y="1318"/>
                  </a:lnTo>
                  <a:lnTo>
                    <a:pt x="2269" y="1317"/>
                  </a:lnTo>
                  <a:lnTo>
                    <a:pt x="2226" y="1315"/>
                  </a:lnTo>
                  <a:lnTo>
                    <a:pt x="2183" y="1314"/>
                  </a:lnTo>
                  <a:lnTo>
                    <a:pt x="2144" y="1316"/>
                  </a:lnTo>
                  <a:lnTo>
                    <a:pt x="2044" y="1362"/>
                  </a:lnTo>
                  <a:lnTo>
                    <a:pt x="1962" y="1424"/>
                  </a:lnTo>
                  <a:lnTo>
                    <a:pt x="1891" y="1500"/>
                  </a:lnTo>
                  <a:lnTo>
                    <a:pt x="1830" y="1586"/>
                  </a:lnTo>
                  <a:lnTo>
                    <a:pt x="1773" y="1675"/>
                  </a:lnTo>
                  <a:lnTo>
                    <a:pt x="1715" y="1766"/>
                  </a:lnTo>
                  <a:lnTo>
                    <a:pt x="1653" y="1853"/>
                  </a:lnTo>
                  <a:lnTo>
                    <a:pt x="1586" y="1933"/>
                  </a:lnTo>
                  <a:lnTo>
                    <a:pt x="1556" y="1967"/>
                  </a:lnTo>
                  <a:lnTo>
                    <a:pt x="1521" y="1997"/>
                  </a:lnTo>
                  <a:lnTo>
                    <a:pt x="1483" y="2026"/>
                  </a:lnTo>
                  <a:lnTo>
                    <a:pt x="1447" y="2056"/>
                  </a:lnTo>
                  <a:lnTo>
                    <a:pt x="1415" y="2085"/>
                  </a:lnTo>
                  <a:lnTo>
                    <a:pt x="1391" y="2117"/>
                  </a:lnTo>
                  <a:lnTo>
                    <a:pt x="1377" y="2155"/>
                  </a:lnTo>
                  <a:lnTo>
                    <a:pt x="1377" y="2201"/>
                  </a:lnTo>
                  <a:lnTo>
                    <a:pt x="1393" y="2278"/>
                  </a:lnTo>
                  <a:lnTo>
                    <a:pt x="1405" y="2358"/>
                  </a:lnTo>
                  <a:lnTo>
                    <a:pt x="1410" y="2440"/>
                  </a:lnTo>
                  <a:lnTo>
                    <a:pt x="1408" y="2522"/>
                  </a:lnTo>
                  <a:lnTo>
                    <a:pt x="1394" y="2599"/>
                  </a:lnTo>
                  <a:lnTo>
                    <a:pt x="1370" y="2673"/>
                  </a:lnTo>
                  <a:lnTo>
                    <a:pt x="1331" y="2740"/>
                  </a:lnTo>
                  <a:lnTo>
                    <a:pt x="1277" y="2799"/>
                  </a:lnTo>
                  <a:lnTo>
                    <a:pt x="1289" y="2819"/>
                  </a:lnTo>
                  <a:lnTo>
                    <a:pt x="1298" y="2841"/>
                  </a:lnTo>
                  <a:lnTo>
                    <a:pt x="1303" y="2861"/>
                  </a:lnTo>
                  <a:lnTo>
                    <a:pt x="1308" y="2883"/>
                  </a:lnTo>
                  <a:lnTo>
                    <a:pt x="1313" y="2903"/>
                  </a:lnTo>
                  <a:lnTo>
                    <a:pt x="1320" y="2923"/>
                  </a:lnTo>
                  <a:lnTo>
                    <a:pt x="1331" y="2945"/>
                  </a:lnTo>
                  <a:lnTo>
                    <a:pt x="1347" y="2968"/>
                  </a:lnTo>
                  <a:lnTo>
                    <a:pt x="1408" y="3122"/>
                  </a:lnTo>
                  <a:lnTo>
                    <a:pt x="1448" y="3280"/>
                  </a:lnTo>
                  <a:lnTo>
                    <a:pt x="1472" y="3441"/>
                  </a:lnTo>
                  <a:lnTo>
                    <a:pt x="1487" y="3604"/>
                  </a:lnTo>
                  <a:lnTo>
                    <a:pt x="1495" y="3769"/>
                  </a:lnTo>
                  <a:lnTo>
                    <a:pt x="1505" y="3935"/>
                  </a:lnTo>
                  <a:lnTo>
                    <a:pt x="1519" y="4102"/>
                  </a:lnTo>
                  <a:lnTo>
                    <a:pt x="1546" y="4271"/>
                  </a:lnTo>
                  <a:lnTo>
                    <a:pt x="1559" y="4345"/>
                  </a:lnTo>
                  <a:lnTo>
                    <a:pt x="1573" y="4419"/>
                  </a:lnTo>
                  <a:lnTo>
                    <a:pt x="1587" y="4492"/>
                  </a:lnTo>
                  <a:lnTo>
                    <a:pt x="1604" y="4564"/>
                  </a:lnTo>
                  <a:lnTo>
                    <a:pt x="1623" y="4634"/>
                  </a:lnTo>
                  <a:lnTo>
                    <a:pt x="1647" y="4701"/>
                  </a:lnTo>
                  <a:lnTo>
                    <a:pt x="1677" y="4766"/>
                  </a:lnTo>
                  <a:lnTo>
                    <a:pt x="1715" y="4829"/>
                  </a:lnTo>
                  <a:lnTo>
                    <a:pt x="1715" y="4843"/>
                  </a:lnTo>
                  <a:lnTo>
                    <a:pt x="1717" y="4859"/>
                  </a:lnTo>
                  <a:lnTo>
                    <a:pt x="1718" y="4876"/>
                  </a:lnTo>
                  <a:lnTo>
                    <a:pt x="1719" y="4892"/>
                  </a:lnTo>
                  <a:lnTo>
                    <a:pt x="1718" y="4906"/>
                  </a:lnTo>
                  <a:lnTo>
                    <a:pt x="1715" y="4921"/>
                  </a:lnTo>
                  <a:lnTo>
                    <a:pt x="1706" y="4935"/>
                  </a:lnTo>
                  <a:lnTo>
                    <a:pt x="1696" y="4948"/>
                  </a:lnTo>
                  <a:lnTo>
                    <a:pt x="1674" y="4973"/>
                  </a:lnTo>
                  <a:lnTo>
                    <a:pt x="1651" y="4993"/>
                  </a:lnTo>
                  <a:lnTo>
                    <a:pt x="1624" y="5007"/>
                  </a:lnTo>
                  <a:lnTo>
                    <a:pt x="1597" y="5019"/>
                  </a:lnTo>
                  <a:lnTo>
                    <a:pt x="1567" y="5025"/>
                  </a:lnTo>
                  <a:lnTo>
                    <a:pt x="1536" y="5030"/>
                  </a:lnTo>
                  <a:lnTo>
                    <a:pt x="1506" y="5033"/>
                  </a:lnTo>
                  <a:lnTo>
                    <a:pt x="1476" y="5037"/>
                  </a:lnTo>
                  <a:lnTo>
                    <a:pt x="1367" y="4998"/>
                  </a:lnTo>
                  <a:lnTo>
                    <a:pt x="1363" y="5010"/>
                  </a:lnTo>
                  <a:lnTo>
                    <a:pt x="1359" y="5026"/>
                  </a:lnTo>
                  <a:lnTo>
                    <a:pt x="1358" y="5044"/>
                  </a:lnTo>
                  <a:lnTo>
                    <a:pt x="1359" y="5062"/>
                  </a:lnTo>
                  <a:lnTo>
                    <a:pt x="1363" y="5077"/>
                  </a:lnTo>
                  <a:lnTo>
                    <a:pt x="1369" y="5089"/>
                  </a:lnTo>
                  <a:lnTo>
                    <a:pt x="1380" y="5097"/>
                  </a:lnTo>
                  <a:lnTo>
                    <a:pt x="1397" y="5098"/>
                  </a:lnTo>
                  <a:lnTo>
                    <a:pt x="1436" y="5148"/>
                  </a:lnTo>
                  <a:lnTo>
                    <a:pt x="1489" y="5198"/>
                  </a:lnTo>
                  <a:lnTo>
                    <a:pt x="1549" y="5248"/>
                  </a:lnTo>
                  <a:lnTo>
                    <a:pt x="1607" y="5300"/>
                  </a:lnTo>
                  <a:lnTo>
                    <a:pt x="1653" y="5354"/>
                  </a:lnTo>
                  <a:lnTo>
                    <a:pt x="1680" y="5415"/>
                  </a:lnTo>
                  <a:lnTo>
                    <a:pt x="1680" y="5481"/>
                  </a:lnTo>
                  <a:lnTo>
                    <a:pt x="1646" y="5556"/>
                  </a:lnTo>
                  <a:lnTo>
                    <a:pt x="1585" y="5545"/>
                  </a:lnTo>
                  <a:lnTo>
                    <a:pt x="1527" y="5532"/>
                  </a:lnTo>
                  <a:lnTo>
                    <a:pt x="1471" y="5513"/>
                  </a:lnTo>
                  <a:lnTo>
                    <a:pt x="1417" y="5492"/>
                  </a:lnTo>
                  <a:lnTo>
                    <a:pt x="1363" y="5462"/>
                  </a:lnTo>
                  <a:lnTo>
                    <a:pt x="1312" y="5430"/>
                  </a:lnTo>
                  <a:lnTo>
                    <a:pt x="1263" y="5391"/>
                  </a:lnTo>
                  <a:lnTo>
                    <a:pt x="1217" y="5346"/>
                  </a:lnTo>
                  <a:lnTo>
                    <a:pt x="1207" y="5206"/>
                  </a:lnTo>
                  <a:lnTo>
                    <a:pt x="1177" y="5206"/>
                  </a:lnTo>
                  <a:lnTo>
                    <a:pt x="1149" y="5207"/>
                  </a:lnTo>
                  <a:lnTo>
                    <a:pt x="1122" y="5208"/>
                  </a:lnTo>
                  <a:lnTo>
                    <a:pt x="1096" y="5210"/>
                  </a:lnTo>
                  <a:lnTo>
                    <a:pt x="1070" y="5206"/>
                  </a:lnTo>
                  <a:lnTo>
                    <a:pt x="1045" y="5202"/>
                  </a:lnTo>
                  <a:lnTo>
                    <a:pt x="1021" y="5191"/>
                  </a:lnTo>
                  <a:lnTo>
                    <a:pt x="999" y="5177"/>
                  </a:lnTo>
                  <a:lnTo>
                    <a:pt x="979" y="5067"/>
                  </a:lnTo>
                  <a:lnTo>
                    <a:pt x="959" y="5070"/>
                  </a:lnTo>
                  <a:lnTo>
                    <a:pt x="942" y="5067"/>
                  </a:lnTo>
                  <a:lnTo>
                    <a:pt x="923" y="5060"/>
                  </a:lnTo>
                  <a:lnTo>
                    <a:pt x="906" y="5052"/>
                  </a:lnTo>
                  <a:lnTo>
                    <a:pt x="885" y="5043"/>
                  </a:lnTo>
                  <a:lnTo>
                    <a:pt x="866" y="5036"/>
                  </a:lnTo>
                  <a:lnTo>
                    <a:pt x="843" y="5033"/>
                  </a:lnTo>
                  <a:lnTo>
                    <a:pt x="819" y="5037"/>
                  </a:lnTo>
                  <a:lnTo>
                    <a:pt x="816" y="5051"/>
                  </a:lnTo>
                  <a:lnTo>
                    <a:pt x="815" y="5067"/>
                  </a:lnTo>
                  <a:lnTo>
                    <a:pt x="814" y="5084"/>
                  </a:lnTo>
                  <a:lnTo>
                    <a:pt x="814" y="5100"/>
                  </a:lnTo>
                  <a:lnTo>
                    <a:pt x="810" y="5115"/>
                  </a:lnTo>
                  <a:lnTo>
                    <a:pt x="805" y="5130"/>
                  </a:lnTo>
                  <a:lnTo>
                    <a:pt x="794" y="5145"/>
                  </a:lnTo>
                  <a:lnTo>
                    <a:pt x="780" y="5158"/>
                  </a:lnTo>
                  <a:lnTo>
                    <a:pt x="777" y="5217"/>
                  </a:lnTo>
                  <a:lnTo>
                    <a:pt x="790" y="5274"/>
                  </a:lnTo>
                  <a:lnTo>
                    <a:pt x="813" y="5327"/>
                  </a:lnTo>
                  <a:lnTo>
                    <a:pt x="846" y="5377"/>
                  </a:lnTo>
                  <a:lnTo>
                    <a:pt x="883" y="5425"/>
                  </a:lnTo>
                  <a:lnTo>
                    <a:pt x="922" y="5474"/>
                  </a:lnTo>
                  <a:lnTo>
                    <a:pt x="958" y="5523"/>
                  </a:lnTo>
                  <a:lnTo>
                    <a:pt x="988" y="5575"/>
                  </a:lnTo>
                  <a:lnTo>
                    <a:pt x="984" y="5590"/>
                  </a:lnTo>
                  <a:lnTo>
                    <a:pt x="982" y="5607"/>
                  </a:lnTo>
                  <a:lnTo>
                    <a:pt x="980" y="5624"/>
                  </a:lnTo>
                  <a:lnTo>
                    <a:pt x="976" y="5641"/>
                  </a:lnTo>
                  <a:lnTo>
                    <a:pt x="970" y="5655"/>
                  </a:lnTo>
                  <a:lnTo>
                    <a:pt x="961" y="5668"/>
                  </a:lnTo>
                  <a:lnTo>
                    <a:pt x="947" y="5678"/>
                  </a:lnTo>
                  <a:lnTo>
                    <a:pt x="929" y="5685"/>
                  </a:lnTo>
                  <a:lnTo>
                    <a:pt x="873" y="5676"/>
                  </a:lnTo>
                  <a:lnTo>
                    <a:pt x="821" y="5661"/>
                  </a:lnTo>
                  <a:lnTo>
                    <a:pt x="771" y="5639"/>
                  </a:lnTo>
                  <a:lnTo>
                    <a:pt x="724" y="5613"/>
                  </a:lnTo>
                  <a:lnTo>
                    <a:pt x="676" y="5582"/>
                  </a:lnTo>
                  <a:lnTo>
                    <a:pt x="630" y="5548"/>
                  </a:lnTo>
                  <a:lnTo>
                    <a:pt x="585" y="5512"/>
                  </a:lnTo>
                  <a:lnTo>
                    <a:pt x="540" y="5475"/>
                  </a:lnTo>
                  <a:lnTo>
                    <a:pt x="521" y="5433"/>
                  </a:lnTo>
                  <a:lnTo>
                    <a:pt x="519" y="5385"/>
                  </a:lnTo>
                  <a:lnTo>
                    <a:pt x="525" y="5335"/>
                  </a:lnTo>
                  <a:lnTo>
                    <a:pt x="536" y="5285"/>
                  </a:lnTo>
                  <a:lnTo>
                    <a:pt x="540" y="5239"/>
                  </a:lnTo>
                  <a:lnTo>
                    <a:pt x="533" y="5201"/>
                  </a:lnTo>
                  <a:lnTo>
                    <a:pt x="505" y="5172"/>
                  </a:lnTo>
                  <a:lnTo>
                    <a:pt x="451" y="5158"/>
                  </a:lnTo>
                  <a:lnTo>
                    <a:pt x="432" y="5150"/>
                  </a:lnTo>
                  <a:lnTo>
                    <a:pt x="419" y="5140"/>
                  </a:lnTo>
                  <a:lnTo>
                    <a:pt x="410" y="5127"/>
                  </a:lnTo>
                  <a:lnTo>
                    <a:pt x="405" y="5113"/>
                  </a:lnTo>
                  <a:lnTo>
                    <a:pt x="400" y="5096"/>
                  </a:lnTo>
                  <a:lnTo>
                    <a:pt x="396" y="5079"/>
                  </a:lnTo>
                  <a:lnTo>
                    <a:pt x="390" y="5063"/>
                  </a:lnTo>
                  <a:lnTo>
                    <a:pt x="382" y="5048"/>
                  </a:lnTo>
                  <a:lnTo>
                    <a:pt x="344" y="5048"/>
                  </a:lnTo>
                  <a:lnTo>
                    <a:pt x="307" y="5045"/>
                  </a:lnTo>
                  <a:lnTo>
                    <a:pt x="269" y="5037"/>
                  </a:lnTo>
                  <a:lnTo>
                    <a:pt x="233" y="5027"/>
                  </a:lnTo>
                  <a:lnTo>
                    <a:pt x="197" y="5014"/>
                  </a:lnTo>
                  <a:lnTo>
                    <a:pt x="162" y="5002"/>
                  </a:lnTo>
                  <a:lnTo>
                    <a:pt x="126" y="4989"/>
                  </a:lnTo>
                  <a:lnTo>
                    <a:pt x="94" y="4977"/>
                  </a:lnTo>
                  <a:lnTo>
                    <a:pt x="128" y="4912"/>
                  </a:lnTo>
                  <a:lnTo>
                    <a:pt x="153" y="4841"/>
                  </a:lnTo>
                  <a:lnTo>
                    <a:pt x="169" y="4763"/>
                  </a:lnTo>
                  <a:lnTo>
                    <a:pt x="180" y="4681"/>
                  </a:lnTo>
                  <a:lnTo>
                    <a:pt x="187" y="4596"/>
                  </a:lnTo>
                  <a:lnTo>
                    <a:pt x="191" y="4510"/>
                  </a:lnTo>
                  <a:lnTo>
                    <a:pt x="195" y="4423"/>
                  </a:lnTo>
                  <a:lnTo>
                    <a:pt x="202" y="4341"/>
                  </a:lnTo>
                  <a:lnTo>
                    <a:pt x="198" y="4334"/>
                  </a:lnTo>
                  <a:lnTo>
                    <a:pt x="190" y="4332"/>
                  </a:lnTo>
                  <a:lnTo>
                    <a:pt x="180" y="4331"/>
                  </a:lnTo>
                  <a:lnTo>
                    <a:pt x="173" y="4331"/>
                  </a:lnTo>
                  <a:lnTo>
                    <a:pt x="169" y="4326"/>
                  </a:lnTo>
                  <a:lnTo>
                    <a:pt x="169" y="4320"/>
                  </a:lnTo>
                  <a:lnTo>
                    <a:pt x="171" y="4314"/>
                  </a:lnTo>
                  <a:lnTo>
                    <a:pt x="175" y="4307"/>
                  </a:lnTo>
                  <a:lnTo>
                    <a:pt x="178" y="4301"/>
                  </a:lnTo>
                  <a:lnTo>
                    <a:pt x="182" y="4295"/>
                  </a:lnTo>
                  <a:lnTo>
                    <a:pt x="187" y="4291"/>
                  </a:lnTo>
                  <a:lnTo>
                    <a:pt x="192" y="4291"/>
                  </a:lnTo>
                  <a:lnTo>
                    <a:pt x="203" y="4226"/>
                  </a:lnTo>
                  <a:lnTo>
                    <a:pt x="212" y="4159"/>
                  </a:lnTo>
                  <a:lnTo>
                    <a:pt x="216" y="4090"/>
                  </a:lnTo>
                  <a:lnTo>
                    <a:pt x="219" y="4023"/>
                  </a:lnTo>
                  <a:lnTo>
                    <a:pt x="220" y="3955"/>
                  </a:lnTo>
                  <a:lnTo>
                    <a:pt x="223" y="3889"/>
                  </a:lnTo>
                  <a:lnTo>
                    <a:pt x="226" y="3825"/>
                  </a:lnTo>
                  <a:lnTo>
                    <a:pt x="232" y="3764"/>
                  </a:lnTo>
                  <a:lnTo>
                    <a:pt x="253" y="3661"/>
                  </a:lnTo>
                  <a:lnTo>
                    <a:pt x="276" y="3563"/>
                  </a:lnTo>
                  <a:lnTo>
                    <a:pt x="297" y="3469"/>
                  </a:lnTo>
                  <a:lnTo>
                    <a:pt x="323" y="3379"/>
                  </a:lnTo>
                  <a:lnTo>
                    <a:pt x="351" y="3288"/>
                  </a:lnTo>
                  <a:lnTo>
                    <a:pt x="383" y="3199"/>
                  </a:lnTo>
                  <a:lnTo>
                    <a:pt x="419" y="3109"/>
                  </a:lnTo>
                  <a:lnTo>
                    <a:pt x="461" y="3018"/>
                  </a:lnTo>
                  <a:lnTo>
                    <a:pt x="471" y="2888"/>
                  </a:lnTo>
                  <a:lnTo>
                    <a:pt x="428" y="2833"/>
                  </a:lnTo>
                  <a:lnTo>
                    <a:pt x="400" y="2778"/>
                  </a:lnTo>
                  <a:lnTo>
                    <a:pt x="384" y="2719"/>
                  </a:lnTo>
                  <a:lnTo>
                    <a:pt x="376" y="2660"/>
                  </a:lnTo>
                  <a:lnTo>
                    <a:pt x="369" y="2598"/>
                  </a:lnTo>
                  <a:lnTo>
                    <a:pt x="364" y="2536"/>
                  </a:lnTo>
                  <a:lnTo>
                    <a:pt x="352" y="2473"/>
                  </a:lnTo>
                  <a:lnTo>
                    <a:pt x="332" y="2410"/>
                  </a:lnTo>
                  <a:lnTo>
                    <a:pt x="321" y="2405"/>
                  </a:lnTo>
                  <a:lnTo>
                    <a:pt x="314" y="2407"/>
                  </a:lnTo>
                  <a:lnTo>
                    <a:pt x="307" y="2411"/>
                  </a:lnTo>
                  <a:lnTo>
                    <a:pt x="304" y="2420"/>
                  </a:lnTo>
                  <a:lnTo>
                    <a:pt x="300" y="2430"/>
                  </a:lnTo>
                  <a:lnTo>
                    <a:pt x="297" y="2441"/>
                  </a:lnTo>
                  <a:lnTo>
                    <a:pt x="294" y="2450"/>
                  </a:lnTo>
                  <a:lnTo>
                    <a:pt x="292" y="2460"/>
                  </a:lnTo>
                  <a:lnTo>
                    <a:pt x="266" y="2460"/>
                  </a:lnTo>
                  <a:lnTo>
                    <a:pt x="244" y="2458"/>
                  </a:lnTo>
                  <a:lnTo>
                    <a:pt x="224" y="2453"/>
                  </a:lnTo>
                  <a:lnTo>
                    <a:pt x="205" y="2446"/>
                  </a:lnTo>
                  <a:lnTo>
                    <a:pt x="188" y="2436"/>
                  </a:lnTo>
                  <a:lnTo>
                    <a:pt x="172" y="2427"/>
                  </a:lnTo>
                  <a:lnTo>
                    <a:pt x="156" y="2418"/>
                  </a:lnTo>
                  <a:lnTo>
                    <a:pt x="142" y="2410"/>
                  </a:lnTo>
                  <a:lnTo>
                    <a:pt x="126" y="2393"/>
                  </a:lnTo>
                  <a:lnTo>
                    <a:pt x="116" y="2374"/>
                  </a:lnTo>
                  <a:lnTo>
                    <a:pt x="111" y="2355"/>
                  </a:lnTo>
                  <a:lnTo>
                    <a:pt x="111" y="2335"/>
                  </a:lnTo>
                  <a:lnTo>
                    <a:pt x="113" y="2314"/>
                  </a:lnTo>
                  <a:lnTo>
                    <a:pt x="118" y="2294"/>
                  </a:lnTo>
                  <a:lnTo>
                    <a:pt x="125" y="2276"/>
                  </a:lnTo>
                  <a:lnTo>
                    <a:pt x="133" y="2261"/>
                  </a:lnTo>
                  <a:lnTo>
                    <a:pt x="163" y="2222"/>
                  </a:lnTo>
                  <a:lnTo>
                    <a:pt x="147" y="2210"/>
                  </a:lnTo>
                  <a:lnTo>
                    <a:pt x="133" y="2198"/>
                  </a:lnTo>
                  <a:lnTo>
                    <a:pt x="118" y="2186"/>
                  </a:lnTo>
                  <a:lnTo>
                    <a:pt x="107" y="2174"/>
                  </a:lnTo>
                  <a:lnTo>
                    <a:pt x="94" y="2160"/>
                  </a:lnTo>
                  <a:lnTo>
                    <a:pt x="85" y="2146"/>
                  </a:lnTo>
                  <a:lnTo>
                    <a:pt x="77" y="2128"/>
                  </a:lnTo>
                  <a:lnTo>
                    <a:pt x="73" y="2112"/>
                  </a:lnTo>
                  <a:lnTo>
                    <a:pt x="103" y="2052"/>
                  </a:lnTo>
                  <a:lnTo>
                    <a:pt x="90" y="2044"/>
                  </a:lnTo>
                  <a:lnTo>
                    <a:pt x="78" y="2035"/>
                  </a:lnTo>
                  <a:lnTo>
                    <a:pt x="66" y="2024"/>
                  </a:lnTo>
                  <a:lnTo>
                    <a:pt x="57" y="2014"/>
                  </a:lnTo>
                  <a:lnTo>
                    <a:pt x="46" y="2001"/>
                  </a:lnTo>
                  <a:lnTo>
                    <a:pt x="39" y="1989"/>
                  </a:lnTo>
                  <a:lnTo>
                    <a:pt x="34" y="1975"/>
                  </a:lnTo>
                  <a:lnTo>
                    <a:pt x="33" y="1962"/>
                  </a:lnTo>
                  <a:lnTo>
                    <a:pt x="33" y="1943"/>
                  </a:lnTo>
                  <a:lnTo>
                    <a:pt x="37" y="1927"/>
                  </a:lnTo>
                  <a:lnTo>
                    <a:pt x="43" y="1909"/>
                  </a:lnTo>
                  <a:lnTo>
                    <a:pt x="51" y="1894"/>
                  </a:lnTo>
                  <a:lnTo>
                    <a:pt x="60" y="1878"/>
                  </a:lnTo>
                  <a:lnTo>
                    <a:pt x="71" y="1863"/>
                  </a:lnTo>
                  <a:lnTo>
                    <a:pt x="82" y="1847"/>
                  </a:lnTo>
                  <a:lnTo>
                    <a:pt x="94" y="1833"/>
                  </a:lnTo>
                  <a:lnTo>
                    <a:pt x="90" y="1822"/>
                  </a:lnTo>
                  <a:lnTo>
                    <a:pt x="83" y="1815"/>
                  </a:lnTo>
                  <a:lnTo>
                    <a:pt x="72" y="1807"/>
                  </a:lnTo>
                  <a:lnTo>
                    <a:pt x="60" y="1800"/>
                  </a:lnTo>
                  <a:lnTo>
                    <a:pt x="46" y="1791"/>
                  </a:lnTo>
                  <a:lnTo>
                    <a:pt x="33" y="1781"/>
                  </a:lnTo>
                  <a:lnTo>
                    <a:pt x="21" y="1768"/>
                  </a:lnTo>
                  <a:lnTo>
                    <a:pt x="13" y="1753"/>
                  </a:lnTo>
                  <a:lnTo>
                    <a:pt x="2" y="1719"/>
                  </a:lnTo>
                  <a:lnTo>
                    <a:pt x="6" y="1689"/>
                  </a:lnTo>
                  <a:lnTo>
                    <a:pt x="16" y="1660"/>
                  </a:lnTo>
                  <a:lnTo>
                    <a:pt x="32" y="1633"/>
                  </a:lnTo>
                  <a:lnTo>
                    <a:pt x="43" y="1606"/>
                  </a:lnTo>
                  <a:lnTo>
                    <a:pt x="48" y="1581"/>
                  </a:lnTo>
                  <a:lnTo>
                    <a:pt x="39" y="1557"/>
                  </a:lnTo>
                  <a:lnTo>
                    <a:pt x="13" y="1535"/>
                  </a:lnTo>
                  <a:lnTo>
                    <a:pt x="1" y="1508"/>
                  </a:lnTo>
                  <a:lnTo>
                    <a:pt x="0" y="1482"/>
                  </a:lnTo>
                  <a:lnTo>
                    <a:pt x="6" y="1456"/>
                  </a:lnTo>
                  <a:lnTo>
                    <a:pt x="18" y="1433"/>
                  </a:lnTo>
                  <a:lnTo>
                    <a:pt x="32" y="1409"/>
                  </a:lnTo>
                  <a:lnTo>
                    <a:pt x="49" y="1389"/>
                  </a:lnTo>
                  <a:lnTo>
                    <a:pt x="66" y="1370"/>
                  </a:lnTo>
                  <a:lnTo>
                    <a:pt x="83" y="1355"/>
                  </a:lnTo>
                  <a:lnTo>
                    <a:pt x="67" y="1348"/>
                  </a:lnTo>
                  <a:lnTo>
                    <a:pt x="54" y="1342"/>
                  </a:lnTo>
                  <a:lnTo>
                    <a:pt x="41" y="1332"/>
                  </a:lnTo>
                  <a:lnTo>
                    <a:pt x="32" y="1321"/>
                  </a:lnTo>
                  <a:lnTo>
                    <a:pt x="21" y="1307"/>
                  </a:lnTo>
                  <a:lnTo>
                    <a:pt x="13" y="1294"/>
                  </a:lnTo>
                  <a:lnTo>
                    <a:pt x="7" y="1280"/>
                  </a:lnTo>
                  <a:lnTo>
                    <a:pt x="3" y="1266"/>
                  </a:lnTo>
                  <a:lnTo>
                    <a:pt x="2" y="1237"/>
                  </a:lnTo>
                  <a:lnTo>
                    <a:pt x="9" y="1211"/>
                  </a:lnTo>
                  <a:lnTo>
                    <a:pt x="20" y="1187"/>
                  </a:lnTo>
                  <a:lnTo>
                    <a:pt x="35" y="1165"/>
                  </a:lnTo>
                  <a:lnTo>
                    <a:pt x="52" y="1144"/>
                  </a:lnTo>
                  <a:lnTo>
                    <a:pt x="73" y="1124"/>
                  </a:lnTo>
                  <a:lnTo>
                    <a:pt x="92" y="1104"/>
                  </a:lnTo>
                  <a:lnTo>
                    <a:pt x="113" y="1087"/>
                  </a:lnTo>
                  <a:lnTo>
                    <a:pt x="97" y="1068"/>
                  </a:lnTo>
                  <a:lnTo>
                    <a:pt x="80" y="1049"/>
                  </a:lnTo>
                  <a:lnTo>
                    <a:pt x="64" y="1030"/>
                  </a:lnTo>
                  <a:lnTo>
                    <a:pt x="52" y="1010"/>
                  </a:lnTo>
                  <a:lnTo>
                    <a:pt x="43" y="989"/>
                  </a:lnTo>
                  <a:lnTo>
                    <a:pt x="39" y="970"/>
                  </a:lnTo>
                  <a:lnTo>
                    <a:pt x="41" y="948"/>
                  </a:lnTo>
                  <a:lnTo>
                    <a:pt x="53" y="928"/>
                  </a:lnTo>
                  <a:lnTo>
                    <a:pt x="63" y="911"/>
                  </a:lnTo>
                  <a:lnTo>
                    <a:pt x="76" y="897"/>
                  </a:lnTo>
                  <a:lnTo>
                    <a:pt x="89" y="883"/>
                  </a:lnTo>
                  <a:lnTo>
                    <a:pt x="103" y="871"/>
                  </a:lnTo>
                  <a:lnTo>
                    <a:pt x="117" y="858"/>
                  </a:lnTo>
                  <a:lnTo>
                    <a:pt x="133" y="850"/>
                  </a:lnTo>
                  <a:lnTo>
                    <a:pt x="147" y="842"/>
                  </a:lnTo>
                  <a:lnTo>
                    <a:pt x="163" y="838"/>
                  </a:lnTo>
                  <a:lnTo>
                    <a:pt x="165" y="826"/>
                  </a:lnTo>
                  <a:lnTo>
                    <a:pt x="163" y="816"/>
                  </a:lnTo>
                  <a:lnTo>
                    <a:pt x="154" y="806"/>
                  </a:lnTo>
                  <a:lnTo>
                    <a:pt x="146" y="796"/>
                  </a:lnTo>
                  <a:lnTo>
                    <a:pt x="135" y="785"/>
                  </a:lnTo>
                  <a:lnTo>
                    <a:pt x="127" y="774"/>
                  </a:lnTo>
                  <a:lnTo>
                    <a:pt x="122" y="762"/>
                  </a:lnTo>
                  <a:lnTo>
                    <a:pt x="123" y="749"/>
                  </a:lnTo>
                  <a:lnTo>
                    <a:pt x="133" y="732"/>
                  </a:lnTo>
                  <a:lnTo>
                    <a:pt x="143" y="718"/>
                  </a:lnTo>
                  <a:lnTo>
                    <a:pt x="154" y="703"/>
                  </a:lnTo>
                  <a:lnTo>
                    <a:pt x="166" y="690"/>
                  </a:lnTo>
                  <a:lnTo>
                    <a:pt x="178" y="677"/>
                  </a:lnTo>
                  <a:lnTo>
                    <a:pt x="193" y="666"/>
                  </a:lnTo>
                  <a:lnTo>
                    <a:pt x="211" y="657"/>
                  </a:lnTo>
                  <a:lnTo>
                    <a:pt x="232" y="649"/>
                  </a:lnTo>
                  <a:lnTo>
                    <a:pt x="227" y="627"/>
                  </a:lnTo>
                  <a:lnTo>
                    <a:pt x="224" y="604"/>
                  </a:lnTo>
                  <a:lnTo>
                    <a:pt x="222" y="581"/>
                  </a:lnTo>
                  <a:lnTo>
                    <a:pt x="223" y="558"/>
                  </a:lnTo>
                  <a:lnTo>
                    <a:pt x="227" y="535"/>
                  </a:lnTo>
                  <a:lnTo>
                    <a:pt x="239" y="516"/>
                  </a:lnTo>
                  <a:lnTo>
                    <a:pt x="255" y="499"/>
                  </a:lnTo>
                  <a:lnTo>
                    <a:pt x="282" y="490"/>
                  </a:lnTo>
                  <a:lnTo>
                    <a:pt x="308" y="486"/>
                  </a:lnTo>
                  <a:lnTo>
                    <a:pt x="336" y="487"/>
                  </a:lnTo>
                  <a:lnTo>
                    <a:pt x="364" y="488"/>
                  </a:lnTo>
                  <a:lnTo>
                    <a:pt x="391" y="490"/>
                  </a:lnTo>
                  <a:lnTo>
                    <a:pt x="416" y="487"/>
                  </a:lnTo>
                  <a:lnTo>
                    <a:pt x="438" y="483"/>
                  </a:lnTo>
                  <a:lnTo>
                    <a:pt x="456" y="474"/>
                  </a:lnTo>
                  <a:lnTo>
                    <a:pt x="471" y="460"/>
                  </a:lnTo>
                  <a:lnTo>
                    <a:pt x="480" y="443"/>
                  </a:lnTo>
                  <a:lnTo>
                    <a:pt x="492" y="430"/>
                  </a:lnTo>
                  <a:lnTo>
                    <a:pt x="506" y="420"/>
                  </a:lnTo>
                  <a:lnTo>
                    <a:pt x="522" y="414"/>
                  </a:lnTo>
                  <a:lnTo>
                    <a:pt x="537" y="407"/>
                  </a:lnTo>
                  <a:lnTo>
                    <a:pt x="553" y="402"/>
                  </a:lnTo>
                  <a:lnTo>
                    <a:pt x="568" y="395"/>
                  </a:lnTo>
                  <a:lnTo>
                    <a:pt x="581" y="390"/>
                  </a:lnTo>
                  <a:lnTo>
                    <a:pt x="609" y="399"/>
                  </a:lnTo>
                  <a:lnTo>
                    <a:pt x="637" y="396"/>
                  </a:lnTo>
                  <a:lnTo>
                    <a:pt x="664" y="383"/>
                  </a:lnTo>
                  <a:lnTo>
                    <a:pt x="691" y="367"/>
                  </a:lnTo>
                  <a:lnTo>
                    <a:pt x="717" y="351"/>
                  </a:lnTo>
                  <a:lnTo>
                    <a:pt x="746" y="342"/>
                  </a:lnTo>
                  <a:lnTo>
                    <a:pt x="776" y="343"/>
                  </a:lnTo>
                  <a:lnTo>
                    <a:pt x="809" y="360"/>
                  </a:lnTo>
                  <a:lnTo>
                    <a:pt x="843" y="380"/>
                  </a:lnTo>
                  <a:lnTo>
                    <a:pt x="863" y="410"/>
                  </a:lnTo>
                  <a:lnTo>
                    <a:pt x="872" y="446"/>
                  </a:lnTo>
                  <a:lnTo>
                    <a:pt x="878" y="484"/>
                  </a:lnTo>
                  <a:lnTo>
                    <a:pt x="883" y="520"/>
                  </a:lnTo>
                  <a:lnTo>
                    <a:pt x="897" y="550"/>
                  </a:lnTo>
                  <a:lnTo>
                    <a:pt x="923" y="571"/>
                  </a:lnTo>
                  <a:lnTo>
                    <a:pt x="969" y="580"/>
                  </a:lnTo>
                  <a:lnTo>
                    <a:pt x="989" y="573"/>
                  </a:lnTo>
                  <a:lnTo>
                    <a:pt x="1011" y="570"/>
                  </a:lnTo>
                  <a:lnTo>
                    <a:pt x="1031" y="570"/>
                  </a:lnTo>
                  <a:lnTo>
                    <a:pt x="1051" y="574"/>
                  </a:lnTo>
                  <a:lnTo>
                    <a:pt x="1071" y="577"/>
                  </a:lnTo>
                  <a:lnTo>
                    <a:pt x="1090" y="584"/>
                  </a:lnTo>
                  <a:lnTo>
                    <a:pt x="1109" y="590"/>
                  </a:lnTo>
                  <a:lnTo>
                    <a:pt x="1128" y="599"/>
                  </a:lnTo>
                  <a:lnTo>
                    <a:pt x="1139" y="617"/>
                  </a:lnTo>
                  <a:lnTo>
                    <a:pt x="1147" y="638"/>
                  </a:lnTo>
                  <a:lnTo>
                    <a:pt x="1151" y="658"/>
                  </a:lnTo>
                  <a:lnTo>
                    <a:pt x="1156" y="678"/>
                  </a:lnTo>
                  <a:lnTo>
                    <a:pt x="1162" y="694"/>
                  </a:lnTo>
                  <a:lnTo>
                    <a:pt x="1171" y="710"/>
                  </a:lnTo>
                  <a:lnTo>
                    <a:pt x="1185" y="721"/>
                  </a:lnTo>
                  <a:lnTo>
                    <a:pt x="1207" y="728"/>
                  </a:lnTo>
                  <a:lnTo>
                    <a:pt x="1229" y="743"/>
                  </a:lnTo>
                  <a:lnTo>
                    <a:pt x="1241" y="766"/>
                  </a:lnTo>
                  <a:lnTo>
                    <a:pt x="1245" y="793"/>
                  </a:lnTo>
                  <a:lnTo>
                    <a:pt x="1249" y="821"/>
                  </a:lnTo>
                  <a:lnTo>
                    <a:pt x="1252" y="845"/>
                  </a:lnTo>
                  <a:lnTo>
                    <a:pt x="1264" y="866"/>
                  </a:lnTo>
                  <a:lnTo>
                    <a:pt x="1287" y="877"/>
                  </a:lnTo>
                  <a:lnTo>
                    <a:pt x="1327" y="878"/>
                  </a:lnTo>
                  <a:lnTo>
                    <a:pt x="1348" y="895"/>
                  </a:lnTo>
                  <a:lnTo>
                    <a:pt x="1364" y="918"/>
                  </a:lnTo>
                  <a:lnTo>
                    <a:pt x="1372" y="944"/>
                  </a:lnTo>
                  <a:lnTo>
                    <a:pt x="1378" y="973"/>
                  </a:lnTo>
                  <a:lnTo>
                    <a:pt x="1378" y="1001"/>
                  </a:lnTo>
                  <a:lnTo>
                    <a:pt x="1378" y="1030"/>
                  </a:lnTo>
                  <a:lnTo>
                    <a:pt x="1377" y="1055"/>
                  </a:lnTo>
                  <a:lnTo>
                    <a:pt x="1377" y="1076"/>
                  </a:lnTo>
                  <a:lnTo>
                    <a:pt x="1378" y="1094"/>
                  </a:lnTo>
                  <a:lnTo>
                    <a:pt x="1377" y="1111"/>
                  </a:lnTo>
                  <a:lnTo>
                    <a:pt x="1373" y="1128"/>
                  </a:lnTo>
                  <a:lnTo>
                    <a:pt x="1368" y="1146"/>
                  </a:lnTo>
                  <a:lnTo>
                    <a:pt x="1360" y="1162"/>
                  </a:lnTo>
                  <a:lnTo>
                    <a:pt x="1353" y="1179"/>
                  </a:lnTo>
                  <a:lnTo>
                    <a:pt x="1344" y="1197"/>
                  </a:lnTo>
                  <a:lnTo>
                    <a:pt x="1338" y="1216"/>
                  </a:lnTo>
                  <a:lnTo>
                    <a:pt x="1363" y="1230"/>
                  </a:lnTo>
                  <a:lnTo>
                    <a:pt x="1388" y="1235"/>
                  </a:lnTo>
                  <a:lnTo>
                    <a:pt x="1411" y="1229"/>
                  </a:lnTo>
                  <a:lnTo>
                    <a:pt x="1436" y="1218"/>
                  </a:lnTo>
                  <a:lnTo>
                    <a:pt x="1460" y="1204"/>
                  </a:lnTo>
                  <a:lnTo>
                    <a:pt x="1485" y="1190"/>
                  </a:lnTo>
                  <a:lnTo>
                    <a:pt x="1510" y="1179"/>
                  </a:lnTo>
                  <a:lnTo>
                    <a:pt x="1536" y="1176"/>
                  </a:lnTo>
                  <a:lnTo>
                    <a:pt x="1573" y="1094"/>
                  </a:lnTo>
                  <a:lnTo>
                    <a:pt x="1611" y="1012"/>
                  </a:lnTo>
                  <a:lnTo>
                    <a:pt x="1648" y="931"/>
                  </a:lnTo>
                  <a:lnTo>
                    <a:pt x="1685" y="851"/>
                  </a:lnTo>
                  <a:lnTo>
                    <a:pt x="1718" y="768"/>
                  </a:lnTo>
                  <a:lnTo>
                    <a:pt x="1751" y="687"/>
                  </a:lnTo>
                  <a:lnTo>
                    <a:pt x="1779" y="603"/>
                  </a:lnTo>
                  <a:lnTo>
                    <a:pt x="1805" y="520"/>
                  </a:lnTo>
                  <a:lnTo>
                    <a:pt x="1802" y="474"/>
                  </a:lnTo>
                  <a:lnTo>
                    <a:pt x="1794" y="429"/>
                  </a:lnTo>
                  <a:lnTo>
                    <a:pt x="1785" y="383"/>
                  </a:lnTo>
                  <a:lnTo>
                    <a:pt x="1775" y="339"/>
                  </a:lnTo>
                  <a:lnTo>
                    <a:pt x="1766" y="292"/>
                  </a:lnTo>
                  <a:lnTo>
                    <a:pt x="1763" y="245"/>
                  </a:lnTo>
                  <a:lnTo>
                    <a:pt x="1764" y="198"/>
                  </a:lnTo>
                  <a:lnTo>
                    <a:pt x="1775" y="151"/>
                  </a:lnTo>
                  <a:lnTo>
                    <a:pt x="1808" y="150"/>
                  </a:lnTo>
                  <a:lnTo>
                    <a:pt x="1833" y="162"/>
                  </a:lnTo>
                  <a:lnTo>
                    <a:pt x="1850" y="183"/>
                  </a:lnTo>
                  <a:lnTo>
                    <a:pt x="1862" y="211"/>
                  </a:lnTo>
                  <a:lnTo>
                    <a:pt x="1869" y="241"/>
                  </a:lnTo>
                  <a:lnTo>
                    <a:pt x="1878" y="274"/>
                  </a:lnTo>
                  <a:lnTo>
                    <a:pt x="1889" y="303"/>
                  </a:lnTo>
                  <a:lnTo>
                    <a:pt x="1905" y="330"/>
                  </a:lnTo>
                  <a:lnTo>
                    <a:pt x="1924" y="330"/>
                  </a:lnTo>
                  <a:lnTo>
                    <a:pt x="1932" y="285"/>
                  </a:lnTo>
                  <a:lnTo>
                    <a:pt x="1942" y="240"/>
                  </a:lnTo>
                  <a:lnTo>
                    <a:pt x="1954" y="197"/>
                  </a:lnTo>
                  <a:lnTo>
                    <a:pt x="1969" y="154"/>
                  </a:lnTo>
                  <a:lnTo>
                    <a:pt x="1984" y="112"/>
                  </a:lnTo>
                  <a:lnTo>
                    <a:pt x="2001" y="74"/>
                  </a:lnTo>
                  <a:lnTo>
                    <a:pt x="2021" y="36"/>
                  </a:lnTo>
                  <a:lnTo>
                    <a:pt x="2044" y="3"/>
                  </a:lnTo>
                  <a:lnTo>
                    <a:pt x="2059" y="0"/>
                  </a:lnTo>
                  <a:lnTo>
                    <a:pt x="2072" y="6"/>
                  </a:lnTo>
                  <a:lnTo>
                    <a:pt x="2081" y="14"/>
                  </a:lnTo>
                  <a:lnTo>
                    <a:pt x="2088" y="27"/>
                  </a:lnTo>
                  <a:lnTo>
                    <a:pt x="2091" y="42"/>
                  </a:lnTo>
                  <a:lnTo>
                    <a:pt x="2096" y="58"/>
                  </a:lnTo>
                  <a:lnTo>
                    <a:pt x="2099" y="74"/>
                  </a:lnTo>
                  <a:lnTo>
                    <a:pt x="2103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1" name="Freeform 47"/>
            <p:cNvSpPr>
              <a:spLocks/>
            </p:cNvSpPr>
            <p:nvPr/>
          </p:nvSpPr>
          <p:spPr bwMode="auto">
            <a:xfrm>
              <a:off x="4264" y="1672"/>
              <a:ext cx="236" cy="366"/>
            </a:xfrm>
            <a:custGeom>
              <a:avLst/>
              <a:gdLst>
                <a:gd name="T0" fmla="*/ 0 w 946"/>
                <a:gd name="T1" fmla="*/ 0 h 1463"/>
                <a:gd name="T2" fmla="*/ 0 w 946"/>
                <a:gd name="T3" fmla="*/ 0 h 1463"/>
                <a:gd name="T4" fmla="*/ 0 w 946"/>
                <a:gd name="T5" fmla="*/ 0 h 1463"/>
                <a:gd name="T6" fmla="*/ 0 w 946"/>
                <a:gd name="T7" fmla="*/ 0 h 1463"/>
                <a:gd name="T8" fmla="*/ 0 w 946"/>
                <a:gd name="T9" fmla="*/ 0 h 1463"/>
                <a:gd name="T10" fmla="*/ 0 w 946"/>
                <a:gd name="T11" fmla="*/ 0 h 1463"/>
                <a:gd name="T12" fmla="*/ 0 w 946"/>
                <a:gd name="T13" fmla="*/ 0 h 1463"/>
                <a:gd name="T14" fmla="*/ 0 w 946"/>
                <a:gd name="T15" fmla="*/ 0 h 1463"/>
                <a:gd name="T16" fmla="*/ 0 w 946"/>
                <a:gd name="T17" fmla="*/ 0 h 1463"/>
                <a:gd name="T18" fmla="*/ 0 w 946"/>
                <a:gd name="T19" fmla="*/ 0 h 1463"/>
                <a:gd name="T20" fmla="*/ 0 w 946"/>
                <a:gd name="T21" fmla="*/ 0 h 1463"/>
                <a:gd name="T22" fmla="*/ 0 w 946"/>
                <a:gd name="T23" fmla="*/ 0 h 1463"/>
                <a:gd name="T24" fmla="*/ 0 w 946"/>
                <a:gd name="T25" fmla="*/ 0 h 1463"/>
                <a:gd name="T26" fmla="*/ 0 w 946"/>
                <a:gd name="T27" fmla="*/ 0 h 1463"/>
                <a:gd name="T28" fmla="*/ 0 w 946"/>
                <a:gd name="T29" fmla="*/ 0 h 1463"/>
                <a:gd name="T30" fmla="*/ 0 w 946"/>
                <a:gd name="T31" fmla="*/ 0 h 1463"/>
                <a:gd name="T32" fmla="*/ 0 w 946"/>
                <a:gd name="T33" fmla="*/ 0 h 1463"/>
                <a:gd name="T34" fmla="*/ 0 w 946"/>
                <a:gd name="T35" fmla="*/ 0 h 1463"/>
                <a:gd name="T36" fmla="*/ 0 w 946"/>
                <a:gd name="T37" fmla="*/ 0 h 1463"/>
                <a:gd name="T38" fmla="*/ 0 w 946"/>
                <a:gd name="T39" fmla="*/ 0 h 1463"/>
                <a:gd name="T40" fmla="*/ 0 w 946"/>
                <a:gd name="T41" fmla="*/ 0 h 1463"/>
                <a:gd name="T42" fmla="*/ 0 w 946"/>
                <a:gd name="T43" fmla="*/ 0 h 1463"/>
                <a:gd name="T44" fmla="*/ 0 w 946"/>
                <a:gd name="T45" fmla="*/ 0 h 1463"/>
                <a:gd name="T46" fmla="*/ 0 w 946"/>
                <a:gd name="T47" fmla="*/ 0 h 1463"/>
                <a:gd name="T48" fmla="*/ 0 w 946"/>
                <a:gd name="T49" fmla="*/ 0 h 1463"/>
                <a:gd name="T50" fmla="*/ 0 w 946"/>
                <a:gd name="T51" fmla="*/ 0 h 1463"/>
                <a:gd name="T52" fmla="*/ 0 w 946"/>
                <a:gd name="T53" fmla="*/ 0 h 1463"/>
                <a:gd name="T54" fmla="*/ 0 w 946"/>
                <a:gd name="T55" fmla="*/ 0 h 1463"/>
                <a:gd name="T56" fmla="*/ 0 w 946"/>
                <a:gd name="T57" fmla="*/ 0 h 1463"/>
                <a:gd name="T58" fmla="*/ 0 w 946"/>
                <a:gd name="T59" fmla="*/ 0 h 1463"/>
                <a:gd name="T60" fmla="*/ 0 w 946"/>
                <a:gd name="T61" fmla="*/ 0 h 1463"/>
                <a:gd name="T62" fmla="*/ 0 w 946"/>
                <a:gd name="T63" fmla="*/ 0 h 1463"/>
                <a:gd name="T64" fmla="*/ 0 w 946"/>
                <a:gd name="T65" fmla="*/ 0 h 1463"/>
                <a:gd name="T66" fmla="*/ 0 w 946"/>
                <a:gd name="T67" fmla="*/ 0 h 1463"/>
                <a:gd name="T68" fmla="*/ 0 w 946"/>
                <a:gd name="T69" fmla="*/ 0 h 1463"/>
                <a:gd name="T70" fmla="*/ 0 w 946"/>
                <a:gd name="T71" fmla="*/ 0 h 1463"/>
                <a:gd name="T72" fmla="*/ 0 w 946"/>
                <a:gd name="T73" fmla="*/ 0 h 1463"/>
                <a:gd name="T74" fmla="*/ 0 w 946"/>
                <a:gd name="T75" fmla="*/ 0 h 1463"/>
                <a:gd name="T76" fmla="*/ 0 w 946"/>
                <a:gd name="T77" fmla="*/ 0 h 1463"/>
                <a:gd name="T78" fmla="*/ 0 w 946"/>
                <a:gd name="T79" fmla="*/ 0 h 1463"/>
                <a:gd name="T80" fmla="*/ 0 w 946"/>
                <a:gd name="T81" fmla="*/ 0 h 1463"/>
                <a:gd name="T82" fmla="*/ 0 w 946"/>
                <a:gd name="T83" fmla="*/ 0 h 1463"/>
                <a:gd name="T84" fmla="*/ 0 w 946"/>
                <a:gd name="T85" fmla="*/ 0 h 1463"/>
                <a:gd name="T86" fmla="*/ 0 w 946"/>
                <a:gd name="T87" fmla="*/ 0 h 1463"/>
                <a:gd name="T88" fmla="*/ 0 w 946"/>
                <a:gd name="T89" fmla="*/ 0 h 1463"/>
                <a:gd name="T90" fmla="*/ 0 w 946"/>
                <a:gd name="T91" fmla="*/ 0 h 1463"/>
                <a:gd name="T92" fmla="*/ 0 w 946"/>
                <a:gd name="T93" fmla="*/ 0 h 1463"/>
                <a:gd name="T94" fmla="*/ 0 w 946"/>
                <a:gd name="T95" fmla="*/ 0 h 1463"/>
                <a:gd name="T96" fmla="*/ 0 w 946"/>
                <a:gd name="T97" fmla="*/ 0 h 1463"/>
                <a:gd name="T98" fmla="*/ 0 w 946"/>
                <a:gd name="T99" fmla="*/ 0 h 1463"/>
                <a:gd name="T100" fmla="*/ 0 w 946"/>
                <a:gd name="T101" fmla="*/ 0 h 1463"/>
                <a:gd name="T102" fmla="*/ 0 w 946"/>
                <a:gd name="T103" fmla="*/ 0 h 1463"/>
                <a:gd name="T104" fmla="*/ 0 w 946"/>
                <a:gd name="T105" fmla="*/ 0 h 1463"/>
                <a:gd name="T106" fmla="*/ 0 w 946"/>
                <a:gd name="T107" fmla="*/ 0 h 1463"/>
                <a:gd name="T108" fmla="*/ 0 w 946"/>
                <a:gd name="T109" fmla="*/ 0 h 1463"/>
                <a:gd name="T110" fmla="*/ 0 w 946"/>
                <a:gd name="T111" fmla="*/ 0 h 1463"/>
                <a:gd name="T112" fmla="*/ 0 w 946"/>
                <a:gd name="T113" fmla="*/ 0 h 1463"/>
                <a:gd name="T114" fmla="*/ 0 w 946"/>
                <a:gd name="T115" fmla="*/ 0 h 1463"/>
                <a:gd name="T116" fmla="*/ 0 w 946"/>
                <a:gd name="T117" fmla="*/ 0 h 14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463"/>
                <a:gd name="T179" fmla="*/ 946 w 946"/>
                <a:gd name="T180" fmla="*/ 1463 h 14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463">
                  <a:moveTo>
                    <a:pt x="618" y="289"/>
                  </a:moveTo>
                  <a:lnTo>
                    <a:pt x="652" y="279"/>
                  </a:lnTo>
                  <a:lnTo>
                    <a:pt x="680" y="263"/>
                  </a:lnTo>
                  <a:lnTo>
                    <a:pt x="702" y="239"/>
                  </a:lnTo>
                  <a:lnTo>
                    <a:pt x="721" y="212"/>
                  </a:lnTo>
                  <a:lnTo>
                    <a:pt x="735" y="180"/>
                  </a:lnTo>
                  <a:lnTo>
                    <a:pt x="750" y="149"/>
                  </a:lnTo>
                  <a:lnTo>
                    <a:pt x="766" y="117"/>
                  </a:lnTo>
                  <a:lnTo>
                    <a:pt x="787" y="90"/>
                  </a:lnTo>
                  <a:lnTo>
                    <a:pt x="787" y="123"/>
                  </a:lnTo>
                  <a:lnTo>
                    <a:pt x="777" y="155"/>
                  </a:lnTo>
                  <a:lnTo>
                    <a:pt x="761" y="187"/>
                  </a:lnTo>
                  <a:lnTo>
                    <a:pt x="743" y="218"/>
                  </a:lnTo>
                  <a:lnTo>
                    <a:pt x="727" y="248"/>
                  </a:lnTo>
                  <a:lnTo>
                    <a:pt x="717" y="278"/>
                  </a:lnTo>
                  <a:lnTo>
                    <a:pt x="719" y="308"/>
                  </a:lnTo>
                  <a:lnTo>
                    <a:pt x="737" y="339"/>
                  </a:lnTo>
                  <a:lnTo>
                    <a:pt x="767" y="338"/>
                  </a:lnTo>
                  <a:lnTo>
                    <a:pt x="795" y="331"/>
                  </a:lnTo>
                  <a:lnTo>
                    <a:pt x="820" y="319"/>
                  </a:lnTo>
                  <a:lnTo>
                    <a:pt x="845" y="305"/>
                  </a:lnTo>
                  <a:lnTo>
                    <a:pt x="868" y="289"/>
                  </a:lnTo>
                  <a:lnTo>
                    <a:pt x="892" y="273"/>
                  </a:lnTo>
                  <a:lnTo>
                    <a:pt x="917" y="258"/>
                  </a:lnTo>
                  <a:lnTo>
                    <a:pt x="946" y="250"/>
                  </a:lnTo>
                  <a:lnTo>
                    <a:pt x="932" y="280"/>
                  </a:lnTo>
                  <a:lnTo>
                    <a:pt x="898" y="308"/>
                  </a:lnTo>
                  <a:lnTo>
                    <a:pt x="855" y="333"/>
                  </a:lnTo>
                  <a:lnTo>
                    <a:pt x="813" y="358"/>
                  </a:lnTo>
                  <a:lnTo>
                    <a:pt x="778" y="382"/>
                  </a:lnTo>
                  <a:lnTo>
                    <a:pt x="764" y="408"/>
                  </a:lnTo>
                  <a:lnTo>
                    <a:pt x="780" y="436"/>
                  </a:lnTo>
                  <a:lnTo>
                    <a:pt x="837" y="469"/>
                  </a:lnTo>
                  <a:lnTo>
                    <a:pt x="896" y="469"/>
                  </a:lnTo>
                  <a:lnTo>
                    <a:pt x="896" y="479"/>
                  </a:lnTo>
                  <a:lnTo>
                    <a:pt x="837" y="491"/>
                  </a:lnTo>
                  <a:lnTo>
                    <a:pt x="776" y="504"/>
                  </a:lnTo>
                  <a:lnTo>
                    <a:pt x="714" y="518"/>
                  </a:lnTo>
                  <a:lnTo>
                    <a:pt x="657" y="538"/>
                  </a:lnTo>
                  <a:lnTo>
                    <a:pt x="603" y="563"/>
                  </a:lnTo>
                  <a:lnTo>
                    <a:pt x="560" y="601"/>
                  </a:lnTo>
                  <a:lnTo>
                    <a:pt x="526" y="651"/>
                  </a:lnTo>
                  <a:lnTo>
                    <a:pt x="508" y="717"/>
                  </a:lnTo>
                  <a:lnTo>
                    <a:pt x="496" y="747"/>
                  </a:lnTo>
                  <a:lnTo>
                    <a:pt x="474" y="765"/>
                  </a:lnTo>
                  <a:lnTo>
                    <a:pt x="446" y="776"/>
                  </a:lnTo>
                  <a:lnTo>
                    <a:pt x="418" y="783"/>
                  </a:lnTo>
                  <a:lnTo>
                    <a:pt x="392" y="790"/>
                  </a:lnTo>
                  <a:lnTo>
                    <a:pt x="376" y="802"/>
                  </a:lnTo>
                  <a:lnTo>
                    <a:pt x="372" y="822"/>
                  </a:lnTo>
                  <a:lnTo>
                    <a:pt x="389" y="856"/>
                  </a:lnTo>
                  <a:lnTo>
                    <a:pt x="380" y="890"/>
                  </a:lnTo>
                  <a:lnTo>
                    <a:pt x="378" y="925"/>
                  </a:lnTo>
                  <a:lnTo>
                    <a:pt x="379" y="961"/>
                  </a:lnTo>
                  <a:lnTo>
                    <a:pt x="383" y="999"/>
                  </a:lnTo>
                  <a:lnTo>
                    <a:pt x="385" y="1034"/>
                  </a:lnTo>
                  <a:lnTo>
                    <a:pt x="388" y="1070"/>
                  </a:lnTo>
                  <a:lnTo>
                    <a:pt x="385" y="1102"/>
                  </a:lnTo>
                  <a:lnTo>
                    <a:pt x="379" y="1135"/>
                  </a:lnTo>
                  <a:lnTo>
                    <a:pt x="369" y="1194"/>
                  </a:lnTo>
                  <a:lnTo>
                    <a:pt x="100" y="1463"/>
                  </a:lnTo>
                  <a:lnTo>
                    <a:pt x="100" y="1453"/>
                  </a:lnTo>
                  <a:lnTo>
                    <a:pt x="98" y="1445"/>
                  </a:lnTo>
                  <a:lnTo>
                    <a:pt x="93" y="1440"/>
                  </a:lnTo>
                  <a:lnTo>
                    <a:pt x="86" y="1436"/>
                  </a:lnTo>
                  <a:lnTo>
                    <a:pt x="76" y="1432"/>
                  </a:lnTo>
                  <a:lnTo>
                    <a:pt x="67" y="1430"/>
                  </a:lnTo>
                  <a:lnTo>
                    <a:pt x="58" y="1427"/>
                  </a:lnTo>
                  <a:lnTo>
                    <a:pt x="50" y="1424"/>
                  </a:lnTo>
                  <a:lnTo>
                    <a:pt x="42" y="1401"/>
                  </a:lnTo>
                  <a:lnTo>
                    <a:pt x="34" y="1378"/>
                  </a:lnTo>
                  <a:lnTo>
                    <a:pt x="24" y="1354"/>
                  </a:lnTo>
                  <a:lnTo>
                    <a:pt x="18" y="1331"/>
                  </a:lnTo>
                  <a:lnTo>
                    <a:pt x="10" y="1305"/>
                  </a:lnTo>
                  <a:lnTo>
                    <a:pt x="5" y="1280"/>
                  </a:lnTo>
                  <a:lnTo>
                    <a:pt x="0" y="1253"/>
                  </a:lnTo>
                  <a:lnTo>
                    <a:pt x="0" y="1225"/>
                  </a:lnTo>
                  <a:lnTo>
                    <a:pt x="12" y="1209"/>
                  </a:lnTo>
                  <a:lnTo>
                    <a:pt x="27" y="1198"/>
                  </a:lnTo>
                  <a:lnTo>
                    <a:pt x="43" y="1190"/>
                  </a:lnTo>
                  <a:lnTo>
                    <a:pt x="61" y="1186"/>
                  </a:lnTo>
                  <a:lnTo>
                    <a:pt x="78" y="1180"/>
                  </a:lnTo>
                  <a:lnTo>
                    <a:pt x="97" y="1175"/>
                  </a:lnTo>
                  <a:lnTo>
                    <a:pt x="113" y="1166"/>
                  </a:lnTo>
                  <a:lnTo>
                    <a:pt x="131" y="1155"/>
                  </a:lnTo>
                  <a:lnTo>
                    <a:pt x="170" y="1073"/>
                  </a:lnTo>
                  <a:lnTo>
                    <a:pt x="210" y="991"/>
                  </a:lnTo>
                  <a:lnTo>
                    <a:pt x="248" y="908"/>
                  </a:lnTo>
                  <a:lnTo>
                    <a:pt x="285" y="827"/>
                  </a:lnTo>
                  <a:lnTo>
                    <a:pt x="319" y="744"/>
                  </a:lnTo>
                  <a:lnTo>
                    <a:pt x="355" y="662"/>
                  </a:lnTo>
                  <a:lnTo>
                    <a:pt x="386" y="579"/>
                  </a:lnTo>
                  <a:lnTo>
                    <a:pt x="419" y="498"/>
                  </a:lnTo>
                  <a:lnTo>
                    <a:pt x="413" y="454"/>
                  </a:lnTo>
                  <a:lnTo>
                    <a:pt x="406" y="411"/>
                  </a:lnTo>
                  <a:lnTo>
                    <a:pt x="397" y="369"/>
                  </a:lnTo>
                  <a:lnTo>
                    <a:pt x="390" y="329"/>
                  </a:lnTo>
                  <a:lnTo>
                    <a:pt x="381" y="287"/>
                  </a:lnTo>
                  <a:lnTo>
                    <a:pt x="375" y="245"/>
                  </a:lnTo>
                  <a:lnTo>
                    <a:pt x="370" y="202"/>
                  </a:lnTo>
                  <a:lnTo>
                    <a:pt x="369" y="160"/>
                  </a:lnTo>
                  <a:lnTo>
                    <a:pt x="429" y="339"/>
                  </a:lnTo>
                  <a:lnTo>
                    <a:pt x="485" y="325"/>
                  </a:lnTo>
                  <a:lnTo>
                    <a:pt x="522" y="296"/>
                  </a:lnTo>
                  <a:lnTo>
                    <a:pt x="542" y="255"/>
                  </a:lnTo>
                  <a:lnTo>
                    <a:pt x="552" y="206"/>
                  </a:lnTo>
                  <a:lnTo>
                    <a:pt x="558" y="152"/>
                  </a:lnTo>
                  <a:lnTo>
                    <a:pt x="568" y="97"/>
                  </a:lnTo>
                  <a:lnTo>
                    <a:pt x="584" y="45"/>
                  </a:lnTo>
                  <a:lnTo>
                    <a:pt x="618" y="0"/>
                  </a:lnTo>
                  <a:lnTo>
                    <a:pt x="621" y="39"/>
                  </a:lnTo>
                  <a:lnTo>
                    <a:pt x="621" y="77"/>
                  </a:lnTo>
                  <a:lnTo>
                    <a:pt x="618" y="112"/>
                  </a:lnTo>
                  <a:lnTo>
                    <a:pt x="614" y="148"/>
                  </a:lnTo>
                  <a:lnTo>
                    <a:pt x="609" y="181"/>
                  </a:lnTo>
                  <a:lnTo>
                    <a:pt x="608" y="216"/>
                  </a:lnTo>
                  <a:lnTo>
                    <a:pt x="609" y="252"/>
                  </a:lnTo>
                  <a:lnTo>
                    <a:pt x="618" y="28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2" name="Freeform 48"/>
            <p:cNvSpPr>
              <a:spLocks/>
            </p:cNvSpPr>
            <p:nvPr/>
          </p:nvSpPr>
          <p:spPr bwMode="auto">
            <a:xfrm>
              <a:off x="3916" y="1759"/>
              <a:ext cx="200" cy="343"/>
            </a:xfrm>
            <a:custGeom>
              <a:avLst/>
              <a:gdLst>
                <a:gd name="T0" fmla="*/ 0 w 800"/>
                <a:gd name="T1" fmla="*/ 0 h 1374"/>
                <a:gd name="T2" fmla="*/ 0 w 800"/>
                <a:gd name="T3" fmla="*/ 0 h 1374"/>
                <a:gd name="T4" fmla="*/ 0 w 800"/>
                <a:gd name="T5" fmla="*/ 0 h 1374"/>
                <a:gd name="T6" fmla="*/ 0 w 800"/>
                <a:gd name="T7" fmla="*/ 0 h 1374"/>
                <a:gd name="T8" fmla="*/ 0 w 800"/>
                <a:gd name="T9" fmla="*/ 0 h 1374"/>
                <a:gd name="T10" fmla="*/ 0 w 800"/>
                <a:gd name="T11" fmla="*/ 0 h 1374"/>
                <a:gd name="T12" fmla="*/ 0 w 800"/>
                <a:gd name="T13" fmla="*/ 0 h 1374"/>
                <a:gd name="T14" fmla="*/ 0 w 800"/>
                <a:gd name="T15" fmla="*/ 0 h 1374"/>
                <a:gd name="T16" fmla="*/ 0 w 800"/>
                <a:gd name="T17" fmla="*/ 0 h 1374"/>
                <a:gd name="T18" fmla="*/ 0 w 800"/>
                <a:gd name="T19" fmla="*/ 0 h 1374"/>
                <a:gd name="T20" fmla="*/ 0 w 800"/>
                <a:gd name="T21" fmla="*/ 0 h 1374"/>
                <a:gd name="T22" fmla="*/ 0 w 800"/>
                <a:gd name="T23" fmla="*/ 0 h 1374"/>
                <a:gd name="T24" fmla="*/ 0 w 800"/>
                <a:gd name="T25" fmla="*/ 0 h 1374"/>
                <a:gd name="T26" fmla="*/ 0 w 800"/>
                <a:gd name="T27" fmla="*/ 0 h 1374"/>
                <a:gd name="T28" fmla="*/ 0 w 800"/>
                <a:gd name="T29" fmla="*/ 0 h 1374"/>
                <a:gd name="T30" fmla="*/ 0 w 800"/>
                <a:gd name="T31" fmla="*/ 0 h 1374"/>
                <a:gd name="T32" fmla="*/ 0 w 800"/>
                <a:gd name="T33" fmla="*/ 0 h 1374"/>
                <a:gd name="T34" fmla="*/ 0 w 800"/>
                <a:gd name="T35" fmla="*/ 0 h 1374"/>
                <a:gd name="T36" fmla="*/ 0 w 800"/>
                <a:gd name="T37" fmla="*/ 0 h 1374"/>
                <a:gd name="T38" fmla="*/ 0 w 800"/>
                <a:gd name="T39" fmla="*/ 0 h 1374"/>
                <a:gd name="T40" fmla="*/ 0 w 800"/>
                <a:gd name="T41" fmla="*/ 0 h 1374"/>
                <a:gd name="T42" fmla="*/ 0 w 800"/>
                <a:gd name="T43" fmla="*/ 0 h 1374"/>
                <a:gd name="T44" fmla="*/ 0 w 800"/>
                <a:gd name="T45" fmla="*/ 0 h 1374"/>
                <a:gd name="T46" fmla="*/ 0 w 800"/>
                <a:gd name="T47" fmla="*/ 0 h 1374"/>
                <a:gd name="T48" fmla="*/ 0 w 800"/>
                <a:gd name="T49" fmla="*/ 0 h 1374"/>
                <a:gd name="T50" fmla="*/ 0 w 800"/>
                <a:gd name="T51" fmla="*/ 0 h 1374"/>
                <a:gd name="T52" fmla="*/ 0 w 800"/>
                <a:gd name="T53" fmla="*/ 0 h 1374"/>
                <a:gd name="T54" fmla="*/ 0 w 800"/>
                <a:gd name="T55" fmla="*/ 0 h 1374"/>
                <a:gd name="T56" fmla="*/ 0 w 800"/>
                <a:gd name="T57" fmla="*/ 0 h 1374"/>
                <a:gd name="T58" fmla="*/ 0 w 800"/>
                <a:gd name="T59" fmla="*/ 0 h 1374"/>
                <a:gd name="T60" fmla="*/ 0 w 800"/>
                <a:gd name="T61" fmla="*/ 0 h 1374"/>
                <a:gd name="T62" fmla="*/ 0 w 800"/>
                <a:gd name="T63" fmla="*/ 0 h 1374"/>
                <a:gd name="T64" fmla="*/ 0 w 800"/>
                <a:gd name="T65" fmla="*/ 0 h 1374"/>
                <a:gd name="T66" fmla="*/ 0 w 800"/>
                <a:gd name="T67" fmla="*/ 0 h 1374"/>
                <a:gd name="T68" fmla="*/ 0 w 800"/>
                <a:gd name="T69" fmla="*/ 0 h 1374"/>
                <a:gd name="T70" fmla="*/ 0 w 800"/>
                <a:gd name="T71" fmla="*/ 0 h 1374"/>
                <a:gd name="T72" fmla="*/ 0 w 800"/>
                <a:gd name="T73" fmla="*/ 0 h 1374"/>
                <a:gd name="T74" fmla="*/ 0 w 800"/>
                <a:gd name="T75" fmla="*/ 0 h 1374"/>
                <a:gd name="T76" fmla="*/ 0 w 800"/>
                <a:gd name="T77" fmla="*/ 0 h 1374"/>
                <a:gd name="T78" fmla="*/ 0 w 800"/>
                <a:gd name="T79" fmla="*/ 0 h 1374"/>
                <a:gd name="T80" fmla="*/ 0 w 800"/>
                <a:gd name="T81" fmla="*/ 0 h 1374"/>
                <a:gd name="T82" fmla="*/ 0 w 800"/>
                <a:gd name="T83" fmla="*/ 0 h 1374"/>
                <a:gd name="T84" fmla="*/ 0 w 800"/>
                <a:gd name="T85" fmla="*/ 0 h 1374"/>
                <a:gd name="T86" fmla="*/ 0 w 800"/>
                <a:gd name="T87" fmla="*/ 0 h 1374"/>
                <a:gd name="T88" fmla="*/ 0 w 800"/>
                <a:gd name="T89" fmla="*/ 0 h 1374"/>
                <a:gd name="T90" fmla="*/ 0 w 800"/>
                <a:gd name="T91" fmla="*/ 0 h 1374"/>
                <a:gd name="T92" fmla="*/ 0 w 800"/>
                <a:gd name="T93" fmla="*/ 0 h 1374"/>
                <a:gd name="T94" fmla="*/ 0 w 800"/>
                <a:gd name="T95" fmla="*/ 0 h 1374"/>
                <a:gd name="T96" fmla="*/ 0 w 800"/>
                <a:gd name="T97" fmla="*/ 0 h 1374"/>
                <a:gd name="T98" fmla="*/ 0 w 800"/>
                <a:gd name="T99" fmla="*/ 0 h 1374"/>
                <a:gd name="T100" fmla="*/ 0 w 800"/>
                <a:gd name="T101" fmla="*/ 0 h 1374"/>
                <a:gd name="T102" fmla="*/ 0 w 800"/>
                <a:gd name="T103" fmla="*/ 0 h 1374"/>
                <a:gd name="T104" fmla="*/ 0 w 800"/>
                <a:gd name="T105" fmla="*/ 0 h 1374"/>
                <a:gd name="T106" fmla="*/ 0 w 800"/>
                <a:gd name="T107" fmla="*/ 0 h 1374"/>
                <a:gd name="T108" fmla="*/ 0 w 800"/>
                <a:gd name="T109" fmla="*/ 0 h 1374"/>
                <a:gd name="T110" fmla="*/ 0 w 800"/>
                <a:gd name="T111" fmla="*/ 0 h 1374"/>
                <a:gd name="T112" fmla="*/ 0 w 800"/>
                <a:gd name="T113" fmla="*/ 0 h 13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0"/>
                <a:gd name="T172" fmla="*/ 0 h 1374"/>
                <a:gd name="T173" fmla="*/ 800 w 800"/>
                <a:gd name="T174" fmla="*/ 1374 h 13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0" h="1374">
                  <a:moveTo>
                    <a:pt x="796" y="71"/>
                  </a:moveTo>
                  <a:lnTo>
                    <a:pt x="800" y="96"/>
                  </a:lnTo>
                  <a:lnTo>
                    <a:pt x="796" y="111"/>
                  </a:lnTo>
                  <a:lnTo>
                    <a:pt x="784" y="117"/>
                  </a:lnTo>
                  <a:lnTo>
                    <a:pt x="768" y="118"/>
                  </a:lnTo>
                  <a:lnTo>
                    <a:pt x="747" y="114"/>
                  </a:lnTo>
                  <a:lnTo>
                    <a:pt x="727" y="112"/>
                  </a:lnTo>
                  <a:lnTo>
                    <a:pt x="709" y="113"/>
                  </a:lnTo>
                  <a:lnTo>
                    <a:pt x="696" y="121"/>
                  </a:lnTo>
                  <a:lnTo>
                    <a:pt x="682" y="105"/>
                  </a:lnTo>
                  <a:lnTo>
                    <a:pt x="667" y="96"/>
                  </a:lnTo>
                  <a:lnTo>
                    <a:pt x="648" y="93"/>
                  </a:lnTo>
                  <a:lnTo>
                    <a:pt x="631" y="94"/>
                  </a:lnTo>
                  <a:lnTo>
                    <a:pt x="611" y="97"/>
                  </a:lnTo>
                  <a:lnTo>
                    <a:pt x="594" y="105"/>
                  </a:lnTo>
                  <a:lnTo>
                    <a:pt x="579" y="112"/>
                  </a:lnTo>
                  <a:lnTo>
                    <a:pt x="567" y="121"/>
                  </a:lnTo>
                  <a:lnTo>
                    <a:pt x="558" y="131"/>
                  </a:lnTo>
                  <a:lnTo>
                    <a:pt x="550" y="140"/>
                  </a:lnTo>
                  <a:lnTo>
                    <a:pt x="541" y="150"/>
                  </a:lnTo>
                  <a:lnTo>
                    <a:pt x="533" y="161"/>
                  </a:lnTo>
                  <a:lnTo>
                    <a:pt x="526" y="171"/>
                  </a:lnTo>
                  <a:lnTo>
                    <a:pt x="521" y="183"/>
                  </a:lnTo>
                  <a:lnTo>
                    <a:pt x="517" y="196"/>
                  </a:lnTo>
                  <a:lnTo>
                    <a:pt x="517" y="210"/>
                  </a:lnTo>
                  <a:lnTo>
                    <a:pt x="487" y="202"/>
                  </a:lnTo>
                  <a:lnTo>
                    <a:pt x="458" y="205"/>
                  </a:lnTo>
                  <a:lnTo>
                    <a:pt x="430" y="214"/>
                  </a:lnTo>
                  <a:lnTo>
                    <a:pt x="405" y="230"/>
                  </a:lnTo>
                  <a:lnTo>
                    <a:pt x="380" y="249"/>
                  </a:lnTo>
                  <a:lnTo>
                    <a:pt x="358" y="272"/>
                  </a:lnTo>
                  <a:lnTo>
                    <a:pt x="336" y="295"/>
                  </a:lnTo>
                  <a:lnTo>
                    <a:pt x="317" y="319"/>
                  </a:lnTo>
                  <a:lnTo>
                    <a:pt x="316" y="332"/>
                  </a:lnTo>
                  <a:lnTo>
                    <a:pt x="315" y="346"/>
                  </a:lnTo>
                  <a:lnTo>
                    <a:pt x="314" y="359"/>
                  </a:lnTo>
                  <a:lnTo>
                    <a:pt x="314" y="372"/>
                  </a:lnTo>
                  <a:lnTo>
                    <a:pt x="314" y="383"/>
                  </a:lnTo>
                  <a:lnTo>
                    <a:pt x="316" y="395"/>
                  </a:lnTo>
                  <a:lnTo>
                    <a:pt x="320" y="407"/>
                  </a:lnTo>
                  <a:lnTo>
                    <a:pt x="327" y="419"/>
                  </a:lnTo>
                  <a:lnTo>
                    <a:pt x="308" y="428"/>
                  </a:lnTo>
                  <a:lnTo>
                    <a:pt x="291" y="440"/>
                  </a:lnTo>
                  <a:lnTo>
                    <a:pt x="274" y="454"/>
                  </a:lnTo>
                  <a:lnTo>
                    <a:pt x="258" y="470"/>
                  </a:lnTo>
                  <a:lnTo>
                    <a:pt x="240" y="486"/>
                  </a:lnTo>
                  <a:lnTo>
                    <a:pt x="223" y="505"/>
                  </a:lnTo>
                  <a:lnTo>
                    <a:pt x="206" y="521"/>
                  </a:lnTo>
                  <a:lnTo>
                    <a:pt x="188" y="538"/>
                  </a:lnTo>
                  <a:lnTo>
                    <a:pt x="189" y="555"/>
                  </a:lnTo>
                  <a:lnTo>
                    <a:pt x="194" y="572"/>
                  </a:lnTo>
                  <a:lnTo>
                    <a:pt x="200" y="587"/>
                  </a:lnTo>
                  <a:lnTo>
                    <a:pt x="209" y="602"/>
                  </a:lnTo>
                  <a:lnTo>
                    <a:pt x="217" y="617"/>
                  </a:lnTo>
                  <a:lnTo>
                    <a:pt x="225" y="633"/>
                  </a:lnTo>
                  <a:lnTo>
                    <a:pt x="232" y="649"/>
                  </a:lnTo>
                  <a:lnTo>
                    <a:pt x="238" y="667"/>
                  </a:lnTo>
                  <a:lnTo>
                    <a:pt x="225" y="689"/>
                  </a:lnTo>
                  <a:lnTo>
                    <a:pt x="213" y="712"/>
                  </a:lnTo>
                  <a:lnTo>
                    <a:pt x="201" y="735"/>
                  </a:lnTo>
                  <a:lnTo>
                    <a:pt x="193" y="758"/>
                  </a:lnTo>
                  <a:lnTo>
                    <a:pt x="186" y="780"/>
                  </a:lnTo>
                  <a:lnTo>
                    <a:pt x="187" y="805"/>
                  </a:lnTo>
                  <a:lnTo>
                    <a:pt x="193" y="830"/>
                  </a:lnTo>
                  <a:lnTo>
                    <a:pt x="208" y="857"/>
                  </a:lnTo>
                  <a:lnTo>
                    <a:pt x="218" y="870"/>
                  </a:lnTo>
                  <a:lnTo>
                    <a:pt x="228" y="881"/>
                  </a:lnTo>
                  <a:lnTo>
                    <a:pt x="238" y="889"/>
                  </a:lnTo>
                  <a:lnTo>
                    <a:pt x="250" y="895"/>
                  </a:lnTo>
                  <a:lnTo>
                    <a:pt x="261" y="899"/>
                  </a:lnTo>
                  <a:lnTo>
                    <a:pt x="275" y="900"/>
                  </a:lnTo>
                  <a:lnTo>
                    <a:pt x="289" y="899"/>
                  </a:lnTo>
                  <a:lnTo>
                    <a:pt x="308" y="896"/>
                  </a:lnTo>
                  <a:lnTo>
                    <a:pt x="308" y="904"/>
                  </a:lnTo>
                  <a:lnTo>
                    <a:pt x="308" y="914"/>
                  </a:lnTo>
                  <a:lnTo>
                    <a:pt x="308" y="925"/>
                  </a:lnTo>
                  <a:lnTo>
                    <a:pt x="310" y="936"/>
                  </a:lnTo>
                  <a:lnTo>
                    <a:pt x="311" y="946"/>
                  </a:lnTo>
                  <a:lnTo>
                    <a:pt x="315" y="957"/>
                  </a:lnTo>
                  <a:lnTo>
                    <a:pt x="320" y="967"/>
                  </a:lnTo>
                  <a:lnTo>
                    <a:pt x="327" y="977"/>
                  </a:lnTo>
                  <a:lnTo>
                    <a:pt x="301" y="1000"/>
                  </a:lnTo>
                  <a:lnTo>
                    <a:pt x="290" y="1030"/>
                  </a:lnTo>
                  <a:lnTo>
                    <a:pt x="287" y="1060"/>
                  </a:lnTo>
                  <a:lnTo>
                    <a:pt x="289" y="1093"/>
                  </a:lnTo>
                  <a:lnTo>
                    <a:pt x="288" y="1123"/>
                  </a:lnTo>
                  <a:lnTo>
                    <a:pt x="282" y="1152"/>
                  </a:lnTo>
                  <a:lnTo>
                    <a:pt x="262" y="1176"/>
                  </a:lnTo>
                  <a:lnTo>
                    <a:pt x="228" y="1196"/>
                  </a:lnTo>
                  <a:lnTo>
                    <a:pt x="221" y="1220"/>
                  </a:lnTo>
                  <a:lnTo>
                    <a:pt x="211" y="1242"/>
                  </a:lnTo>
                  <a:lnTo>
                    <a:pt x="197" y="1263"/>
                  </a:lnTo>
                  <a:lnTo>
                    <a:pt x="183" y="1284"/>
                  </a:lnTo>
                  <a:lnTo>
                    <a:pt x="168" y="1302"/>
                  </a:lnTo>
                  <a:lnTo>
                    <a:pt x="155" y="1323"/>
                  </a:lnTo>
                  <a:lnTo>
                    <a:pt x="144" y="1342"/>
                  </a:lnTo>
                  <a:lnTo>
                    <a:pt x="138" y="1365"/>
                  </a:lnTo>
                  <a:lnTo>
                    <a:pt x="122" y="1370"/>
                  </a:lnTo>
                  <a:lnTo>
                    <a:pt x="106" y="1374"/>
                  </a:lnTo>
                  <a:lnTo>
                    <a:pt x="90" y="1374"/>
                  </a:lnTo>
                  <a:lnTo>
                    <a:pt x="74" y="1372"/>
                  </a:lnTo>
                  <a:lnTo>
                    <a:pt x="58" y="1368"/>
                  </a:lnTo>
                  <a:lnTo>
                    <a:pt x="44" y="1363"/>
                  </a:lnTo>
                  <a:lnTo>
                    <a:pt x="31" y="1354"/>
                  </a:lnTo>
                  <a:lnTo>
                    <a:pt x="19" y="1344"/>
                  </a:lnTo>
                  <a:lnTo>
                    <a:pt x="38" y="1338"/>
                  </a:lnTo>
                  <a:lnTo>
                    <a:pt x="57" y="1331"/>
                  </a:lnTo>
                  <a:lnTo>
                    <a:pt x="76" y="1321"/>
                  </a:lnTo>
                  <a:lnTo>
                    <a:pt x="95" y="1311"/>
                  </a:lnTo>
                  <a:lnTo>
                    <a:pt x="110" y="1297"/>
                  </a:lnTo>
                  <a:lnTo>
                    <a:pt x="127" y="1284"/>
                  </a:lnTo>
                  <a:lnTo>
                    <a:pt x="138" y="1269"/>
                  </a:lnTo>
                  <a:lnTo>
                    <a:pt x="148" y="1255"/>
                  </a:lnTo>
                  <a:lnTo>
                    <a:pt x="129" y="1235"/>
                  </a:lnTo>
                  <a:lnTo>
                    <a:pt x="9" y="1305"/>
                  </a:lnTo>
                  <a:lnTo>
                    <a:pt x="8" y="1265"/>
                  </a:lnTo>
                  <a:lnTo>
                    <a:pt x="20" y="1237"/>
                  </a:lnTo>
                  <a:lnTo>
                    <a:pt x="41" y="1215"/>
                  </a:lnTo>
                  <a:lnTo>
                    <a:pt x="69" y="1200"/>
                  </a:lnTo>
                  <a:lnTo>
                    <a:pt x="98" y="1185"/>
                  </a:lnTo>
                  <a:lnTo>
                    <a:pt x="128" y="1170"/>
                  </a:lnTo>
                  <a:lnTo>
                    <a:pt x="151" y="1150"/>
                  </a:lnTo>
                  <a:lnTo>
                    <a:pt x="169" y="1125"/>
                  </a:lnTo>
                  <a:lnTo>
                    <a:pt x="153" y="1120"/>
                  </a:lnTo>
                  <a:lnTo>
                    <a:pt x="140" y="1120"/>
                  </a:lnTo>
                  <a:lnTo>
                    <a:pt x="125" y="1122"/>
                  </a:lnTo>
                  <a:lnTo>
                    <a:pt x="112" y="1127"/>
                  </a:lnTo>
                  <a:lnTo>
                    <a:pt x="97" y="1133"/>
                  </a:lnTo>
                  <a:lnTo>
                    <a:pt x="82" y="1139"/>
                  </a:lnTo>
                  <a:lnTo>
                    <a:pt x="66" y="1144"/>
                  </a:lnTo>
                  <a:lnTo>
                    <a:pt x="50" y="1146"/>
                  </a:lnTo>
                  <a:lnTo>
                    <a:pt x="60" y="1124"/>
                  </a:lnTo>
                  <a:lnTo>
                    <a:pt x="76" y="1107"/>
                  </a:lnTo>
                  <a:lnTo>
                    <a:pt x="92" y="1090"/>
                  </a:lnTo>
                  <a:lnTo>
                    <a:pt x="109" y="1077"/>
                  </a:lnTo>
                  <a:lnTo>
                    <a:pt x="127" y="1064"/>
                  </a:lnTo>
                  <a:lnTo>
                    <a:pt x="145" y="1053"/>
                  </a:lnTo>
                  <a:lnTo>
                    <a:pt x="161" y="1040"/>
                  </a:lnTo>
                  <a:lnTo>
                    <a:pt x="179" y="1026"/>
                  </a:lnTo>
                  <a:lnTo>
                    <a:pt x="167" y="1018"/>
                  </a:lnTo>
                  <a:lnTo>
                    <a:pt x="156" y="1015"/>
                  </a:lnTo>
                  <a:lnTo>
                    <a:pt x="144" y="1016"/>
                  </a:lnTo>
                  <a:lnTo>
                    <a:pt x="133" y="1021"/>
                  </a:lnTo>
                  <a:lnTo>
                    <a:pt x="121" y="1026"/>
                  </a:lnTo>
                  <a:lnTo>
                    <a:pt x="110" y="1034"/>
                  </a:lnTo>
                  <a:lnTo>
                    <a:pt x="99" y="1040"/>
                  </a:lnTo>
                  <a:lnTo>
                    <a:pt x="89" y="1046"/>
                  </a:lnTo>
                  <a:lnTo>
                    <a:pt x="19" y="1106"/>
                  </a:lnTo>
                  <a:lnTo>
                    <a:pt x="12" y="1103"/>
                  </a:lnTo>
                  <a:lnTo>
                    <a:pt x="8" y="1098"/>
                  </a:lnTo>
                  <a:lnTo>
                    <a:pt x="6" y="1090"/>
                  </a:lnTo>
                  <a:lnTo>
                    <a:pt x="6" y="1083"/>
                  </a:lnTo>
                  <a:lnTo>
                    <a:pt x="6" y="1072"/>
                  </a:lnTo>
                  <a:lnTo>
                    <a:pt x="7" y="1062"/>
                  </a:lnTo>
                  <a:lnTo>
                    <a:pt x="8" y="1054"/>
                  </a:lnTo>
                  <a:lnTo>
                    <a:pt x="9" y="1046"/>
                  </a:lnTo>
                  <a:lnTo>
                    <a:pt x="28" y="1040"/>
                  </a:lnTo>
                  <a:lnTo>
                    <a:pt x="47" y="1031"/>
                  </a:lnTo>
                  <a:lnTo>
                    <a:pt x="67" y="1020"/>
                  </a:lnTo>
                  <a:lnTo>
                    <a:pt x="87" y="1008"/>
                  </a:lnTo>
                  <a:lnTo>
                    <a:pt x="106" y="994"/>
                  </a:lnTo>
                  <a:lnTo>
                    <a:pt x="124" y="981"/>
                  </a:lnTo>
                  <a:lnTo>
                    <a:pt x="142" y="968"/>
                  </a:lnTo>
                  <a:lnTo>
                    <a:pt x="158" y="956"/>
                  </a:lnTo>
                  <a:lnTo>
                    <a:pt x="141" y="957"/>
                  </a:lnTo>
                  <a:lnTo>
                    <a:pt x="130" y="953"/>
                  </a:lnTo>
                  <a:lnTo>
                    <a:pt x="120" y="942"/>
                  </a:lnTo>
                  <a:lnTo>
                    <a:pt x="114" y="930"/>
                  </a:lnTo>
                  <a:lnTo>
                    <a:pt x="105" y="915"/>
                  </a:lnTo>
                  <a:lnTo>
                    <a:pt x="96" y="904"/>
                  </a:lnTo>
                  <a:lnTo>
                    <a:pt x="84" y="896"/>
                  </a:lnTo>
                  <a:lnTo>
                    <a:pt x="69" y="896"/>
                  </a:lnTo>
                  <a:lnTo>
                    <a:pt x="77" y="889"/>
                  </a:lnTo>
                  <a:lnTo>
                    <a:pt x="86" y="883"/>
                  </a:lnTo>
                  <a:lnTo>
                    <a:pt x="96" y="878"/>
                  </a:lnTo>
                  <a:lnTo>
                    <a:pt x="107" y="874"/>
                  </a:lnTo>
                  <a:lnTo>
                    <a:pt x="116" y="866"/>
                  </a:lnTo>
                  <a:lnTo>
                    <a:pt x="125" y="859"/>
                  </a:lnTo>
                  <a:lnTo>
                    <a:pt x="132" y="849"/>
                  </a:lnTo>
                  <a:lnTo>
                    <a:pt x="138" y="837"/>
                  </a:lnTo>
                  <a:lnTo>
                    <a:pt x="120" y="831"/>
                  </a:lnTo>
                  <a:lnTo>
                    <a:pt x="104" y="833"/>
                  </a:lnTo>
                  <a:lnTo>
                    <a:pt x="87" y="838"/>
                  </a:lnTo>
                  <a:lnTo>
                    <a:pt x="74" y="846"/>
                  </a:lnTo>
                  <a:lnTo>
                    <a:pt x="60" y="856"/>
                  </a:lnTo>
                  <a:lnTo>
                    <a:pt x="46" y="867"/>
                  </a:lnTo>
                  <a:lnTo>
                    <a:pt x="32" y="877"/>
                  </a:lnTo>
                  <a:lnTo>
                    <a:pt x="19" y="887"/>
                  </a:lnTo>
                  <a:lnTo>
                    <a:pt x="12" y="881"/>
                  </a:lnTo>
                  <a:lnTo>
                    <a:pt x="7" y="877"/>
                  </a:lnTo>
                  <a:lnTo>
                    <a:pt x="3" y="870"/>
                  </a:lnTo>
                  <a:lnTo>
                    <a:pt x="2" y="865"/>
                  </a:lnTo>
                  <a:lnTo>
                    <a:pt x="0" y="857"/>
                  </a:lnTo>
                  <a:lnTo>
                    <a:pt x="0" y="851"/>
                  </a:lnTo>
                  <a:lnTo>
                    <a:pt x="0" y="843"/>
                  </a:lnTo>
                  <a:lnTo>
                    <a:pt x="0" y="837"/>
                  </a:lnTo>
                  <a:lnTo>
                    <a:pt x="20" y="832"/>
                  </a:lnTo>
                  <a:lnTo>
                    <a:pt x="42" y="824"/>
                  </a:lnTo>
                  <a:lnTo>
                    <a:pt x="61" y="810"/>
                  </a:lnTo>
                  <a:lnTo>
                    <a:pt x="82" y="794"/>
                  </a:lnTo>
                  <a:lnTo>
                    <a:pt x="100" y="776"/>
                  </a:lnTo>
                  <a:lnTo>
                    <a:pt x="120" y="761"/>
                  </a:lnTo>
                  <a:lnTo>
                    <a:pt x="138" y="747"/>
                  </a:lnTo>
                  <a:lnTo>
                    <a:pt x="158" y="738"/>
                  </a:lnTo>
                  <a:lnTo>
                    <a:pt x="153" y="730"/>
                  </a:lnTo>
                  <a:lnTo>
                    <a:pt x="148" y="727"/>
                  </a:lnTo>
                  <a:lnTo>
                    <a:pt x="143" y="724"/>
                  </a:lnTo>
                  <a:lnTo>
                    <a:pt x="138" y="724"/>
                  </a:lnTo>
                  <a:lnTo>
                    <a:pt x="127" y="725"/>
                  </a:lnTo>
                  <a:lnTo>
                    <a:pt x="119" y="727"/>
                  </a:lnTo>
                  <a:lnTo>
                    <a:pt x="129" y="715"/>
                  </a:lnTo>
                  <a:lnTo>
                    <a:pt x="131" y="704"/>
                  </a:lnTo>
                  <a:lnTo>
                    <a:pt x="128" y="694"/>
                  </a:lnTo>
                  <a:lnTo>
                    <a:pt x="121" y="684"/>
                  </a:lnTo>
                  <a:lnTo>
                    <a:pt x="111" y="673"/>
                  </a:lnTo>
                  <a:lnTo>
                    <a:pt x="102" y="664"/>
                  </a:lnTo>
                  <a:lnTo>
                    <a:pt x="93" y="654"/>
                  </a:lnTo>
                  <a:lnTo>
                    <a:pt x="89" y="648"/>
                  </a:lnTo>
                  <a:lnTo>
                    <a:pt x="99" y="641"/>
                  </a:lnTo>
                  <a:lnTo>
                    <a:pt x="111" y="635"/>
                  </a:lnTo>
                  <a:lnTo>
                    <a:pt x="123" y="625"/>
                  </a:lnTo>
                  <a:lnTo>
                    <a:pt x="135" y="615"/>
                  </a:lnTo>
                  <a:lnTo>
                    <a:pt x="145" y="604"/>
                  </a:lnTo>
                  <a:lnTo>
                    <a:pt x="155" y="592"/>
                  </a:lnTo>
                  <a:lnTo>
                    <a:pt x="162" y="579"/>
                  </a:lnTo>
                  <a:lnTo>
                    <a:pt x="169" y="569"/>
                  </a:lnTo>
                  <a:lnTo>
                    <a:pt x="150" y="563"/>
                  </a:lnTo>
                  <a:lnTo>
                    <a:pt x="135" y="566"/>
                  </a:lnTo>
                  <a:lnTo>
                    <a:pt x="121" y="571"/>
                  </a:lnTo>
                  <a:lnTo>
                    <a:pt x="109" y="580"/>
                  </a:lnTo>
                  <a:lnTo>
                    <a:pt x="96" y="588"/>
                  </a:lnTo>
                  <a:lnTo>
                    <a:pt x="85" y="598"/>
                  </a:lnTo>
                  <a:lnTo>
                    <a:pt x="72" y="605"/>
                  </a:lnTo>
                  <a:lnTo>
                    <a:pt x="59" y="608"/>
                  </a:lnTo>
                  <a:lnTo>
                    <a:pt x="39" y="579"/>
                  </a:lnTo>
                  <a:lnTo>
                    <a:pt x="54" y="567"/>
                  </a:lnTo>
                  <a:lnTo>
                    <a:pt x="72" y="557"/>
                  </a:lnTo>
                  <a:lnTo>
                    <a:pt x="92" y="547"/>
                  </a:lnTo>
                  <a:lnTo>
                    <a:pt x="114" y="538"/>
                  </a:lnTo>
                  <a:lnTo>
                    <a:pt x="133" y="529"/>
                  </a:lnTo>
                  <a:lnTo>
                    <a:pt x="153" y="519"/>
                  </a:lnTo>
                  <a:lnTo>
                    <a:pt x="171" y="508"/>
                  </a:lnTo>
                  <a:lnTo>
                    <a:pt x="188" y="498"/>
                  </a:lnTo>
                  <a:lnTo>
                    <a:pt x="175" y="490"/>
                  </a:lnTo>
                  <a:lnTo>
                    <a:pt x="162" y="486"/>
                  </a:lnTo>
                  <a:lnTo>
                    <a:pt x="147" y="487"/>
                  </a:lnTo>
                  <a:lnTo>
                    <a:pt x="133" y="493"/>
                  </a:lnTo>
                  <a:lnTo>
                    <a:pt x="118" y="498"/>
                  </a:lnTo>
                  <a:lnTo>
                    <a:pt x="104" y="506"/>
                  </a:lnTo>
                  <a:lnTo>
                    <a:pt x="91" y="512"/>
                  </a:lnTo>
                  <a:lnTo>
                    <a:pt x="79" y="519"/>
                  </a:lnTo>
                  <a:lnTo>
                    <a:pt x="89" y="500"/>
                  </a:lnTo>
                  <a:lnTo>
                    <a:pt x="105" y="492"/>
                  </a:lnTo>
                  <a:lnTo>
                    <a:pt x="123" y="487"/>
                  </a:lnTo>
                  <a:lnTo>
                    <a:pt x="144" y="486"/>
                  </a:lnTo>
                  <a:lnTo>
                    <a:pt x="162" y="482"/>
                  </a:lnTo>
                  <a:lnTo>
                    <a:pt x="178" y="476"/>
                  </a:lnTo>
                  <a:lnTo>
                    <a:pt x="186" y="461"/>
                  </a:lnTo>
                  <a:lnTo>
                    <a:pt x="188" y="439"/>
                  </a:lnTo>
                  <a:lnTo>
                    <a:pt x="148" y="389"/>
                  </a:lnTo>
                  <a:lnTo>
                    <a:pt x="159" y="370"/>
                  </a:lnTo>
                  <a:lnTo>
                    <a:pt x="179" y="358"/>
                  </a:lnTo>
                  <a:lnTo>
                    <a:pt x="201" y="350"/>
                  </a:lnTo>
                  <a:lnTo>
                    <a:pt x="225" y="342"/>
                  </a:lnTo>
                  <a:lnTo>
                    <a:pt x="246" y="331"/>
                  </a:lnTo>
                  <a:lnTo>
                    <a:pt x="260" y="317"/>
                  </a:lnTo>
                  <a:lnTo>
                    <a:pt x="264" y="293"/>
                  </a:lnTo>
                  <a:lnTo>
                    <a:pt x="258" y="260"/>
                  </a:lnTo>
                  <a:lnTo>
                    <a:pt x="268" y="262"/>
                  </a:lnTo>
                  <a:lnTo>
                    <a:pt x="276" y="263"/>
                  </a:lnTo>
                  <a:lnTo>
                    <a:pt x="283" y="262"/>
                  </a:lnTo>
                  <a:lnTo>
                    <a:pt x="290" y="261"/>
                  </a:lnTo>
                  <a:lnTo>
                    <a:pt x="295" y="256"/>
                  </a:lnTo>
                  <a:lnTo>
                    <a:pt x="299" y="252"/>
                  </a:lnTo>
                  <a:lnTo>
                    <a:pt x="303" y="246"/>
                  </a:lnTo>
                  <a:lnTo>
                    <a:pt x="308" y="240"/>
                  </a:lnTo>
                  <a:lnTo>
                    <a:pt x="296" y="225"/>
                  </a:lnTo>
                  <a:lnTo>
                    <a:pt x="285" y="221"/>
                  </a:lnTo>
                  <a:lnTo>
                    <a:pt x="273" y="220"/>
                  </a:lnTo>
                  <a:lnTo>
                    <a:pt x="263" y="223"/>
                  </a:lnTo>
                  <a:lnTo>
                    <a:pt x="251" y="225"/>
                  </a:lnTo>
                  <a:lnTo>
                    <a:pt x="240" y="224"/>
                  </a:lnTo>
                  <a:lnTo>
                    <a:pt x="228" y="215"/>
                  </a:lnTo>
                  <a:lnTo>
                    <a:pt x="219" y="200"/>
                  </a:lnTo>
                  <a:lnTo>
                    <a:pt x="235" y="185"/>
                  </a:lnTo>
                  <a:lnTo>
                    <a:pt x="255" y="179"/>
                  </a:lnTo>
                  <a:lnTo>
                    <a:pt x="276" y="177"/>
                  </a:lnTo>
                  <a:lnTo>
                    <a:pt x="298" y="178"/>
                  </a:lnTo>
                  <a:lnTo>
                    <a:pt x="316" y="177"/>
                  </a:lnTo>
                  <a:lnTo>
                    <a:pt x="333" y="175"/>
                  </a:lnTo>
                  <a:lnTo>
                    <a:pt x="343" y="166"/>
                  </a:lnTo>
                  <a:lnTo>
                    <a:pt x="348" y="150"/>
                  </a:lnTo>
                  <a:lnTo>
                    <a:pt x="338" y="143"/>
                  </a:lnTo>
                  <a:lnTo>
                    <a:pt x="327" y="139"/>
                  </a:lnTo>
                  <a:lnTo>
                    <a:pt x="314" y="137"/>
                  </a:lnTo>
                  <a:lnTo>
                    <a:pt x="301" y="137"/>
                  </a:lnTo>
                  <a:lnTo>
                    <a:pt x="286" y="137"/>
                  </a:lnTo>
                  <a:lnTo>
                    <a:pt x="273" y="138"/>
                  </a:lnTo>
                  <a:lnTo>
                    <a:pt x="260" y="139"/>
                  </a:lnTo>
                  <a:lnTo>
                    <a:pt x="248" y="140"/>
                  </a:lnTo>
                  <a:lnTo>
                    <a:pt x="241" y="147"/>
                  </a:lnTo>
                  <a:lnTo>
                    <a:pt x="236" y="153"/>
                  </a:lnTo>
                  <a:lnTo>
                    <a:pt x="233" y="156"/>
                  </a:lnTo>
                  <a:lnTo>
                    <a:pt x="230" y="158"/>
                  </a:lnTo>
                  <a:lnTo>
                    <a:pt x="224" y="159"/>
                  </a:lnTo>
                  <a:lnTo>
                    <a:pt x="219" y="160"/>
                  </a:lnTo>
                  <a:lnTo>
                    <a:pt x="235" y="144"/>
                  </a:lnTo>
                  <a:lnTo>
                    <a:pt x="255" y="134"/>
                  </a:lnTo>
                  <a:lnTo>
                    <a:pt x="275" y="128"/>
                  </a:lnTo>
                  <a:lnTo>
                    <a:pt x="300" y="127"/>
                  </a:lnTo>
                  <a:lnTo>
                    <a:pt x="324" y="127"/>
                  </a:lnTo>
                  <a:lnTo>
                    <a:pt x="349" y="132"/>
                  </a:lnTo>
                  <a:lnTo>
                    <a:pt x="374" y="135"/>
                  </a:lnTo>
                  <a:lnTo>
                    <a:pt x="398" y="140"/>
                  </a:lnTo>
                  <a:lnTo>
                    <a:pt x="403" y="145"/>
                  </a:lnTo>
                  <a:lnTo>
                    <a:pt x="407" y="151"/>
                  </a:lnTo>
                  <a:lnTo>
                    <a:pt x="411" y="160"/>
                  </a:lnTo>
                  <a:lnTo>
                    <a:pt x="414" y="169"/>
                  </a:lnTo>
                  <a:lnTo>
                    <a:pt x="417" y="176"/>
                  </a:lnTo>
                  <a:lnTo>
                    <a:pt x="425" y="183"/>
                  </a:lnTo>
                  <a:lnTo>
                    <a:pt x="433" y="188"/>
                  </a:lnTo>
                  <a:lnTo>
                    <a:pt x="448" y="190"/>
                  </a:lnTo>
                  <a:lnTo>
                    <a:pt x="452" y="169"/>
                  </a:lnTo>
                  <a:lnTo>
                    <a:pt x="455" y="145"/>
                  </a:lnTo>
                  <a:lnTo>
                    <a:pt x="456" y="120"/>
                  </a:lnTo>
                  <a:lnTo>
                    <a:pt x="461" y="95"/>
                  </a:lnTo>
                  <a:lnTo>
                    <a:pt x="466" y="71"/>
                  </a:lnTo>
                  <a:lnTo>
                    <a:pt x="478" y="51"/>
                  </a:lnTo>
                  <a:lnTo>
                    <a:pt x="497" y="37"/>
                  </a:lnTo>
                  <a:lnTo>
                    <a:pt x="527" y="31"/>
                  </a:lnTo>
                  <a:lnTo>
                    <a:pt x="540" y="31"/>
                  </a:lnTo>
                  <a:lnTo>
                    <a:pt x="551" y="35"/>
                  </a:lnTo>
                  <a:lnTo>
                    <a:pt x="560" y="41"/>
                  </a:lnTo>
                  <a:lnTo>
                    <a:pt x="568" y="48"/>
                  </a:lnTo>
                  <a:lnTo>
                    <a:pt x="573" y="55"/>
                  </a:lnTo>
                  <a:lnTo>
                    <a:pt x="578" y="64"/>
                  </a:lnTo>
                  <a:lnTo>
                    <a:pt x="582" y="72"/>
                  </a:lnTo>
                  <a:lnTo>
                    <a:pt x="586" y="81"/>
                  </a:lnTo>
                  <a:lnTo>
                    <a:pt x="603" y="49"/>
                  </a:lnTo>
                  <a:lnTo>
                    <a:pt x="629" y="25"/>
                  </a:lnTo>
                  <a:lnTo>
                    <a:pt x="659" y="8"/>
                  </a:lnTo>
                  <a:lnTo>
                    <a:pt x="694" y="0"/>
                  </a:lnTo>
                  <a:lnTo>
                    <a:pt x="727" y="2"/>
                  </a:lnTo>
                  <a:lnTo>
                    <a:pt x="758" y="12"/>
                  </a:lnTo>
                  <a:lnTo>
                    <a:pt x="782" y="35"/>
                  </a:lnTo>
                  <a:lnTo>
                    <a:pt x="796" y="71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3" name="Freeform 49"/>
            <p:cNvSpPr>
              <a:spLocks/>
            </p:cNvSpPr>
            <p:nvPr/>
          </p:nvSpPr>
          <p:spPr bwMode="auto">
            <a:xfrm>
              <a:off x="3975" y="1796"/>
              <a:ext cx="157" cy="197"/>
            </a:xfrm>
            <a:custGeom>
              <a:avLst/>
              <a:gdLst>
                <a:gd name="T0" fmla="*/ 0 w 627"/>
                <a:gd name="T1" fmla="*/ 0 h 789"/>
                <a:gd name="T2" fmla="*/ 0 w 627"/>
                <a:gd name="T3" fmla="*/ 0 h 789"/>
                <a:gd name="T4" fmla="*/ 0 w 627"/>
                <a:gd name="T5" fmla="*/ 0 h 789"/>
                <a:gd name="T6" fmla="*/ 0 w 627"/>
                <a:gd name="T7" fmla="*/ 0 h 789"/>
                <a:gd name="T8" fmla="*/ 0 w 627"/>
                <a:gd name="T9" fmla="*/ 0 h 789"/>
                <a:gd name="T10" fmla="*/ 0 w 627"/>
                <a:gd name="T11" fmla="*/ 0 h 789"/>
                <a:gd name="T12" fmla="*/ 0 w 627"/>
                <a:gd name="T13" fmla="*/ 0 h 789"/>
                <a:gd name="T14" fmla="*/ 0 w 627"/>
                <a:gd name="T15" fmla="*/ 0 h 789"/>
                <a:gd name="T16" fmla="*/ 0 w 627"/>
                <a:gd name="T17" fmla="*/ 0 h 789"/>
                <a:gd name="T18" fmla="*/ 0 w 627"/>
                <a:gd name="T19" fmla="*/ 0 h 789"/>
                <a:gd name="T20" fmla="*/ 0 w 627"/>
                <a:gd name="T21" fmla="*/ 0 h 789"/>
                <a:gd name="T22" fmla="*/ 0 w 627"/>
                <a:gd name="T23" fmla="*/ 0 h 789"/>
                <a:gd name="T24" fmla="*/ 0 w 627"/>
                <a:gd name="T25" fmla="*/ 0 h 789"/>
                <a:gd name="T26" fmla="*/ 0 w 627"/>
                <a:gd name="T27" fmla="*/ 0 h 789"/>
                <a:gd name="T28" fmla="*/ 0 w 627"/>
                <a:gd name="T29" fmla="*/ 0 h 789"/>
                <a:gd name="T30" fmla="*/ 0 w 627"/>
                <a:gd name="T31" fmla="*/ 0 h 789"/>
                <a:gd name="T32" fmla="*/ 0 w 627"/>
                <a:gd name="T33" fmla="*/ 0 h 789"/>
                <a:gd name="T34" fmla="*/ 0 w 627"/>
                <a:gd name="T35" fmla="*/ 0 h 789"/>
                <a:gd name="T36" fmla="*/ 0 w 627"/>
                <a:gd name="T37" fmla="*/ 0 h 789"/>
                <a:gd name="T38" fmla="*/ 0 w 627"/>
                <a:gd name="T39" fmla="*/ 0 h 789"/>
                <a:gd name="T40" fmla="*/ 0 w 627"/>
                <a:gd name="T41" fmla="*/ 0 h 789"/>
                <a:gd name="T42" fmla="*/ 0 w 627"/>
                <a:gd name="T43" fmla="*/ 0 h 789"/>
                <a:gd name="T44" fmla="*/ 0 w 627"/>
                <a:gd name="T45" fmla="*/ 0 h 789"/>
                <a:gd name="T46" fmla="*/ 0 w 627"/>
                <a:gd name="T47" fmla="*/ 0 h 789"/>
                <a:gd name="T48" fmla="*/ 0 w 627"/>
                <a:gd name="T49" fmla="*/ 0 h 789"/>
                <a:gd name="T50" fmla="*/ 0 w 627"/>
                <a:gd name="T51" fmla="*/ 0 h 789"/>
                <a:gd name="T52" fmla="*/ 0 w 627"/>
                <a:gd name="T53" fmla="*/ 0 h 789"/>
                <a:gd name="T54" fmla="*/ 0 w 627"/>
                <a:gd name="T55" fmla="*/ 0 h 789"/>
                <a:gd name="T56" fmla="*/ 0 w 627"/>
                <a:gd name="T57" fmla="*/ 0 h 789"/>
                <a:gd name="T58" fmla="*/ 0 w 627"/>
                <a:gd name="T59" fmla="*/ 0 h 789"/>
                <a:gd name="T60" fmla="*/ 0 w 627"/>
                <a:gd name="T61" fmla="*/ 0 h 789"/>
                <a:gd name="T62" fmla="*/ 0 w 627"/>
                <a:gd name="T63" fmla="*/ 0 h 789"/>
                <a:gd name="T64" fmla="*/ 0 w 627"/>
                <a:gd name="T65" fmla="*/ 0 h 789"/>
                <a:gd name="T66" fmla="*/ 0 w 627"/>
                <a:gd name="T67" fmla="*/ 0 h 789"/>
                <a:gd name="T68" fmla="*/ 0 w 627"/>
                <a:gd name="T69" fmla="*/ 0 h 789"/>
                <a:gd name="T70" fmla="*/ 0 w 627"/>
                <a:gd name="T71" fmla="*/ 0 h 789"/>
                <a:gd name="T72" fmla="*/ 0 w 627"/>
                <a:gd name="T73" fmla="*/ 0 h 789"/>
                <a:gd name="T74" fmla="*/ 0 w 627"/>
                <a:gd name="T75" fmla="*/ 0 h 789"/>
                <a:gd name="T76" fmla="*/ 0 w 627"/>
                <a:gd name="T77" fmla="*/ 0 h 789"/>
                <a:gd name="T78" fmla="*/ 0 w 627"/>
                <a:gd name="T79" fmla="*/ 0 h 789"/>
                <a:gd name="T80" fmla="*/ 0 w 627"/>
                <a:gd name="T81" fmla="*/ 0 h 789"/>
                <a:gd name="T82" fmla="*/ 0 w 627"/>
                <a:gd name="T83" fmla="*/ 0 h 789"/>
                <a:gd name="T84" fmla="*/ 0 w 627"/>
                <a:gd name="T85" fmla="*/ 0 h 789"/>
                <a:gd name="T86" fmla="*/ 0 w 627"/>
                <a:gd name="T87" fmla="*/ 0 h 789"/>
                <a:gd name="T88" fmla="*/ 0 w 627"/>
                <a:gd name="T89" fmla="*/ 0 h 789"/>
                <a:gd name="T90" fmla="*/ 0 w 627"/>
                <a:gd name="T91" fmla="*/ 0 h 789"/>
                <a:gd name="T92" fmla="*/ 0 w 627"/>
                <a:gd name="T93" fmla="*/ 0 h 789"/>
                <a:gd name="T94" fmla="*/ 0 w 627"/>
                <a:gd name="T95" fmla="*/ 0 h 789"/>
                <a:gd name="T96" fmla="*/ 0 w 627"/>
                <a:gd name="T97" fmla="*/ 0 h 789"/>
                <a:gd name="T98" fmla="*/ 0 w 627"/>
                <a:gd name="T99" fmla="*/ 0 h 789"/>
                <a:gd name="T100" fmla="*/ 0 w 627"/>
                <a:gd name="T101" fmla="*/ 0 h 789"/>
                <a:gd name="T102" fmla="*/ 0 w 627"/>
                <a:gd name="T103" fmla="*/ 0 h 789"/>
                <a:gd name="T104" fmla="*/ 0 w 627"/>
                <a:gd name="T105" fmla="*/ 0 h 789"/>
                <a:gd name="T106" fmla="*/ 0 w 627"/>
                <a:gd name="T107" fmla="*/ 0 h 7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7"/>
                <a:gd name="T163" fmla="*/ 0 h 789"/>
                <a:gd name="T164" fmla="*/ 627 w 627"/>
                <a:gd name="T165" fmla="*/ 789 h 7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7" h="789">
                  <a:moveTo>
                    <a:pt x="448" y="63"/>
                  </a:moveTo>
                  <a:lnTo>
                    <a:pt x="463" y="42"/>
                  </a:lnTo>
                  <a:lnTo>
                    <a:pt x="482" y="29"/>
                  </a:lnTo>
                  <a:lnTo>
                    <a:pt x="501" y="21"/>
                  </a:lnTo>
                  <a:lnTo>
                    <a:pt x="524" y="17"/>
                  </a:lnTo>
                  <a:lnTo>
                    <a:pt x="547" y="17"/>
                  </a:lnTo>
                  <a:lnTo>
                    <a:pt x="571" y="21"/>
                  </a:lnTo>
                  <a:lnTo>
                    <a:pt x="594" y="25"/>
                  </a:lnTo>
                  <a:lnTo>
                    <a:pt x="617" y="34"/>
                  </a:lnTo>
                  <a:lnTo>
                    <a:pt x="621" y="40"/>
                  </a:lnTo>
                  <a:lnTo>
                    <a:pt x="622" y="48"/>
                  </a:lnTo>
                  <a:lnTo>
                    <a:pt x="622" y="55"/>
                  </a:lnTo>
                  <a:lnTo>
                    <a:pt x="627" y="63"/>
                  </a:lnTo>
                  <a:lnTo>
                    <a:pt x="617" y="76"/>
                  </a:lnTo>
                  <a:lnTo>
                    <a:pt x="609" y="81"/>
                  </a:lnTo>
                  <a:lnTo>
                    <a:pt x="598" y="80"/>
                  </a:lnTo>
                  <a:lnTo>
                    <a:pt x="588" y="78"/>
                  </a:lnTo>
                  <a:lnTo>
                    <a:pt x="578" y="74"/>
                  </a:lnTo>
                  <a:lnTo>
                    <a:pt x="570" y="74"/>
                  </a:lnTo>
                  <a:lnTo>
                    <a:pt x="562" y="78"/>
                  </a:lnTo>
                  <a:lnTo>
                    <a:pt x="558" y="93"/>
                  </a:lnTo>
                  <a:lnTo>
                    <a:pt x="558" y="117"/>
                  </a:lnTo>
                  <a:lnTo>
                    <a:pt x="552" y="141"/>
                  </a:lnTo>
                  <a:lnTo>
                    <a:pt x="543" y="162"/>
                  </a:lnTo>
                  <a:lnTo>
                    <a:pt x="530" y="182"/>
                  </a:lnTo>
                  <a:lnTo>
                    <a:pt x="513" y="198"/>
                  </a:lnTo>
                  <a:lnTo>
                    <a:pt x="495" y="215"/>
                  </a:lnTo>
                  <a:lnTo>
                    <a:pt x="476" y="229"/>
                  </a:lnTo>
                  <a:lnTo>
                    <a:pt x="458" y="242"/>
                  </a:lnTo>
                  <a:lnTo>
                    <a:pt x="437" y="237"/>
                  </a:lnTo>
                  <a:lnTo>
                    <a:pt x="422" y="228"/>
                  </a:lnTo>
                  <a:lnTo>
                    <a:pt x="409" y="212"/>
                  </a:lnTo>
                  <a:lnTo>
                    <a:pt x="399" y="198"/>
                  </a:lnTo>
                  <a:lnTo>
                    <a:pt x="389" y="182"/>
                  </a:lnTo>
                  <a:lnTo>
                    <a:pt x="378" y="170"/>
                  </a:lnTo>
                  <a:lnTo>
                    <a:pt x="365" y="162"/>
                  </a:lnTo>
                  <a:lnTo>
                    <a:pt x="348" y="163"/>
                  </a:lnTo>
                  <a:lnTo>
                    <a:pt x="345" y="190"/>
                  </a:lnTo>
                  <a:lnTo>
                    <a:pt x="345" y="221"/>
                  </a:lnTo>
                  <a:lnTo>
                    <a:pt x="344" y="254"/>
                  </a:lnTo>
                  <a:lnTo>
                    <a:pt x="342" y="286"/>
                  </a:lnTo>
                  <a:lnTo>
                    <a:pt x="334" y="317"/>
                  </a:lnTo>
                  <a:lnTo>
                    <a:pt x="321" y="344"/>
                  </a:lnTo>
                  <a:lnTo>
                    <a:pt x="300" y="365"/>
                  </a:lnTo>
                  <a:lnTo>
                    <a:pt x="269" y="382"/>
                  </a:lnTo>
                  <a:lnTo>
                    <a:pt x="261" y="380"/>
                  </a:lnTo>
                  <a:lnTo>
                    <a:pt x="254" y="375"/>
                  </a:lnTo>
                  <a:lnTo>
                    <a:pt x="248" y="369"/>
                  </a:lnTo>
                  <a:lnTo>
                    <a:pt x="242" y="362"/>
                  </a:lnTo>
                  <a:lnTo>
                    <a:pt x="235" y="356"/>
                  </a:lnTo>
                  <a:lnTo>
                    <a:pt x="227" y="351"/>
                  </a:lnTo>
                  <a:lnTo>
                    <a:pt x="218" y="349"/>
                  </a:lnTo>
                  <a:lnTo>
                    <a:pt x="210" y="351"/>
                  </a:lnTo>
                  <a:lnTo>
                    <a:pt x="194" y="358"/>
                  </a:lnTo>
                  <a:lnTo>
                    <a:pt x="190" y="368"/>
                  </a:lnTo>
                  <a:lnTo>
                    <a:pt x="192" y="377"/>
                  </a:lnTo>
                  <a:lnTo>
                    <a:pt x="198" y="387"/>
                  </a:lnTo>
                  <a:lnTo>
                    <a:pt x="204" y="397"/>
                  </a:lnTo>
                  <a:lnTo>
                    <a:pt x="210" y="409"/>
                  </a:lnTo>
                  <a:lnTo>
                    <a:pt x="212" y="420"/>
                  </a:lnTo>
                  <a:lnTo>
                    <a:pt x="210" y="432"/>
                  </a:lnTo>
                  <a:lnTo>
                    <a:pt x="223" y="432"/>
                  </a:lnTo>
                  <a:lnTo>
                    <a:pt x="235" y="436"/>
                  </a:lnTo>
                  <a:lnTo>
                    <a:pt x="243" y="441"/>
                  </a:lnTo>
                  <a:lnTo>
                    <a:pt x="251" y="451"/>
                  </a:lnTo>
                  <a:lnTo>
                    <a:pt x="254" y="460"/>
                  </a:lnTo>
                  <a:lnTo>
                    <a:pt x="256" y="473"/>
                  </a:lnTo>
                  <a:lnTo>
                    <a:pt x="253" y="485"/>
                  </a:lnTo>
                  <a:lnTo>
                    <a:pt x="249" y="501"/>
                  </a:lnTo>
                  <a:lnTo>
                    <a:pt x="169" y="570"/>
                  </a:lnTo>
                  <a:lnTo>
                    <a:pt x="178" y="584"/>
                  </a:lnTo>
                  <a:lnTo>
                    <a:pt x="193" y="594"/>
                  </a:lnTo>
                  <a:lnTo>
                    <a:pt x="209" y="600"/>
                  </a:lnTo>
                  <a:lnTo>
                    <a:pt x="227" y="605"/>
                  </a:lnTo>
                  <a:lnTo>
                    <a:pt x="243" y="608"/>
                  </a:lnTo>
                  <a:lnTo>
                    <a:pt x="259" y="615"/>
                  </a:lnTo>
                  <a:lnTo>
                    <a:pt x="271" y="624"/>
                  </a:lnTo>
                  <a:lnTo>
                    <a:pt x="279" y="640"/>
                  </a:lnTo>
                  <a:lnTo>
                    <a:pt x="289" y="675"/>
                  </a:lnTo>
                  <a:lnTo>
                    <a:pt x="286" y="703"/>
                  </a:lnTo>
                  <a:lnTo>
                    <a:pt x="271" y="723"/>
                  </a:lnTo>
                  <a:lnTo>
                    <a:pt x="251" y="741"/>
                  </a:lnTo>
                  <a:lnTo>
                    <a:pt x="224" y="753"/>
                  </a:lnTo>
                  <a:lnTo>
                    <a:pt x="197" y="763"/>
                  </a:lnTo>
                  <a:lnTo>
                    <a:pt x="171" y="774"/>
                  </a:lnTo>
                  <a:lnTo>
                    <a:pt x="150" y="789"/>
                  </a:lnTo>
                  <a:lnTo>
                    <a:pt x="130" y="786"/>
                  </a:lnTo>
                  <a:lnTo>
                    <a:pt x="121" y="779"/>
                  </a:lnTo>
                  <a:lnTo>
                    <a:pt x="116" y="768"/>
                  </a:lnTo>
                  <a:lnTo>
                    <a:pt x="117" y="756"/>
                  </a:lnTo>
                  <a:lnTo>
                    <a:pt x="121" y="741"/>
                  </a:lnTo>
                  <a:lnTo>
                    <a:pt x="127" y="725"/>
                  </a:lnTo>
                  <a:lnTo>
                    <a:pt x="133" y="711"/>
                  </a:lnTo>
                  <a:lnTo>
                    <a:pt x="139" y="699"/>
                  </a:lnTo>
                  <a:lnTo>
                    <a:pt x="160" y="680"/>
                  </a:lnTo>
                  <a:lnTo>
                    <a:pt x="140" y="667"/>
                  </a:lnTo>
                  <a:lnTo>
                    <a:pt x="122" y="668"/>
                  </a:lnTo>
                  <a:lnTo>
                    <a:pt x="103" y="676"/>
                  </a:lnTo>
                  <a:lnTo>
                    <a:pt x="85" y="688"/>
                  </a:lnTo>
                  <a:lnTo>
                    <a:pt x="65" y="697"/>
                  </a:lnTo>
                  <a:lnTo>
                    <a:pt x="47" y="705"/>
                  </a:lnTo>
                  <a:lnTo>
                    <a:pt x="28" y="703"/>
                  </a:lnTo>
                  <a:lnTo>
                    <a:pt x="10" y="690"/>
                  </a:lnTo>
                  <a:lnTo>
                    <a:pt x="139" y="620"/>
                  </a:lnTo>
                  <a:lnTo>
                    <a:pt x="126" y="607"/>
                  </a:lnTo>
                  <a:lnTo>
                    <a:pt x="111" y="601"/>
                  </a:lnTo>
                  <a:lnTo>
                    <a:pt x="95" y="599"/>
                  </a:lnTo>
                  <a:lnTo>
                    <a:pt x="77" y="601"/>
                  </a:lnTo>
                  <a:lnTo>
                    <a:pt x="58" y="604"/>
                  </a:lnTo>
                  <a:lnTo>
                    <a:pt x="38" y="609"/>
                  </a:lnTo>
                  <a:lnTo>
                    <a:pt x="19" y="615"/>
                  </a:lnTo>
                  <a:lnTo>
                    <a:pt x="0" y="620"/>
                  </a:lnTo>
                  <a:lnTo>
                    <a:pt x="3" y="616"/>
                  </a:lnTo>
                  <a:lnTo>
                    <a:pt x="8" y="605"/>
                  </a:lnTo>
                  <a:lnTo>
                    <a:pt x="13" y="590"/>
                  </a:lnTo>
                  <a:lnTo>
                    <a:pt x="21" y="576"/>
                  </a:lnTo>
                  <a:lnTo>
                    <a:pt x="30" y="563"/>
                  </a:lnTo>
                  <a:lnTo>
                    <a:pt x="43" y="556"/>
                  </a:lnTo>
                  <a:lnTo>
                    <a:pt x="59" y="557"/>
                  </a:lnTo>
                  <a:lnTo>
                    <a:pt x="79" y="570"/>
                  </a:lnTo>
                  <a:lnTo>
                    <a:pt x="90" y="565"/>
                  </a:lnTo>
                  <a:lnTo>
                    <a:pt x="101" y="561"/>
                  </a:lnTo>
                  <a:lnTo>
                    <a:pt x="112" y="554"/>
                  </a:lnTo>
                  <a:lnTo>
                    <a:pt x="123" y="549"/>
                  </a:lnTo>
                  <a:lnTo>
                    <a:pt x="133" y="541"/>
                  </a:lnTo>
                  <a:lnTo>
                    <a:pt x="142" y="535"/>
                  </a:lnTo>
                  <a:lnTo>
                    <a:pt x="151" y="527"/>
                  </a:lnTo>
                  <a:lnTo>
                    <a:pt x="160" y="520"/>
                  </a:lnTo>
                  <a:lnTo>
                    <a:pt x="153" y="505"/>
                  </a:lnTo>
                  <a:lnTo>
                    <a:pt x="145" y="500"/>
                  </a:lnTo>
                  <a:lnTo>
                    <a:pt x="135" y="500"/>
                  </a:lnTo>
                  <a:lnTo>
                    <a:pt x="124" y="505"/>
                  </a:lnTo>
                  <a:lnTo>
                    <a:pt x="112" y="511"/>
                  </a:lnTo>
                  <a:lnTo>
                    <a:pt x="103" y="517"/>
                  </a:lnTo>
                  <a:lnTo>
                    <a:pt x="95" y="520"/>
                  </a:lnTo>
                  <a:lnTo>
                    <a:pt x="89" y="520"/>
                  </a:lnTo>
                  <a:lnTo>
                    <a:pt x="77" y="512"/>
                  </a:lnTo>
                  <a:lnTo>
                    <a:pt x="65" y="503"/>
                  </a:lnTo>
                  <a:lnTo>
                    <a:pt x="52" y="492"/>
                  </a:lnTo>
                  <a:lnTo>
                    <a:pt x="41" y="483"/>
                  </a:lnTo>
                  <a:lnTo>
                    <a:pt x="31" y="471"/>
                  </a:lnTo>
                  <a:lnTo>
                    <a:pt x="22" y="459"/>
                  </a:lnTo>
                  <a:lnTo>
                    <a:pt x="14" y="445"/>
                  </a:lnTo>
                  <a:lnTo>
                    <a:pt x="10" y="432"/>
                  </a:lnTo>
                  <a:lnTo>
                    <a:pt x="10" y="401"/>
                  </a:lnTo>
                  <a:lnTo>
                    <a:pt x="31" y="408"/>
                  </a:lnTo>
                  <a:lnTo>
                    <a:pt x="50" y="409"/>
                  </a:lnTo>
                  <a:lnTo>
                    <a:pt x="69" y="403"/>
                  </a:lnTo>
                  <a:lnTo>
                    <a:pt x="87" y="395"/>
                  </a:lnTo>
                  <a:lnTo>
                    <a:pt x="102" y="383"/>
                  </a:lnTo>
                  <a:lnTo>
                    <a:pt x="118" y="371"/>
                  </a:lnTo>
                  <a:lnTo>
                    <a:pt x="134" y="359"/>
                  </a:lnTo>
                  <a:lnTo>
                    <a:pt x="150" y="351"/>
                  </a:lnTo>
                  <a:lnTo>
                    <a:pt x="148" y="324"/>
                  </a:lnTo>
                  <a:lnTo>
                    <a:pt x="158" y="304"/>
                  </a:lnTo>
                  <a:lnTo>
                    <a:pt x="175" y="286"/>
                  </a:lnTo>
                  <a:lnTo>
                    <a:pt x="199" y="273"/>
                  </a:lnTo>
                  <a:lnTo>
                    <a:pt x="223" y="258"/>
                  </a:lnTo>
                  <a:lnTo>
                    <a:pt x="246" y="244"/>
                  </a:lnTo>
                  <a:lnTo>
                    <a:pt x="266" y="225"/>
                  </a:lnTo>
                  <a:lnTo>
                    <a:pt x="279" y="203"/>
                  </a:lnTo>
                  <a:lnTo>
                    <a:pt x="259" y="203"/>
                  </a:lnTo>
                  <a:lnTo>
                    <a:pt x="242" y="207"/>
                  </a:lnTo>
                  <a:lnTo>
                    <a:pt x="225" y="211"/>
                  </a:lnTo>
                  <a:lnTo>
                    <a:pt x="209" y="219"/>
                  </a:lnTo>
                  <a:lnTo>
                    <a:pt x="191" y="227"/>
                  </a:lnTo>
                  <a:lnTo>
                    <a:pt x="174" y="235"/>
                  </a:lnTo>
                  <a:lnTo>
                    <a:pt x="156" y="244"/>
                  </a:lnTo>
                  <a:lnTo>
                    <a:pt x="139" y="253"/>
                  </a:lnTo>
                  <a:lnTo>
                    <a:pt x="139" y="242"/>
                  </a:lnTo>
                  <a:lnTo>
                    <a:pt x="153" y="239"/>
                  </a:lnTo>
                  <a:lnTo>
                    <a:pt x="169" y="232"/>
                  </a:lnTo>
                  <a:lnTo>
                    <a:pt x="186" y="221"/>
                  </a:lnTo>
                  <a:lnTo>
                    <a:pt x="202" y="209"/>
                  </a:lnTo>
                  <a:lnTo>
                    <a:pt x="217" y="195"/>
                  </a:lnTo>
                  <a:lnTo>
                    <a:pt x="232" y="182"/>
                  </a:lnTo>
                  <a:lnTo>
                    <a:pt x="245" y="170"/>
                  </a:lnTo>
                  <a:lnTo>
                    <a:pt x="258" y="163"/>
                  </a:lnTo>
                  <a:lnTo>
                    <a:pt x="239" y="155"/>
                  </a:lnTo>
                  <a:lnTo>
                    <a:pt x="223" y="154"/>
                  </a:lnTo>
                  <a:lnTo>
                    <a:pt x="205" y="158"/>
                  </a:lnTo>
                  <a:lnTo>
                    <a:pt x="189" y="167"/>
                  </a:lnTo>
                  <a:lnTo>
                    <a:pt x="172" y="177"/>
                  </a:lnTo>
                  <a:lnTo>
                    <a:pt x="154" y="188"/>
                  </a:lnTo>
                  <a:lnTo>
                    <a:pt x="137" y="196"/>
                  </a:lnTo>
                  <a:lnTo>
                    <a:pt x="120" y="203"/>
                  </a:lnTo>
                  <a:lnTo>
                    <a:pt x="133" y="176"/>
                  </a:lnTo>
                  <a:lnTo>
                    <a:pt x="151" y="153"/>
                  </a:lnTo>
                  <a:lnTo>
                    <a:pt x="173" y="133"/>
                  </a:lnTo>
                  <a:lnTo>
                    <a:pt x="198" y="119"/>
                  </a:lnTo>
                  <a:lnTo>
                    <a:pt x="223" y="111"/>
                  </a:lnTo>
                  <a:lnTo>
                    <a:pt x="249" y="112"/>
                  </a:lnTo>
                  <a:lnTo>
                    <a:pt x="274" y="121"/>
                  </a:lnTo>
                  <a:lnTo>
                    <a:pt x="299" y="143"/>
                  </a:lnTo>
                  <a:lnTo>
                    <a:pt x="312" y="133"/>
                  </a:lnTo>
                  <a:lnTo>
                    <a:pt x="319" y="124"/>
                  </a:lnTo>
                  <a:lnTo>
                    <a:pt x="321" y="112"/>
                  </a:lnTo>
                  <a:lnTo>
                    <a:pt x="320" y="101"/>
                  </a:lnTo>
                  <a:lnTo>
                    <a:pt x="318" y="89"/>
                  </a:lnTo>
                  <a:lnTo>
                    <a:pt x="318" y="77"/>
                  </a:lnTo>
                  <a:lnTo>
                    <a:pt x="320" y="64"/>
                  </a:lnTo>
                  <a:lnTo>
                    <a:pt x="329" y="53"/>
                  </a:lnTo>
                  <a:lnTo>
                    <a:pt x="333" y="38"/>
                  </a:lnTo>
                  <a:lnTo>
                    <a:pt x="341" y="26"/>
                  </a:lnTo>
                  <a:lnTo>
                    <a:pt x="350" y="15"/>
                  </a:lnTo>
                  <a:lnTo>
                    <a:pt x="361" y="9"/>
                  </a:lnTo>
                  <a:lnTo>
                    <a:pt x="373" y="2"/>
                  </a:lnTo>
                  <a:lnTo>
                    <a:pt x="387" y="0"/>
                  </a:lnTo>
                  <a:lnTo>
                    <a:pt x="403" y="0"/>
                  </a:lnTo>
                  <a:lnTo>
                    <a:pt x="418" y="3"/>
                  </a:lnTo>
                  <a:lnTo>
                    <a:pt x="425" y="7"/>
                  </a:lnTo>
                  <a:lnTo>
                    <a:pt x="431" y="14"/>
                  </a:lnTo>
                  <a:lnTo>
                    <a:pt x="432" y="23"/>
                  </a:lnTo>
                  <a:lnTo>
                    <a:pt x="433" y="32"/>
                  </a:lnTo>
                  <a:lnTo>
                    <a:pt x="433" y="41"/>
                  </a:lnTo>
                  <a:lnTo>
                    <a:pt x="434" y="50"/>
                  </a:lnTo>
                  <a:lnTo>
                    <a:pt x="438" y="56"/>
                  </a:lnTo>
                  <a:lnTo>
                    <a:pt x="448" y="63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4" name="Freeform 50"/>
            <p:cNvSpPr>
              <a:spLocks/>
            </p:cNvSpPr>
            <p:nvPr/>
          </p:nvSpPr>
          <p:spPr bwMode="auto">
            <a:xfrm>
              <a:off x="4134" y="1812"/>
              <a:ext cx="105" cy="156"/>
            </a:xfrm>
            <a:custGeom>
              <a:avLst/>
              <a:gdLst>
                <a:gd name="T0" fmla="*/ 0 w 419"/>
                <a:gd name="T1" fmla="*/ 0 h 627"/>
                <a:gd name="T2" fmla="*/ 0 w 419"/>
                <a:gd name="T3" fmla="*/ 0 h 627"/>
                <a:gd name="T4" fmla="*/ 0 w 419"/>
                <a:gd name="T5" fmla="*/ 0 h 627"/>
                <a:gd name="T6" fmla="*/ 0 w 419"/>
                <a:gd name="T7" fmla="*/ 0 h 627"/>
                <a:gd name="T8" fmla="*/ 0 w 419"/>
                <a:gd name="T9" fmla="*/ 0 h 627"/>
                <a:gd name="T10" fmla="*/ 0 w 419"/>
                <a:gd name="T11" fmla="*/ 0 h 627"/>
                <a:gd name="T12" fmla="*/ 0 w 419"/>
                <a:gd name="T13" fmla="*/ 0 h 627"/>
                <a:gd name="T14" fmla="*/ 0 w 419"/>
                <a:gd name="T15" fmla="*/ 0 h 627"/>
                <a:gd name="T16" fmla="*/ 0 w 419"/>
                <a:gd name="T17" fmla="*/ 0 h 627"/>
                <a:gd name="T18" fmla="*/ 0 w 419"/>
                <a:gd name="T19" fmla="*/ 0 h 627"/>
                <a:gd name="T20" fmla="*/ 0 w 419"/>
                <a:gd name="T21" fmla="*/ 0 h 627"/>
                <a:gd name="T22" fmla="*/ 0 w 419"/>
                <a:gd name="T23" fmla="*/ 0 h 627"/>
                <a:gd name="T24" fmla="*/ 0 w 419"/>
                <a:gd name="T25" fmla="*/ 0 h 627"/>
                <a:gd name="T26" fmla="*/ 0 w 419"/>
                <a:gd name="T27" fmla="*/ 0 h 627"/>
                <a:gd name="T28" fmla="*/ 0 w 419"/>
                <a:gd name="T29" fmla="*/ 0 h 627"/>
                <a:gd name="T30" fmla="*/ 0 w 419"/>
                <a:gd name="T31" fmla="*/ 0 h 627"/>
                <a:gd name="T32" fmla="*/ 0 w 419"/>
                <a:gd name="T33" fmla="*/ 0 h 627"/>
                <a:gd name="T34" fmla="*/ 0 w 419"/>
                <a:gd name="T35" fmla="*/ 0 h 627"/>
                <a:gd name="T36" fmla="*/ 0 w 419"/>
                <a:gd name="T37" fmla="*/ 0 h 627"/>
                <a:gd name="T38" fmla="*/ 0 w 419"/>
                <a:gd name="T39" fmla="*/ 0 h 627"/>
                <a:gd name="T40" fmla="*/ 0 w 419"/>
                <a:gd name="T41" fmla="*/ 0 h 627"/>
                <a:gd name="T42" fmla="*/ 0 w 419"/>
                <a:gd name="T43" fmla="*/ 0 h 627"/>
                <a:gd name="T44" fmla="*/ 0 w 419"/>
                <a:gd name="T45" fmla="*/ 0 h 627"/>
                <a:gd name="T46" fmla="*/ 0 w 419"/>
                <a:gd name="T47" fmla="*/ 0 h 627"/>
                <a:gd name="T48" fmla="*/ 0 w 419"/>
                <a:gd name="T49" fmla="*/ 0 h 627"/>
                <a:gd name="T50" fmla="*/ 0 w 419"/>
                <a:gd name="T51" fmla="*/ 0 h 627"/>
                <a:gd name="T52" fmla="*/ 0 w 419"/>
                <a:gd name="T53" fmla="*/ 0 h 627"/>
                <a:gd name="T54" fmla="*/ 0 w 419"/>
                <a:gd name="T55" fmla="*/ 0 h 627"/>
                <a:gd name="T56" fmla="*/ 0 w 419"/>
                <a:gd name="T57" fmla="*/ 0 h 627"/>
                <a:gd name="T58" fmla="*/ 0 w 419"/>
                <a:gd name="T59" fmla="*/ 0 h 627"/>
                <a:gd name="T60" fmla="*/ 0 w 419"/>
                <a:gd name="T61" fmla="*/ 0 h 627"/>
                <a:gd name="T62" fmla="*/ 0 w 419"/>
                <a:gd name="T63" fmla="*/ 0 h 627"/>
                <a:gd name="T64" fmla="*/ 0 w 419"/>
                <a:gd name="T65" fmla="*/ 0 h 627"/>
                <a:gd name="T66" fmla="*/ 0 w 419"/>
                <a:gd name="T67" fmla="*/ 0 h 627"/>
                <a:gd name="T68" fmla="*/ 0 w 419"/>
                <a:gd name="T69" fmla="*/ 0 h 627"/>
                <a:gd name="T70" fmla="*/ 0 w 419"/>
                <a:gd name="T71" fmla="*/ 0 h 627"/>
                <a:gd name="T72" fmla="*/ 0 w 419"/>
                <a:gd name="T73" fmla="*/ 0 h 627"/>
                <a:gd name="T74" fmla="*/ 0 w 419"/>
                <a:gd name="T75" fmla="*/ 0 h 627"/>
                <a:gd name="T76" fmla="*/ 0 w 419"/>
                <a:gd name="T77" fmla="*/ 0 h 627"/>
                <a:gd name="T78" fmla="*/ 0 w 419"/>
                <a:gd name="T79" fmla="*/ 0 h 627"/>
                <a:gd name="T80" fmla="*/ 0 w 419"/>
                <a:gd name="T81" fmla="*/ 0 h 627"/>
                <a:gd name="T82" fmla="*/ 0 w 419"/>
                <a:gd name="T83" fmla="*/ 0 h 627"/>
                <a:gd name="T84" fmla="*/ 0 w 419"/>
                <a:gd name="T85" fmla="*/ 0 h 627"/>
                <a:gd name="T86" fmla="*/ 0 w 419"/>
                <a:gd name="T87" fmla="*/ 0 h 627"/>
                <a:gd name="T88" fmla="*/ 0 w 419"/>
                <a:gd name="T89" fmla="*/ 0 h 627"/>
                <a:gd name="T90" fmla="*/ 0 w 419"/>
                <a:gd name="T91" fmla="*/ 0 h 627"/>
                <a:gd name="T92" fmla="*/ 0 w 419"/>
                <a:gd name="T93" fmla="*/ 0 h 627"/>
                <a:gd name="T94" fmla="*/ 0 w 419"/>
                <a:gd name="T95" fmla="*/ 0 h 627"/>
                <a:gd name="T96" fmla="*/ 0 w 419"/>
                <a:gd name="T97" fmla="*/ 0 h 627"/>
                <a:gd name="T98" fmla="*/ 0 w 419"/>
                <a:gd name="T99" fmla="*/ 0 h 627"/>
                <a:gd name="T100" fmla="*/ 0 w 419"/>
                <a:gd name="T101" fmla="*/ 0 h 627"/>
                <a:gd name="T102" fmla="*/ 0 w 419"/>
                <a:gd name="T103" fmla="*/ 0 h 627"/>
                <a:gd name="T104" fmla="*/ 0 w 419"/>
                <a:gd name="T105" fmla="*/ 0 h 627"/>
                <a:gd name="T106" fmla="*/ 0 w 419"/>
                <a:gd name="T107" fmla="*/ 0 h 627"/>
                <a:gd name="T108" fmla="*/ 0 w 419"/>
                <a:gd name="T109" fmla="*/ 0 h 627"/>
                <a:gd name="T110" fmla="*/ 0 w 419"/>
                <a:gd name="T111" fmla="*/ 0 h 627"/>
                <a:gd name="T112" fmla="*/ 0 w 419"/>
                <a:gd name="T113" fmla="*/ 0 h 627"/>
                <a:gd name="T114" fmla="*/ 0 w 419"/>
                <a:gd name="T115" fmla="*/ 0 h 627"/>
                <a:gd name="T116" fmla="*/ 0 w 419"/>
                <a:gd name="T117" fmla="*/ 0 h 627"/>
                <a:gd name="T118" fmla="*/ 0 w 419"/>
                <a:gd name="T119" fmla="*/ 0 h 627"/>
                <a:gd name="T120" fmla="*/ 0 w 419"/>
                <a:gd name="T121" fmla="*/ 0 h 627"/>
                <a:gd name="T122" fmla="*/ 0 w 419"/>
                <a:gd name="T123" fmla="*/ 0 h 6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9"/>
                <a:gd name="T187" fmla="*/ 0 h 627"/>
                <a:gd name="T188" fmla="*/ 419 w 419"/>
                <a:gd name="T189" fmla="*/ 627 h 6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9" h="627">
                  <a:moveTo>
                    <a:pt x="150" y="9"/>
                  </a:moveTo>
                  <a:lnTo>
                    <a:pt x="138" y="14"/>
                  </a:lnTo>
                  <a:lnTo>
                    <a:pt x="127" y="20"/>
                  </a:lnTo>
                  <a:lnTo>
                    <a:pt x="115" y="25"/>
                  </a:lnTo>
                  <a:lnTo>
                    <a:pt x="105" y="30"/>
                  </a:lnTo>
                  <a:lnTo>
                    <a:pt x="95" y="34"/>
                  </a:lnTo>
                  <a:lnTo>
                    <a:pt x="86" y="40"/>
                  </a:lnTo>
                  <a:lnTo>
                    <a:pt x="76" y="48"/>
                  </a:lnTo>
                  <a:lnTo>
                    <a:pt x="69" y="58"/>
                  </a:lnTo>
                  <a:lnTo>
                    <a:pt x="81" y="67"/>
                  </a:lnTo>
                  <a:lnTo>
                    <a:pt x="98" y="69"/>
                  </a:lnTo>
                  <a:lnTo>
                    <a:pt x="114" y="64"/>
                  </a:lnTo>
                  <a:lnTo>
                    <a:pt x="132" y="57"/>
                  </a:lnTo>
                  <a:lnTo>
                    <a:pt x="149" y="49"/>
                  </a:lnTo>
                  <a:lnTo>
                    <a:pt x="165" y="43"/>
                  </a:lnTo>
                  <a:lnTo>
                    <a:pt x="178" y="41"/>
                  </a:lnTo>
                  <a:lnTo>
                    <a:pt x="189" y="49"/>
                  </a:lnTo>
                  <a:lnTo>
                    <a:pt x="187" y="62"/>
                  </a:lnTo>
                  <a:lnTo>
                    <a:pt x="188" y="76"/>
                  </a:lnTo>
                  <a:lnTo>
                    <a:pt x="190" y="88"/>
                  </a:lnTo>
                  <a:lnTo>
                    <a:pt x="192" y="101"/>
                  </a:lnTo>
                  <a:lnTo>
                    <a:pt x="191" y="111"/>
                  </a:lnTo>
                  <a:lnTo>
                    <a:pt x="187" y="121"/>
                  </a:lnTo>
                  <a:lnTo>
                    <a:pt x="176" y="130"/>
                  </a:lnTo>
                  <a:lnTo>
                    <a:pt x="159" y="139"/>
                  </a:lnTo>
                  <a:lnTo>
                    <a:pt x="156" y="146"/>
                  </a:lnTo>
                  <a:lnTo>
                    <a:pt x="152" y="158"/>
                  </a:lnTo>
                  <a:lnTo>
                    <a:pt x="150" y="163"/>
                  </a:lnTo>
                  <a:lnTo>
                    <a:pt x="151" y="168"/>
                  </a:lnTo>
                  <a:lnTo>
                    <a:pt x="153" y="172"/>
                  </a:lnTo>
                  <a:lnTo>
                    <a:pt x="159" y="178"/>
                  </a:lnTo>
                  <a:lnTo>
                    <a:pt x="172" y="171"/>
                  </a:lnTo>
                  <a:lnTo>
                    <a:pt x="187" y="163"/>
                  </a:lnTo>
                  <a:lnTo>
                    <a:pt x="200" y="153"/>
                  </a:lnTo>
                  <a:lnTo>
                    <a:pt x="214" y="144"/>
                  </a:lnTo>
                  <a:lnTo>
                    <a:pt x="227" y="137"/>
                  </a:lnTo>
                  <a:lnTo>
                    <a:pt x="240" y="134"/>
                  </a:lnTo>
                  <a:lnTo>
                    <a:pt x="253" y="137"/>
                  </a:lnTo>
                  <a:lnTo>
                    <a:pt x="269" y="148"/>
                  </a:lnTo>
                  <a:lnTo>
                    <a:pt x="281" y="160"/>
                  </a:lnTo>
                  <a:lnTo>
                    <a:pt x="284" y="169"/>
                  </a:lnTo>
                  <a:lnTo>
                    <a:pt x="280" y="176"/>
                  </a:lnTo>
                  <a:lnTo>
                    <a:pt x="271" y="181"/>
                  </a:lnTo>
                  <a:lnTo>
                    <a:pt x="258" y="185"/>
                  </a:lnTo>
                  <a:lnTo>
                    <a:pt x="245" y="191"/>
                  </a:lnTo>
                  <a:lnTo>
                    <a:pt x="234" y="197"/>
                  </a:lnTo>
                  <a:lnTo>
                    <a:pt x="229" y="208"/>
                  </a:lnTo>
                  <a:lnTo>
                    <a:pt x="221" y="210"/>
                  </a:lnTo>
                  <a:lnTo>
                    <a:pt x="214" y="218"/>
                  </a:lnTo>
                  <a:lnTo>
                    <a:pt x="206" y="224"/>
                  </a:lnTo>
                  <a:lnTo>
                    <a:pt x="200" y="228"/>
                  </a:lnTo>
                  <a:lnTo>
                    <a:pt x="207" y="244"/>
                  </a:lnTo>
                  <a:lnTo>
                    <a:pt x="217" y="252"/>
                  </a:lnTo>
                  <a:lnTo>
                    <a:pt x="227" y="253"/>
                  </a:lnTo>
                  <a:lnTo>
                    <a:pt x="240" y="248"/>
                  </a:lnTo>
                  <a:lnTo>
                    <a:pt x="252" y="240"/>
                  </a:lnTo>
                  <a:lnTo>
                    <a:pt x="264" y="231"/>
                  </a:lnTo>
                  <a:lnTo>
                    <a:pt x="275" y="222"/>
                  </a:lnTo>
                  <a:lnTo>
                    <a:pt x="288" y="218"/>
                  </a:lnTo>
                  <a:lnTo>
                    <a:pt x="284" y="221"/>
                  </a:lnTo>
                  <a:lnTo>
                    <a:pt x="282" y="227"/>
                  </a:lnTo>
                  <a:lnTo>
                    <a:pt x="280" y="232"/>
                  </a:lnTo>
                  <a:lnTo>
                    <a:pt x="280" y="238"/>
                  </a:lnTo>
                  <a:lnTo>
                    <a:pt x="279" y="245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8"/>
                  </a:lnTo>
                  <a:lnTo>
                    <a:pt x="288" y="278"/>
                  </a:lnTo>
                  <a:lnTo>
                    <a:pt x="286" y="283"/>
                  </a:lnTo>
                  <a:lnTo>
                    <a:pt x="282" y="288"/>
                  </a:lnTo>
                  <a:lnTo>
                    <a:pt x="275" y="293"/>
                  </a:lnTo>
                  <a:lnTo>
                    <a:pt x="269" y="298"/>
                  </a:lnTo>
                  <a:lnTo>
                    <a:pt x="261" y="302"/>
                  </a:lnTo>
                  <a:lnTo>
                    <a:pt x="255" y="309"/>
                  </a:lnTo>
                  <a:lnTo>
                    <a:pt x="251" y="317"/>
                  </a:lnTo>
                  <a:lnTo>
                    <a:pt x="249" y="327"/>
                  </a:lnTo>
                  <a:lnTo>
                    <a:pt x="267" y="333"/>
                  </a:lnTo>
                  <a:lnTo>
                    <a:pt x="284" y="330"/>
                  </a:lnTo>
                  <a:lnTo>
                    <a:pt x="300" y="321"/>
                  </a:lnTo>
                  <a:lnTo>
                    <a:pt x="318" y="310"/>
                  </a:lnTo>
                  <a:lnTo>
                    <a:pt x="334" y="299"/>
                  </a:lnTo>
                  <a:lnTo>
                    <a:pt x="351" y="294"/>
                  </a:lnTo>
                  <a:lnTo>
                    <a:pt x="369" y="295"/>
                  </a:lnTo>
                  <a:lnTo>
                    <a:pt x="388" y="308"/>
                  </a:lnTo>
                  <a:lnTo>
                    <a:pt x="372" y="308"/>
                  </a:lnTo>
                  <a:lnTo>
                    <a:pt x="358" y="312"/>
                  </a:lnTo>
                  <a:lnTo>
                    <a:pt x="344" y="318"/>
                  </a:lnTo>
                  <a:lnTo>
                    <a:pt x="331" y="326"/>
                  </a:lnTo>
                  <a:lnTo>
                    <a:pt x="318" y="335"/>
                  </a:lnTo>
                  <a:lnTo>
                    <a:pt x="306" y="345"/>
                  </a:lnTo>
                  <a:lnTo>
                    <a:pt x="296" y="356"/>
                  </a:lnTo>
                  <a:lnTo>
                    <a:pt x="288" y="368"/>
                  </a:lnTo>
                  <a:lnTo>
                    <a:pt x="305" y="376"/>
                  </a:lnTo>
                  <a:lnTo>
                    <a:pt x="322" y="377"/>
                  </a:lnTo>
                  <a:lnTo>
                    <a:pt x="336" y="372"/>
                  </a:lnTo>
                  <a:lnTo>
                    <a:pt x="351" y="363"/>
                  </a:lnTo>
                  <a:lnTo>
                    <a:pt x="365" y="351"/>
                  </a:lnTo>
                  <a:lnTo>
                    <a:pt x="380" y="343"/>
                  </a:lnTo>
                  <a:lnTo>
                    <a:pt x="393" y="336"/>
                  </a:lnTo>
                  <a:lnTo>
                    <a:pt x="408" y="337"/>
                  </a:lnTo>
                  <a:lnTo>
                    <a:pt x="413" y="345"/>
                  </a:lnTo>
                  <a:lnTo>
                    <a:pt x="416" y="357"/>
                  </a:lnTo>
                  <a:lnTo>
                    <a:pt x="418" y="368"/>
                  </a:lnTo>
                  <a:lnTo>
                    <a:pt x="419" y="377"/>
                  </a:lnTo>
                  <a:lnTo>
                    <a:pt x="407" y="379"/>
                  </a:lnTo>
                  <a:lnTo>
                    <a:pt x="396" y="383"/>
                  </a:lnTo>
                  <a:lnTo>
                    <a:pt x="384" y="385"/>
                  </a:lnTo>
                  <a:lnTo>
                    <a:pt x="373" y="389"/>
                  </a:lnTo>
                  <a:lnTo>
                    <a:pt x="361" y="393"/>
                  </a:lnTo>
                  <a:lnTo>
                    <a:pt x="350" y="399"/>
                  </a:lnTo>
                  <a:lnTo>
                    <a:pt x="338" y="407"/>
                  </a:lnTo>
                  <a:lnTo>
                    <a:pt x="329" y="417"/>
                  </a:lnTo>
                  <a:lnTo>
                    <a:pt x="379" y="456"/>
                  </a:lnTo>
                  <a:lnTo>
                    <a:pt x="370" y="465"/>
                  </a:lnTo>
                  <a:lnTo>
                    <a:pt x="361" y="471"/>
                  </a:lnTo>
                  <a:lnTo>
                    <a:pt x="352" y="474"/>
                  </a:lnTo>
                  <a:lnTo>
                    <a:pt x="345" y="477"/>
                  </a:lnTo>
                  <a:lnTo>
                    <a:pt x="337" y="480"/>
                  </a:lnTo>
                  <a:lnTo>
                    <a:pt x="333" y="485"/>
                  </a:lnTo>
                  <a:lnTo>
                    <a:pt x="329" y="492"/>
                  </a:lnTo>
                  <a:lnTo>
                    <a:pt x="329" y="506"/>
                  </a:lnTo>
                  <a:lnTo>
                    <a:pt x="338" y="516"/>
                  </a:lnTo>
                  <a:lnTo>
                    <a:pt x="351" y="519"/>
                  </a:lnTo>
                  <a:lnTo>
                    <a:pt x="363" y="517"/>
                  </a:lnTo>
                  <a:lnTo>
                    <a:pt x="376" y="513"/>
                  </a:lnTo>
                  <a:lnTo>
                    <a:pt x="387" y="505"/>
                  </a:lnTo>
                  <a:lnTo>
                    <a:pt x="399" y="499"/>
                  </a:lnTo>
                  <a:lnTo>
                    <a:pt x="409" y="494"/>
                  </a:lnTo>
                  <a:lnTo>
                    <a:pt x="419" y="497"/>
                  </a:lnTo>
                  <a:lnTo>
                    <a:pt x="412" y="513"/>
                  </a:lnTo>
                  <a:lnTo>
                    <a:pt x="397" y="522"/>
                  </a:lnTo>
                  <a:lnTo>
                    <a:pt x="376" y="526"/>
                  </a:lnTo>
                  <a:lnTo>
                    <a:pt x="356" y="528"/>
                  </a:lnTo>
                  <a:lnTo>
                    <a:pt x="336" y="530"/>
                  </a:lnTo>
                  <a:lnTo>
                    <a:pt x="325" y="538"/>
                  </a:lnTo>
                  <a:lnTo>
                    <a:pt x="323" y="551"/>
                  </a:lnTo>
                  <a:lnTo>
                    <a:pt x="338" y="576"/>
                  </a:lnTo>
                  <a:lnTo>
                    <a:pt x="388" y="566"/>
                  </a:lnTo>
                  <a:lnTo>
                    <a:pt x="368" y="566"/>
                  </a:lnTo>
                  <a:lnTo>
                    <a:pt x="354" y="576"/>
                  </a:lnTo>
                  <a:lnTo>
                    <a:pt x="342" y="589"/>
                  </a:lnTo>
                  <a:lnTo>
                    <a:pt x="333" y="605"/>
                  </a:lnTo>
                  <a:lnTo>
                    <a:pt x="322" y="618"/>
                  </a:lnTo>
                  <a:lnTo>
                    <a:pt x="312" y="627"/>
                  </a:lnTo>
                  <a:lnTo>
                    <a:pt x="297" y="627"/>
                  </a:lnTo>
                  <a:lnTo>
                    <a:pt x="279" y="616"/>
                  </a:lnTo>
                  <a:lnTo>
                    <a:pt x="274" y="570"/>
                  </a:lnTo>
                  <a:lnTo>
                    <a:pt x="273" y="525"/>
                  </a:lnTo>
                  <a:lnTo>
                    <a:pt x="270" y="479"/>
                  </a:lnTo>
                  <a:lnTo>
                    <a:pt x="266" y="438"/>
                  </a:lnTo>
                  <a:lnTo>
                    <a:pt x="255" y="397"/>
                  </a:lnTo>
                  <a:lnTo>
                    <a:pt x="239" y="359"/>
                  </a:lnTo>
                  <a:lnTo>
                    <a:pt x="214" y="325"/>
                  </a:lnTo>
                  <a:lnTo>
                    <a:pt x="179" y="297"/>
                  </a:lnTo>
                  <a:lnTo>
                    <a:pt x="173" y="285"/>
                  </a:lnTo>
                  <a:lnTo>
                    <a:pt x="172" y="274"/>
                  </a:lnTo>
                  <a:lnTo>
                    <a:pt x="175" y="263"/>
                  </a:lnTo>
                  <a:lnTo>
                    <a:pt x="178" y="254"/>
                  </a:lnTo>
                  <a:lnTo>
                    <a:pt x="179" y="243"/>
                  </a:lnTo>
                  <a:lnTo>
                    <a:pt x="180" y="234"/>
                  </a:lnTo>
                  <a:lnTo>
                    <a:pt x="177" y="224"/>
                  </a:lnTo>
                  <a:lnTo>
                    <a:pt x="169" y="218"/>
                  </a:lnTo>
                  <a:lnTo>
                    <a:pt x="129" y="218"/>
                  </a:lnTo>
                  <a:lnTo>
                    <a:pt x="139" y="205"/>
                  </a:lnTo>
                  <a:lnTo>
                    <a:pt x="143" y="193"/>
                  </a:lnTo>
                  <a:lnTo>
                    <a:pt x="142" y="180"/>
                  </a:lnTo>
                  <a:lnTo>
                    <a:pt x="138" y="168"/>
                  </a:lnTo>
                  <a:lnTo>
                    <a:pt x="129" y="155"/>
                  </a:lnTo>
                  <a:lnTo>
                    <a:pt x="121" y="142"/>
                  </a:lnTo>
                  <a:lnTo>
                    <a:pt x="114" y="129"/>
                  </a:lnTo>
                  <a:lnTo>
                    <a:pt x="110" y="118"/>
                  </a:lnTo>
                  <a:lnTo>
                    <a:pt x="92" y="113"/>
                  </a:lnTo>
                  <a:lnTo>
                    <a:pt x="75" y="107"/>
                  </a:lnTo>
                  <a:lnTo>
                    <a:pt x="56" y="101"/>
                  </a:lnTo>
                  <a:lnTo>
                    <a:pt x="39" y="94"/>
                  </a:lnTo>
                  <a:lnTo>
                    <a:pt x="23" y="84"/>
                  </a:lnTo>
                  <a:lnTo>
                    <a:pt x="11" y="75"/>
                  </a:lnTo>
                  <a:lnTo>
                    <a:pt x="2" y="62"/>
                  </a:lnTo>
                  <a:lnTo>
                    <a:pt x="0" y="49"/>
                  </a:lnTo>
                  <a:lnTo>
                    <a:pt x="15" y="34"/>
                  </a:lnTo>
                  <a:lnTo>
                    <a:pt x="32" y="22"/>
                  </a:lnTo>
                  <a:lnTo>
                    <a:pt x="51" y="12"/>
                  </a:lnTo>
                  <a:lnTo>
                    <a:pt x="70" y="5"/>
                  </a:lnTo>
                  <a:lnTo>
                    <a:pt x="90" y="1"/>
                  </a:lnTo>
                  <a:lnTo>
                    <a:pt x="110" y="0"/>
                  </a:lnTo>
                  <a:lnTo>
                    <a:pt x="129" y="2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5" name="Freeform 51"/>
            <p:cNvSpPr>
              <a:spLocks/>
            </p:cNvSpPr>
            <p:nvPr/>
          </p:nvSpPr>
          <p:spPr bwMode="auto">
            <a:xfrm>
              <a:off x="3955" y="1833"/>
              <a:ext cx="20" cy="6"/>
            </a:xfrm>
            <a:custGeom>
              <a:avLst/>
              <a:gdLst>
                <a:gd name="T0" fmla="*/ 0 w 82"/>
                <a:gd name="T1" fmla="*/ 0 h 21"/>
                <a:gd name="T2" fmla="*/ 0 w 82"/>
                <a:gd name="T3" fmla="*/ 0 h 21"/>
                <a:gd name="T4" fmla="*/ 0 w 82"/>
                <a:gd name="T5" fmla="*/ 0 h 21"/>
                <a:gd name="T6" fmla="*/ 0 w 82"/>
                <a:gd name="T7" fmla="*/ 0 h 21"/>
                <a:gd name="T8" fmla="*/ 0 w 82"/>
                <a:gd name="T9" fmla="*/ 0 h 21"/>
                <a:gd name="T10" fmla="*/ 0 w 82"/>
                <a:gd name="T11" fmla="*/ 0 h 21"/>
                <a:gd name="T12" fmla="*/ 0 w 82"/>
                <a:gd name="T13" fmla="*/ 0 h 21"/>
                <a:gd name="T14" fmla="*/ 0 w 82"/>
                <a:gd name="T15" fmla="*/ 0 h 21"/>
                <a:gd name="T16" fmla="*/ 0 w 82"/>
                <a:gd name="T17" fmla="*/ 0 h 21"/>
                <a:gd name="T18" fmla="*/ 0 w 82"/>
                <a:gd name="T19" fmla="*/ 0 h 21"/>
                <a:gd name="T20" fmla="*/ 0 w 82"/>
                <a:gd name="T21" fmla="*/ 0 h 21"/>
                <a:gd name="T22" fmla="*/ 0 w 82"/>
                <a:gd name="T23" fmla="*/ 0 h 21"/>
                <a:gd name="T24" fmla="*/ 0 w 82"/>
                <a:gd name="T25" fmla="*/ 0 h 21"/>
                <a:gd name="T26" fmla="*/ 0 w 82"/>
                <a:gd name="T27" fmla="*/ 0 h 21"/>
                <a:gd name="T28" fmla="*/ 0 w 82"/>
                <a:gd name="T29" fmla="*/ 0 h 21"/>
                <a:gd name="T30" fmla="*/ 0 w 82"/>
                <a:gd name="T31" fmla="*/ 0 h 21"/>
                <a:gd name="T32" fmla="*/ 0 w 8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21"/>
                <a:gd name="T53" fmla="*/ 82 w 8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21">
                  <a:moveTo>
                    <a:pt x="82" y="12"/>
                  </a:moveTo>
                  <a:lnTo>
                    <a:pt x="72" y="14"/>
                  </a:lnTo>
                  <a:lnTo>
                    <a:pt x="64" y="15"/>
                  </a:lnTo>
                  <a:lnTo>
                    <a:pt x="53" y="15"/>
                  </a:lnTo>
                  <a:lnTo>
                    <a:pt x="42" y="16"/>
                  </a:lnTo>
                  <a:lnTo>
                    <a:pt x="30" y="16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5" y="8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5" y="2"/>
                  </a:lnTo>
                  <a:lnTo>
                    <a:pt x="69" y="5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6" name="Freeform 52"/>
            <p:cNvSpPr>
              <a:spLocks/>
            </p:cNvSpPr>
            <p:nvPr/>
          </p:nvSpPr>
          <p:spPr bwMode="auto">
            <a:xfrm>
              <a:off x="4040" y="1839"/>
              <a:ext cx="157" cy="179"/>
            </a:xfrm>
            <a:custGeom>
              <a:avLst/>
              <a:gdLst>
                <a:gd name="T0" fmla="*/ 0 w 627"/>
                <a:gd name="T1" fmla="*/ 0 h 717"/>
                <a:gd name="T2" fmla="*/ 0 w 627"/>
                <a:gd name="T3" fmla="*/ 0 h 717"/>
                <a:gd name="T4" fmla="*/ 0 w 627"/>
                <a:gd name="T5" fmla="*/ 0 h 717"/>
                <a:gd name="T6" fmla="*/ 0 w 627"/>
                <a:gd name="T7" fmla="*/ 0 h 717"/>
                <a:gd name="T8" fmla="*/ 0 w 627"/>
                <a:gd name="T9" fmla="*/ 0 h 717"/>
                <a:gd name="T10" fmla="*/ 0 w 627"/>
                <a:gd name="T11" fmla="*/ 0 h 717"/>
                <a:gd name="T12" fmla="*/ 0 w 627"/>
                <a:gd name="T13" fmla="*/ 0 h 717"/>
                <a:gd name="T14" fmla="*/ 0 w 627"/>
                <a:gd name="T15" fmla="*/ 0 h 717"/>
                <a:gd name="T16" fmla="*/ 0 w 627"/>
                <a:gd name="T17" fmla="*/ 0 h 717"/>
                <a:gd name="T18" fmla="*/ 0 w 627"/>
                <a:gd name="T19" fmla="*/ 0 h 717"/>
                <a:gd name="T20" fmla="*/ 0 w 627"/>
                <a:gd name="T21" fmla="*/ 0 h 717"/>
                <a:gd name="T22" fmla="*/ 0 w 627"/>
                <a:gd name="T23" fmla="*/ 0 h 717"/>
                <a:gd name="T24" fmla="*/ 0 w 627"/>
                <a:gd name="T25" fmla="*/ 0 h 717"/>
                <a:gd name="T26" fmla="*/ 0 w 627"/>
                <a:gd name="T27" fmla="*/ 0 h 717"/>
                <a:gd name="T28" fmla="*/ 0 w 627"/>
                <a:gd name="T29" fmla="*/ 0 h 717"/>
                <a:gd name="T30" fmla="*/ 0 w 627"/>
                <a:gd name="T31" fmla="*/ 0 h 717"/>
                <a:gd name="T32" fmla="*/ 0 w 627"/>
                <a:gd name="T33" fmla="*/ 0 h 717"/>
                <a:gd name="T34" fmla="*/ 0 w 627"/>
                <a:gd name="T35" fmla="*/ 0 h 717"/>
                <a:gd name="T36" fmla="*/ 0 w 627"/>
                <a:gd name="T37" fmla="*/ 0 h 717"/>
                <a:gd name="T38" fmla="*/ 0 w 627"/>
                <a:gd name="T39" fmla="*/ 0 h 717"/>
                <a:gd name="T40" fmla="*/ 0 w 627"/>
                <a:gd name="T41" fmla="*/ 0 h 717"/>
                <a:gd name="T42" fmla="*/ 0 w 627"/>
                <a:gd name="T43" fmla="*/ 0 h 717"/>
                <a:gd name="T44" fmla="*/ 0 w 627"/>
                <a:gd name="T45" fmla="*/ 0 h 717"/>
                <a:gd name="T46" fmla="*/ 0 w 627"/>
                <a:gd name="T47" fmla="*/ 0 h 717"/>
                <a:gd name="T48" fmla="*/ 0 w 627"/>
                <a:gd name="T49" fmla="*/ 0 h 717"/>
                <a:gd name="T50" fmla="*/ 0 w 627"/>
                <a:gd name="T51" fmla="*/ 0 h 717"/>
                <a:gd name="T52" fmla="*/ 0 w 627"/>
                <a:gd name="T53" fmla="*/ 0 h 717"/>
                <a:gd name="T54" fmla="*/ 0 w 627"/>
                <a:gd name="T55" fmla="*/ 0 h 717"/>
                <a:gd name="T56" fmla="*/ 0 w 627"/>
                <a:gd name="T57" fmla="*/ 0 h 717"/>
                <a:gd name="T58" fmla="*/ 0 w 627"/>
                <a:gd name="T59" fmla="*/ 0 h 717"/>
                <a:gd name="T60" fmla="*/ 0 w 627"/>
                <a:gd name="T61" fmla="*/ 0 h 717"/>
                <a:gd name="T62" fmla="*/ 0 w 627"/>
                <a:gd name="T63" fmla="*/ 0 h 717"/>
                <a:gd name="T64" fmla="*/ 0 w 627"/>
                <a:gd name="T65" fmla="*/ 0 h 717"/>
                <a:gd name="T66" fmla="*/ 0 w 627"/>
                <a:gd name="T67" fmla="*/ 0 h 717"/>
                <a:gd name="T68" fmla="*/ 0 w 627"/>
                <a:gd name="T69" fmla="*/ 0 h 717"/>
                <a:gd name="T70" fmla="*/ 0 w 627"/>
                <a:gd name="T71" fmla="*/ 0 h 717"/>
                <a:gd name="T72" fmla="*/ 0 w 627"/>
                <a:gd name="T73" fmla="*/ 0 h 717"/>
                <a:gd name="T74" fmla="*/ 0 w 627"/>
                <a:gd name="T75" fmla="*/ 0 h 717"/>
                <a:gd name="T76" fmla="*/ 0 w 627"/>
                <a:gd name="T77" fmla="*/ 0 h 717"/>
                <a:gd name="T78" fmla="*/ 0 w 627"/>
                <a:gd name="T79" fmla="*/ 0 h 717"/>
                <a:gd name="T80" fmla="*/ 0 w 627"/>
                <a:gd name="T81" fmla="*/ 0 h 717"/>
                <a:gd name="T82" fmla="*/ 0 w 627"/>
                <a:gd name="T83" fmla="*/ 0 h 717"/>
                <a:gd name="T84" fmla="*/ 0 w 627"/>
                <a:gd name="T85" fmla="*/ 0 h 717"/>
                <a:gd name="T86" fmla="*/ 0 w 627"/>
                <a:gd name="T87" fmla="*/ 0 h 717"/>
                <a:gd name="T88" fmla="*/ 0 w 627"/>
                <a:gd name="T89" fmla="*/ 0 h 717"/>
                <a:gd name="T90" fmla="*/ 0 w 627"/>
                <a:gd name="T91" fmla="*/ 0 h 717"/>
                <a:gd name="T92" fmla="*/ 0 w 627"/>
                <a:gd name="T93" fmla="*/ 0 h 717"/>
                <a:gd name="T94" fmla="*/ 0 w 627"/>
                <a:gd name="T95" fmla="*/ 0 h 717"/>
                <a:gd name="T96" fmla="*/ 0 w 627"/>
                <a:gd name="T97" fmla="*/ 0 h 717"/>
                <a:gd name="T98" fmla="*/ 0 w 627"/>
                <a:gd name="T99" fmla="*/ 0 h 717"/>
                <a:gd name="T100" fmla="*/ 0 w 627"/>
                <a:gd name="T101" fmla="*/ 0 h 717"/>
                <a:gd name="T102" fmla="*/ 0 w 627"/>
                <a:gd name="T103" fmla="*/ 0 h 717"/>
                <a:gd name="T104" fmla="*/ 0 w 627"/>
                <a:gd name="T105" fmla="*/ 0 h 7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7"/>
                <a:gd name="T160" fmla="*/ 0 h 717"/>
                <a:gd name="T161" fmla="*/ 627 w 627"/>
                <a:gd name="T162" fmla="*/ 717 h 7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7" h="717">
                  <a:moveTo>
                    <a:pt x="478" y="90"/>
                  </a:moveTo>
                  <a:lnTo>
                    <a:pt x="461" y="103"/>
                  </a:lnTo>
                  <a:lnTo>
                    <a:pt x="445" y="116"/>
                  </a:lnTo>
                  <a:lnTo>
                    <a:pt x="429" y="127"/>
                  </a:lnTo>
                  <a:lnTo>
                    <a:pt x="415" y="140"/>
                  </a:lnTo>
                  <a:lnTo>
                    <a:pt x="400" y="152"/>
                  </a:lnTo>
                  <a:lnTo>
                    <a:pt x="388" y="166"/>
                  </a:lnTo>
                  <a:lnTo>
                    <a:pt x="376" y="181"/>
                  </a:lnTo>
                  <a:lnTo>
                    <a:pt x="368" y="200"/>
                  </a:lnTo>
                  <a:lnTo>
                    <a:pt x="357" y="192"/>
                  </a:lnTo>
                  <a:lnTo>
                    <a:pt x="348" y="181"/>
                  </a:lnTo>
                  <a:lnTo>
                    <a:pt x="339" y="170"/>
                  </a:lnTo>
                  <a:lnTo>
                    <a:pt x="332" y="159"/>
                  </a:lnTo>
                  <a:lnTo>
                    <a:pt x="325" y="151"/>
                  </a:lnTo>
                  <a:lnTo>
                    <a:pt x="317" y="151"/>
                  </a:lnTo>
                  <a:lnTo>
                    <a:pt x="307" y="159"/>
                  </a:lnTo>
                  <a:lnTo>
                    <a:pt x="299" y="179"/>
                  </a:lnTo>
                  <a:lnTo>
                    <a:pt x="488" y="389"/>
                  </a:lnTo>
                  <a:lnTo>
                    <a:pt x="481" y="402"/>
                  </a:lnTo>
                  <a:lnTo>
                    <a:pt x="472" y="414"/>
                  </a:lnTo>
                  <a:lnTo>
                    <a:pt x="463" y="423"/>
                  </a:lnTo>
                  <a:lnTo>
                    <a:pt x="454" y="434"/>
                  </a:lnTo>
                  <a:lnTo>
                    <a:pt x="446" y="444"/>
                  </a:lnTo>
                  <a:lnTo>
                    <a:pt x="444" y="457"/>
                  </a:lnTo>
                  <a:lnTo>
                    <a:pt x="446" y="471"/>
                  </a:lnTo>
                  <a:lnTo>
                    <a:pt x="458" y="488"/>
                  </a:lnTo>
                  <a:lnTo>
                    <a:pt x="471" y="480"/>
                  </a:lnTo>
                  <a:lnTo>
                    <a:pt x="483" y="471"/>
                  </a:lnTo>
                  <a:lnTo>
                    <a:pt x="494" y="461"/>
                  </a:lnTo>
                  <a:lnTo>
                    <a:pt x="506" y="452"/>
                  </a:lnTo>
                  <a:lnTo>
                    <a:pt x="516" y="441"/>
                  </a:lnTo>
                  <a:lnTo>
                    <a:pt x="525" y="430"/>
                  </a:lnTo>
                  <a:lnTo>
                    <a:pt x="535" y="419"/>
                  </a:lnTo>
                  <a:lnTo>
                    <a:pt x="547" y="408"/>
                  </a:lnTo>
                  <a:lnTo>
                    <a:pt x="541" y="386"/>
                  </a:lnTo>
                  <a:lnTo>
                    <a:pt x="534" y="368"/>
                  </a:lnTo>
                  <a:lnTo>
                    <a:pt x="524" y="351"/>
                  </a:lnTo>
                  <a:lnTo>
                    <a:pt x="514" y="335"/>
                  </a:lnTo>
                  <a:lnTo>
                    <a:pt x="499" y="320"/>
                  </a:lnTo>
                  <a:lnTo>
                    <a:pt x="486" y="307"/>
                  </a:lnTo>
                  <a:lnTo>
                    <a:pt x="472" y="293"/>
                  </a:lnTo>
                  <a:lnTo>
                    <a:pt x="458" y="279"/>
                  </a:lnTo>
                  <a:lnTo>
                    <a:pt x="473" y="267"/>
                  </a:lnTo>
                  <a:lnTo>
                    <a:pt x="492" y="257"/>
                  </a:lnTo>
                  <a:lnTo>
                    <a:pt x="510" y="251"/>
                  </a:lnTo>
                  <a:lnTo>
                    <a:pt x="531" y="250"/>
                  </a:lnTo>
                  <a:lnTo>
                    <a:pt x="549" y="254"/>
                  </a:lnTo>
                  <a:lnTo>
                    <a:pt x="568" y="266"/>
                  </a:lnTo>
                  <a:lnTo>
                    <a:pt x="583" y="287"/>
                  </a:lnTo>
                  <a:lnTo>
                    <a:pt x="597" y="319"/>
                  </a:lnTo>
                  <a:lnTo>
                    <a:pt x="627" y="707"/>
                  </a:lnTo>
                  <a:lnTo>
                    <a:pt x="599" y="714"/>
                  </a:lnTo>
                  <a:lnTo>
                    <a:pt x="572" y="717"/>
                  </a:lnTo>
                  <a:lnTo>
                    <a:pt x="544" y="715"/>
                  </a:lnTo>
                  <a:lnTo>
                    <a:pt x="516" y="712"/>
                  </a:lnTo>
                  <a:lnTo>
                    <a:pt x="485" y="704"/>
                  </a:lnTo>
                  <a:lnTo>
                    <a:pt x="456" y="698"/>
                  </a:lnTo>
                  <a:lnTo>
                    <a:pt x="427" y="691"/>
                  </a:lnTo>
                  <a:lnTo>
                    <a:pt x="397" y="687"/>
                  </a:lnTo>
                  <a:lnTo>
                    <a:pt x="351" y="675"/>
                  </a:lnTo>
                  <a:lnTo>
                    <a:pt x="304" y="664"/>
                  </a:lnTo>
                  <a:lnTo>
                    <a:pt x="255" y="651"/>
                  </a:lnTo>
                  <a:lnTo>
                    <a:pt x="211" y="636"/>
                  </a:lnTo>
                  <a:lnTo>
                    <a:pt x="166" y="615"/>
                  </a:lnTo>
                  <a:lnTo>
                    <a:pt x="128" y="589"/>
                  </a:lnTo>
                  <a:lnTo>
                    <a:pt x="95" y="557"/>
                  </a:lnTo>
                  <a:lnTo>
                    <a:pt x="70" y="518"/>
                  </a:lnTo>
                  <a:lnTo>
                    <a:pt x="77" y="480"/>
                  </a:lnTo>
                  <a:lnTo>
                    <a:pt x="69" y="450"/>
                  </a:lnTo>
                  <a:lnTo>
                    <a:pt x="50" y="426"/>
                  </a:lnTo>
                  <a:lnTo>
                    <a:pt x="29" y="404"/>
                  </a:lnTo>
                  <a:lnTo>
                    <a:pt x="9" y="382"/>
                  </a:lnTo>
                  <a:lnTo>
                    <a:pt x="0" y="359"/>
                  </a:lnTo>
                  <a:lnTo>
                    <a:pt x="8" y="331"/>
                  </a:lnTo>
                  <a:lnTo>
                    <a:pt x="40" y="299"/>
                  </a:lnTo>
                  <a:lnTo>
                    <a:pt x="32" y="270"/>
                  </a:lnTo>
                  <a:lnTo>
                    <a:pt x="41" y="247"/>
                  </a:lnTo>
                  <a:lnTo>
                    <a:pt x="57" y="226"/>
                  </a:lnTo>
                  <a:lnTo>
                    <a:pt x="81" y="205"/>
                  </a:lnTo>
                  <a:lnTo>
                    <a:pt x="105" y="183"/>
                  </a:lnTo>
                  <a:lnTo>
                    <a:pt x="125" y="158"/>
                  </a:lnTo>
                  <a:lnTo>
                    <a:pt x="138" y="127"/>
                  </a:lnTo>
                  <a:lnTo>
                    <a:pt x="139" y="90"/>
                  </a:lnTo>
                  <a:lnTo>
                    <a:pt x="148" y="100"/>
                  </a:lnTo>
                  <a:lnTo>
                    <a:pt x="160" y="110"/>
                  </a:lnTo>
                  <a:lnTo>
                    <a:pt x="173" y="119"/>
                  </a:lnTo>
                  <a:lnTo>
                    <a:pt x="189" y="124"/>
                  </a:lnTo>
                  <a:lnTo>
                    <a:pt x="204" y="125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9" y="100"/>
                  </a:lnTo>
                  <a:lnTo>
                    <a:pt x="259" y="88"/>
                  </a:lnTo>
                  <a:lnTo>
                    <a:pt x="272" y="76"/>
                  </a:lnTo>
                  <a:lnTo>
                    <a:pt x="284" y="64"/>
                  </a:lnTo>
                  <a:lnTo>
                    <a:pt x="297" y="53"/>
                  </a:lnTo>
                  <a:lnTo>
                    <a:pt x="307" y="40"/>
                  </a:lnTo>
                  <a:lnTo>
                    <a:pt x="319" y="27"/>
                  </a:lnTo>
                  <a:lnTo>
                    <a:pt x="328" y="13"/>
                  </a:lnTo>
                  <a:lnTo>
                    <a:pt x="338" y="0"/>
                  </a:lnTo>
                  <a:lnTo>
                    <a:pt x="353" y="12"/>
                  </a:lnTo>
                  <a:lnTo>
                    <a:pt x="373" y="21"/>
                  </a:lnTo>
                  <a:lnTo>
                    <a:pt x="393" y="27"/>
                  </a:lnTo>
                  <a:lnTo>
                    <a:pt x="415" y="34"/>
                  </a:lnTo>
                  <a:lnTo>
                    <a:pt x="434" y="42"/>
                  </a:lnTo>
                  <a:lnTo>
                    <a:pt x="453" y="52"/>
                  </a:lnTo>
                  <a:lnTo>
                    <a:pt x="467" y="68"/>
                  </a:lnTo>
                  <a:lnTo>
                    <a:pt x="478" y="9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7" name="Freeform 53"/>
            <p:cNvSpPr>
              <a:spLocks/>
            </p:cNvSpPr>
            <p:nvPr/>
          </p:nvSpPr>
          <p:spPr bwMode="auto">
            <a:xfrm>
              <a:off x="4140" y="1851"/>
              <a:ext cx="378" cy="344"/>
            </a:xfrm>
            <a:custGeom>
              <a:avLst/>
              <a:gdLst>
                <a:gd name="T0" fmla="*/ 0 w 1509"/>
                <a:gd name="T1" fmla="*/ 0 h 1373"/>
                <a:gd name="T2" fmla="*/ 0 w 1509"/>
                <a:gd name="T3" fmla="*/ 0 h 1373"/>
                <a:gd name="T4" fmla="*/ 0 w 1509"/>
                <a:gd name="T5" fmla="*/ 0 h 1373"/>
                <a:gd name="T6" fmla="*/ 0 w 1509"/>
                <a:gd name="T7" fmla="*/ 0 h 1373"/>
                <a:gd name="T8" fmla="*/ 0 w 1509"/>
                <a:gd name="T9" fmla="*/ 0 h 1373"/>
                <a:gd name="T10" fmla="*/ 0 w 1509"/>
                <a:gd name="T11" fmla="*/ 0 h 1373"/>
                <a:gd name="T12" fmla="*/ 0 w 1509"/>
                <a:gd name="T13" fmla="*/ 0 h 1373"/>
                <a:gd name="T14" fmla="*/ 0 w 1509"/>
                <a:gd name="T15" fmla="*/ 0 h 1373"/>
                <a:gd name="T16" fmla="*/ 0 w 1509"/>
                <a:gd name="T17" fmla="*/ 0 h 1373"/>
                <a:gd name="T18" fmla="*/ 0 w 1509"/>
                <a:gd name="T19" fmla="*/ 0 h 1373"/>
                <a:gd name="T20" fmla="*/ 0 w 1509"/>
                <a:gd name="T21" fmla="*/ 0 h 1373"/>
                <a:gd name="T22" fmla="*/ 0 w 1509"/>
                <a:gd name="T23" fmla="*/ 0 h 1373"/>
                <a:gd name="T24" fmla="*/ 0 w 1509"/>
                <a:gd name="T25" fmla="*/ 0 h 1373"/>
                <a:gd name="T26" fmla="*/ 0 w 1509"/>
                <a:gd name="T27" fmla="*/ 0 h 1373"/>
                <a:gd name="T28" fmla="*/ 0 w 1509"/>
                <a:gd name="T29" fmla="*/ 0 h 1373"/>
                <a:gd name="T30" fmla="*/ 0 w 1509"/>
                <a:gd name="T31" fmla="*/ 0 h 1373"/>
                <a:gd name="T32" fmla="*/ 0 w 1509"/>
                <a:gd name="T33" fmla="*/ 0 h 1373"/>
                <a:gd name="T34" fmla="*/ 0 w 1509"/>
                <a:gd name="T35" fmla="*/ 0 h 1373"/>
                <a:gd name="T36" fmla="*/ 0 w 1509"/>
                <a:gd name="T37" fmla="*/ 0 h 1373"/>
                <a:gd name="T38" fmla="*/ 0 w 1509"/>
                <a:gd name="T39" fmla="*/ 0 h 1373"/>
                <a:gd name="T40" fmla="*/ 0 w 1509"/>
                <a:gd name="T41" fmla="*/ 0 h 1373"/>
                <a:gd name="T42" fmla="*/ 0 w 1509"/>
                <a:gd name="T43" fmla="*/ 0 h 1373"/>
                <a:gd name="T44" fmla="*/ 0 w 1509"/>
                <a:gd name="T45" fmla="*/ 0 h 1373"/>
                <a:gd name="T46" fmla="*/ 0 w 1509"/>
                <a:gd name="T47" fmla="*/ 0 h 1373"/>
                <a:gd name="T48" fmla="*/ 0 w 1509"/>
                <a:gd name="T49" fmla="*/ 0 h 1373"/>
                <a:gd name="T50" fmla="*/ 0 w 1509"/>
                <a:gd name="T51" fmla="*/ 0 h 1373"/>
                <a:gd name="T52" fmla="*/ 0 w 1509"/>
                <a:gd name="T53" fmla="*/ 0 h 1373"/>
                <a:gd name="T54" fmla="*/ 0 w 1509"/>
                <a:gd name="T55" fmla="*/ 0 h 1373"/>
                <a:gd name="T56" fmla="*/ 0 w 1509"/>
                <a:gd name="T57" fmla="*/ 0 h 1373"/>
                <a:gd name="T58" fmla="*/ 0 w 1509"/>
                <a:gd name="T59" fmla="*/ 0 h 1373"/>
                <a:gd name="T60" fmla="*/ 0 w 1509"/>
                <a:gd name="T61" fmla="*/ 0 h 1373"/>
                <a:gd name="T62" fmla="*/ 0 w 1509"/>
                <a:gd name="T63" fmla="*/ 0 h 1373"/>
                <a:gd name="T64" fmla="*/ 0 w 1509"/>
                <a:gd name="T65" fmla="*/ 0 h 1373"/>
                <a:gd name="T66" fmla="*/ 0 w 1509"/>
                <a:gd name="T67" fmla="*/ 0 h 1373"/>
                <a:gd name="T68" fmla="*/ 0 w 1509"/>
                <a:gd name="T69" fmla="*/ 0 h 1373"/>
                <a:gd name="T70" fmla="*/ 0 w 1509"/>
                <a:gd name="T71" fmla="*/ 0 h 1373"/>
                <a:gd name="T72" fmla="*/ 0 w 1509"/>
                <a:gd name="T73" fmla="*/ 0 h 1373"/>
                <a:gd name="T74" fmla="*/ 0 w 1509"/>
                <a:gd name="T75" fmla="*/ 0 h 1373"/>
                <a:gd name="T76" fmla="*/ 0 w 1509"/>
                <a:gd name="T77" fmla="*/ 0 h 1373"/>
                <a:gd name="T78" fmla="*/ 0 w 1509"/>
                <a:gd name="T79" fmla="*/ 0 h 1373"/>
                <a:gd name="T80" fmla="*/ 0 w 1509"/>
                <a:gd name="T81" fmla="*/ 0 h 1373"/>
                <a:gd name="T82" fmla="*/ 0 w 1509"/>
                <a:gd name="T83" fmla="*/ 0 h 1373"/>
                <a:gd name="T84" fmla="*/ 0 w 1509"/>
                <a:gd name="T85" fmla="*/ 0 h 1373"/>
                <a:gd name="T86" fmla="*/ 0 w 1509"/>
                <a:gd name="T87" fmla="*/ 0 h 1373"/>
                <a:gd name="T88" fmla="*/ 0 w 1509"/>
                <a:gd name="T89" fmla="*/ 0 h 1373"/>
                <a:gd name="T90" fmla="*/ 0 w 1509"/>
                <a:gd name="T91" fmla="*/ 0 h 1373"/>
                <a:gd name="T92" fmla="*/ 0 w 1509"/>
                <a:gd name="T93" fmla="*/ 0 h 1373"/>
                <a:gd name="T94" fmla="*/ 0 w 1509"/>
                <a:gd name="T95" fmla="*/ 0 h 1373"/>
                <a:gd name="T96" fmla="*/ 0 w 1509"/>
                <a:gd name="T97" fmla="*/ 0 h 1373"/>
                <a:gd name="T98" fmla="*/ 0 w 1509"/>
                <a:gd name="T99" fmla="*/ 0 h 1373"/>
                <a:gd name="T100" fmla="*/ 0 w 1509"/>
                <a:gd name="T101" fmla="*/ 0 h 1373"/>
                <a:gd name="T102" fmla="*/ 0 w 1509"/>
                <a:gd name="T103" fmla="*/ 0 h 1373"/>
                <a:gd name="T104" fmla="*/ 0 w 1509"/>
                <a:gd name="T105" fmla="*/ 0 h 1373"/>
                <a:gd name="T106" fmla="*/ 0 w 1509"/>
                <a:gd name="T107" fmla="*/ 0 h 13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9"/>
                <a:gd name="T163" fmla="*/ 0 h 1373"/>
                <a:gd name="T164" fmla="*/ 1509 w 1509"/>
                <a:gd name="T165" fmla="*/ 1373 h 13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9" h="1373">
                  <a:moveTo>
                    <a:pt x="1201" y="219"/>
                  </a:moveTo>
                  <a:lnTo>
                    <a:pt x="1240" y="206"/>
                  </a:lnTo>
                  <a:lnTo>
                    <a:pt x="1272" y="185"/>
                  </a:lnTo>
                  <a:lnTo>
                    <a:pt x="1298" y="155"/>
                  </a:lnTo>
                  <a:lnTo>
                    <a:pt x="1322" y="124"/>
                  </a:lnTo>
                  <a:lnTo>
                    <a:pt x="1343" y="89"/>
                  </a:lnTo>
                  <a:lnTo>
                    <a:pt x="1368" y="56"/>
                  </a:lnTo>
                  <a:lnTo>
                    <a:pt x="1395" y="24"/>
                  </a:lnTo>
                  <a:lnTo>
                    <a:pt x="1429" y="0"/>
                  </a:lnTo>
                  <a:lnTo>
                    <a:pt x="1417" y="39"/>
                  </a:lnTo>
                  <a:lnTo>
                    <a:pt x="1402" y="76"/>
                  </a:lnTo>
                  <a:lnTo>
                    <a:pt x="1382" y="112"/>
                  </a:lnTo>
                  <a:lnTo>
                    <a:pt x="1359" y="146"/>
                  </a:lnTo>
                  <a:lnTo>
                    <a:pt x="1333" y="177"/>
                  </a:lnTo>
                  <a:lnTo>
                    <a:pt x="1308" y="208"/>
                  </a:lnTo>
                  <a:lnTo>
                    <a:pt x="1282" y="239"/>
                  </a:lnTo>
                  <a:lnTo>
                    <a:pt x="1260" y="269"/>
                  </a:lnTo>
                  <a:lnTo>
                    <a:pt x="1260" y="276"/>
                  </a:lnTo>
                  <a:lnTo>
                    <a:pt x="1262" y="283"/>
                  </a:lnTo>
                  <a:lnTo>
                    <a:pt x="1266" y="289"/>
                  </a:lnTo>
                  <a:lnTo>
                    <a:pt x="1272" y="294"/>
                  </a:lnTo>
                  <a:lnTo>
                    <a:pt x="1278" y="297"/>
                  </a:lnTo>
                  <a:lnTo>
                    <a:pt x="1284" y="300"/>
                  </a:lnTo>
                  <a:lnTo>
                    <a:pt x="1292" y="300"/>
                  </a:lnTo>
                  <a:lnTo>
                    <a:pt x="1300" y="298"/>
                  </a:lnTo>
                  <a:lnTo>
                    <a:pt x="1509" y="279"/>
                  </a:lnTo>
                  <a:lnTo>
                    <a:pt x="1478" y="308"/>
                  </a:lnTo>
                  <a:lnTo>
                    <a:pt x="1439" y="326"/>
                  </a:lnTo>
                  <a:lnTo>
                    <a:pt x="1395" y="335"/>
                  </a:lnTo>
                  <a:lnTo>
                    <a:pt x="1351" y="344"/>
                  </a:lnTo>
                  <a:lnTo>
                    <a:pt x="1311" y="354"/>
                  </a:lnTo>
                  <a:lnTo>
                    <a:pt x="1281" y="372"/>
                  </a:lnTo>
                  <a:lnTo>
                    <a:pt x="1266" y="402"/>
                  </a:lnTo>
                  <a:lnTo>
                    <a:pt x="1270" y="448"/>
                  </a:lnTo>
                  <a:lnTo>
                    <a:pt x="1420" y="488"/>
                  </a:lnTo>
                  <a:lnTo>
                    <a:pt x="1348" y="487"/>
                  </a:lnTo>
                  <a:lnTo>
                    <a:pt x="1279" y="495"/>
                  </a:lnTo>
                  <a:lnTo>
                    <a:pt x="1211" y="509"/>
                  </a:lnTo>
                  <a:lnTo>
                    <a:pt x="1147" y="532"/>
                  </a:lnTo>
                  <a:lnTo>
                    <a:pt x="1084" y="561"/>
                  </a:lnTo>
                  <a:lnTo>
                    <a:pt x="1026" y="599"/>
                  </a:lnTo>
                  <a:lnTo>
                    <a:pt x="972" y="643"/>
                  </a:lnTo>
                  <a:lnTo>
                    <a:pt x="922" y="697"/>
                  </a:lnTo>
                  <a:lnTo>
                    <a:pt x="861" y="781"/>
                  </a:lnTo>
                  <a:lnTo>
                    <a:pt x="801" y="870"/>
                  </a:lnTo>
                  <a:lnTo>
                    <a:pt x="738" y="959"/>
                  </a:lnTo>
                  <a:lnTo>
                    <a:pt x="673" y="1047"/>
                  </a:lnTo>
                  <a:lnTo>
                    <a:pt x="602" y="1129"/>
                  </a:lnTo>
                  <a:lnTo>
                    <a:pt x="525" y="1205"/>
                  </a:lnTo>
                  <a:lnTo>
                    <a:pt x="439" y="1270"/>
                  </a:lnTo>
                  <a:lnTo>
                    <a:pt x="345" y="1323"/>
                  </a:lnTo>
                  <a:lnTo>
                    <a:pt x="332" y="1323"/>
                  </a:lnTo>
                  <a:lnTo>
                    <a:pt x="319" y="1323"/>
                  </a:lnTo>
                  <a:lnTo>
                    <a:pt x="304" y="1323"/>
                  </a:lnTo>
                  <a:lnTo>
                    <a:pt x="289" y="1326"/>
                  </a:lnTo>
                  <a:lnTo>
                    <a:pt x="273" y="1327"/>
                  </a:lnTo>
                  <a:lnTo>
                    <a:pt x="259" y="1331"/>
                  </a:lnTo>
                  <a:lnTo>
                    <a:pt x="246" y="1336"/>
                  </a:lnTo>
                  <a:lnTo>
                    <a:pt x="235" y="1344"/>
                  </a:lnTo>
                  <a:lnTo>
                    <a:pt x="16" y="1373"/>
                  </a:lnTo>
                  <a:lnTo>
                    <a:pt x="4" y="1340"/>
                  </a:lnTo>
                  <a:lnTo>
                    <a:pt x="0" y="1307"/>
                  </a:lnTo>
                  <a:lnTo>
                    <a:pt x="0" y="1276"/>
                  </a:lnTo>
                  <a:lnTo>
                    <a:pt x="5" y="1245"/>
                  </a:lnTo>
                  <a:lnTo>
                    <a:pt x="11" y="1214"/>
                  </a:lnTo>
                  <a:lnTo>
                    <a:pt x="18" y="1184"/>
                  </a:lnTo>
                  <a:lnTo>
                    <a:pt x="24" y="1154"/>
                  </a:lnTo>
                  <a:lnTo>
                    <a:pt x="26" y="1125"/>
                  </a:lnTo>
                  <a:lnTo>
                    <a:pt x="69" y="1125"/>
                  </a:lnTo>
                  <a:lnTo>
                    <a:pt x="113" y="1123"/>
                  </a:lnTo>
                  <a:lnTo>
                    <a:pt x="155" y="1117"/>
                  </a:lnTo>
                  <a:lnTo>
                    <a:pt x="198" y="1111"/>
                  </a:lnTo>
                  <a:lnTo>
                    <a:pt x="240" y="1101"/>
                  </a:lnTo>
                  <a:lnTo>
                    <a:pt x="281" y="1091"/>
                  </a:lnTo>
                  <a:lnTo>
                    <a:pt x="322" y="1083"/>
                  </a:lnTo>
                  <a:lnTo>
                    <a:pt x="364" y="1075"/>
                  </a:lnTo>
                  <a:lnTo>
                    <a:pt x="922" y="468"/>
                  </a:lnTo>
                  <a:lnTo>
                    <a:pt x="922" y="424"/>
                  </a:lnTo>
                  <a:lnTo>
                    <a:pt x="923" y="379"/>
                  </a:lnTo>
                  <a:lnTo>
                    <a:pt x="923" y="331"/>
                  </a:lnTo>
                  <a:lnTo>
                    <a:pt x="925" y="284"/>
                  </a:lnTo>
                  <a:lnTo>
                    <a:pt x="925" y="237"/>
                  </a:lnTo>
                  <a:lnTo>
                    <a:pt x="925" y="192"/>
                  </a:lnTo>
                  <a:lnTo>
                    <a:pt x="924" y="149"/>
                  </a:lnTo>
                  <a:lnTo>
                    <a:pt x="922" y="110"/>
                  </a:lnTo>
                  <a:lnTo>
                    <a:pt x="939" y="127"/>
                  </a:lnTo>
                  <a:lnTo>
                    <a:pt x="951" y="150"/>
                  </a:lnTo>
                  <a:lnTo>
                    <a:pt x="958" y="175"/>
                  </a:lnTo>
                  <a:lnTo>
                    <a:pt x="965" y="202"/>
                  </a:lnTo>
                  <a:lnTo>
                    <a:pt x="972" y="227"/>
                  </a:lnTo>
                  <a:lnTo>
                    <a:pt x="984" y="250"/>
                  </a:lnTo>
                  <a:lnTo>
                    <a:pt x="1002" y="267"/>
                  </a:lnTo>
                  <a:lnTo>
                    <a:pt x="1031" y="279"/>
                  </a:lnTo>
                  <a:lnTo>
                    <a:pt x="1060" y="253"/>
                  </a:lnTo>
                  <a:lnTo>
                    <a:pt x="1081" y="223"/>
                  </a:lnTo>
                  <a:lnTo>
                    <a:pt x="1098" y="188"/>
                  </a:lnTo>
                  <a:lnTo>
                    <a:pt x="1112" y="151"/>
                  </a:lnTo>
                  <a:lnTo>
                    <a:pt x="1122" y="112"/>
                  </a:lnTo>
                  <a:lnTo>
                    <a:pt x="1135" y="73"/>
                  </a:lnTo>
                  <a:lnTo>
                    <a:pt x="1150" y="35"/>
                  </a:lnTo>
                  <a:lnTo>
                    <a:pt x="1170" y="0"/>
                  </a:lnTo>
                  <a:lnTo>
                    <a:pt x="1178" y="24"/>
                  </a:lnTo>
                  <a:lnTo>
                    <a:pt x="1183" y="51"/>
                  </a:lnTo>
                  <a:lnTo>
                    <a:pt x="1184" y="82"/>
                  </a:lnTo>
                  <a:lnTo>
                    <a:pt x="1185" y="113"/>
                  </a:lnTo>
                  <a:lnTo>
                    <a:pt x="1185" y="142"/>
                  </a:lnTo>
                  <a:lnTo>
                    <a:pt x="1186" y="172"/>
                  </a:lnTo>
                  <a:lnTo>
                    <a:pt x="1191" y="197"/>
                  </a:lnTo>
                  <a:lnTo>
                    <a:pt x="1201" y="2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8" name="Freeform 54"/>
            <p:cNvSpPr>
              <a:spLocks/>
            </p:cNvSpPr>
            <p:nvPr/>
          </p:nvSpPr>
          <p:spPr bwMode="auto">
            <a:xfrm>
              <a:off x="4152" y="1879"/>
              <a:ext cx="12" cy="10"/>
            </a:xfrm>
            <a:custGeom>
              <a:avLst/>
              <a:gdLst>
                <a:gd name="T0" fmla="*/ 0 w 50"/>
                <a:gd name="T1" fmla="*/ 0 h 40"/>
                <a:gd name="T2" fmla="*/ 0 w 50"/>
                <a:gd name="T3" fmla="*/ 0 h 40"/>
                <a:gd name="T4" fmla="*/ 0 w 50"/>
                <a:gd name="T5" fmla="*/ 0 h 40"/>
                <a:gd name="T6" fmla="*/ 0 w 50"/>
                <a:gd name="T7" fmla="*/ 0 h 40"/>
                <a:gd name="T8" fmla="*/ 0 w 50"/>
                <a:gd name="T9" fmla="*/ 0 h 40"/>
                <a:gd name="T10" fmla="*/ 0 w 50"/>
                <a:gd name="T11" fmla="*/ 0 h 40"/>
                <a:gd name="T12" fmla="*/ 0 w 50"/>
                <a:gd name="T13" fmla="*/ 0 h 40"/>
                <a:gd name="T14" fmla="*/ 0 w 50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40"/>
                <a:gd name="T26" fmla="*/ 50 w 50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40">
                  <a:moveTo>
                    <a:pt x="50" y="19"/>
                  </a:moveTo>
                  <a:lnTo>
                    <a:pt x="44" y="21"/>
                  </a:lnTo>
                  <a:lnTo>
                    <a:pt x="42" y="29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0" y="19"/>
                  </a:lnTo>
                  <a:lnTo>
                    <a:pt x="21" y="0"/>
                  </a:lnTo>
                  <a:lnTo>
                    <a:pt x="50" y="1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9" name="Freeform 55"/>
            <p:cNvSpPr>
              <a:spLocks/>
            </p:cNvSpPr>
            <p:nvPr/>
          </p:nvSpPr>
          <p:spPr bwMode="auto">
            <a:xfrm>
              <a:off x="3985" y="1897"/>
              <a:ext cx="33" cy="17"/>
            </a:xfrm>
            <a:custGeom>
              <a:avLst/>
              <a:gdLst>
                <a:gd name="T0" fmla="*/ 0 w 129"/>
                <a:gd name="T1" fmla="*/ 0 h 68"/>
                <a:gd name="T2" fmla="*/ 0 w 129"/>
                <a:gd name="T3" fmla="*/ 0 h 68"/>
                <a:gd name="T4" fmla="*/ 0 w 129"/>
                <a:gd name="T5" fmla="*/ 0 h 68"/>
                <a:gd name="T6" fmla="*/ 0 w 129"/>
                <a:gd name="T7" fmla="*/ 0 h 68"/>
                <a:gd name="T8" fmla="*/ 0 w 129"/>
                <a:gd name="T9" fmla="*/ 0 h 68"/>
                <a:gd name="T10" fmla="*/ 0 w 129"/>
                <a:gd name="T11" fmla="*/ 0 h 68"/>
                <a:gd name="T12" fmla="*/ 0 w 129"/>
                <a:gd name="T13" fmla="*/ 0 h 68"/>
                <a:gd name="T14" fmla="*/ 0 w 129"/>
                <a:gd name="T15" fmla="*/ 0 h 68"/>
                <a:gd name="T16" fmla="*/ 0 w 129"/>
                <a:gd name="T17" fmla="*/ 0 h 68"/>
                <a:gd name="T18" fmla="*/ 0 w 129"/>
                <a:gd name="T19" fmla="*/ 0 h 68"/>
                <a:gd name="T20" fmla="*/ 0 w 129"/>
                <a:gd name="T21" fmla="*/ 0 h 68"/>
                <a:gd name="T22" fmla="*/ 0 w 129"/>
                <a:gd name="T23" fmla="*/ 0 h 68"/>
                <a:gd name="T24" fmla="*/ 0 w 129"/>
                <a:gd name="T25" fmla="*/ 0 h 68"/>
                <a:gd name="T26" fmla="*/ 0 w 129"/>
                <a:gd name="T27" fmla="*/ 0 h 68"/>
                <a:gd name="T28" fmla="*/ 0 w 129"/>
                <a:gd name="T29" fmla="*/ 0 h 68"/>
                <a:gd name="T30" fmla="*/ 0 w 129"/>
                <a:gd name="T31" fmla="*/ 0 h 68"/>
                <a:gd name="T32" fmla="*/ 0 w 129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68"/>
                <a:gd name="T53" fmla="*/ 129 w 129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68">
                  <a:moveTo>
                    <a:pt x="129" y="5"/>
                  </a:moveTo>
                  <a:lnTo>
                    <a:pt x="113" y="14"/>
                  </a:lnTo>
                  <a:lnTo>
                    <a:pt x="100" y="26"/>
                  </a:lnTo>
                  <a:lnTo>
                    <a:pt x="86" y="37"/>
                  </a:lnTo>
                  <a:lnTo>
                    <a:pt x="72" y="49"/>
                  </a:lnTo>
                  <a:lnTo>
                    <a:pt x="56" y="59"/>
                  </a:lnTo>
                  <a:lnTo>
                    <a:pt x="39" y="66"/>
                  </a:lnTo>
                  <a:lnTo>
                    <a:pt x="20" y="68"/>
                  </a:lnTo>
                  <a:lnTo>
                    <a:pt x="0" y="65"/>
                  </a:lnTo>
                  <a:lnTo>
                    <a:pt x="11" y="52"/>
                  </a:lnTo>
                  <a:lnTo>
                    <a:pt x="26" y="40"/>
                  </a:lnTo>
                  <a:lnTo>
                    <a:pt x="43" y="27"/>
                  </a:lnTo>
                  <a:lnTo>
                    <a:pt x="60" y="16"/>
                  </a:lnTo>
                  <a:lnTo>
                    <a:pt x="77" y="7"/>
                  </a:lnTo>
                  <a:lnTo>
                    <a:pt x="96" y="2"/>
                  </a:lnTo>
                  <a:lnTo>
                    <a:pt x="112" y="0"/>
                  </a:lnTo>
                  <a:lnTo>
                    <a:pt x="1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0" name="Freeform 56"/>
            <p:cNvSpPr>
              <a:spLocks/>
            </p:cNvSpPr>
            <p:nvPr/>
          </p:nvSpPr>
          <p:spPr bwMode="auto">
            <a:xfrm>
              <a:off x="4065" y="1901"/>
              <a:ext cx="51" cy="44"/>
            </a:xfrm>
            <a:custGeom>
              <a:avLst/>
              <a:gdLst>
                <a:gd name="T0" fmla="*/ 0 w 205"/>
                <a:gd name="T1" fmla="*/ 0 h 176"/>
                <a:gd name="T2" fmla="*/ 0 w 205"/>
                <a:gd name="T3" fmla="*/ 0 h 176"/>
                <a:gd name="T4" fmla="*/ 0 w 205"/>
                <a:gd name="T5" fmla="*/ 0 h 176"/>
                <a:gd name="T6" fmla="*/ 0 w 205"/>
                <a:gd name="T7" fmla="*/ 0 h 176"/>
                <a:gd name="T8" fmla="*/ 0 w 205"/>
                <a:gd name="T9" fmla="*/ 0 h 176"/>
                <a:gd name="T10" fmla="*/ 0 w 205"/>
                <a:gd name="T11" fmla="*/ 0 h 176"/>
                <a:gd name="T12" fmla="*/ 0 w 205"/>
                <a:gd name="T13" fmla="*/ 0 h 176"/>
                <a:gd name="T14" fmla="*/ 0 w 205"/>
                <a:gd name="T15" fmla="*/ 0 h 176"/>
                <a:gd name="T16" fmla="*/ 0 w 205"/>
                <a:gd name="T17" fmla="*/ 0 h 176"/>
                <a:gd name="T18" fmla="*/ 0 w 205"/>
                <a:gd name="T19" fmla="*/ 0 h 176"/>
                <a:gd name="T20" fmla="*/ 0 w 205"/>
                <a:gd name="T21" fmla="*/ 0 h 176"/>
                <a:gd name="T22" fmla="*/ 0 w 205"/>
                <a:gd name="T23" fmla="*/ 0 h 176"/>
                <a:gd name="T24" fmla="*/ 0 w 205"/>
                <a:gd name="T25" fmla="*/ 0 h 176"/>
                <a:gd name="T26" fmla="*/ 0 w 205"/>
                <a:gd name="T27" fmla="*/ 0 h 176"/>
                <a:gd name="T28" fmla="*/ 0 w 205"/>
                <a:gd name="T29" fmla="*/ 0 h 176"/>
                <a:gd name="T30" fmla="*/ 0 w 205"/>
                <a:gd name="T31" fmla="*/ 0 h 176"/>
                <a:gd name="T32" fmla="*/ 0 w 205"/>
                <a:gd name="T33" fmla="*/ 0 h 176"/>
                <a:gd name="T34" fmla="*/ 0 w 205"/>
                <a:gd name="T35" fmla="*/ 0 h 176"/>
                <a:gd name="T36" fmla="*/ 0 w 205"/>
                <a:gd name="T37" fmla="*/ 0 h 176"/>
                <a:gd name="T38" fmla="*/ 0 w 205"/>
                <a:gd name="T39" fmla="*/ 0 h 176"/>
                <a:gd name="T40" fmla="*/ 0 w 205"/>
                <a:gd name="T41" fmla="*/ 0 h 176"/>
                <a:gd name="T42" fmla="*/ 0 w 205"/>
                <a:gd name="T43" fmla="*/ 0 h 176"/>
                <a:gd name="T44" fmla="*/ 0 w 205"/>
                <a:gd name="T45" fmla="*/ 0 h 176"/>
                <a:gd name="T46" fmla="*/ 0 w 205"/>
                <a:gd name="T47" fmla="*/ 0 h 176"/>
                <a:gd name="T48" fmla="*/ 0 w 205"/>
                <a:gd name="T49" fmla="*/ 0 h 176"/>
                <a:gd name="T50" fmla="*/ 0 w 205"/>
                <a:gd name="T51" fmla="*/ 0 h 176"/>
                <a:gd name="T52" fmla="*/ 0 w 205"/>
                <a:gd name="T53" fmla="*/ 0 h 176"/>
                <a:gd name="T54" fmla="*/ 0 w 205"/>
                <a:gd name="T55" fmla="*/ 0 h 176"/>
                <a:gd name="T56" fmla="*/ 0 w 205"/>
                <a:gd name="T57" fmla="*/ 0 h 176"/>
                <a:gd name="T58" fmla="*/ 0 w 205"/>
                <a:gd name="T59" fmla="*/ 0 h 176"/>
                <a:gd name="T60" fmla="*/ 0 w 205"/>
                <a:gd name="T61" fmla="*/ 0 h 176"/>
                <a:gd name="T62" fmla="*/ 0 w 205"/>
                <a:gd name="T63" fmla="*/ 0 h 176"/>
                <a:gd name="T64" fmla="*/ 0 w 205"/>
                <a:gd name="T65" fmla="*/ 0 h 1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5"/>
                <a:gd name="T100" fmla="*/ 0 h 176"/>
                <a:gd name="T101" fmla="*/ 205 w 205"/>
                <a:gd name="T102" fmla="*/ 176 h 1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5" h="176">
                  <a:moveTo>
                    <a:pt x="200" y="2"/>
                  </a:moveTo>
                  <a:lnTo>
                    <a:pt x="204" y="19"/>
                  </a:lnTo>
                  <a:lnTo>
                    <a:pt x="205" y="37"/>
                  </a:lnTo>
                  <a:lnTo>
                    <a:pt x="203" y="53"/>
                  </a:lnTo>
                  <a:lnTo>
                    <a:pt x="199" y="69"/>
                  </a:lnTo>
                  <a:lnTo>
                    <a:pt x="192" y="84"/>
                  </a:lnTo>
                  <a:lnTo>
                    <a:pt x="185" y="99"/>
                  </a:lnTo>
                  <a:lnTo>
                    <a:pt x="176" y="115"/>
                  </a:lnTo>
                  <a:lnTo>
                    <a:pt x="169" y="131"/>
                  </a:lnTo>
                  <a:lnTo>
                    <a:pt x="152" y="141"/>
                  </a:lnTo>
                  <a:lnTo>
                    <a:pt x="135" y="151"/>
                  </a:lnTo>
                  <a:lnTo>
                    <a:pt x="115" y="160"/>
                  </a:lnTo>
                  <a:lnTo>
                    <a:pt x="97" y="169"/>
                  </a:lnTo>
                  <a:lnTo>
                    <a:pt x="75" y="173"/>
                  </a:lnTo>
                  <a:lnTo>
                    <a:pt x="53" y="176"/>
                  </a:lnTo>
                  <a:lnTo>
                    <a:pt x="32" y="175"/>
                  </a:lnTo>
                  <a:lnTo>
                    <a:pt x="10" y="171"/>
                  </a:lnTo>
                  <a:lnTo>
                    <a:pt x="1" y="159"/>
                  </a:lnTo>
                  <a:lnTo>
                    <a:pt x="0" y="149"/>
                  </a:lnTo>
                  <a:lnTo>
                    <a:pt x="2" y="138"/>
                  </a:lnTo>
                  <a:lnTo>
                    <a:pt x="9" y="129"/>
                  </a:lnTo>
                  <a:lnTo>
                    <a:pt x="15" y="118"/>
                  </a:lnTo>
                  <a:lnTo>
                    <a:pt x="23" y="107"/>
                  </a:lnTo>
                  <a:lnTo>
                    <a:pt x="28" y="94"/>
                  </a:lnTo>
                  <a:lnTo>
                    <a:pt x="31" y="81"/>
                  </a:lnTo>
                  <a:lnTo>
                    <a:pt x="46" y="65"/>
                  </a:lnTo>
                  <a:lnTo>
                    <a:pt x="63" y="50"/>
                  </a:lnTo>
                  <a:lnTo>
                    <a:pt x="82" y="33"/>
                  </a:lnTo>
                  <a:lnTo>
                    <a:pt x="103" y="21"/>
                  </a:lnTo>
                  <a:lnTo>
                    <a:pt x="125" y="10"/>
                  </a:lnTo>
                  <a:lnTo>
                    <a:pt x="148" y="3"/>
                  </a:lnTo>
                  <a:lnTo>
                    <a:pt x="173" y="0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1" name="Freeform 57"/>
            <p:cNvSpPr>
              <a:spLocks/>
            </p:cNvSpPr>
            <p:nvPr/>
          </p:nvSpPr>
          <p:spPr bwMode="auto">
            <a:xfrm>
              <a:off x="4092" y="1911"/>
              <a:ext cx="11" cy="15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9"/>
                <a:gd name="T53" fmla="*/ 45 w 4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9">
                  <a:moveTo>
                    <a:pt x="21" y="59"/>
                  </a:moveTo>
                  <a:lnTo>
                    <a:pt x="6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5" y="14"/>
                  </a:lnTo>
                  <a:lnTo>
                    <a:pt x="44" y="22"/>
                  </a:lnTo>
                  <a:lnTo>
                    <a:pt x="43" y="29"/>
                  </a:lnTo>
                  <a:lnTo>
                    <a:pt x="39" y="37"/>
                  </a:lnTo>
                  <a:lnTo>
                    <a:pt x="33" y="44"/>
                  </a:lnTo>
                  <a:lnTo>
                    <a:pt x="27" y="52"/>
                  </a:lnTo>
                  <a:lnTo>
                    <a:pt x="21" y="59"/>
                  </a:lnTo>
                  <a:close/>
                </a:path>
              </a:pathLst>
            </a:custGeom>
            <a:solidFill>
              <a:srgbClr val="00F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2" name="Freeform 58"/>
            <p:cNvSpPr>
              <a:spLocks/>
            </p:cNvSpPr>
            <p:nvPr/>
          </p:nvSpPr>
          <p:spPr bwMode="auto">
            <a:xfrm>
              <a:off x="4080" y="1921"/>
              <a:ext cx="12" cy="12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50"/>
                <a:gd name="T35" fmla="*/ 50 w 50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50">
                  <a:moveTo>
                    <a:pt x="50" y="40"/>
                  </a:moveTo>
                  <a:lnTo>
                    <a:pt x="48" y="42"/>
                  </a:lnTo>
                  <a:lnTo>
                    <a:pt x="42" y="44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8"/>
                  </a:lnTo>
                  <a:lnTo>
                    <a:pt x="11" y="49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20" y="0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3" name="Freeform 59"/>
            <p:cNvSpPr>
              <a:spLocks/>
            </p:cNvSpPr>
            <p:nvPr/>
          </p:nvSpPr>
          <p:spPr bwMode="auto">
            <a:xfrm>
              <a:off x="4155" y="1971"/>
              <a:ext cx="22" cy="15"/>
            </a:xfrm>
            <a:custGeom>
              <a:avLst/>
              <a:gdLst>
                <a:gd name="T0" fmla="*/ 0 w 90"/>
                <a:gd name="T1" fmla="*/ 0 h 61"/>
                <a:gd name="T2" fmla="*/ 0 w 90"/>
                <a:gd name="T3" fmla="*/ 0 h 61"/>
                <a:gd name="T4" fmla="*/ 0 w 90"/>
                <a:gd name="T5" fmla="*/ 0 h 61"/>
                <a:gd name="T6" fmla="*/ 0 w 90"/>
                <a:gd name="T7" fmla="*/ 0 h 61"/>
                <a:gd name="T8" fmla="*/ 0 w 90"/>
                <a:gd name="T9" fmla="*/ 0 h 61"/>
                <a:gd name="T10" fmla="*/ 0 w 90"/>
                <a:gd name="T11" fmla="*/ 0 h 61"/>
                <a:gd name="T12" fmla="*/ 0 w 90"/>
                <a:gd name="T13" fmla="*/ 0 h 61"/>
                <a:gd name="T14" fmla="*/ 0 w 90"/>
                <a:gd name="T15" fmla="*/ 0 h 61"/>
                <a:gd name="T16" fmla="*/ 0 w 90"/>
                <a:gd name="T17" fmla="*/ 0 h 61"/>
                <a:gd name="T18" fmla="*/ 0 w 90"/>
                <a:gd name="T19" fmla="*/ 0 h 61"/>
                <a:gd name="T20" fmla="*/ 0 w 90"/>
                <a:gd name="T21" fmla="*/ 0 h 61"/>
                <a:gd name="T22" fmla="*/ 0 w 90"/>
                <a:gd name="T23" fmla="*/ 0 h 61"/>
                <a:gd name="T24" fmla="*/ 0 w 90"/>
                <a:gd name="T25" fmla="*/ 0 h 61"/>
                <a:gd name="T26" fmla="*/ 0 w 90"/>
                <a:gd name="T27" fmla="*/ 0 h 61"/>
                <a:gd name="T28" fmla="*/ 0 w 90"/>
                <a:gd name="T29" fmla="*/ 0 h 61"/>
                <a:gd name="T30" fmla="*/ 0 w 90"/>
                <a:gd name="T31" fmla="*/ 0 h 61"/>
                <a:gd name="T32" fmla="*/ 0 w 90"/>
                <a:gd name="T33" fmla="*/ 0 h 61"/>
                <a:gd name="T34" fmla="*/ 0 w 90"/>
                <a:gd name="T35" fmla="*/ 0 h 61"/>
                <a:gd name="T36" fmla="*/ 0 w 90"/>
                <a:gd name="T37" fmla="*/ 0 h 61"/>
                <a:gd name="T38" fmla="*/ 0 w 90"/>
                <a:gd name="T39" fmla="*/ 0 h 61"/>
                <a:gd name="T40" fmla="*/ 0 w 90"/>
                <a:gd name="T41" fmla="*/ 0 h 61"/>
                <a:gd name="T42" fmla="*/ 0 w 90"/>
                <a:gd name="T43" fmla="*/ 0 h 61"/>
                <a:gd name="T44" fmla="*/ 0 w 90"/>
                <a:gd name="T45" fmla="*/ 0 h 61"/>
                <a:gd name="T46" fmla="*/ 0 w 90"/>
                <a:gd name="T47" fmla="*/ 0 h 61"/>
                <a:gd name="T48" fmla="*/ 0 w 90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61"/>
                <a:gd name="T77" fmla="*/ 90 w 90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61">
                  <a:moveTo>
                    <a:pt x="89" y="11"/>
                  </a:moveTo>
                  <a:lnTo>
                    <a:pt x="90" y="18"/>
                  </a:lnTo>
                  <a:lnTo>
                    <a:pt x="89" y="25"/>
                  </a:lnTo>
                  <a:lnTo>
                    <a:pt x="86" y="32"/>
                  </a:lnTo>
                  <a:lnTo>
                    <a:pt x="80" y="39"/>
                  </a:lnTo>
                  <a:lnTo>
                    <a:pt x="73" y="45"/>
                  </a:lnTo>
                  <a:lnTo>
                    <a:pt x="64" y="51"/>
                  </a:lnTo>
                  <a:lnTo>
                    <a:pt x="56" y="56"/>
                  </a:lnTo>
                  <a:lnTo>
                    <a:pt x="49" y="61"/>
                  </a:lnTo>
                  <a:lnTo>
                    <a:pt x="37" y="60"/>
                  </a:lnTo>
                  <a:lnTo>
                    <a:pt x="28" y="60"/>
                  </a:lnTo>
                  <a:lnTo>
                    <a:pt x="20" y="59"/>
                  </a:lnTo>
                  <a:lnTo>
                    <a:pt x="13" y="57"/>
                  </a:lnTo>
                  <a:lnTo>
                    <a:pt x="7" y="53"/>
                  </a:lnTo>
                  <a:lnTo>
                    <a:pt x="3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0" y="16"/>
                  </a:lnTo>
                  <a:lnTo>
                    <a:pt x="40" y="9"/>
                  </a:lnTo>
                  <a:lnTo>
                    <a:pt x="50" y="3"/>
                  </a:lnTo>
                  <a:lnTo>
                    <a:pt x="61" y="0"/>
                  </a:lnTo>
                  <a:lnTo>
                    <a:pt x="74" y="3"/>
                  </a:lnTo>
                  <a:lnTo>
                    <a:pt x="8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4" name="Freeform 60"/>
            <p:cNvSpPr>
              <a:spLocks/>
            </p:cNvSpPr>
            <p:nvPr/>
          </p:nvSpPr>
          <p:spPr bwMode="auto">
            <a:xfrm>
              <a:off x="4154" y="1975"/>
              <a:ext cx="122" cy="145"/>
            </a:xfrm>
            <a:custGeom>
              <a:avLst/>
              <a:gdLst>
                <a:gd name="T0" fmla="*/ 0 w 490"/>
                <a:gd name="T1" fmla="*/ 0 h 580"/>
                <a:gd name="T2" fmla="*/ 0 w 490"/>
                <a:gd name="T3" fmla="*/ 0 h 580"/>
                <a:gd name="T4" fmla="*/ 0 w 490"/>
                <a:gd name="T5" fmla="*/ 0 h 580"/>
                <a:gd name="T6" fmla="*/ 0 w 490"/>
                <a:gd name="T7" fmla="*/ 0 h 580"/>
                <a:gd name="T8" fmla="*/ 0 w 490"/>
                <a:gd name="T9" fmla="*/ 0 h 580"/>
                <a:gd name="T10" fmla="*/ 0 w 490"/>
                <a:gd name="T11" fmla="*/ 0 h 580"/>
                <a:gd name="T12" fmla="*/ 0 w 490"/>
                <a:gd name="T13" fmla="*/ 0 h 580"/>
                <a:gd name="T14" fmla="*/ 0 w 490"/>
                <a:gd name="T15" fmla="*/ 0 h 580"/>
                <a:gd name="T16" fmla="*/ 0 w 490"/>
                <a:gd name="T17" fmla="*/ 0 h 580"/>
                <a:gd name="T18" fmla="*/ 0 w 490"/>
                <a:gd name="T19" fmla="*/ 0 h 580"/>
                <a:gd name="T20" fmla="*/ 0 w 490"/>
                <a:gd name="T21" fmla="*/ 0 h 580"/>
                <a:gd name="T22" fmla="*/ 0 w 490"/>
                <a:gd name="T23" fmla="*/ 0 h 580"/>
                <a:gd name="T24" fmla="*/ 0 w 490"/>
                <a:gd name="T25" fmla="*/ 0 h 580"/>
                <a:gd name="T26" fmla="*/ 0 w 490"/>
                <a:gd name="T27" fmla="*/ 0 h 580"/>
                <a:gd name="T28" fmla="*/ 0 w 490"/>
                <a:gd name="T29" fmla="*/ 0 h 580"/>
                <a:gd name="T30" fmla="*/ 0 w 490"/>
                <a:gd name="T31" fmla="*/ 0 h 580"/>
                <a:gd name="T32" fmla="*/ 0 w 490"/>
                <a:gd name="T33" fmla="*/ 0 h 580"/>
                <a:gd name="T34" fmla="*/ 0 w 490"/>
                <a:gd name="T35" fmla="*/ 0 h 580"/>
                <a:gd name="T36" fmla="*/ 0 w 490"/>
                <a:gd name="T37" fmla="*/ 0 h 580"/>
                <a:gd name="T38" fmla="*/ 0 w 490"/>
                <a:gd name="T39" fmla="*/ 0 h 580"/>
                <a:gd name="T40" fmla="*/ 0 w 490"/>
                <a:gd name="T41" fmla="*/ 0 h 580"/>
                <a:gd name="T42" fmla="*/ 0 w 490"/>
                <a:gd name="T43" fmla="*/ 0 h 580"/>
                <a:gd name="T44" fmla="*/ 0 w 490"/>
                <a:gd name="T45" fmla="*/ 0 h 580"/>
                <a:gd name="T46" fmla="*/ 0 w 490"/>
                <a:gd name="T47" fmla="*/ 0 h 580"/>
                <a:gd name="T48" fmla="*/ 0 w 490"/>
                <a:gd name="T49" fmla="*/ 0 h 580"/>
                <a:gd name="T50" fmla="*/ 0 w 490"/>
                <a:gd name="T51" fmla="*/ 0 h 580"/>
                <a:gd name="T52" fmla="*/ 0 w 490"/>
                <a:gd name="T53" fmla="*/ 0 h 580"/>
                <a:gd name="T54" fmla="*/ 0 w 490"/>
                <a:gd name="T55" fmla="*/ 0 h 580"/>
                <a:gd name="T56" fmla="*/ 0 w 490"/>
                <a:gd name="T57" fmla="*/ 0 h 580"/>
                <a:gd name="T58" fmla="*/ 0 w 490"/>
                <a:gd name="T59" fmla="*/ 0 h 580"/>
                <a:gd name="T60" fmla="*/ 0 w 490"/>
                <a:gd name="T61" fmla="*/ 0 h 580"/>
                <a:gd name="T62" fmla="*/ 0 w 490"/>
                <a:gd name="T63" fmla="*/ 0 h 580"/>
                <a:gd name="T64" fmla="*/ 0 w 490"/>
                <a:gd name="T65" fmla="*/ 0 h 580"/>
                <a:gd name="T66" fmla="*/ 0 w 490"/>
                <a:gd name="T67" fmla="*/ 0 h 580"/>
                <a:gd name="T68" fmla="*/ 0 w 490"/>
                <a:gd name="T69" fmla="*/ 0 h 580"/>
                <a:gd name="T70" fmla="*/ 0 w 490"/>
                <a:gd name="T71" fmla="*/ 0 h 580"/>
                <a:gd name="T72" fmla="*/ 0 w 490"/>
                <a:gd name="T73" fmla="*/ 0 h 580"/>
                <a:gd name="T74" fmla="*/ 0 w 490"/>
                <a:gd name="T75" fmla="*/ 0 h 580"/>
                <a:gd name="T76" fmla="*/ 0 w 490"/>
                <a:gd name="T77" fmla="*/ 0 h 580"/>
                <a:gd name="T78" fmla="*/ 0 w 490"/>
                <a:gd name="T79" fmla="*/ 0 h 580"/>
                <a:gd name="T80" fmla="*/ 0 w 490"/>
                <a:gd name="T81" fmla="*/ 0 h 580"/>
                <a:gd name="T82" fmla="*/ 0 w 490"/>
                <a:gd name="T83" fmla="*/ 0 h 580"/>
                <a:gd name="T84" fmla="*/ 0 w 490"/>
                <a:gd name="T85" fmla="*/ 0 h 580"/>
                <a:gd name="T86" fmla="*/ 0 w 490"/>
                <a:gd name="T87" fmla="*/ 0 h 580"/>
                <a:gd name="T88" fmla="*/ 0 w 490"/>
                <a:gd name="T89" fmla="*/ 0 h 580"/>
                <a:gd name="T90" fmla="*/ 0 w 490"/>
                <a:gd name="T91" fmla="*/ 0 h 580"/>
                <a:gd name="T92" fmla="*/ 0 w 490"/>
                <a:gd name="T93" fmla="*/ 0 h 580"/>
                <a:gd name="T94" fmla="*/ 0 w 490"/>
                <a:gd name="T95" fmla="*/ 0 h 580"/>
                <a:gd name="T96" fmla="*/ 0 w 490"/>
                <a:gd name="T97" fmla="*/ 0 h 580"/>
                <a:gd name="T98" fmla="*/ 0 w 490"/>
                <a:gd name="T99" fmla="*/ 0 h 580"/>
                <a:gd name="T100" fmla="*/ 0 w 490"/>
                <a:gd name="T101" fmla="*/ 0 h 580"/>
                <a:gd name="T102" fmla="*/ 0 w 490"/>
                <a:gd name="T103" fmla="*/ 0 h 580"/>
                <a:gd name="T104" fmla="*/ 0 w 490"/>
                <a:gd name="T105" fmla="*/ 0 h 580"/>
                <a:gd name="T106" fmla="*/ 0 w 490"/>
                <a:gd name="T107" fmla="*/ 0 h 580"/>
                <a:gd name="T108" fmla="*/ 0 w 490"/>
                <a:gd name="T109" fmla="*/ 0 h 580"/>
                <a:gd name="T110" fmla="*/ 0 w 490"/>
                <a:gd name="T111" fmla="*/ 0 h 580"/>
                <a:gd name="T112" fmla="*/ 0 w 490"/>
                <a:gd name="T113" fmla="*/ 0 h 58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0"/>
                <a:gd name="T172" fmla="*/ 0 h 580"/>
                <a:gd name="T173" fmla="*/ 490 w 490"/>
                <a:gd name="T174" fmla="*/ 580 h 58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0" h="580">
                  <a:moveTo>
                    <a:pt x="390" y="32"/>
                  </a:moveTo>
                  <a:lnTo>
                    <a:pt x="392" y="69"/>
                  </a:lnTo>
                  <a:lnTo>
                    <a:pt x="397" y="106"/>
                  </a:lnTo>
                  <a:lnTo>
                    <a:pt x="406" y="142"/>
                  </a:lnTo>
                  <a:lnTo>
                    <a:pt x="418" y="178"/>
                  </a:lnTo>
                  <a:lnTo>
                    <a:pt x="432" y="211"/>
                  </a:lnTo>
                  <a:lnTo>
                    <a:pt x="449" y="244"/>
                  </a:lnTo>
                  <a:lnTo>
                    <a:pt x="467" y="273"/>
                  </a:lnTo>
                  <a:lnTo>
                    <a:pt x="490" y="301"/>
                  </a:lnTo>
                  <a:lnTo>
                    <a:pt x="480" y="315"/>
                  </a:lnTo>
                  <a:lnTo>
                    <a:pt x="470" y="332"/>
                  </a:lnTo>
                  <a:lnTo>
                    <a:pt x="457" y="348"/>
                  </a:lnTo>
                  <a:lnTo>
                    <a:pt x="443" y="365"/>
                  </a:lnTo>
                  <a:lnTo>
                    <a:pt x="426" y="382"/>
                  </a:lnTo>
                  <a:lnTo>
                    <a:pt x="411" y="399"/>
                  </a:lnTo>
                  <a:lnTo>
                    <a:pt x="395" y="414"/>
                  </a:lnTo>
                  <a:lnTo>
                    <a:pt x="381" y="430"/>
                  </a:lnTo>
                  <a:lnTo>
                    <a:pt x="351" y="401"/>
                  </a:lnTo>
                  <a:lnTo>
                    <a:pt x="362" y="389"/>
                  </a:lnTo>
                  <a:lnTo>
                    <a:pt x="376" y="377"/>
                  </a:lnTo>
                  <a:lnTo>
                    <a:pt x="390" y="365"/>
                  </a:lnTo>
                  <a:lnTo>
                    <a:pt x="406" y="354"/>
                  </a:lnTo>
                  <a:lnTo>
                    <a:pt x="416" y="341"/>
                  </a:lnTo>
                  <a:lnTo>
                    <a:pt x="426" y="328"/>
                  </a:lnTo>
                  <a:lnTo>
                    <a:pt x="431" y="314"/>
                  </a:lnTo>
                  <a:lnTo>
                    <a:pt x="431" y="301"/>
                  </a:lnTo>
                  <a:lnTo>
                    <a:pt x="418" y="292"/>
                  </a:lnTo>
                  <a:lnTo>
                    <a:pt x="406" y="285"/>
                  </a:lnTo>
                  <a:lnTo>
                    <a:pt x="393" y="282"/>
                  </a:lnTo>
                  <a:lnTo>
                    <a:pt x="381" y="282"/>
                  </a:lnTo>
                  <a:lnTo>
                    <a:pt x="368" y="282"/>
                  </a:lnTo>
                  <a:lnTo>
                    <a:pt x="355" y="284"/>
                  </a:lnTo>
                  <a:lnTo>
                    <a:pt x="342" y="287"/>
                  </a:lnTo>
                  <a:lnTo>
                    <a:pt x="331" y="292"/>
                  </a:lnTo>
                  <a:lnTo>
                    <a:pt x="315" y="273"/>
                  </a:lnTo>
                  <a:lnTo>
                    <a:pt x="304" y="254"/>
                  </a:lnTo>
                  <a:lnTo>
                    <a:pt x="295" y="232"/>
                  </a:lnTo>
                  <a:lnTo>
                    <a:pt x="290" y="210"/>
                  </a:lnTo>
                  <a:lnTo>
                    <a:pt x="282" y="190"/>
                  </a:lnTo>
                  <a:lnTo>
                    <a:pt x="273" y="172"/>
                  </a:lnTo>
                  <a:lnTo>
                    <a:pt x="259" y="158"/>
                  </a:lnTo>
                  <a:lnTo>
                    <a:pt x="242" y="152"/>
                  </a:lnTo>
                  <a:lnTo>
                    <a:pt x="228" y="171"/>
                  </a:lnTo>
                  <a:lnTo>
                    <a:pt x="218" y="194"/>
                  </a:lnTo>
                  <a:lnTo>
                    <a:pt x="209" y="218"/>
                  </a:lnTo>
                  <a:lnTo>
                    <a:pt x="204" y="244"/>
                  </a:lnTo>
                  <a:lnTo>
                    <a:pt x="197" y="270"/>
                  </a:lnTo>
                  <a:lnTo>
                    <a:pt x="193" y="297"/>
                  </a:lnTo>
                  <a:lnTo>
                    <a:pt x="188" y="324"/>
                  </a:lnTo>
                  <a:lnTo>
                    <a:pt x="182" y="351"/>
                  </a:lnTo>
                  <a:lnTo>
                    <a:pt x="163" y="358"/>
                  </a:lnTo>
                  <a:lnTo>
                    <a:pt x="144" y="365"/>
                  </a:lnTo>
                  <a:lnTo>
                    <a:pt x="126" y="373"/>
                  </a:lnTo>
                  <a:lnTo>
                    <a:pt x="107" y="380"/>
                  </a:lnTo>
                  <a:lnTo>
                    <a:pt x="88" y="387"/>
                  </a:lnTo>
                  <a:lnTo>
                    <a:pt x="69" y="396"/>
                  </a:lnTo>
                  <a:lnTo>
                    <a:pt x="51" y="402"/>
                  </a:lnTo>
                  <a:lnTo>
                    <a:pt x="33" y="411"/>
                  </a:lnTo>
                  <a:lnTo>
                    <a:pt x="44" y="428"/>
                  </a:lnTo>
                  <a:lnTo>
                    <a:pt x="66" y="443"/>
                  </a:lnTo>
                  <a:lnTo>
                    <a:pt x="90" y="454"/>
                  </a:lnTo>
                  <a:lnTo>
                    <a:pt x="116" y="466"/>
                  </a:lnTo>
                  <a:lnTo>
                    <a:pt x="137" y="479"/>
                  </a:lnTo>
                  <a:lnTo>
                    <a:pt x="152" y="499"/>
                  </a:lnTo>
                  <a:lnTo>
                    <a:pt x="154" y="524"/>
                  </a:lnTo>
                  <a:lnTo>
                    <a:pt x="142" y="561"/>
                  </a:lnTo>
                  <a:lnTo>
                    <a:pt x="129" y="564"/>
                  </a:lnTo>
                  <a:lnTo>
                    <a:pt x="117" y="567"/>
                  </a:lnTo>
                  <a:lnTo>
                    <a:pt x="103" y="570"/>
                  </a:lnTo>
                  <a:lnTo>
                    <a:pt x="90" y="574"/>
                  </a:lnTo>
                  <a:lnTo>
                    <a:pt x="75" y="576"/>
                  </a:lnTo>
                  <a:lnTo>
                    <a:pt x="61" y="578"/>
                  </a:lnTo>
                  <a:lnTo>
                    <a:pt x="47" y="579"/>
                  </a:lnTo>
                  <a:lnTo>
                    <a:pt x="33" y="580"/>
                  </a:lnTo>
                  <a:lnTo>
                    <a:pt x="37" y="564"/>
                  </a:lnTo>
                  <a:lnTo>
                    <a:pt x="38" y="551"/>
                  </a:lnTo>
                  <a:lnTo>
                    <a:pt x="36" y="538"/>
                  </a:lnTo>
                  <a:lnTo>
                    <a:pt x="33" y="527"/>
                  </a:lnTo>
                  <a:lnTo>
                    <a:pt x="25" y="516"/>
                  </a:lnTo>
                  <a:lnTo>
                    <a:pt x="18" y="506"/>
                  </a:lnTo>
                  <a:lnTo>
                    <a:pt x="10" y="497"/>
                  </a:lnTo>
                  <a:lnTo>
                    <a:pt x="3" y="490"/>
                  </a:lnTo>
                  <a:lnTo>
                    <a:pt x="2" y="457"/>
                  </a:lnTo>
                  <a:lnTo>
                    <a:pt x="1" y="425"/>
                  </a:lnTo>
                  <a:lnTo>
                    <a:pt x="0" y="389"/>
                  </a:lnTo>
                  <a:lnTo>
                    <a:pt x="0" y="354"/>
                  </a:lnTo>
                  <a:lnTo>
                    <a:pt x="0" y="318"/>
                  </a:lnTo>
                  <a:lnTo>
                    <a:pt x="2" y="282"/>
                  </a:lnTo>
                  <a:lnTo>
                    <a:pt x="5" y="246"/>
                  </a:lnTo>
                  <a:lnTo>
                    <a:pt x="13" y="212"/>
                  </a:lnTo>
                  <a:lnTo>
                    <a:pt x="35" y="216"/>
                  </a:lnTo>
                  <a:lnTo>
                    <a:pt x="59" y="220"/>
                  </a:lnTo>
                  <a:lnTo>
                    <a:pt x="81" y="223"/>
                  </a:lnTo>
                  <a:lnTo>
                    <a:pt x="105" y="226"/>
                  </a:lnTo>
                  <a:lnTo>
                    <a:pt x="128" y="226"/>
                  </a:lnTo>
                  <a:lnTo>
                    <a:pt x="151" y="225"/>
                  </a:lnTo>
                  <a:lnTo>
                    <a:pt x="171" y="220"/>
                  </a:lnTo>
                  <a:lnTo>
                    <a:pt x="192" y="212"/>
                  </a:lnTo>
                  <a:lnTo>
                    <a:pt x="215" y="184"/>
                  </a:lnTo>
                  <a:lnTo>
                    <a:pt x="222" y="149"/>
                  </a:lnTo>
                  <a:lnTo>
                    <a:pt x="220" y="110"/>
                  </a:lnTo>
                  <a:lnTo>
                    <a:pt x="217" y="74"/>
                  </a:lnTo>
                  <a:lnTo>
                    <a:pt x="217" y="39"/>
                  </a:lnTo>
                  <a:lnTo>
                    <a:pt x="229" y="14"/>
                  </a:lnTo>
                  <a:lnTo>
                    <a:pt x="257" y="0"/>
                  </a:lnTo>
                  <a:lnTo>
                    <a:pt x="311" y="3"/>
                  </a:lnTo>
                  <a:lnTo>
                    <a:pt x="322" y="7"/>
                  </a:lnTo>
                  <a:lnTo>
                    <a:pt x="334" y="10"/>
                  </a:lnTo>
                  <a:lnTo>
                    <a:pt x="346" y="10"/>
                  </a:lnTo>
                  <a:lnTo>
                    <a:pt x="358" y="10"/>
                  </a:lnTo>
                  <a:lnTo>
                    <a:pt x="368" y="10"/>
                  </a:lnTo>
                  <a:lnTo>
                    <a:pt x="377" y="13"/>
                  </a:lnTo>
                  <a:lnTo>
                    <a:pt x="384" y="19"/>
                  </a:lnTo>
                  <a:lnTo>
                    <a:pt x="390" y="32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5" name="Freeform 61"/>
            <p:cNvSpPr>
              <a:spLocks/>
            </p:cNvSpPr>
            <p:nvPr/>
          </p:nvSpPr>
          <p:spPr bwMode="auto">
            <a:xfrm>
              <a:off x="4018" y="1986"/>
              <a:ext cx="82" cy="110"/>
            </a:xfrm>
            <a:custGeom>
              <a:avLst/>
              <a:gdLst>
                <a:gd name="T0" fmla="*/ 0 w 331"/>
                <a:gd name="T1" fmla="*/ 0 h 442"/>
                <a:gd name="T2" fmla="*/ 0 w 331"/>
                <a:gd name="T3" fmla="*/ 0 h 442"/>
                <a:gd name="T4" fmla="*/ 0 w 331"/>
                <a:gd name="T5" fmla="*/ 0 h 442"/>
                <a:gd name="T6" fmla="*/ 0 w 331"/>
                <a:gd name="T7" fmla="*/ 0 h 442"/>
                <a:gd name="T8" fmla="*/ 0 w 331"/>
                <a:gd name="T9" fmla="*/ 0 h 442"/>
                <a:gd name="T10" fmla="*/ 0 w 331"/>
                <a:gd name="T11" fmla="*/ 0 h 442"/>
                <a:gd name="T12" fmla="*/ 0 w 331"/>
                <a:gd name="T13" fmla="*/ 0 h 442"/>
                <a:gd name="T14" fmla="*/ 0 w 331"/>
                <a:gd name="T15" fmla="*/ 0 h 442"/>
                <a:gd name="T16" fmla="*/ 0 w 331"/>
                <a:gd name="T17" fmla="*/ 0 h 442"/>
                <a:gd name="T18" fmla="*/ 0 w 331"/>
                <a:gd name="T19" fmla="*/ 0 h 442"/>
                <a:gd name="T20" fmla="*/ 0 w 331"/>
                <a:gd name="T21" fmla="*/ 0 h 442"/>
                <a:gd name="T22" fmla="*/ 0 w 331"/>
                <a:gd name="T23" fmla="*/ 0 h 442"/>
                <a:gd name="T24" fmla="*/ 0 w 331"/>
                <a:gd name="T25" fmla="*/ 0 h 442"/>
                <a:gd name="T26" fmla="*/ 0 w 331"/>
                <a:gd name="T27" fmla="*/ 0 h 442"/>
                <a:gd name="T28" fmla="*/ 0 w 331"/>
                <a:gd name="T29" fmla="*/ 0 h 442"/>
                <a:gd name="T30" fmla="*/ 0 w 331"/>
                <a:gd name="T31" fmla="*/ 0 h 442"/>
                <a:gd name="T32" fmla="*/ 0 w 331"/>
                <a:gd name="T33" fmla="*/ 0 h 442"/>
                <a:gd name="T34" fmla="*/ 0 w 331"/>
                <a:gd name="T35" fmla="*/ 0 h 442"/>
                <a:gd name="T36" fmla="*/ 0 w 331"/>
                <a:gd name="T37" fmla="*/ 0 h 442"/>
                <a:gd name="T38" fmla="*/ 0 w 331"/>
                <a:gd name="T39" fmla="*/ 0 h 442"/>
                <a:gd name="T40" fmla="*/ 0 w 331"/>
                <a:gd name="T41" fmla="*/ 0 h 442"/>
                <a:gd name="T42" fmla="*/ 0 w 331"/>
                <a:gd name="T43" fmla="*/ 0 h 442"/>
                <a:gd name="T44" fmla="*/ 0 w 331"/>
                <a:gd name="T45" fmla="*/ 0 h 442"/>
                <a:gd name="T46" fmla="*/ 0 w 331"/>
                <a:gd name="T47" fmla="*/ 0 h 442"/>
                <a:gd name="T48" fmla="*/ 0 w 331"/>
                <a:gd name="T49" fmla="*/ 0 h 442"/>
                <a:gd name="T50" fmla="*/ 0 w 331"/>
                <a:gd name="T51" fmla="*/ 0 h 442"/>
                <a:gd name="T52" fmla="*/ 0 w 331"/>
                <a:gd name="T53" fmla="*/ 0 h 442"/>
                <a:gd name="T54" fmla="*/ 0 w 331"/>
                <a:gd name="T55" fmla="*/ 0 h 442"/>
                <a:gd name="T56" fmla="*/ 0 w 331"/>
                <a:gd name="T57" fmla="*/ 0 h 442"/>
                <a:gd name="T58" fmla="*/ 0 w 331"/>
                <a:gd name="T59" fmla="*/ 0 h 442"/>
                <a:gd name="T60" fmla="*/ 0 w 331"/>
                <a:gd name="T61" fmla="*/ 0 h 442"/>
                <a:gd name="T62" fmla="*/ 0 w 331"/>
                <a:gd name="T63" fmla="*/ 0 h 442"/>
                <a:gd name="T64" fmla="*/ 0 w 331"/>
                <a:gd name="T65" fmla="*/ 0 h 442"/>
                <a:gd name="T66" fmla="*/ 0 w 331"/>
                <a:gd name="T67" fmla="*/ 0 h 442"/>
                <a:gd name="T68" fmla="*/ 0 w 331"/>
                <a:gd name="T69" fmla="*/ 0 h 442"/>
                <a:gd name="T70" fmla="*/ 0 w 331"/>
                <a:gd name="T71" fmla="*/ 0 h 442"/>
                <a:gd name="T72" fmla="*/ 0 w 331"/>
                <a:gd name="T73" fmla="*/ 0 h 442"/>
                <a:gd name="T74" fmla="*/ 0 w 331"/>
                <a:gd name="T75" fmla="*/ 0 h 442"/>
                <a:gd name="T76" fmla="*/ 0 w 331"/>
                <a:gd name="T77" fmla="*/ 0 h 442"/>
                <a:gd name="T78" fmla="*/ 0 w 331"/>
                <a:gd name="T79" fmla="*/ 0 h 442"/>
                <a:gd name="T80" fmla="*/ 0 w 331"/>
                <a:gd name="T81" fmla="*/ 0 h 442"/>
                <a:gd name="T82" fmla="*/ 0 w 331"/>
                <a:gd name="T83" fmla="*/ 0 h 442"/>
                <a:gd name="T84" fmla="*/ 0 w 331"/>
                <a:gd name="T85" fmla="*/ 0 h 442"/>
                <a:gd name="T86" fmla="*/ 0 w 331"/>
                <a:gd name="T87" fmla="*/ 0 h 442"/>
                <a:gd name="T88" fmla="*/ 0 w 331"/>
                <a:gd name="T89" fmla="*/ 0 h 442"/>
                <a:gd name="T90" fmla="*/ 0 w 331"/>
                <a:gd name="T91" fmla="*/ 0 h 442"/>
                <a:gd name="T92" fmla="*/ 0 w 331"/>
                <a:gd name="T93" fmla="*/ 0 h 442"/>
                <a:gd name="T94" fmla="*/ 0 w 331"/>
                <a:gd name="T95" fmla="*/ 0 h 442"/>
                <a:gd name="T96" fmla="*/ 0 w 331"/>
                <a:gd name="T97" fmla="*/ 0 h 442"/>
                <a:gd name="T98" fmla="*/ 0 w 331"/>
                <a:gd name="T99" fmla="*/ 0 h 442"/>
                <a:gd name="T100" fmla="*/ 0 w 331"/>
                <a:gd name="T101" fmla="*/ 0 h 442"/>
                <a:gd name="T102" fmla="*/ 0 w 331"/>
                <a:gd name="T103" fmla="*/ 0 h 442"/>
                <a:gd name="T104" fmla="*/ 0 w 331"/>
                <a:gd name="T105" fmla="*/ 0 h 442"/>
                <a:gd name="T106" fmla="*/ 0 w 331"/>
                <a:gd name="T107" fmla="*/ 0 h 442"/>
                <a:gd name="T108" fmla="*/ 0 w 331"/>
                <a:gd name="T109" fmla="*/ 0 h 442"/>
                <a:gd name="T110" fmla="*/ 0 w 331"/>
                <a:gd name="T111" fmla="*/ 0 h 442"/>
                <a:gd name="T112" fmla="*/ 0 w 331"/>
                <a:gd name="T113" fmla="*/ 0 h 442"/>
                <a:gd name="T114" fmla="*/ 0 w 331"/>
                <a:gd name="T115" fmla="*/ 0 h 442"/>
                <a:gd name="T116" fmla="*/ 0 w 331"/>
                <a:gd name="T117" fmla="*/ 0 h 442"/>
                <a:gd name="T118" fmla="*/ 0 w 331"/>
                <a:gd name="T119" fmla="*/ 0 h 4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1"/>
                <a:gd name="T181" fmla="*/ 0 h 442"/>
                <a:gd name="T182" fmla="*/ 331 w 331"/>
                <a:gd name="T183" fmla="*/ 442 h 4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1" h="442">
                  <a:moveTo>
                    <a:pt x="239" y="88"/>
                  </a:moveTo>
                  <a:lnTo>
                    <a:pt x="245" y="96"/>
                  </a:lnTo>
                  <a:lnTo>
                    <a:pt x="250" y="107"/>
                  </a:lnTo>
                  <a:lnTo>
                    <a:pt x="252" y="120"/>
                  </a:lnTo>
                  <a:lnTo>
                    <a:pt x="254" y="133"/>
                  </a:lnTo>
                  <a:lnTo>
                    <a:pt x="253" y="145"/>
                  </a:lnTo>
                  <a:lnTo>
                    <a:pt x="253" y="158"/>
                  </a:lnTo>
                  <a:lnTo>
                    <a:pt x="251" y="168"/>
                  </a:lnTo>
                  <a:lnTo>
                    <a:pt x="249" y="178"/>
                  </a:lnTo>
                  <a:lnTo>
                    <a:pt x="241" y="181"/>
                  </a:lnTo>
                  <a:lnTo>
                    <a:pt x="234" y="185"/>
                  </a:lnTo>
                  <a:lnTo>
                    <a:pt x="227" y="188"/>
                  </a:lnTo>
                  <a:lnTo>
                    <a:pt x="221" y="192"/>
                  </a:lnTo>
                  <a:lnTo>
                    <a:pt x="214" y="195"/>
                  </a:lnTo>
                  <a:lnTo>
                    <a:pt x="208" y="200"/>
                  </a:lnTo>
                  <a:lnTo>
                    <a:pt x="202" y="203"/>
                  </a:lnTo>
                  <a:lnTo>
                    <a:pt x="199" y="207"/>
                  </a:lnTo>
                  <a:lnTo>
                    <a:pt x="205" y="229"/>
                  </a:lnTo>
                  <a:lnTo>
                    <a:pt x="220" y="242"/>
                  </a:lnTo>
                  <a:lnTo>
                    <a:pt x="236" y="246"/>
                  </a:lnTo>
                  <a:lnTo>
                    <a:pt x="256" y="248"/>
                  </a:lnTo>
                  <a:lnTo>
                    <a:pt x="276" y="248"/>
                  </a:lnTo>
                  <a:lnTo>
                    <a:pt x="297" y="252"/>
                  </a:lnTo>
                  <a:lnTo>
                    <a:pt x="314" y="264"/>
                  </a:lnTo>
                  <a:lnTo>
                    <a:pt x="329" y="288"/>
                  </a:lnTo>
                  <a:lnTo>
                    <a:pt x="331" y="309"/>
                  </a:lnTo>
                  <a:lnTo>
                    <a:pt x="331" y="331"/>
                  </a:lnTo>
                  <a:lnTo>
                    <a:pt x="329" y="353"/>
                  </a:lnTo>
                  <a:lnTo>
                    <a:pt x="325" y="373"/>
                  </a:lnTo>
                  <a:lnTo>
                    <a:pt x="316" y="392"/>
                  </a:lnTo>
                  <a:lnTo>
                    <a:pt x="304" y="408"/>
                  </a:lnTo>
                  <a:lnTo>
                    <a:pt x="288" y="423"/>
                  </a:lnTo>
                  <a:lnTo>
                    <a:pt x="269" y="436"/>
                  </a:lnTo>
                  <a:lnTo>
                    <a:pt x="262" y="441"/>
                  </a:lnTo>
                  <a:lnTo>
                    <a:pt x="262" y="442"/>
                  </a:lnTo>
                  <a:lnTo>
                    <a:pt x="266" y="440"/>
                  </a:lnTo>
                  <a:lnTo>
                    <a:pt x="275" y="435"/>
                  </a:lnTo>
                  <a:lnTo>
                    <a:pt x="282" y="427"/>
                  </a:lnTo>
                  <a:lnTo>
                    <a:pt x="289" y="418"/>
                  </a:lnTo>
                  <a:lnTo>
                    <a:pt x="291" y="407"/>
                  </a:lnTo>
                  <a:lnTo>
                    <a:pt x="289" y="397"/>
                  </a:lnTo>
                  <a:lnTo>
                    <a:pt x="258" y="398"/>
                  </a:lnTo>
                  <a:lnTo>
                    <a:pt x="236" y="387"/>
                  </a:lnTo>
                  <a:lnTo>
                    <a:pt x="221" y="368"/>
                  </a:lnTo>
                  <a:lnTo>
                    <a:pt x="209" y="346"/>
                  </a:lnTo>
                  <a:lnTo>
                    <a:pt x="197" y="326"/>
                  </a:lnTo>
                  <a:lnTo>
                    <a:pt x="182" y="312"/>
                  </a:lnTo>
                  <a:lnTo>
                    <a:pt x="160" y="310"/>
                  </a:lnTo>
                  <a:lnTo>
                    <a:pt x="130" y="327"/>
                  </a:lnTo>
                  <a:lnTo>
                    <a:pt x="125" y="330"/>
                  </a:lnTo>
                  <a:lnTo>
                    <a:pt x="127" y="331"/>
                  </a:lnTo>
                  <a:lnTo>
                    <a:pt x="133" y="328"/>
                  </a:lnTo>
                  <a:lnTo>
                    <a:pt x="143" y="321"/>
                  </a:lnTo>
                  <a:lnTo>
                    <a:pt x="152" y="313"/>
                  </a:lnTo>
                  <a:lnTo>
                    <a:pt x="164" y="304"/>
                  </a:lnTo>
                  <a:lnTo>
                    <a:pt x="173" y="295"/>
                  </a:lnTo>
                  <a:lnTo>
                    <a:pt x="179" y="288"/>
                  </a:lnTo>
                  <a:lnTo>
                    <a:pt x="166" y="267"/>
                  </a:lnTo>
                  <a:lnTo>
                    <a:pt x="154" y="261"/>
                  </a:lnTo>
                  <a:lnTo>
                    <a:pt x="141" y="262"/>
                  </a:lnTo>
                  <a:lnTo>
                    <a:pt x="130" y="270"/>
                  </a:lnTo>
                  <a:lnTo>
                    <a:pt x="117" y="281"/>
                  </a:lnTo>
                  <a:lnTo>
                    <a:pt x="103" y="293"/>
                  </a:lnTo>
                  <a:lnTo>
                    <a:pt x="90" y="303"/>
                  </a:lnTo>
                  <a:lnTo>
                    <a:pt x="80" y="307"/>
                  </a:lnTo>
                  <a:lnTo>
                    <a:pt x="75" y="305"/>
                  </a:lnTo>
                  <a:lnTo>
                    <a:pt x="80" y="302"/>
                  </a:lnTo>
                  <a:lnTo>
                    <a:pt x="86" y="294"/>
                  </a:lnTo>
                  <a:lnTo>
                    <a:pt x="96" y="287"/>
                  </a:lnTo>
                  <a:lnTo>
                    <a:pt x="102" y="276"/>
                  </a:lnTo>
                  <a:lnTo>
                    <a:pt x="106" y="265"/>
                  </a:lnTo>
                  <a:lnTo>
                    <a:pt x="101" y="251"/>
                  </a:lnTo>
                  <a:lnTo>
                    <a:pt x="89" y="238"/>
                  </a:lnTo>
                  <a:lnTo>
                    <a:pt x="98" y="224"/>
                  </a:lnTo>
                  <a:lnTo>
                    <a:pt x="112" y="214"/>
                  </a:lnTo>
                  <a:lnTo>
                    <a:pt x="126" y="206"/>
                  </a:lnTo>
                  <a:lnTo>
                    <a:pt x="141" y="201"/>
                  </a:lnTo>
                  <a:lnTo>
                    <a:pt x="152" y="193"/>
                  </a:lnTo>
                  <a:lnTo>
                    <a:pt x="159" y="185"/>
                  </a:lnTo>
                  <a:lnTo>
                    <a:pt x="158" y="173"/>
                  </a:lnTo>
                  <a:lnTo>
                    <a:pt x="149" y="158"/>
                  </a:lnTo>
                  <a:lnTo>
                    <a:pt x="127" y="158"/>
                  </a:lnTo>
                  <a:lnTo>
                    <a:pt x="109" y="166"/>
                  </a:lnTo>
                  <a:lnTo>
                    <a:pt x="92" y="179"/>
                  </a:lnTo>
                  <a:lnTo>
                    <a:pt x="75" y="194"/>
                  </a:lnTo>
                  <a:lnTo>
                    <a:pt x="59" y="207"/>
                  </a:lnTo>
                  <a:lnTo>
                    <a:pt x="44" y="218"/>
                  </a:lnTo>
                  <a:lnTo>
                    <a:pt x="26" y="223"/>
                  </a:lnTo>
                  <a:lnTo>
                    <a:pt x="10" y="217"/>
                  </a:lnTo>
                  <a:lnTo>
                    <a:pt x="20" y="199"/>
                  </a:lnTo>
                  <a:lnTo>
                    <a:pt x="35" y="182"/>
                  </a:lnTo>
                  <a:lnTo>
                    <a:pt x="53" y="167"/>
                  </a:lnTo>
                  <a:lnTo>
                    <a:pt x="73" y="154"/>
                  </a:lnTo>
                  <a:lnTo>
                    <a:pt x="92" y="139"/>
                  </a:lnTo>
                  <a:lnTo>
                    <a:pt x="109" y="126"/>
                  </a:lnTo>
                  <a:lnTo>
                    <a:pt x="121" y="112"/>
                  </a:lnTo>
                  <a:lnTo>
                    <a:pt x="130" y="98"/>
                  </a:lnTo>
                  <a:lnTo>
                    <a:pt x="110" y="96"/>
                  </a:lnTo>
                  <a:lnTo>
                    <a:pt x="94" y="98"/>
                  </a:lnTo>
                  <a:lnTo>
                    <a:pt x="76" y="102"/>
                  </a:lnTo>
                  <a:lnTo>
                    <a:pt x="61" y="111"/>
                  </a:lnTo>
                  <a:lnTo>
                    <a:pt x="45" y="120"/>
                  </a:lnTo>
                  <a:lnTo>
                    <a:pt x="30" y="129"/>
                  </a:lnTo>
                  <a:lnTo>
                    <a:pt x="15" y="138"/>
                  </a:lnTo>
                  <a:lnTo>
                    <a:pt x="0" y="148"/>
                  </a:lnTo>
                  <a:lnTo>
                    <a:pt x="19" y="146"/>
                  </a:lnTo>
                  <a:lnTo>
                    <a:pt x="29" y="135"/>
                  </a:lnTo>
                  <a:lnTo>
                    <a:pt x="31" y="118"/>
                  </a:lnTo>
                  <a:lnTo>
                    <a:pt x="32" y="100"/>
                  </a:lnTo>
                  <a:lnTo>
                    <a:pt x="32" y="78"/>
                  </a:lnTo>
                  <a:lnTo>
                    <a:pt x="38" y="60"/>
                  </a:lnTo>
                  <a:lnTo>
                    <a:pt x="53" y="46"/>
                  </a:lnTo>
                  <a:lnTo>
                    <a:pt x="80" y="38"/>
                  </a:lnTo>
                  <a:lnTo>
                    <a:pt x="98" y="10"/>
                  </a:lnTo>
                  <a:lnTo>
                    <a:pt x="117" y="0"/>
                  </a:lnTo>
                  <a:lnTo>
                    <a:pt x="136" y="4"/>
                  </a:lnTo>
                  <a:lnTo>
                    <a:pt x="156" y="18"/>
                  </a:lnTo>
                  <a:lnTo>
                    <a:pt x="175" y="36"/>
                  </a:lnTo>
                  <a:lnTo>
                    <a:pt x="196" y="58"/>
                  </a:lnTo>
                  <a:lnTo>
                    <a:pt x="216" y="75"/>
                  </a:lnTo>
                  <a:lnTo>
                    <a:pt x="239" y="8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6" name="Freeform 62"/>
            <p:cNvSpPr>
              <a:spLocks/>
            </p:cNvSpPr>
            <p:nvPr/>
          </p:nvSpPr>
          <p:spPr bwMode="auto">
            <a:xfrm>
              <a:off x="4092" y="2013"/>
              <a:ext cx="53" cy="88"/>
            </a:xfrm>
            <a:custGeom>
              <a:avLst/>
              <a:gdLst>
                <a:gd name="T0" fmla="*/ 0 w 209"/>
                <a:gd name="T1" fmla="*/ 0 h 352"/>
                <a:gd name="T2" fmla="*/ 0 w 209"/>
                <a:gd name="T3" fmla="*/ 0 h 352"/>
                <a:gd name="T4" fmla="*/ 0 w 209"/>
                <a:gd name="T5" fmla="*/ 0 h 352"/>
                <a:gd name="T6" fmla="*/ 0 w 209"/>
                <a:gd name="T7" fmla="*/ 0 h 352"/>
                <a:gd name="T8" fmla="*/ 0 w 209"/>
                <a:gd name="T9" fmla="*/ 0 h 352"/>
                <a:gd name="T10" fmla="*/ 0 w 209"/>
                <a:gd name="T11" fmla="*/ 0 h 352"/>
                <a:gd name="T12" fmla="*/ 0 w 209"/>
                <a:gd name="T13" fmla="*/ 0 h 352"/>
                <a:gd name="T14" fmla="*/ 0 w 209"/>
                <a:gd name="T15" fmla="*/ 0 h 352"/>
                <a:gd name="T16" fmla="*/ 0 w 209"/>
                <a:gd name="T17" fmla="*/ 0 h 352"/>
                <a:gd name="T18" fmla="*/ 0 w 209"/>
                <a:gd name="T19" fmla="*/ 0 h 352"/>
                <a:gd name="T20" fmla="*/ 0 w 209"/>
                <a:gd name="T21" fmla="*/ 0 h 352"/>
                <a:gd name="T22" fmla="*/ 0 w 209"/>
                <a:gd name="T23" fmla="*/ 0 h 352"/>
                <a:gd name="T24" fmla="*/ 0 w 209"/>
                <a:gd name="T25" fmla="*/ 0 h 352"/>
                <a:gd name="T26" fmla="*/ 0 w 209"/>
                <a:gd name="T27" fmla="*/ 0 h 352"/>
                <a:gd name="T28" fmla="*/ 0 w 209"/>
                <a:gd name="T29" fmla="*/ 0 h 352"/>
                <a:gd name="T30" fmla="*/ 0 w 209"/>
                <a:gd name="T31" fmla="*/ 0 h 352"/>
                <a:gd name="T32" fmla="*/ 0 w 209"/>
                <a:gd name="T33" fmla="*/ 0 h 352"/>
                <a:gd name="T34" fmla="*/ 0 w 209"/>
                <a:gd name="T35" fmla="*/ 0 h 352"/>
                <a:gd name="T36" fmla="*/ 0 w 209"/>
                <a:gd name="T37" fmla="*/ 0 h 352"/>
                <a:gd name="T38" fmla="*/ 0 w 209"/>
                <a:gd name="T39" fmla="*/ 0 h 352"/>
                <a:gd name="T40" fmla="*/ 0 w 209"/>
                <a:gd name="T41" fmla="*/ 0 h 352"/>
                <a:gd name="T42" fmla="*/ 0 w 209"/>
                <a:gd name="T43" fmla="*/ 0 h 352"/>
                <a:gd name="T44" fmla="*/ 0 w 209"/>
                <a:gd name="T45" fmla="*/ 0 h 352"/>
                <a:gd name="T46" fmla="*/ 0 w 209"/>
                <a:gd name="T47" fmla="*/ 0 h 352"/>
                <a:gd name="T48" fmla="*/ 0 w 209"/>
                <a:gd name="T49" fmla="*/ 0 h 352"/>
                <a:gd name="T50" fmla="*/ 0 w 209"/>
                <a:gd name="T51" fmla="*/ 0 h 352"/>
                <a:gd name="T52" fmla="*/ 0 w 209"/>
                <a:gd name="T53" fmla="*/ 0 h 352"/>
                <a:gd name="T54" fmla="*/ 0 w 209"/>
                <a:gd name="T55" fmla="*/ 0 h 352"/>
                <a:gd name="T56" fmla="*/ 0 w 209"/>
                <a:gd name="T57" fmla="*/ 0 h 352"/>
                <a:gd name="T58" fmla="*/ 0 w 209"/>
                <a:gd name="T59" fmla="*/ 0 h 352"/>
                <a:gd name="T60" fmla="*/ 0 w 209"/>
                <a:gd name="T61" fmla="*/ 0 h 352"/>
                <a:gd name="T62" fmla="*/ 0 w 209"/>
                <a:gd name="T63" fmla="*/ 0 h 352"/>
                <a:gd name="T64" fmla="*/ 0 w 209"/>
                <a:gd name="T65" fmla="*/ 0 h 352"/>
                <a:gd name="T66" fmla="*/ 0 w 209"/>
                <a:gd name="T67" fmla="*/ 0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352"/>
                <a:gd name="T104" fmla="*/ 209 w 209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352">
                  <a:moveTo>
                    <a:pt x="209" y="50"/>
                  </a:moveTo>
                  <a:lnTo>
                    <a:pt x="204" y="86"/>
                  </a:lnTo>
                  <a:lnTo>
                    <a:pt x="199" y="124"/>
                  </a:lnTo>
                  <a:lnTo>
                    <a:pt x="195" y="161"/>
                  </a:lnTo>
                  <a:lnTo>
                    <a:pt x="193" y="199"/>
                  </a:lnTo>
                  <a:lnTo>
                    <a:pt x="190" y="236"/>
                  </a:lnTo>
                  <a:lnTo>
                    <a:pt x="190" y="274"/>
                  </a:lnTo>
                  <a:lnTo>
                    <a:pt x="193" y="311"/>
                  </a:lnTo>
                  <a:lnTo>
                    <a:pt x="199" y="349"/>
                  </a:lnTo>
                  <a:lnTo>
                    <a:pt x="180" y="351"/>
                  </a:lnTo>
                  <a:lnTo>
                    <a:pt x="161" y="352"/>
                  </a:lnTo>
                  <a:lnTo>
                    <a:pt x="143" y="351"/>
                  </a:lnTo>
                  <a:lnTo>
                    <a:pt x="126" y="350"/>
                  </a:lnTo>
                  <a:lnTo>
                    <a:pt x="107" y="346"/>
                  </a:lnTo>
                  <a:lnTo>
                    <a:pt x="91" y="340"/>
                  </a:lnTo>
                  <a:lnTo>
                    <a:pt x="73" y="334"/>
                  </a:lnTo>
                  <a:lnTo>
                    <a:pt x="59" y="328"/>
                  </a:lnTo>
                  <a:lnTo>
                    <a:pt x="63" y="307"/>
                  </a:lnTo>
                  <a:lnTo>
                    <a:pt x="68" y="283"/>
                  </a:lnTo>
                  <a:lnTo>
                    <a:pt x="72" y="255"/>
                  </a:lnTo>
                  <a:lnTo>
                    <a:pt x="77" y="227"/>
                  </a:lnTo>
                  <a:lnTo>
                    <a:pt x="76" y="198"/>
                  </a:lnTo>
                  <a:lnTo>
                    <a:pt x="72" y="170"/>
                  </a:lnTo>
                  <a:lnTo>
                    <a:pt x="64" y="143"/>
                  </a:lnTo>
                  <a:lnTo>
                    <a:pt x="50" y="120"/>
                  </a:lnTo>
                  <a:lnTo>
                    <a:pt x="27" y="110"/>
                  </a:lnTo>
                  <a:lnTo>
                    <a:pt x="13" y="98"/>
                  </a:lnTo>
                  <a:lnTo>
                    <a:pt x="5" y="85"/>
                  </a:lnTo>
                  <a:lnTo>
                    <a:pt x="2" y="70"/>
                  </a:lnTo>
                  <a:lnTo>
                    <a:pt x="1" y="53"/>
                  </a:lnTo>
                  <a:lnTo>
                    <a:pt x="1" y="37"/>
                  </a:lnTo>
                  <a:lnTo>
                    <a:pt x="1" y="18"/>
                  </a:lnTo>
                  <a:lnTo>
                    <a:pt x="0" y="0"/>
                  </a:lnTo>
                  <a:lnTo>
                    <a:pt x="209" y="5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7" name="Freeform 63"/>
            <p:cNvSpPr>
              <a:spLocks/>
            </p:cNvSpPr>
            <p:nvPr/>
          </p:nvSpPr>
          <p:spPr bwMode="auto">
            <a:xfrm>
              <a:off x="4187" y="2033"/>
              <a:ext cx="55" cy="79"/>
            </a:xfrm>
            <a:custGeom>
              <a:avLst/>
              <a:gdLst>
                <a:gd name="T0" fmla="*/ 0 w 219"/>
                <a:gd name="T1" fmla="*/ 0 h 318"/>
                <a:gd name="T2" fmla="*/ 0 w 219"/>
                <a:gd name="T3" fmla="*/ 0 h 318"/>
                <a:gd name="T4" fmla="*/ 0 w 219"/>
                <a:gd name="T5" fmla="*/ 0 h 318"/>
                <a:gd name="T6" fmla="*/ 0 w 219"/>
                <a:gd name="T7" fmla="*/ 0 h 318"/>
                <a:gd name="T8" fmla="*/ 0 w 219"/>
                <a:gd name="T9" fmla="*/ 0 h 318"/>
                <a:gd name="T10" fmla="*/ 0 w 219"/>
                <a:gd name="T11" fmla="*/ 0 h 318"/>
                <a:gd name="T12" fmla="*/ 0 w 219"/>
                <a:gd name="T13" fmla="*/ 0 h 318"/>
                <a:gd name="T14" fmla="*/ 0 w 219"/>
                <a:gd name="T15" fmla="*/ 0 h 318"/>
                <a:gd name="T16" fmla="*/ 0 w 219"/>
                <a:gd name="T17" fmla="*/ 0 h 318"/>
                <a:gd name="T18" fmla="*/ 0 w 219"/>
                <a:gd name="T19" fmla="*/ 0 h 318"/>
                <a:gd name="T20" fmla="*/ 0 w 219"/>
                <a:gd name="T21" fmla="*/ 0 h 318"/>
                <a:gd name="T22" fmla="*/ 0 w 219"/>
                <a:gd name="T23" fmla="*/ 0 h 318"/>
                <a:gd name="T24" fmla="*/ 0 w 219"/>
                <a:gd name="T25" fmla="*/ 0 h 318"/>
                <a:gd name="T26" fmla="*/ 0 w 219"/>
                <a:gd name="T27" fmla="*/ 0 h 318"/>
                <a:gd name="T28" fmla="*/ 0 w 219"/>
                <a:gd name="T29" fmla="*/ 0 h 318"/>
                <a:gd name="T30" fmla="*/ 0 w 219"/>
                <a:gd name="T31" fmla="*/ 0 h 318"/>
                <a:gd name="T32" fmla="*/ 0 w 219"/>
                <a:gd name="T33" fmla="*/ 0 h 318"/>
                <a:gd name="T34" fmla="*/ 0 w 219"/>
                <a:gd name="T35" fmla="*/ 0 h 318"/>
                <a:gd name="T36" fmla="*/ 0 w 219"/>
                <a:gd name="T37" fmla="*/ 0 h 318"/>
                <a:gd name="T38" fmla="*/ 0 w 219"/>
                <a:gd name="T39" fmla="*/ 0 h 318"/>
                <a:gd name="T40" fmla="*/ 0 w 219"/>
                <a:gd name="T41" fmla="*/ 0 h 318"/>
                <a:gd name="T42" fmla="*/ 0 w 219"/>
                <a:gd name="T43" fmla="*/ 0 h 318"/>
                <a:gd name="T44" fmla="*/ 0 w 219"/>
                <a:gd name="T45" fmla="*/ 0 h 318"/>
                <a:gd name="T46" fmla="*/ 0 w 219"/>
                <a:gd name="T47" fmla="*/ 0 h 318"/>
                <a:gd name="T48" fmla="*/ 0 w 219"/>
                <a:gd name="T49" fmla="*/ 0 h 318"/>
                <a:gd name="T50" fmla="*/ 0 w 219"/>
                <a:gd name="T51" fmla="*/ 0 h 318"/>
                <a:gd name="T52" fmla="*/ 0 w 219"/>
                <a:gd name="T53" fmla="*/ 0 h 318"/>
                <a:gd name="T54" fmla="*/ 0 w 219"/>
                <a:gd name="T55" fmla="*/ 0 h 318"/>
                <a:gd name="T56" fmla="*/ 0 w 219"/>
                <a:gd name="T57" fmla="*/ 0 h 318"/>
                <a:gd name="T58" fmla="*/ 0 w 219"/>
                <a:gd name="T59" fmla="*/ 0 h 318"/>
                <a:gd name="T60" fmla="*/ 0 w 219"/>
                <a:gd name="T61" fmla="*/ 0 h 318"/>
                <a:gd name="T62" fmla="*/ 0 w 219"/>
                <a:gd name="T63" fmla="*/ 0 h 318"/>
                <a:gd name="T64" fmla="*/ 0 w 219"/>
                <a:gd name="T65" fmla="*/ 0 h 318"/>
                <a:gd name="T66" fmla="*/ 0 w 219"/>
                <a:gd name="T67" fmla="*/ 0 h 318"/>
                <a:gd name="T68" fmla="*/ 0 w 219"/>
                <a:gd name="T69" fmla="*/ 0 h 318"/>
                <a:gd name="T70" fmla="*/ 0 w 219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9"/>
                <a:gd name="T109" fmla="*/ 0 h 318"/>
                <a:gd name="T110" fmla="*/ 219 w 219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9" h="318">
                  <a:moveTo>
                    <a:pt x="219" y="109"/>
                  </a:moveTo>
                  <a:lnTo>
                    <a:pt x="186" y="128"/>
                  </a:lnTo>
                  <a:lnTo>
                    <a:pt x="174" y="147"/>
                  </a:lnTo>
                  <a:lnTo>
                    <a:pt x="174" y="168"/>
                  </a:lnTo>
                  <a:lnTo>
                    <a:pt x="184" y="190"/>
                  </a:lnTo>
                  <a:lnTo>
                    <a:pt x="194" y="211"/>
                  </a:lnTo>
                  <a:lnTo>
                    <a:pt x="201" y="233"/>
                  </a:lnTo>
                  <a:lnTo>
                    <a:pt x="198" y="256"/>
                  </a:lnTo>
                  <a:lnTo>
                    <a:pt x="179" y="279"/>
                  </a:lnTo>
                  <a:lnTo>
                    <a:pt x="161" y="265"/>
                  </a:lnTo>
                  <a:lnTo>
                    <a:pt x="145" y="260"/>
                  </a:lnTo>
                  <a:lnTo>
                    <a:pt x="128" y="262"/>
                  </a:lnTo>
                  <a:lnTo>
                    <a:pt x="115" y="272"/>
                  </a:lnTo>
                  <a:lnTo>
                    <a:pt x="101" y="283"/>
                  </a:lnTo>
                  <a:lnTo>
                    <a:pt x="87" y="296"/>
                  </a:lnTo>
                  <a:lnTo>
                    <a:pt x="73" y="308"/>
                  </a:lnTo>
                  <a:lnTo>
                    <a:pt x="60" y="318"/>
                  </a:lnTo>
                  <a:lnTo>
                    <a:pt x="62" y="306"/>
                  </a:lnTo>
                  <a:lnTo>
                    <a:pt x="64" y="295"/>
                  </a:lnTo>
                  <a:lnTo>
                    <a:pt x="65" y="283"/>
                  </a:lnTo>
                  <a:lnTo>
                    <a:pt x="68" y="273"/>
                  </a:lnTo>
                  <a:lnTo>
                    <a:pt x="68" y="261"/>
                  </a:lnTo>
                  <a:lnTo>
                    <a:pt x="69" y="250"/>
                  </a:lnTo>
                  <a:lnTo>
                    <a:pt x="69" y="239"/>
                  </a:lnTo>
                  <a:lnTo>
                    <a:pt x="70" y="229"/>
                  </a:lnTo>
                  <a:lnTo>
                    <a:pt x="0" y="189"/>
                  </a:lnTo>
                  <a:lnTo>
                    <a:pt x="89" y="139"/>
                  </a:lnTo>
                  <a:lnTo>
                    <a:pt x="120" y="0"/>
                  </a:lnTo>
                  <a:lnTo>
                    <a:pt x="127" y="16"/>
                  </a:lnTo>
                  <a:lnTo>
                    <a:pt x="134" y="37"/>
                  </a:lnTo>
                  <a:lnTo>
                    <a:pt x="139" y="58"/>
                  </a:lnTo>
                  <a:lnTo>
                    <a:pt x="147" y="80"/>
                  </a:lnTo>
                  <a:lnTo>
                    <a:pt x="154" y="98"/>
                  </a:lnTo>
                  <a:lnTo>
                    <a:pt x="170" y="109"/>
                  </a:lnTo>
                  <a:lnTo>
                    <a:pt x="189" y="114"/>
                  </a:lnTo>
                  <a:lnTo>
                    <a:pt x="219" y="10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8" name="Freeform 64"/>
            <p:cNvSpPr>
              <a:spLocks/>
            </p:cNvSpPr>
            <p:nvPr/>
          </p:nvSpPr>
          <p:spPr bwMode="auto">
            <a:xfrm>
              <a:off x="3923" y="2052"/>
              <a:ext cx="139" cy="211"/>
            </a:xfrm>
            <a:custGeom>
              <a:avLst/>
              <a:gdLst>
                <a:gd name="T0" fmla="*/ 0 w 557"/>
                <a:gd name="T1" fmla="*/ 0 h 844"/>
                <a:gd name="T2" fmla="*/ 0 w 557"/>
                <a:gd name="T3" fmla="*/ 0 h 844"/>
                <a:gd name="T4" fmla="*/ 0 w 557"/>
                <a:gd name="T5" fmla="*/ 0 h 844"/>
                <a:gd name="T6" fmla="*/ 0 w 557"/>
                <a:gd name="T7" fmla="*/ 0 h 844"/>
                <a:gd name="T8" fmla="*/ 0 w 557"/>
                <a:gd name="T9" fmla="*/ 0 h 844"/>
                <a:gd name="T10" fmla="*/ 0 w 557"/>
                <a:gd name="T11" fmla="*/ 0 h 844"/>
                <a:gd name="T12" fmla="*/ 0 w 557"/>
                <a:gd name="T13" fmla="*/ 0 h 844"/>
                <a:gd name="T14" fmla="*/ 0 w 557"/>
                <a:gd name="T15" fmla="*/ 0 h 844"/>
                <a:gd name="T16" fmla="*/ 0 w 557"/>
                <a:gd name="T17" fmla="*/ 0 h 844"/>
                <a:gd name="T18" fmla="*/ 0 w 557"/>
                <a:gd name="T19" fmla="*/ 0 h 844"/>
                <a:gd name="T20" fmla="*/ 0 w 557"/>
                <a:gd name="T21" fmla="*/ 0 h 844"/>
                <a:gd name="T22" fmla="*/ 0 w 557"/>
                <a:gd name="T23" fmla="*/ 0 h 844"/>
                <a:gd name="T24" fmla="*/ 0 w 557"/>
                <a:gd name="T25" fmla="*/ 0 h 844"/>
                <a:gd name="T26" fmla="*/ 0 w 557"/>
                <a:gd name="T27" fmla="*/ 0 h 844"/>
                <a:gd name="T28" fmla="*/ 0 w 557"/>
                <a:gd name="T29" fmla="*/ 0 h 844"/>
                <a:gd name="T30" fmla="*/ 0 w 557"/>
                <a:gd name="T31" fmla="*/ 0 h 844"/>
                <a:gd name="T32" fmla="*/ 0 w 557"/>
                <a:gd name="T33" fmla="*/ 0 h 844"/>
                <a:gd name="T34" fmla="*/ 0 w 557"/>
                <a:gd name="T35" fmla="*/ 0 h 844"/>
                <a:gd name="T36" fmla="*/ 0 w 557"/>
                <a:gd name="T37" fmla="*/ 0 h 844"/>
                <a:gd name="T38" fmla="*/ 0 w 557"/>
                <a:gd name="T39" fmla="*/ 0 h 844"/>
                <a:gd name="T40" fmla="*/ 0 w 557"/>
                <a:gd name="T41" fmla="*/ 0 h 844"/>
                <a:gd name="T42" fmla="*/ 0 w 557"/>
                <a:gd name="T43" fmla="*/ 0 h 844"/>
                <a:gd name="T44" fmla="*/ 0 w 557"/>
                <a:gd name="T45" fmla="*/ 0 h 844"/>
                <a:gd name="T46" fmla="*/ 0 w 557"/>
                <a:gd name="T47" fmla="*/ 0 h 844"/>
                <a:gd name="T48" fmla="*/ 0 w 557"/>
                <a:gd name="T49" fmla="*/ 0 h 844"/>
                <a:gd name="T50" fmla="*/ 0 w 557"/>
                <a:gd name="T51" fmla="*/ 0 h 844"/>
                <a:gd name="T52" fmla="*/ 0 w 557"/>
                <a:gd name="T53" fmla="*/ 0 h 844"/>
                <a:gd name="T54" fmla="*/ 0 w 557"/>
                <a:gd name="T55" fmla="*/ 0 h 844"/>
                <a:gd name="T56" fmla="*/ 0 w 557"/>
                <a:gd name="T57" fmla="*/ 0 h 844"/>
                <a:gd name="T58" fmla="*/ 0 w 557"/>
                <a:gd name="T59" fmla="*/ 0 h 844"/>
                <a:gd name="T60" fmla="*/ 0 w 557"/>
                <a:gd name="T61" fmla="*/ 0 h 844"/>
                <a:gd name="T62" fmla="*/ 0 w 557"/>
                <a:gd name="T63" fmla="*/ 0 h 844"/>
                <a:gd name="T64" fmla="*/ 0 w 557"/>
                <a:gd name="T65" fmla="*/ 0 h 844"/>
                <a:gd name="T66" fmla="*/ 0 w 557"/>
                <a:gd name="T67" fmla="*/ 0 h 844"/>
                <a:gd name="T68" fmla="*/ 0 w 557"/>
                <a:gd name="T69" fmla="*/ 0 h 844"/>
                <a:gd name="T70" fmla="*/ 0 w 557"/>
                <a:gd name="T71" fmla="*/ 0 h 844"/>
                <a:gd name="T72" fmla="*/ 0 w 557"/>
                <a:gd name="T73" fmla="*/ 0 h 844"/>
                <a:gd name="T74" fmla="*/ 0 w 557"/>
                <a:gd name="T75" fmla="*/ 0 h 844"/>
                <a:gd name="T76" fmla="*/ 0 w 557"/>
                <a:gd name="T77" fmla="*/ 0 h 844"/>
                <a:gd name="T78" fmla="*/ 0 w 557"/>
                <a:gd name="T79" fmla="*/ 0 h 844"/>
                <a:gd name="T80" fmla="*/ 0 w 557"/>
                <a:gd name="T81" fmla="*/ 0 h 844"/>
                <a:gd name="T82" fmla="*/ 0 w 557"/>
                <a:gd name="T83" fmla="*/ 0 h 844"/>
                <a:gd name="T84" fmla="*/ 0 w 557"/>
                <a:gd name="T85" fmla="*/ 0 h 844"/>
                <a:gd name="T86" fmla="*/ 0 w 557"/>
                <a:gd name="T87" fmla="*/ 0 h 844"/>
                <a:gd name="T88" fmla="*/ 0 w 557"/>
                <a:gd name="T89" fmla="*/ 0 h 844"/>
                <a:gd name="T90" fmla="*/ 0 w 557"/>
                <a:gd name="T91" fmla="*/ 0 h 844"/>
                <a:gd name="T92" fmla="*/ 0 w 557"/>
                <a:gd name="T93" fmla="*/ 0 h 844"/>
                <a:gd name="T94" fmla="*/ 0 w 557"/>
                <a:gd name="T95" fmla="*/ 0 h 844"/>
                <a:gd name="T96" fmla="*/ 0 w 557"/>
                <a:gd name="T97" fmla="*/ 0 h 844"/>
                <a:gd name="T98" fmla="*/ 0 w 557"/>
                <a:gd name="T99" fmla="*/ 0 h 844"/>
                <a:gd name="T100" fmla="*/ 0 w 557"/>
                <a:gd name="T101" fmla="*/ 0 h 844"/>
                <a:gd name="T102" fmla="*/ 0 w 557"/>
                <a:gd name="T103" fmla="*/ 0 h 844"/>
                <a:gd name="T104" fmla="*/ 0 w 557"/>
                <a:gd name="T105" fmla="*/ 0 h 844"/>
                <a:gd name="T106" fmla="*/ 0 w 557"/>
                <a:gd name="T107" fmla="*/ 0 h 844"/>
                <a:gd name="T108" fmla="*/ 0 w 557"/>
                <a:gd name="T109" fmla="*/ 0 h 844"/>
                <a:gd name="T110" fmla="*/ 0 w 557"/>
                <a:gd name="T111" fmla="*/ 0 h 844"/>
                <a:gd name="T112" fmla="*/ 0 w 557"/>
                <a:gd name="T113" fmla="*/ 0 h 844"/>
                <a:gd name="T114" fmla="*/ 0 w 557"/>
                <a:gd name="T115" fmla="*/ 0 h 844"/>
                <a:gd name="T116" fmla="*/ 0 w 557"/>
                <a:gd name="T117" fmla="*/ 0 h 844"/>
                <a:gd name="T118" fmla="*/ 0 w 557"/>
                <a:gd name="T119" fmla="*/ 0 h 844"/>
                <a:gd name="T120" fmla="*/ 0 w 557"/>
                <a:gd name="T121" fmla="*/ 0 h 844"/>
                <a:gd name="T122" fmla="*/ 0 w 557"/>
                <a:gd name="T123" fmla="*/ 0 h 844"/>
                <a:gd name="T124" fmla="*/ 0 w 557"/>
                <a:gd name="T125" fmla="*/ 0 h 8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"/>
                <a:gd name="T190" fmla="*/ 0 h 844"/>
                <a:gd name="T191" fmla="*/ 557 w 557"/>
                <a:gd name="T192" fmla="*/ 844 h 8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" h="844">
                  <a:moveTo>
                    <a:pt x="398" y="25"/>
                  </a:moveTo>
                  <a:lnTo>
                    <a:pt x="393" y="42"/>
                  </a:lnTo>
                  <a:lnTo>
                    <a:pt x="393" y="59"/>
                  </a:lnTo>
                  <a:lnTo>
                    <a:pt x="397" y="75"/>
                  </a:lnTo>
                  <a:lnTo>
                    <a:pt x="407" y="90"/>
                  </a:lnTo>
                  <a:lnTo>
                    <a:pt x="418" y="102"/>
                  </a:lnTo>
                  <a:lnTo>
                    <a:pt x="433" y="115"/>
                  </a:lnTo>
                  <a:lnTo>
                    <a:pt x="448" y="124"/>
                  </a:lnTo>
                  <a:lnTo>
                    <a:pt x="467" y="134"/>
                  </a:lnTo>
                  <a:lnTo>
                    <a:pt x="478" y="135"/>
                  </a:lnTo>
                  <a:lnTo>
                    <a:pt x="489" y="134"/>
                  </a:lnTo>
                  <a:lnTo>
                    <a:pt x="500" y="132"/>
                  </a:lnTo>
                  <a:lnTo>
                    <a:pt x="512" y="131"/>
                  </a:lnTo>
                  <a:lnTo>
                    <a:pt x="523" y="129"/>
                  </a:lnTo>
                  <a:lnTo>
                    <a:pt x="535" y="131"/>
                  </a:lnTo>
                  <a:lnTo>
                    <a:pt x="545" y="134"/>
                  </a:lnTo>
                  <a:lnTo>
                    <a:pt x="557" y="144"/>
                  </a:lnTo>
                  <a:lnTo>
                    <a:pt x="538" y="154"/>
                  </a:lnTo>
                  <a:lnTo>
                    <a:pt x="534" y="148"/>
                  </a:lnTo>
                  <a:lnTo>
                    <a:pt x="526" y="148"/>
                  </a:lnTo>
                  <a:lnTo>
                    <a:pt x="515" y="147"/>
                  </a:lnTo>
                  <a:lnTo>
                    <a:pt x="508" y="144"/>
                  </a:lnTo>
                  <a:lnTo>
                    <a:pt x="497" y="157"/>
                  </a:lnTo>
                  <a:lnTo>
                    <a:pt x="496" y="168"/>
                  </a:lnTo>
                  <a:lnTo>
                    <a:pt x="500" y="178"/>
                  </a:lnTo>
                  <a:lnTo>
                    <a:pt x="509" y="188"/>
                  </a:lnTo>
                  <a:lnTo>
                    <a:pt x="516" y="197"/>
                  </a:lnTo>
                  <a:lnTo>
                    <a:pt x="523" y="207"/>
                  </a:lnTo>
                  <a:lnTo>
                    <a:pt x="523" y="219"/>
                  </a:lnTo>
                  <a:lnTo>
                    <a:pt x="517" y="233"/>
                  </a:lnTo>
                  <a:lnTo>
                    <a:pt x="509" y="230"/>
                  </a:lnTo>
                  <a:lnTo>
                    <a:pt x="500" y="222"/>
                  </a:lnTo>
                  <a:lnTo>
                    <a:pt x="489" y="210"/>
                  </a:lnTo>
                  <a:lnTo>
                    <a:pt x="479" y="199"/>
                  </a:lnTo>
                  <a:lnTo>
                    <a:pt x="467" y="186"/>
                  </a:lnTo>
                  <a:lnTo>
                    <a:pt x="455" y="178"/>
                  </a:lnTo>
                  <a:lnTo>
                    <a:pt x="441" y="172"/>
                  </a:lnTo>
                  <a:lnTo>
                    <a:pt x="428" y="173"/>
                  </a:lnTo>
                  <a:lnTo>
                    <a:pt x="419" y="213"/>
                  </a:lnTo>
                  <a:lnTo>
                    <a:pt x="410" y="208"/>
                  </a:lnTo>
                  <a:lnTo>
                    <a:pt x="402" y="203"/>
                  </a:lnTo>
                  <a:lnTo>
                    <a:pt x="394" y="196"/>
                  </a:lnTo>
                  <a:lnTo>
                    <a:pt x="386" y="191"/>
                  </a:lnTo>
                  <a:lnTo>
                    <a:pt x="377" y="184"/>
                  </a:lnTo>
                  <a:lnTo>
                    <a:pt x="369" y="182"/>
                  </a:lnTo>
                  <a:lnTo>
                    <a:pt x="358" y="180"/>
                  </a:lnTo>
                  <a:lnTo>
                    <a:pt x="348" y="183"/>
                  </a:lnTo>
                  <a:lnTo>
                    <a:pt x="346" y="195"/>
                  </a:lnTo>
                  <a:lnTo>
                    <a:pt x="342" y="206"/>
                  </a:lnTo>
                  <a:lnTo>
                    <a:pt x="334" y="213"/>
                  </a:lnTo>
                  <a:lnTo>
                    <a:pt x="325" y="221"/>
                  </a:lnTo>
                  <a:lnTo>
                    <a:pt x="316" y="228"/>
                  </a:lnTo>
                  <a:lnTo>
                    <a:pt x="306" y="235"/>
                  </a:lnTo>
                  <a:lnTo>
                    <a:pt x="296" y="243"/>
                  </a:lnTo>
                  <a:lnTo>
                    <a:pt x="288" y="254"/>
                  </a:lnTo>
                  <a:lnTo>
                    <a:pt x="296" y="262"/>
                  </a:lnTo>
                  <a:lnTo>
                    <a:pt x="306" y="269"/>
                  </a:lnTo>
                  <a:lnTo>
                    <a:pt x="316" y="273"/>
                  </a:lnTo>
                  <a:lnTo>
                    <a:pt x="325" y="278"/>
                  </a:lnTo>
                  <a:lnTo>
                    <a:pt x="334" y="283"/>
                  </a:lnTo>
                  <a:lnTo>
                    <a:pt x="342" y="290"/>
                  </a:lnTo>
                  <a:lnTo>
                    <a:pt x="346" y="299"/>
                  </a:lnTo>
                  <a:lnTo>
                    <a:pt x="348" y="313"/>
                  </a:lnTo>
                  <a:lnTo>
                    <a:pt x="279" y="363"/>
                  </a:lnTo>
                  <a:lnTo>
                    <a:pt x="282" y="372"/>
                  </a:lnTo>
                  <a:lnTo>
                    <a:pt x="288" y="377"/>
                  </a:lnTo>
                  <a:lnTo>
                    <a:pt x="295" y="380"/>
                  </a:lnTo>
                  <a:lnTo>
                    <a:pt x="305" y="383"/>
                  </a:lnTo>
                  <a:lnTo>
                    <a:pt x="312" y="380"/>
                  </a:lnTo>
                  <a:lnTo>
                    <a:pt x="321" y="379"/>
                  </a:lnTo>
                  <a:lnTo>
                    <a:pt x="330" y="376"/>
                  </a:lnTo>
                  <a:lnTo>
                    <a:pt x="338" y="373"/>
                  </a:lnTo>
                  <a:lnTo>
                    <a:pt x="359" y="363"/>
                  </a:lnTo>
                  <a:lnTo>
                    <a:pt x="358" y="376"/>
                  </a:lnTo>
                  <a:lnTo>
                    <a:pt x="356" y="395"/>
                  </a:lnTo>
                  <a:lnTo>
                    <a:pt x="351" y="416"/>
                  </a:lnTo>
                  <a:lnTo>
                    <a:pt x="345" y="439"/>
                  </a:lnTo>
                  <a:lnTo>
                    <a:pt x="334" y="461"/>
                  </a:lnTo>
                  <a:lnTo>
                    <a:pt x="320" y="479"/>
                  </a:lnTo>
                  <a:lnTo>
                    <a:pt x="301" y="493"/>
                  </a:lnTo>
                  <a:lnTo>
                    <a:pt x="279" y="502"/>
                  </a:lnTo>
                  <a:lnTo>
                    <a:pt x="270" y="506"/>
                  </a:lnTo>
                  <a:lnTo>
                    <a:pt x="261" y="511"/>
                  </a:lnTo>
                  <a:lnTo>
                    <a:pt x="253" y="512"/>
                  </a:lnTo>
                  <a:lnTo>
                    <a:pt x="245" y="513"/>
                  </a:lnTo>
                  <a:lnTo>
                    <a:pt x="235" y="513"/>
                  </a:lnTo>
                  <a:lnTo>
                    <a:pt x="229" y="517"/>
                  </a:lnTo>
                  <a:lnTo>
                    <a:pt x="222" y="523"/>
                  </a:lnTo>
                  <a:lnTo>
                    <a:pt x="219" y="532"/>
                  </a:lnTo>
                  <a:lnTo>
                    <a:pt x="235" y="544"/>
                  </a:lnTo>
                  <a:lnTo>
                    <a:pt x="250" y="560"/>
                  </a:lnTo>
                  <a:lnTo>
                    <a:pt x="262" y="578"/>
                  </a:lnTo>
                  <a:lnTo>
                    <a:pt x="272" y="600"/>
                  </a:lnTo>
                  <a:lnTo>
                    <a:pt x="279" y="621"/>
                  </a:lnTo>
                  <a:lnTo>
                    <a:pt x="284" y="644"/>
                  </a:lnTo>
                  <a:lnTo>
                    <a:pt x="286" y="667"/>
                  </a:lnTo>
                  <a:lnTo>
                    <a:pt x="288" y="691"/>
                  </a:lnTo>
                  <a:lnTo>
                    <a:pt x="286" y="717"/>
                  </a:lnTo>
                  <a:lnTo>
                    <a:pt x="279" y="738"/>
                  </a:lnTo>
                  <a:lnTo>
                    <a:pt x="265" y="756"/>
                  </a:lnTo>
                  <a:lnTo>
                    <a:pt x="248" y="773"/>
                  </a:lnTo>
                  <a:lnTo>
                    <a:pt x="229" y="787"/>
                  </a:lnTo>
                  <a:lnTo>
                    <a:pt x="209" y="802"/>
                  </a:lnTo>
                  <a:lnTo>
                    <a:pt x="192" y="820"/>
                  </a:lnTo>
                  <a:lnTo>
                    <a:pt x="179" y="840"/>
                  </a:lnTo>
                  <a:lnTo>
                    <a:pt x="167" y="842"/>
                  </a:lnTo>
                  <a:lnTo>
                    <a:pt x="156" y="844"/>
                  </a:lnTo>
                  <a:lnTo>
                    <a:pt x="145" y="842"/>
                  </a:lnTo>
                  <a:lnTo>
                    <a:pt x="135" y="840"/>
                  </a:lnTo>
                  <a:lnTo>
                    <a:pt x="125" y="835"/>
                  </a:lnTo>
                  <a:lnTo>
                    <a:pt x="116" y="828"/>
                  </a:lnTo>
                  <a:lnTo>
                    <a:pt x="106" y="820"/>
                  </a:lnTo>
                  <a:lnTo>
                    <a:pt x="100" y="811"/>
                  </a:lnTo>
                  <a:lnTo>
                    <a:pt x="114" y="799"/>
                  </a:lnTo>
                  <a:lnTo>
                    <a:pt x="130" y="788"/>
                  </a:lnTo>
                  <a:lnTo>
                    <a:pt x="145" y="776"/>
                  </a:lnTo>
                  <a:lnTo>
                    <a:pt x="162" y="765"/>
                  </a:lnTo>
                  <a:lnTo>
                    <a:pt x="176" y="754"/>
                  </a:lnTo>
                  <a:lnTo>
                    <a:pt x="189" y="743"/>
                  </a:lnTo>
                  <a:lnTo>
                    <a:pt x="199" y="731"/>
                  </a:lnTo>
                  <a:lnTo>
                    <a:pt x="209" y="721"/>
                  </a:lnTo>
                  <a:lnTo>
                    <a:pt x="193" y="716"/>
                  </a:lnTo>
                  <a:lnTo>
                    <a:pt x="179" y="717"/>
                  </a:lnTo>
                  <a:lnTo>
                    <a:pt x="163" y="722"/>
                  </a:lnTo>
                  <a:lnTo>
                    <a:pt x="149" y="731"/>
                  </a:lnTo>
                  <a:lnTo>
                    <a:pt x="133" y="739"/>
                  </a:lnTo>
                  <a:lnTo>
                    <a:pt x="119" y="750"/>
                  </a:lnTo>
                  <a:lnTo>
                    <a:pt x="104" y="761"/>
                  </a:lnTo>
                  <a:lnTo>
                    <a:pt x="90" y="771"/>
                  </a:lnTo>
                  <a:lnTo>
                    <a:pt x="78" y="746"/>
                  </a:lnTo>
                  <a:lnTo>
                    <a:pt x="80" y="726"/>
                  </a:lnTo>
                  <a:lnTo>
                    <a:pt x="91" y="708"/>
                  </a:lnTo>
                  <a:lnTo>
                    <a:pt x="111" y="693"/>
                  </a:lnTo>
                  <a:lnTo>
                    <a:pt x="132" y="678"/>
                  </a:lnTo>
                  <a:lnTo>
                    <a:pt x="157" y="664"/>
                  </a:lnTo>
                  <a:lnTo>
                    <a:pt x="180" y="647"/>
                  </a:lnTo>
                  <a:lnTo>
                    <a:pt x="199" y="631"/>
                  </a:lnTo>
                  <a:lnTo>
                    <a:pt x="206" y="632"/>
                  </a:lnTo>
                  <a:lnTo>
                    <a:pt x="212" y="634"/>
                  </a:lnTo>
                  <a:lnTo>
                    <a:pt x="217" y="635"/>
                  </a:lnTo>
                  <a:lnTo>
                    <a:pt x="219" y="631"/>
                  </a:lnTo>
                  <a:lnTo>
                    <a:pt x="221" y="623"/>
                  </a:lnTo>
                  <a:lnTo>
                    <a:pt x="217" y="616"/>
                  </a:lnTo>
                  <a:lnTo>
                    <a:pt x="211" y="608"/>
                  </a:lnTo>
                  <a:lnTo>
                    <a:pt x="209" y="602"/>
                  </a:lnTo>
                  <a:lnTo>
                    <a:pt x="196" y="605"/>
                  </a:lnTo>
                  <a:lnTo>
                    <a:pt x="183" y="609"/>
                  </a:lnTo>
                  <a:lnTo>
                    <a:pt x="168" y="613"/>
                  </a:lnTo>
                  <a:lnTo>
                    <a:pt x="154" y="617"/>
                  </a:lnTo>
                  <a:lnTo>
                    <a:pt x="138" y="619"/>
                  </a:lnTo>
                  <a:lnTo>
                    <a:pt x="124" y="619"/>
                  </a:lnTo>
                  <a:lnTo>
                    <a:pt x="111" y="616"/>
                  </a:lnTo>
                  <a:lnTo>
                    <a:pt x="100" y="611"/>
                  </a:lnTo>
                  <a:lnTo>
                    <a:pt x="108" y="592"/>
                  </a:lnTo>
                  <a:lnTo>
                    <a:pt x="120" y="576"/>
                  </a:lnTo>
                  <a:lnTo>
                    <a:pt x="133" y="559"/>
                  </a:lnTo>
                  <a:lnTo>
                    <a:pt x="150" y="546"/>
                  </a:lnTo>
                  <a:lnTo>
                    <a:pt x="165" y="533"/>
                  </a:lnTo>
                  <a:lnTo>
                    <a:pt x="181" y="524"/>
                  </a:lnTo>
                  <a:lnTo>
                    <a:pt x="196" y="516"/>
                  </a:lnTo>
                  <a:lnTo>
                    <a:pt x="209" y="512"/>
                  </a:lnTo>
                  <a:lnTo>
                    <a:pt x="207" y="502"/>
                  </a:lnTo>
                  <a:lnTo>
                    <a:pt x="202" y="495"/>
                  </a:lnTo>
                  <a:lnTo>
                    <a:pt x="195" y="492"/>
                  </a:lnTo>
                  <a:lnTo>
                    <a:pt x="188" y="492"/>
                  </a:lnTo>
                  <a:lnTo>
                    <a:pt x="179" y="492"/>
                  </a:lnTo>
                  <a:lnTo>
                    <a:pt x="170" y="494"/>
                  </a:lnTo>
                  <a:lnTo>
                    <a:pt x="164" y="498"/>
                  </a:lnTo>
                  <a:lnTo>
                    <a:pt x="159" y="502"/>
                  </a:lnTo>
                  <a:lnTo>
                    <a:pt x="69" y="571"/>
                  </a:lnTo>
                  <a:lnTo>
                    <a:pt x="62" y="569"/>
                  </a:lnTo>
                  <a:lnTo>
                    <a:pt x="56" y="565"/>
                  </a:lnTo>
                  <a:lnTo>
                    <a:pt x="51" y="557"/>
                  </a:lnTo>
                  <a:lnTo>
                    <a:pt x="48" y="550"/>
                  </a:lnTo>
                  <a:lnTo>
                    <a:pt x="44" y="541"/>
                  </a:lnTo>
                  <a:lnTo>
                    <a:pt x="45" y="533"/>
                  </a:lnTo>
                  <a:lnTo>
                    <a:pt x="45" y="526"/>
                  </a:lnTo>
                  <a:lnTo>
                    <a:pt x="50" y="521"/>
                  </a:lnTo>
                  <a:lnTo>
                    <a:pt x="80" y="514"/>
                  </a:lnTo>
                  <a:lnTo>
                    <a:pt x="108" y="502"/>
                  </a:lnTo>
                  <a:lnTo>
                    <a:pt x="132" y="486"/>
                  </a:lnTo>
                  <a:lnTo>
                    <a:pt x="156" y="466"/>
                  </a:lnTo>
                  <a:lnTo>
                    <a:pt x="178" y="444"/>
                  </a:lnTo>
                  <a:lnTo>
                    <a:pt x="201" y="423"/>
                  </a:lnTo>
                  <a:lnTo>
                    <a:pt x="223" y="401"/>
                  </a:lnTo>
                  <a:lnTo>
                    <a:pt x="249" y="383"/>
                  </a:lnTo>
                  <a:lnTo>
                    <a:pt x="222" y="377"/>
                  </a:lnTo>
                  <a:lnTo>
                    <a:pt x="198" y="384"/>
                  </a:lnTo>
                  <a:lnTo>
                    <a:pt x="176" y="397"/>
                  </a:lnTo>
                  <a:lnTo>
                    <a:pt x="154" y="414"/>
                  </a:lnTo>
                  <a:lnTo>
                    <a:pt x="131" y="429"/>
                  </a:lnTo>
                  <a:lnTo>
                    <a:pt x="108" y="441"/>
                  </a:lnTo>
                  <a:lnTo>
                    <a:pt x="83" y="442"/>
                  </a:lnTo>
                  <a:lnTo>
                    <a:pt x="60" y="432"/>
                  </a:lnTo>
                  <a:lnTo>
                    <a:pt x="76" y="414"/>
                  </a:lnTo>
                  <a:lnTo>
                    <a:pt x="95" y="397"/>
                  </a:lnTo>
                  <a:lnTo>
                    <a:pt x="116" y="380"/>
                  </a:lnTo>
                  <a:lnTo>
                    <a:pt x="138" y="365"/>
                  </a:lnTo>
                  <a:lnTo>
                    <a:pt x="158" y="348"/>
                  </a:lnTo>
                  <a:lnTo>
                    <a:pt x="178" y="332"/>
                  </a:lnTo>
                  <a:lnTo>
                    <a:pt x="195" y="312"/>
                  </a:lnTo>
                  <a:lnTo>
                    <a:pt x="209" y="293"/>
                  </a:lnTo>
                  <a:lnTo>
                    <a:pt x="183" y="296"/>
                  </a:lnTo>
                  <a:lnTo>
                    <a:pt x="158" y="306"/>
                  </a:lnTo>
                  <a:lnTo>
                    <a:pt x="133" y="321"/>
                  </a:lnTo>
                  <a:lnTo>
                    <a:pt x="111" y="339"/>
                  </a:lnTo>
                  <a:lnTo>
                    <a:pt x="88" y="358"/>
                  </a:lnTo>
                  <a:lnTo>
                    <a:pt x="65" y="376"/>
                  </a:lnTo>
                  <a:lnTo>
                    <a:pt x="42" y="390"/>
                  </a:lnTo>
                  <a:lnTo>
                    <a:pt x="21" y="402"/>
                  </a:lnTo>
                  <a:lnTo>
                    <a:pt x="0" y="402"/>
                  </a:lnTo>
                  <a:lnTo>
                    <a:pt x="3" y="379"/>
                  </a:lnTo>
                  <a:lnTo>
                    <a:pt x="9" y="358"/>
                  </a:lnTo>
                  <a:lnTo>
                    <a:pt x="15" y="337"/>
                  </a:lnTo>
                  <a:lnTo>
                    <a:pt x="26" y="319"/>
                  </a:lnTo>
                  <a:lnTo>
                    <a:pt x="37" y="301"/>
                  </a:lnTo>
                  <a:lnTo>
                    <a:pt x="51" y="288"/>
                  </a:lnTo>
                  <a:lnTo>
                    <a:pt x="68" y="278"/>
                  </a:lnTo>
                  <a:lnTo>
                    <a:pt x="90" y="273"/>
                  </a:lnTo>
                  <a:lnTo>
                    <a:pt x="100" y="273"/>
                  </a:lnTo>
                  <a:lnTo>
                    <a:pt x="111" y="276"/>
                  </a:lnTo>
                  <a:lnTo>
                    <a:pt x="121" y="280"/>
                  </a:lnTo>
                  <a:lnTo>
                    <a:pt x="132" y="283"/>
                  </a:lnTo>
                  <a:lnTo>
                    <a:pt x="142" y="283"/>
                  </a:lnTo>
                  <a:lnTo>
                    <a:pt x="152" y="281"/>
                  </a:lnTo>
                  <a:lnTo>
                    <a:pt x="160" y="274"/>
                  </a:lnTo>
                  <a:lnTo>
                    <a:pt x="169" y="263"/>
                  </a:lnTo>
                  <a:lnTo>
                    <a:pt x="163" y="244"/>
                  </a:lnTo>
                  <a:lnTo>
                    <a:pt x="159" y="226"/>
                  </a:lnTo>
                  <a:lnTo>
                    <a:pt x="158" y="210"/>
                  </a:lnTo>
                  <a:lnTo>
                    <a:pt x="160" y="194"/>
                  </a:lnTo>
                  <a:lnTo>
                    <a:pt x="164" y="178"/>
                  </a:lnTo>
                  <a:lnTo>
                    <a:pt x="170" y="164"/>
                  </a:lnTo>
                  <a:lnTo>
                    <a:pt x="179" y="148"/>
                  </a:lnTo>
                  <a:lnTo>
                    <a:pt x="190" y="134"/>
                  </a:lnTo>
                  <a:lnTo>
                    <a:pt x="249" y="123"/>
                  </a:lnTo>
                  <a:lnTo>
                    <a:pt x="243" y="106"/>
                  </a:lnTo>
                  <a:lnTo>
                    <a:pt x="240" y="88"/>
                  </a:lnTo>
                  <a:lnTo>
                    <a:pt x="240" y="67"/>
                  </a:lnTo>
                  <a:lnTo>
                    <a:pt x="243" y="49"/>
                  </a:lnTo>
                  <a:lnTo>
                    <a:pt x="249" y="30"/>
                  </a:lnTo>
                  <a:lnTo>
                    <a:pt x="261" y="16"/>
                  </a:lnTo>
                  <a:lnTo>
                    <a:pt x="278" y="6"/>
                  </a:lnTo>
                  <a:lnTo>
                    <a:pt x="298" y="4"/>
                  </a:lnTo>
                  <a:lnTo>
                    <a:pt x="311" y="0"/>
                  </a:lnTo>
                  <a:lnTo>
                    <a:pt x="325" y="0"/>
                  </a:lnTo>
                  <a:lnTo>
                    <a:pt x="338" y="0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11"/>
                  </a:lnTo>
                  <a:lnTo>
                    <a:pt x="386" y="16"/>
                  </a:lnTo>
                  <a:lnTo>
                    <a:pt x="398" y="25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9" name="Freeform 65"/>
            <p:cNvSpPr>
              <a:spLocks/>
            </p:cNvSpPr>
            <p:nvPr/>
          </p:nvSpPr>
          <p:spPr bwMode="auto">
            <a:xfrm>
              <a:off x="3998" y="2108"/>
              <a:ext cx="141" cy="129"/>
            </a:xfrm>
            <a:custGeom>
              <a:avLst/>
              <a:gdLst>
                <a:gd name="T0" fmla="*/ 0 w 567"/>
                <a:gd name="T1" fmla="*/ 0 h 519"/>
                <a:gd name="T2" fmla="*/ 0 w 567"/>
                <a:gd name="T3" fmla="*/ 0 h 519"/>
                <a:gd name="T4" fmla="*/ 0 w 567"/>
                <a:gd name="T5" fmla="*/ 0 h 519"/>
                <a:gd name="T6" fmla="*/ 0 w 567"/>
                <a:gd name="T7" fmla="*/ 0 h 519"/>
                <a:gd name="T8" fmla="*/ 0 w 567"/>
                <a:gd name="T9" fmla="*/ 0 h 519"/>
                <a:gd name="T10" fmla="*/ 0 w 567"/>
                <a:gd name="T11" fmla="*/ 0 h 519"/>
                <a:gd name="T12" fmla="*/ 0 w 567"/>
                <a:gd name="T13" fmla="*/ 0 h 519"/>
                <a:gd name="T14" fmla="*/ 0 w 567"/>
                <a:gd name="T15" fmla="*/ 0 h 519"/>
                <a:gd name="T16" fmla="*/ 0 w 567"/>
                <a:gd name="T17" fmla="*/ 0 h 519"/>
                <a:gd name="T18" fmla="*/ 0 w 567"/>
                <a:gd name="T19" fmla="*/ 0 h 519"/>
                <a:gd name="T20" fmla="*/ 0 w 567"/>
                <a:gd name="T21" fmla="*/ 0 h 519"/>
                <a:gd name="T22" fmla="*/ 0 w 567"/>
                <a:gd name="T23" fmla="*/ 0 h 519"/>
                <a:gd name="T24" fmla="*/ 0 w 567"/>
                <a:gd name="T25" fmla="*/ 0 h 519"/>
                <a:gd name="T26" fmla="*/ 0 w 567"/>
                <a:gd name="T27" fmla="*/ 0 h 519"/>
                <a:gd name="T28" fmla="*/ 0 w 567"/>
                <a:gd name="T29" fmla="*/ 0 h 519"/>
                <a:gd name="T30" fmla="*/ 0 w 567"/>
                <a:gd name="T31" fmla="*/ 0 h 519"/>
                <a:gd name="T32" fmla="*/ 0 w 567"/>
                <a:gd name="T33" fmla="*/ 0 h 519"/>
                <a:gd name="T34" fmla="*/ 0 w 567"/>
                <a:gd name="T35" fmla="*/ 0 h 519"/>
                <a:gd name="T36" fmla="*/ 0 w 567"/>
                <a:gd name="T37" fmla="*/ 0 h 519"/>
                <a:gd name="T38" fmla="*/ 0 w 567"/>
                <a:gd name="T39" fmla="*/ 0 h 519"/>
                <a:gd name="T40" fmla="*/ 0 w 567"/>
                <a:gd name="T41" fmla="*/ 0 h 519"/>
                <a:gd name="T42" fmla="*/ 0 w 567"/>
                <a:gd name="T43" fmla="*/ 0 h 519"/>
                <a:gd name="T44" fmla="*/ 0 w 567"/>
                <a:gd name="T45" fmla="*/ 0 h 519"/>
                <a:gd name="T46" fmla="*/ 0 w 567"/>
                <a:gd name="T47" fmla="*/ 0 h 519"/>
                <a:gd name="T48" fmla="*/ 0 w 567"/>
                <a:gd name="T49" fmla="*/ 0 h 519"/>
                <a:gd name="T50" fmla="*/ 0 w 567"/>
                <a:gd name="T51" fmla="*/ 0 h 519"/>
                <a:gd name="T52" fmla="*/ 0 w 567"/>
                <a:gd name="T53" fmla="*/ 0 h 519"/>
                <a:gd name="T54" fmla="*/ 0 w 567"/>
                <a:gd name="T55" fmla="*/ 0 h 519"/>
                <a:gd name="T56" fmla="*/ 0 w 567"/>
                <a:gd name="T57" fmla="*/ 0 h 519"/>
                <a:gd name="T58" fmla="*/ 0 w 567"/>
                <a:gd name="T59" fmla="*/ 0 h 519"/>
                <a:gd name="T60" fmla="*/ 0 w 567"/>
                <a:gd name="T61" fmla="*/ 0 h 519"/>
                <a:gd name="T62" fmla="*/ 0 w 567"/>
                <a:gd name="T63" fmla="*/ 0 h 519"/>
                <a:gd name="T64" fmla="*/ 0 w 567"/>
                <a:gd name="T65" fmla="*/ 0 h 519"/>
                <a:gd name="T66" fmla="*/ 0 w 567"/>
                <a:gd name="T67" fmla="*/ 0 h 519"/>
                <a:gd name="T68" fmla="*/ 0 w 567"/>
                <a:gd name="T69" fmla="*/ 0 h 519"/>
                <a:gd name="T70" fmla="*/ 0 w 567"/>
                <a:gd name="T71" fmla="*/ 0 h 519"/>
                <a:gd name="T72" fmla="*/ 0 w 567"/>
                <a:gd name="T73" fmla="*/ 0 h 519"/>
                <a:gd name="T74" fmla="*/ 0 w 567"/>
                <a:gd name="T75" fmla="*/ 0 h 519"/>
                <a:gd name="T76" fmla="*/ 0 w 567"/>
                <a:gd name="T77" fmla="*/ 0 h 519"/>
                <a:gd name="T78" fmla="*/ 0 w 567"/>
                <a:gd name="T79" fmla="*/ 0 h 519"/>
                <a:gd name="T80" fmla="*/ 0 w 567"/>
                <a:gd name="T81" fmla="*/ 0 h 519"/>
                <a:gd name="T82" fmla="*/ 0 w 567"/>
                <a:gd name="T83" fmla="*/ 0 h 519"/>
                <a:gd name="T84" fmla="*/ 0 w 567"/>
                <a:gd name="T85" fmla="*/ 0 h 5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7"/>
                <a:gd name="T130" fmla="*/ 0 h 519"/>
                <a:gd name="T131" fmla="*/ 567 w 567"/>
                <a:gd name="T132" fmla="*/ 519 h 5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7" h="519">
                  <a:moveTo>
                    <a:pt x="567" y="31"/>
                  </a:moveTo>
                  <a:lnTo>
                    <a:pt x="546" y="46"/>
                  </a:lnTo>
                  <a:lnTo>
                    <a:pt x="534" y="64"/>
                  </a:lnTo>
                  <a:lnTo>
                    <a:pt x="528" y="84"/>
                  </a:lnTo>
                  <a:lnTo>
                    <a:pt x="528" y="106"/>
                  </a:lnTo>
                  <a:lnTo>
                    <a:pt x="531" y="129"/>
                  </a:lnTo>
                  <a:lnTo>
                    <a:pt x="533" y="153"/>
                  </a:lnTo>
                  <a:lnTo>
                    <a:pt x="532" y="176"/>
                  </a:lnTo>
                  <a:lnTo>
                    <a:pt x="528" y="200"/>
                  </a:lnTo>
                  <a:lnTo>
                    <a:pt x="524" y="232"/>
                  </a:lnTo>
                  <a:lnTo>
                    <a:pt x="523" y="268"/>
                  </a:lnTo>
                  <a:lnTo>
                    <a:pt x="523" y="303"/>
                  </a:lnTo>
                  <a:lnTo>
                    <a:pt x="524" y="340"/>
                  </a:lnTo>
                  <a:lnTo>
                    <a:pt x="524" y="375"/>
                  </a:lnTo>
                  <a:lnTo>
                    <a:pt x="526" y="413"/>
                  </a:lnTo>
                  <a:lnTo>
                    <a:pt x="527" y="450"/>
                  </a:lnTo>
                  <a:lnTo>
                    <a:pt x="528" y="488"/>
                  </a:lnTo>
                  <a:lnTo>
                    <a:pt x="493" y="502"/>
                  </a:lnTo>
                  <a:lnTo>
                    <a:pt x="454" y="513"/>
                  </a:lnTo>
                  <a:lnTo>
                    <a:pt x="413" y="518"/>
                  </a:lnTo>
                  <a:lnTo>
                    <a:pt x="373" y="519"/>
                  </a:lnTo>
                  <a:lnTo>
                    <a:pt x="332" y="515"/>
                  </a:lnTo>
                  <a:lnTo>
                    <a:pt x="292" y="511"/>
                  </a:lnTo>
                  <a:lnTo>
                    <a:pt x="254" y="504"/>
                  </a:lnTo>
                  <a:lnTo>
                    <a:pt x="219" y="498"/>
                  </a:lnTo>
                  <a:lnTo>
                    <a:pt x="279" y="388"/>
                  </a:lnTo>
                  <a:lnTo>
                    <a:pt x="291" y="403"/>
                  </a:lnTo>
                  <a:lnTo>
                    <a:pt x="304" y="417"/>
                  </a:lnTo>
                  <a:lnTo>
                    <a:pt x="319" y="429"/>
                  </a:lnTo>
                  <a:lnTo>
                    <a:pt x="335" y="442"/>
                  </a:lnTo>
                  <a:lnTo>
                    <a:pt x="351" y="449"/>
                  </a:lnTo>
                  <a:lnTo>
                    <a:pt x="367" y="456"/>
                  </a:lnTo>
                  <a:lnTo>
                    <a:pt x="382" y="458"/>
                  </a:lnTo>
                  <a:lnTo>
                    <a:pt x="398" y="458"/>
                  </a:lnTo>
                  <a:lnTo>
                    <a:pt x="406" y="439"/>
                  </a:lnTo>
                  <a:lnTo>
                    <a:pt x="409" y="423"/>
                  </a:lnTo>
                  <a:lnTo>
                    <a:pt x="407" y="407"/>
                  </a:lnTo>
                  <a:lnTo>
                    <a:pt x="405" y="393"/>
                  </a:lnTo>
                  <a:lnTo>
                    <a:pt x="399" y="378"/>
                  </a:lnTo>
                  <a:lnTo>
                    <a:pt x="394" y="362"/>
                  </a:lnTo>
                  <a:lnTo>
                    <a:pt x="390" y="345"/>
                  </a:lnTo>
                  <a:lnTo>
                    <a:pt x="389" y="329"/>
                  </a:lnTo>
                  <a:lnTo>
                    <a:pt x="399" y="313"/>
                  </a:lnTo>
                  <a:lnTo>
                    <a:pt x="410" y="297"/>
                  </a:lnTo>
                  <a:lnTo>
                    <a:pt x="420" y="282"/>
                  </a:lnTo>
                  <a:lnTo>
                    <a:pt x="430" y="267"/>
                  </a:lnTo>
                  <a:lnTo>
                    <a:pt x="436" y="251"/>
                  </a:lnTo>
                  <a:lnTo>
                    <a:pt x="443" y="234"/>
                  </a:lnTo>
                  <a:lnTo>
                    <a:pt x="446" y="217"/>
                  </a:lnTo>
                  <a:lnTo>
                    <a:pt x="448" y="200"/>
                  </a:lnTo>
                  <a:lnTo>
                    <a:pt x="438" y="192"/>
                  </a:lnTo>
                  <a:lnTo>
                    <a:pt x="429" y="187"/>
                  </a:lnTo>
                  <a:lnTo>
                    <a:pt x="416" y="183"/>
                  </a:lnTo>
                  <a:lnTo>
                    <a:pt x="404" y="182"/>
                  </a:lnTo>
                  <a:lnTo>
                    <a:pt x="391" y="181"/>
                  </a:lnTo>
                  <a:lnTo>
                    <a:pt x="378" y="182"/>
                  </a:lnTo>
                  <a:lnTo>
                    <a:pt x="367" y="185"/>
                  </a:lnTo>
                  <a:lnTo>
                    <a:pt x="359" y="189"/>
                  </a:lnTo>
                  <a:lnTo>
                    <a:pt x="347" y="176"/>
                  </a:lnTo>
                  <a:lnTo>
                    <a:pt x="338" y="163"/>
                  </a:lnTo>
                  <a:lnTo>
                    <a:pt x="327" y="149"/>
                  </a:lnTo>
                  <a:lnTo>
                    <a:pt x="317" y="135"/>
                  </a:lnTo>
                  <a:lnTo>
                    <a:pt x="306" y="118"/>
                  </a:lnTo>
                  <a:lnTo>
                    <a:pt x="295" y="104"/>
                  </a:lnTo>
                  <a:lnTo>
                    <a:pt x="282" y="91"/>
                  </a:lnTo>
                  <a:lnTo>
                    <a:pt x="269" y="80"/>
                  </a:lnTo>
                  <a:lnTo>
                    <a:pt x="250" y="91"/>
                  </a:lnTo>
                  <a:lnTo>
                    <a:pt x="237" y="106"/>
                  </a:lnTo>
                  <a:lnTo>
                    <a:pt x="228" y="124"/>
                  </a:lnTo>
                  <a:lnTo>
                    <a:pt x="224" y="143"/>
                  </a:lnTo>
                  <a:lnTo>
                    <a:pt x="220" y="163"/>
                  </a:lnTo>
                  <a:lnTo>
                    <a:pt x="218" y="185"/>
                  </a:lnTo>
                  <a:lnTo>
                    <a:pt x="214" y="206"/>
                  </a:lnTo>
                  <a:lnTo>
                    <a:pt x="210" y="229"/>
                  </a:lnTo>
                  <a:lnTo>
                    <a:pt x="193" y="232"/>
                  </a:lnTo>
                  <a:lnTo>
                    <a:pt x="177" y="238"/>
                  </a:lnTo>
                  <a:lnTo>
                    <a:pt x="161" y="243"/>
                  </a:lnTo>
                  <a:lnTo>
                    <a:pt x="144" y="252"/>
                  </a:lnTo>
                  <a:lnTo>
                    <a:pt x="127" y="260"/>
                  </a:lnTo>
                  <a:lnTo>
                    <a:pt x="111" y="271"/>
                  </a:lnTo>
                  <a:lnTo>
                    <a:pt x="95" y="284"/>
                  </a:lnTo>
                  <a:lnTo>
                    <a:pt x="80" y="298"/>
                  </a:lnTo>
                  <a:lnTo>
                    <a:pt x="101" y="319"/>
                  </a:lnTo>
                  <a:lnTo>
                    <a:pt x="122" y="341"/>
                  </a:lnTo>
                  <a:lnTo>
                    <a:pt x="138" y="363"/>
                  </a:lnTo>
                  <a:lnTo>
                    <a:pt x="153" y="387"/>
                  </a:lnTo>
                  <a:lnTo>
                    <a:pt x="162" y="412"/>
                  </a:lnTo>
                  <a:lnTo>
                    <a:pt x="167" y="441"/>
                  </a:lnTo>
                  <a:lnTo>
                    <a:pt x="166" y="472"/>
                  </a:lnTo>
                  <a:lnTo>
                    <a:pt x="160" y="508"/>
                  </a:lnTo>
                  <a:lnTo>
                    <a:pt x="147" y="503"/>
                  </a:lnTo>
                  <a:lnTo>
                    <a:pt x="133" y="501"/>
                  </a:lnTo>
                  <a:lnTo>
                    <a:pt x="115" y="499"/>
                  </a:lnTo>
                  <a:lnTo>
                    <a:pt x="99" y="498"/>
                  </a:lnTo>
                  <a:lnTo>
                    <a:pt x="80" y="495"/>
                  </a:lnTo>
                  <a:lnTo>
                    <a:pt x="63" y="493"/>
                  </a:lnTo>
                  <a:lnTo>
                    <a:pt x="46" y="490"/>
                  </a:lnTo>
                  <a:lnTo>
                    <a:pt x="31" y="488"/>
                  </a:lnTo>
                  <a:lnTo>
                    <a:pt x="33" y="463"/>
                  </a:lnTo>
                  <a:lnTo>
                    <a:pt x="35" y="442"/>
                  </a:lnTo>
                  <a:lnTo>
                    <a:pt x="34" y="422"/>
                  </a:lnTo>
                  <a:lnTo>
                    <a:pt x="34" y="406"/>
                  </a:lnTo>
                  <a:lnTo>
                    <a:pt x="28" y="388"/>
                  </a:lnTo>
                  <a:lnTo>
                    <a:pt x="22" y="372"/>
                  </a:lnTo>
                  <a:lnTo>
                    <a:pt x="12" y="355"/>
                  </a:lnTo>
                  <a:lnTo>
                    <a:pt x="0" y="339"/>
                  </a:lnTo>
                  <a:lnTo>
                    <a:pt x="27" y="314"/>
                  </a:lnTo>
                  <a:lnTo>
                    <a:pt x="52" y="286"/>
                  </a:lnTo>
                  <a:lnTo>
                    <a:pt x="72" y="256"/>
                  </a:lnTo>
                  <a:lnTo>
                    <a:pt x="89" y="225"/>
                  </a:lnTo>
                  <a:lnTo>
                    <a:pt x="100" y="191"/>
                  </a:lnTo>
                  <a:lnTo>
                    <a:pt x="108" y="157"/>
                  </a:lnTo>
                  <a:lnTo>
                    <a:pt x="111" y="123"/>
                  </a:lnTo>
                  <a:lnTo>
                    <a:pt x="110" y="90"/>
                  </a:lnTo>
                  <a:lnTo>
                    <a:pt x="130" y="93"/>
                  </a:lnTo>
                  <a:lnTo>
                    <a:pt x="150" y="95"/>
                  </a:lnTo>
                  <a:lnTo>
                    <a:pt x="168" y="90"/>
                  </a:lnTo>
                  <a:lnTo>
                    <a:pt x="188" y="85"/>
                  </a:lnTo>
                  <a:lnTo>
                    <a:pt x="205" y="75"/>
                  </a:lnTo>
                  <a:lnTo>
                    <a:pt x="223" y="66"/>
                  </a:lnTo>
                  <a:lnTo>
                    <a:pt x="240" y="58"/>
                  </a:lnTo>
                  <a:lnTo>
                    <a:pt x="259" y="50"/>
                  </a:lnTo>
                  <a:lnTo>
                    <a:pt x="258" y="25"/>
                  </a:lnTo>
                  <a:lnTo>
                    <a:pt x="267" y="13"/>
                  </a:lnTo>
                  <a:lnTo>
                    <a:pt x="281" y="9"/>
                  </a:lnTo>
                  <a:lnTo>
                    <a:pt x="300" y="10"/>
                  </a:lnTo>
                  <a:lnTo>
                    <a:pt x="319" y="11"/>
                  </a:lnTo>
                  <a:lnTo>
                    <a:pt x="341" y="13"/>
                  </a:lnTo>
                  <a:lnTo>
                    <a:pt x="360" y="10"/>
                  </a:lnTo>
                  <a:lnTo>
                    <a:pt x="379" y="0"/>
                  </a:lnTo>
                  <a:lnTo>
                    <a:pt x="567" y="31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0" name="Freeform 66"/>
            <p:cNvSpPr>
              <a:spLocks/>
            </p:cNvSpPr>
            <p:nvPr/>
          </p:nvSpPr>
          <p:spPr bwMode="auto">
            <a:xfrm>
              <a:off x="4035" y="2147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w 229"/>
                <a:gd name="T99" fmla="*/ 0 h 2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9"/>
                <a:gd name="T151" fmla="*/ 0 h 259"/>
                <a:gd name="T152" fmla="*/ 229 w 229"/>
                <a:gd name="T153" fmla="*/ 259 h 2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9" h="259">
                  <a:moveTo>
                    <a:pt x="229" y="79"/>
                  </a:moveTo>
                  <a:lnTo>
                    <a:pt x="228" y="91"/>
                  </a:lnTo>
                  <a:lnTo>
                    <a:pt x="222" y="106"/>
                  </a:lnTo>
                  <a:lnTo>
                    <a:pt x="212" y="122"/>
                  </a:lnTo>
                  <a:lnTo>
                    <a:pt x="203" y="142"/>
                  </a:lnTo>
                  <a:lnTo>
                    <a:pt x="193" y="161"/>
                  </a:lnTo>
                  <a:lnTo>
                    <a:pt x="188" y="183"/>
                  </a:lnTo>
                  <a:lnTo>
                    <a:pt x="189" y="206"/>
                  </a:lnTo>
                  <a:lnTo>
                    <a:pt x="199" y="228"/>
                  </a:lnTo>
                  <a:lnTo>
                    <a:pt x="193" y="224"/>
                  </a:lnTo>
                  <a:lnTo>
                    <a:pt x="185" y="214"/>
                  </a:lnTo>
                  <a:lnTo>
                    <a:pt x="176" y="200"/>
                  </a:lnTo>
                  <a:lnTo>
                    <a:pt x="165" y="187"/>
                  </a:lnTo>
                  <a:lnTo>
                    <a:pt x="151" y="173"/>
                  </a:lnTo>
                  <a:lnTo>
                    <a:pt x="138" y="164"/>
                  </a:lnTo>
                  <a:lnTo>
                    <a:pt x="124" y="161"/>
                  </a:lnTo>
                  <a:lnTo>
                    <a:pt x="109" y="169"/>
                  </a:lnTo>
                  <a:lnTo>
                    <a:pt x="60" y="259"/>
                  </a:lnTo>
                  <a:lnTo>
                    <a:pt x="58" y="243"/>
                  </a:lnTo>
                  <a:lnTo>
                    <a:pt x="56" y="226"/>
                  </a:lnTo>
                  <a:lnTo>
                    <a:pt x="52" y="210"/>
                  </a:lnTo>
                  <a:lnTo>
                    <a:pt x="48" y="196"/>
                  </a:lnTo>
                  <a:lnTo>
                    <a:pt x="39" y="181"/>
                  </a:lnTo>
                  <a:lnTo>
                    <a:pt x="29" y="169"/>
                  </a:lnTo>
                  <a:lnTo>
                    <a:pt x="16" y="157"/>
                  </a:lnTo>
                  <a:lnTo>
                    <a:pt x="0" y="149"/>
                  </a:lnTo>
                  <a:lnTo>
                    <a:pt x="7" y="143"/>
                  </a:lnTo>
                  <a:lnTo>
                    <a:pt x="17" y="135"/>
                  </a:lnTo>
                  <a:lnTo>
                    <a:pt x="27" y="126"/>
                  </a:lnTo>
                  <a:lnTo>
                    <a:pt x="40" y="121"/>
                  </a:lnTo>
                  <a:lnTo>
                    <a:pt x="52" y="116"/>
                  </a:lnTo>
                  <a:lnTo>
                    <a:pt x="65" y="117"/>
                  </a:lnTo>
                  <a:lnTo>
                    <a:pt x="77" y="123"/>
                  </a:lnTo>
                  <a:lnTo>
                    <a:pt x="90" y="138"/>
                  </a:lnTo>
                  <a:lnTo>
                    <a:pt x="101" y="124"/>
                  </a:lnTo>
                  <a:lnTo>
                    <a:pt x="107" y="109"/>
                  </a:lnTo>
                  <a:lnTo>
                    <a:pt x="111" y="91"/>
                  </a:lnTo>
                  <a:lnTo>
                    <a:pt x="113" y="72"/>
                  </a:lnTo>
                  <a:lnTo>
                    <a:pt x="113" y="52"/>
                  </a:lnTo>
                  <a:lnTo>
                    <a:pt x="115" y="33"/>
                  </a:lnTo>
                  <a:lnTo>
                    <a:pt x="119" y="15"/>
                  </a:lnTo>
                  <a:lnTo>
                    <a:pt x="129" y="0"/>
                  </a:lnTo>
                  <a:lnTo>
                    <a:pt x="139" y="13"/>
                  </a:lnTo>
                  <a:lnTo>
                    <a:pt x="147" y="30"/>
                  </a:lnTo>
                  <a:lnTo>
                    <a:pt x="155" y="49"/>
                  </a:lnTo>
                  <a:lnTo>
                    <a:pt x="164" y="68"/>
                  </a:lnTo>
                  <a:lnTo>
                    <a:pt x="173" y="82"/>
                  </a:lnTo>
                  <a:lnTo>
                    <a:pt x="188" y="91"/>
                  </a:lnTo>
                  <a:lnTo>
                    <a:pt x="205" y="90"/>
                  </a:lnTo>
                  <a:lnTo>
                    <a:pt x="229" y="7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1" name="Freeform 67"/>
            <p:cNvSpPr>
              <a:spLocks/>
            </p:cNvSpPr>
            <p:nvPr/>
          </p:nvSpPr>
          <p:spPr bwMode="auto">
            <a:xfrm>
              <a:off x="4050" y="2195"/>
              <a:ext cx="193" cy="189"/>
            </a:xfrm>
            <a:custGeom>
              <a:avLst/>
              <a:gdLst>
                <a:gd name="T0" fmla="*/ 0 w 773"/>
                <a:gd name="T1" fmla="*/ 0 h 757"/>
                <a:gd name="T2" fmla="*/ 0 w 773"/>
                <a:gd name="T3" fmla="*/ 0 h 757"/>
                <a:gd name="T4" fmla="*/ 0 w 773"/>
                <a:gd name="T5" fmla="*/ 0 h 757"/>
                <a:gd name="T6" fmla="*/ 0 w 773"/>
                <a:gd name="T7" fmla="*/ 0 h 757"/>
                <a:gd name="T8" fmla="*/ 0 w 773"/>
                <a:gd name="T9" fmla="*/ 0 h 757"/>
                <a:gd name="T10" fmla="*/ 0 w 773"/>
                <a:gd name="T11" fmla="*/ 0 h 757"/>
                <a:gd name="T12" fmla="*/ 0 w 773"/>
                <a:gd name="T13" fmla="*/ 0 h 757"/>
                <a:gd name="T14" fmla="*/ 0 w 773"/>
                <a:gd name="T15" fmla="*/ 0 h 757"/>
                <a:gd name="T16" fmla="*/ 0 w 773"/>
                <a:gd name="T17" fmla="*/ 0 h 757"/>
                <a:gd name="T18" fmla="*/ 0 w 773"/>
                <a:gd name="T19" fmla="*/ 0 h 757"/>
                <a:gd name="T20" fmla="*/ 0 w 773"/>
                <a:gd name="T21" fmla="*/ 0 h 757"/>
                <a:gd name="T22" fmla="*/ 0 w 773"/>
                <a:gd name="T23" fmla="*/ 0 h 757"/>
                <a:gd name="T24" fmla="*/ 0 w 773"/>
                <a:gd name="T25" fmla="*/ 0 h 757"/>
                <a:gd name="T26" fmla="*/ 0 w 773"/>
                <a:gd name="T27" fmla="*/ 0 h 757"/>
                <a:gd name="T28" fmla="*/ 0 w 773"/>
                <a:gd name="T29" fmla="*/ 0 h 757"/>
                <a:gd name="T30" fmla="*/ 0 w 773"/>
                <a:gd name="T31" fmla="*/ 0 h 757"/>
                <a:gd name="T32" fmla="*/ 0 w 773"/>
                <a:gd name="T33" fmla="*/ 0 h 757"/>
                <a:gd name="T34" fmla="*/ 0 w 773"/>
                <a:gd name="T35" fmla="*/ 0 h 757"/>
                <a:gd name="T36" fmla="*/ 0 w 773"/>
                <a:gd name="T37" fmla="*/ 0 h 757"/>
                <a:gd name="T38" fmla="*/ 0 w 773"/>
                <a:gd name="T39" fmla="*/ 0 h 757"/>
                <a:gd name="T40" fmla="*/ 0 w 773"/>
                <a:gd name="T41" fmla="*/ 0 h 757"/>
                <a:gd name="T42" fmla="*/ 0 w 773"/>
                <a:gd name="T43" fmla="*/ 0 h 757"/>
                <a:gd name="T44" fmla="*/ 0 w 773"/>
                <a:gd name="T45" fmla="*/ 0 h 757"/>
                <a:gd name="T46" fmla="*/ 0 w 773"/>
                <a:gd name="T47" fmla="*/ 0 h 757"/>
                <a:gd name="T48" fmla="*/ 0 w 773"/>
                <a:gd name="T49" fmla="*/ 0 h 757"/>
                <a:gd name="T50" fmla="*/ 0 w 773"/>
                <a:gd name="T51" fmla="*/ 0 h 757"/>
                <a:gd name="T52" fmla="*/ 0 w 773"/>
                <a:gd name="T53" fmla="*/ 0 h 757"/>
                <a:gd name="T54" fmla="*/ 0 w 773"/>
                <a:gd name="T55" fmla="*/ 0 h 757"/>
                <a:gd name="T56" fmla="*/ 0 w 773"/>
                <a:gd name="T57" fmla="*/ 0 h 757"/>
                <a:gd name="T58" fmla="*/ 0 w 773"/>
                <a:gd name="T59" fmla="*/ 0 h 757"/>
                <a:gd name="T60" fmla="*/ 0 w 773"/>
                <a:gd name="T61" fmla="*/ 0 h 757"/>
                <a:gd name="T62" fmla="*/ 0 w 773"/>
                <a:gd name="T63" fmla="*/ 0 h 757"/>
                <a:gd name="T64" fmla="*/ 0 w 773"/>
                <a:gd name="T65" fmla="*/ 0 h 757"/>
                <a:gd name="T66" fmla="*/ 0 w 773"/>
                <a:gd name="T67" fmla="*/ 0 h 757"/>
                <a:gd name="T68" fmla="*/ 0 w 773"/>
                <a:gd name="T69" fmla="*/ 0 h 757"/>
                <a:gd name="T70" fmla="*/ 0 w 773"/>
                <a:gd name="T71" fmla="*/ 0 h 757"/>
                <a:gd name="T72" fmla="*/ 0 w 773"/>
                <a:gd name="T73" fmla="*/ 0 h 757"/>
                <a:gd name="T74" fmla="*/ 0 w 773"/>
                <a:gd name="T75" fmla="*/ 0 h 757"/>
                <a:gd name="T76" fmla="*/ 0 w 773"/>
                <a:gd name="T77" fmla="*/ 0 h 757"/>
                <a:gd name="T78" fmla="*/ 0 w 773"/>
                <a:gd name="T79" fmla="*/ 0 h 757"/>
                <a:gd name="T80" fmla="*/ 0 w 773"/>
                <a:gd name="T81" fmla="*/ 0 h 757"/>
                <a:gd name="T82" fmla="*/ 0 w 773"/>
                <a:gd name="T83" fmla="*/ 0 h 757"/>
                <a:gd name="T84" fmla="*/ 0 w 773"/>
                <a:gd name="T85" fmla="*/ 0 h 757"/>
                <a:gd name="T86" fmla="*/ 0 w 773"/>
                <a:gd name="T87" fmla="*/ 0 h 757"/>
                <a:gd name="T88" fmla="*/ 0 w 773"/>
                <a:gd name="T89" fmla="*/ 0 h 757"/>
                <a:gd name="T90" fmla="*/ 0 w 773"/>
                <a:gd name="T91" fmla="*/ 0 h 757"/>
                <a:gd name="T92" fmla="*/ 0 w 773"/>
                <a:gd name="T93" fmla="*/ 0 h 757"/>
                <a:gd name="T94" fmla="*/ 0 w 773"/>
                <a:gd name="T95" fmla="*/ 0 h 757"/>
                <a:gd name="T96" fmla="*/ 0 w 773"/>
                <a:gd name="T97" fmla="*/ 0 h 757"/>
                <a:gd name="T98" fmla="*/ 0 w 773"/>
                <a:gd name="T99" fmla="*/ 0 h 757"/>
                <a:gd name="T100" fmla="*/ 0 w 773"/>
                <a:gd name="T101" fmla="*/ 0 h 757"/>
                <a:gd name="T102" fmla="*/ 0 w 773"/>
                <a:gd name="T103" fmla="*/ 0 h 757"/>
                <a:gd name="T104" fmla="*/ 0 w 773"/>
                <a:gd name="T105" fmla="*/ 0 h 757"/>
                <a:gd name="T106" fmla="*/ 0 w 773"/>
                <a:gd name="T107" fmla="*/ 0 h 757"/>
                <a:gd name="T108" fmla="*/ 0 w 773"/>
                <a:gd name="T109" fmla="*/ 0 h 757"/>
                <a:gd name="T110" fmla="*/ 0 w 773"/>
                <a:gd name="T111" fmla="*/ 0 h 7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73"/>
                <a:gd name="T169" fmla="*/ 0 h 757"/>
                <a:gd name="T170" fmla="*/ 773 w 773"/>
                <a:gd name="T171" fmla="*/ 757 h 7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73" h="757">
                  <a:moveTo>
                    <a:pt x="607" y="667"/>
                  </a:moveTo>
                  <a:lnTo>
                    <a:pt x="547" y="687"/>
                  </a:lnTo>
                  <a:lnTo>
                    <a:pt x="542" y="666"/>
                  </a:lnTo>
                  <a:lnTo>
                    <a:pt x="543" y="647"/>
                  </a:lnTo>
                  <a:lnTo>
                    <a:pt x="546" y="626"/>
                  </a:lnTo>
                  <a:lnTo>
                    <a:pt x="551" y="608"/>
                  </a:lnTo>
                  <a:lnTo>
                    <a:pt x="551" y="589"/>
                  </a:lnTo>
                  <a:lnTo>
                    <a:pt x="547" y="574"/>
                  </a:lnTo>
                  <a:lnTo>
                    <a:pt x="536" y="563"/>
                  </a:lnTo>
                  <a:lnTo>
                    <a:pt x="517" y="558"/>
                  </a:lnTo>
                  <a:lnTo>
                    <a:pt x="504" y="576"/>
                  </a:lnTo>
                  <a:lnTo>
                    <a:pt x="494" y="597"/>
                  </a:lnTo>
                  <a:lnTo>
                    <a:pt x="487" y="617"/>
                  </a:lnTo>
                  <a:lnTo>
                    <a:pt x="480" y="639"/>
                  </a:lnTo>
                  <a:lnTo>
                    <a:pt x="471" y="659"/>
                  </a:lnTo>
                  <a:lnTo>
                    <a:pt x="461" y="678"/>
                  </a:lnTo>
                  <a:lnTo>
                    <a:pt x="446" y="693"/>
                  </a:lnTo>
                  <a:lnTo>
                    <a:pt x="428" y="707"/>
                  </a:lnTo>
                  <a:lnTo>
                    <a:pt x="417" y="675"/>
                  </a:lnTo>
                  <a:lnTo>
                    <a:pt x="410" y="641"/>
                  </a:lnTo>
                  <a:lnTo>
                    <a:pt x="404" y="606"/>
                  </a:lnTo>
                  <a:lnTo>
                    <a:pt x="402" y="570"/>
                  </a:lnTo>
                  <a:lnTo>
                    <a:pt x="401" y="532"/>
                  </a:lnTo>
                  <a:lnTo>
                    <a:pt x="401" y="494"/>
                  </a:lnTo>
                  <a:lnTo>
                    <a:pt x="403" y="455"/>
                  </a:lnTo>
                  <a:lnTo>
                    <a:pt x="407" y="419"/>
                  </a:lnTo>
                  <a:lnTo>
                    <a:pt x="398" y="412"/>
                  </a:lnTo>
                  <a:lnTo>
                    <a:pt x="388" y="411"/>
                  </a:lnTo>
                  <a:lnTo>
                    <a:pt x="376" y="412"/>
                  </a:lnTo>
                  <a:lnTo>
                    <a:pt x="368" y="419"/>
                  </a:lnTo>
                  <a:lnTo>
                    <a:pt x="353" y="459"/>
                  </a:lnTo>
                  <a:lnTo>
                    <a:pt x="340" y="500"/>
                  </a:lnTo>
                  <a:lnTo>
                    <a:pt x="326" y="540"/>
                  </a:lnTo>
                  <a:lnTo>
                    <a:pt x="313" y="582"/>
                  </a:lnTo>
                  <a:lnTo>
                    <a:pt x="297" y="621"/>
                  </a:lnTo>
                  <a:lnTo>
                    <a:pt x="278" y="660"/>
                  </a:lnTo>
                  <a:lnTo>
                    <a:pt x="254" y="698"/>
                  </a:lnTo>
                  <a:lnTo>
                    <a:pt x="228" y="737"/>
                  </a:lnTo>
                  <a:lnTo>
                    <a:pt x="207" y="722"/>
                  </a:lnTo>
                  <a:lnTo>
                    <a:pt x="196" y="701"/>
                  </a:lnTo>
                  <a:lnTo>
                    <a:pt x="190" y="677"/>
                  </a:lnTo>
                  <a:lnTo>
                    <a:pt x="188" y="653"/>
                  </a:lnTo>
                  <a:lnTo>
                    <a:pt x="186" y="627"/>
                  </a:lnTo>
                  <a:lnTo>
                    <a:pt x="181" y="606"/>
                  </a:lnTo>
                  <a:lnTo>
                    <a:pt x="169" y="588"/>
                  </a:lnTo>
                  <a:lnTo>
                    <a:pt x="149" y="577"/>
                  </a:lnTo>
                  <a:lnTo>
                    <a:pt x="69" y="757"/>
                  </a:lnTo>
                  <a:lnTo>
                    <a:pt x="52" y="740"/>
                  </a:lnTo>
                  <a:lnTo>
                    <a:pt x="39" y="722"/>
                  </a:lnTo>
                  <a:lnTo>
                    <a:pt x="29" y="701"/>
                  </a:lnTo>
                  <a:lnTo>
                    <a:pt x="22" y="680"/>
                  </a:lnTo>
                  <a:lnTo>
                    <a:pt x="16" y="659"/>
                  </a:lnTo>
                  <a:lnTo>
                    <a:pt x="10" y="637"/>
                  </a:lnTo>
                  <a:lnTo>
                    <a:pt x="5" y="616"/>
                  </a:lnTo>
                  <a:lnTo>
                    <a:pt x="0" y="598"/>
                  </a:lnTo>
                  <a:lnTo>
                    <a:pt x="9" y="583"/>
                  </a:lnTo>
                  <a:lnTo>
                    <a:pt x="20" y="570"/>
                  </a:lnTo>
                  <a:lnTo>
                    <a:pt x="30" y="559"/>
                  </a:lnTo>
                  <a:lnTo>
                    <a:pt x="40" y="549"/>
                  </a:lnTo>
                  <a:lnTo>
                    <a:pt x="48" y="538"/>
                  </a:lnTo>
                  <a:lnTo>
                    <a:pt x="58" y="529"/>
                  </a:lnTo>
                  <a:lnTo>
                    <a:pt x="68" y="518"/>
                  </a:lnTo>
                  <a:lnTo>
                    <a:pt x="80" y="508"/>
                  </a:lnTo>
                  <a:lnTo>
                    <a:pt x="90" y="512"/>
                  </a:lnTo>
                  <a:lnTo>
                    <a:pt x="103" y="519"/>
                  </a:lnTo>
                  <a:lnTo>
                    <a:pt x="116" y="526"/>
                  </a:lnTo>
                  <a:lnTo>
                    <a:pt x="129" y="535"/>
                  </a:lnTo>
                  <a:lnTo>
                    <a:pt x="141" y="540"/>
                  </a:lnTo>
                  <a:lnTo>
                    <a:pt x="154" y="546"/>
                  </a:lnTo>
                  <a:lnTo>
                    <a:pt x="165" y="548"/>
                  </a:lnTo>
                  <a:lnTo>
                    <a:pt x="179" y="548"/>
                  </a:lnTo>
                  <a:lnTo>
                    <a:pt x="188" y="419"/>
                  </a:lnTo>
                  <a:lnTo>
                    <a:pt x="269" y="329"/>
                  </a:lnTo>
                  <a:lnTo>
                    <a:pt x="252" y="305"/>
                  </a:lnTo>
                  <a:lnTo>
                    <a:pt x="231" y="294"/>
                  </a:lnTo>
                  <a:lnTo>
                    <a:pt x="203" y="290"/>
                  </a:lnTo>
                  <a:lnTo>
                    <a:pt x="177" y="289"/>
                  </a:lnTo>
                  <a:lnTo>
                    <a:pt x="150" y="284"/>
                  </a:lnTo>
                  <a:lnTo>
                    <a:pt x="129" y="275"/>
                  </a:lnTo>
                  <a:lnTo>
                    <a:pt x="113" y="254"/>
                  </a:lnTo>
                  <a:lnTo>
                    <a:pt x="109" y="219"/>
                  </a:lnTo>
                  <a:lnTo>
                    <a:pt x="146" y="216"/>
                  </a:lnTo>
                  <a:lnTo>
                    <a:pt x="184" y="216"/>
                  </a:lnTo>
                  <a:lnTo>
                    <a:pt x="222" y="215"/>
                  </a:lnTo>
                  <a:lnTo>
                    <a:pt x="260" y="213"/>
                  </a:lnTo>
                  <a:lnTo>
                    <a:pt x="295" y="205"/>
                  </a:lnTo>
                  <a:lnTo>
                    <a:pt x="328" y="192"/>
                  </a:lnTo>
                  <a:lnTo>
                    <a:pt x="360" y="171"/>
                  </a:lnTo>
                  <a:lnTo>
                    <a:pt x="388" y="140"/>
                  </a:lnTo>
                  <a:lnTo>
                    <a:pt x="384" y="128"/>
                  </a:lnTo>
                  <a:lnTo>
                    <a:pt x="381" y="117"/>
                  </a:lnTo>
                  <a:lnTo>
                    <a:pt x="379" y="106"/>
                  </a:lnTo>
                  <a:lnTo>
                    <a:pt x="378" y="95"/>
                  </a:lnTo>
                  <a:lnTo>
                    <a:pt x="375" y="83"/>
                  </a:lnTo>
                  <a:lnTo>
                    <a:pt x="373" y="72"/>
                  </a:lnTo>
                  <a:lnTo>
                    <a:pt x="370" y="61"/>
                  </a:lnTo>
                  <a:lnTo>
                    <a:pt x="368" y="50"/>
                  </a:lnTo>
                  <a:lnTo>
                    <a:pt x="413" y="44"/>
                  </a:lnTo>
                  <a:lnTo>
                    <a:pt x="458" y="37"/>
                  </a:lnTo>
                  <a:lnTo>
                    <a:pt x="505" y="29"/>
                  </a:lnTo>
                  <a:lnTo>
                    <a:pt x="553" y="21"/>
                  </a:lnTo>
                  <a:lnTo>
                    <a:pt x="600" y="12"/>
                  </a:lnTo>
                  <a:lnTo>
                    <a:pt x="648" y="6"/>
                  </a:lnTo>
                  <a:lnTo>
                    <a:pt x="697" y="1"/>
                  </a:lnTo>
                  <a:lnTo>
                    <a:pt x="746" y="0"/>
                  </a:lnTo>
                  <a:lnTo>
                    <a:pt x="752" y="83"/>
                  </a:lnTo>
                  <a:lnTo>
                    <a:pt x="763" y="173"/>
                  </a:lnTo>
                  <a:lnTo>
                    <a:pt x="771" y="265"/>
                  </a:lnTo>
                  <a:lnTo>
                    <a:pt x="773" y="359"/>
                  </a:lnTo>
                  <a:lnTo>
                    <a:pt x="762" y="449"/>
                  </a:lnTo>
                  <a:lnTo>
                    <a:pt x="734" y="533"/>
                  </a:lnTo>
                  <a:lnTo>
                    <a:pt x="684" y="607"/>
                  </a:lnTo>
                  <a:lnTo>
                    <a:pt x="607" y="667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2" name="Freeform 68"/>
            <p:cNvSpPr>
              <a:spLocks/>
            </p:cNvSpPr>
            <p:nvPr/>
          </p:nvSpPr>
          <p:spPr bwMode="auto">
            <a:xfrm>
              <a:off x="4145" y="2227"/>
              <a:ext cx="97" cy="100"/>
            </a:xfrm>
            <a:custGeom>
              <a:avLst/>
              <a:gdLst>
                <a:gd name="T0" fmla="*/ 0 w 388"/>
                <a:gd name="T1" fmla="*/ 0 h 399"/>
                <a:gd name="T2" fmla="*/ 0 w 388"/>
                <a:gd name="T3" fmla="*/ 0 h 399"/>
                <a:gd name="T4" fmla="*/ 0 w 388"/>
                <a:gd name="T5" fmla="*/ 0 h 399"/>
                <a:gd name="T6" fmla="*/ 0 w 388"/>
                <a:gd name="T7" fmla="*/ 0 h 399"/>
                <a:gd name="T8" fmla="*/ 0 w 388"/>
                <a:gd name="T9" fmla="*/ 0 h 399"/>
                <a:gd name="T10" fmla="*/ 0 w 388"/>
                <a:gd name="T11" fmla="*/ 0 h 399"/>
                <a:gd name="T12" fmla="*/ 0 w 388"/>
                <a:gd name="T13" fmla="*/ 0 h 399"/>
                <a:gd name="T14" fmla="*/ 0 w 388"/>
                <a:gd name="T15" fmla="*/ 0 h 399"/>
                <a:gd name="T16" fmla="*/ 0 w 388"/>
                <a:gd name="T17" fmla="*/ 0 h 399"/>
                <a:gd name="T18" fmla="*/ 0 w 388"/>
                <a:gd name="T19" fmla="*/ 0 h 399"/>
                <a:gd name="T20" fmla="*/ 0 w 388"/>
                <a:gd name="T21" fmla="*/ 0 h 399"/>
                <a:gd name="T22" fmla="*/ 0 w 388"/>
                <a:gd name="T23" fmla="*/ 0 h 399"/>
                <a:gd name="T24" fmla="*/ 0 w 388"/>
                <a:gd name="T25" fmla="*/ 0 h 399"/>
                <a:gd name="T26" fmla="*/ 0 w 388"/>
                <a:gd name="T27" fmla="*/ 0 h 399"/>
                <a:gd name="T28" fmla="*/ 0 w 388"/>
                <a:gd name="T29" fmla="*/ 0 h 399"/>
                <a:gd name="T30" fmla="*/ 0 w 388"/>
                <a:gd name="T31" fmla="*/ 0 h 399"/>
                <a:gd name="T32" fmla="*/ 0 w 388"/>
                <a:gd name="T33" fmla="*/ 0 h 399"/>
                <a:gd name="T34" fmla="*/ 0 w 388"/>
                <a:gd name="T35" fmla="*/ 0 h 399"/>
                <a:gd name="T36" fmla="*/ 0 w 388"/>
                <a:gd name="T37" fmla="*/ 0 h 399"/>
                <a:gd name="T38" fmla="*/ 0 w 388"/>
                <a:gd name="T39" fmla="*/ 0 h 399"/>
                <a:gd name="T40" fmla="*/ 0 w 388"/>
                <a:gd name="T41" fmla="*/ 0 h 399"/>
                <a:gd name="T42" fmla="*/ 0 w 388"/>
                <a:gd name="T43" fmla="*/ 0 h 399"/>
                <a:gd name="T44" fmla="*/ 0 w 388"/>
                <a:gd name="T45" fmla="*/ 0 h 399"/>
                <a:gd name="T46" fmla="*/ 0 w 388"/>
                <a:gd name="T47" fmla="*/ 0 h 399"/>
                <a:gd name="T48" fmla="*/ 0 w 388"/>
                <a:gd name="T49" fmla="*/ 0 h 399"/>
                <a:gd name="T50" fmla="*/ 0 w 388"/>
                <a:gd name="T51" fmla="*/ 0 h 399"/>
                <a:gd name="T52" fmla="*/ 0 w 388"/>
                <a:gd name="T53" fmla="*/ 0 h 399"/>
                <a:gd name="T54" fmla="*/ 0 w 388"/>
                <a:gd name="T55" fmla="*/ 0 h 399"/>
                <a:gd name="T56" fmla="*/ 0 w 388"/>
                <a:gd name="T57" fmla="*/ 0 h 399"/>
                <a:gd name="T58" fmla="*/ 0 w 388"/>
                <a:gd name="T59" fmla="*/ 0 h 399"/>
                <a:gd name="T60" fmla="*/ 0 w 388"/>
                <a:gd name="T61" fmla="*/ 0 h 399"/>
                <a:gd name="T62" fmla="*/ 0 w 388"/>
                <a:gd name="T63" fmla="*/ 0 h 399"/>
                <a:gd name="T64" fmla="*/ 0 w 388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8"/>
                <a:gd name="T100" fmla="*/ 0 h 399"/>
                <a:gd name="T101" fmla="*/ 388 w 388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8" h="399">
                  <a:moveTo>
                    <a:pt x="258" y="130"/>
                  </a:moveTo>
                  <a:lnTo>
                    <a:pt x="273" y="134"/>
                  </a:lnTo>
                  <a:lnTo>
                    <a:pt x="291" y="136"/>
                  </a:lnTo>
                  <a:lnTo>
                    <a:pt x="308" y="135"/>
                  </a:lnTo>
                  <a:lnTo>
                    <a:pt x="327" y="135"/>
                  </a:lnTo>
                  <a:lnTo>
                    <a:pt x="343" y="134"/>
                  </a:lnTo>
                  <a:lnTo>
                    <a:pt x="360" y="135"/>
                  </a:lnTo>
                  <a:lnTo>
                    <a:pt x="375" y="139"/>
                  </a:lnTo>
                  <a:lnTo>
                    <a:pt x="388" y="149"/>
                  </a:lnTo>
                  <a:lnTo>
                    <a:pt x="374" y="173"/>
                  </a:lnTo>
                  <a:lnTo>
                    <a:pt x="353" y="197"/>
                  </a:lnTo>
                  <a:lnTo>
                    <a:pt x="325" y="218"/>
                  </a:lnTo>
                  <a:lnTo>
                    <a:pt x="301" y="242"/>
                  </a:lnTo>
                  <a:lnTo>
                    <a:pt x="279" y="265"/>
                  </a:lnTo>
                  <a:lnTo>
                    <a:pt x="267" y="292"/>
                  </a:lnTo>
                  <a:lnTo>
                    <a:pt x="268" y="323"/>
                  </a:lnTo>
                  <a:lnTo>
                    <a:pt x="289" y="358"/>
                  </a:lnTo>
                  <a:lnTo>
                    <a:pt x="279" y="399"/>
                  </a:lnTo>
                  <a:lnTo>
                    <a:pt x="261" y="395"/>
                  </a:lnTo>
                  <a:lnTo>
                    <a:pt x="248" y="388"/>
                  </a:lnTo>
                  <a:lnTo>
                    <a:pt x="238" y="377"/>
                  </a:lnTo>
                  <a:lnTo>
                    <a:pt x="231" y="365"/>
                  </a:lnTo>
                  <a:lnTo>
                    <a:pt x="224" y="350"/>
                  </a:lnTo>
                  <a:lnTo>
                    <a:pt x="216" y="335"/>
                  </a:lnTo>
                  <a:lnTo>
                    <a:pt x="208" y="320"/>
                  </a:lnTo>
                  <a:lnTo>
                    <a:pt x="199" y="308"/>
                  </a:lnTo>
                  <a:lnTo>
                    <a:pt x="184" y="320"/>
                  </a:lnTo>
                  <a:lnTo>
                    <a:pt x="171" y="335"/>
                  </a:lnTo>
                  <a:lnTo>
                    <a:pt x="158" y="350"/>
                  </a:lnTo>
                  <a:lnTo>
                    <a:pt x="148" y="365"/>
                  </a:lnTo>
                  <a:lnTo>
                    <a:pt x="135" y="377"/>
                  </a:lnTo>
                  <a:lnTo>
                    <a:pt x="122" y="388"/>
                  </a:lnTo>
                  <a:lnTo>
                    <a:pt x="105" y="395"/>
                  </a:lnTo>
                  <a:lnTo>
                    <a:pt x="89" y="399"/>
                  </a:lnTo>
                  <a:lnTo>
                    <a:pt x="87" y="378"/>
                  </a:lnTo>
                  <a:lnTo>
                    <a:pt x="91" y="358"/>
                  </a:lnTo>
                  <a:lnTo>
                    <a:pt x="97" y="339"/>
                  </a:lnTo>
                  <a:lnTo>
                    <a:pt x="103" y="319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2" y="264"/>
                  </a:lnTo>
                  <a:lnTo>
                    <a:pt x="89" y="249"/>
                  </a:lnTo>
                  <a:lnTo>
                    <a:pt x="76" y="248"/>
                  </a:lnTo>
                  <a:lnTo>
                    <a:pt x="64" y="248"/>
                  </a:lnTo>
                  <a:lnTo>
                    <a:pt x="52" y="247"/>
                  </a:lnTo>
                  <a:lnTo>
                    <a:pt x="40" y="246"/>
                  </a:lnTo>
                  <a:lnTo>
                    <a:pt x="27" y="242"/>
                  </a:lnTo>
                  <a:lnTo>
                    <a:pt x="17" y="240"/>
                  </a:lnTo>
                  <a:lnTo>
                    <a:pt x="8" y="235"/>
                  </a:lnTo>
                  <a:lnTo>
                    <a:pt x="0" y="229"/>
                  </a:lnTo>
                  <a:lnTo>
                    <a:pt x="9" y="213"/>
                  </a:lnTo>
                  <a:lnTo>
                    <a:pt x="21" y="204"/>
                  </a:lnTo>
                  <a:lnTo>
                    <a:pt x="34" y="199"/>
                  </a:lnTo>
                  <a:lnTo>
                    <a:pt x="50" y="198"/>
                  </a:lnTo>
                  <a:lnTo>
                    <a:pt x="65" y="197"/>
                  </a:lnTo>
                  <a:lnTo>
                    <a:pt x="81" y="196"/>
                  </a:lnTo>
                  <a:lnTo>
                    <a:pt x="97" y="194"/>
                  </a:lnTo>
                  <a:lnTo>
                    <a:pt x="110" y="189"/>
                  </a:lnTo>
                  <a:lnTo>
                    <a:pt x="126" y="165"/>
                  </a:lnTo>
                  <a:lnTo>
                    <a:pt x="140" y="141"/>
                  </a:lnTo>
                  <a:lnTo>
                    <a:pt x="151" y="118"/>
                  </a:lnTo>
                  <a:lnTo>
                    <a:pt x="163" y="95"/>
                  </a:lnTo>
                  <a:lnTo>
                    <a:pt x="173" y="70"/>
                  </a:lnTo>
                  <a:lnTo>
                    <a:pt x="183" y="46"/>
                  </a:lnTo>
                  <a:lnTo>
                    <a:pt x="194" y="22"/>
                  </a:lnTo>
                  <a:lnTo>
                    <a:pt x="209" y="0"/>
                  </a:lnTo>
                  <a:lnTo>
                    <a:pt x="258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3" name="Freeform 69"/>
            <p:cNvSpPr>
              <a:spLocks/>
            </p:cNvSpPr>
            <p:nvPr/>
          </p:nvSpPr>
          <p:spPr bwMode="auto">
            <a:xfrm>
              <a:off x="3998" y="2242"/>
              <a:ext cx="59" cy="137"/>
            </a:xfrm>
            <a:custGeom>
              <a:avLst/>
              <a:gdLst>
                <a:gd name="T0" fmla="*/ 0 w 240"/>
                <a:gd name="T1" fmla="*/ 0 h 547"/>
                <a:gd name="T2" fmla="*/ 0 w 240"/>
                <a:gd name="T3" fmla="*/ 0 h 547"/>
                <a:gd name="T4" fmla="*/ 0 w 240"/>
                <a:gd name="T5" fmla="*/ 0 h 547"/>
                <a:gd name="T6" fmla="*/ 0 w 240"/>
                <a:gd name="T7" fmla="*/ 0 h 547"/>
                <a:gd name="T8" fmla="*/ 0 w 240"/>
                <a:gd name="T9" fmla="*/ 0 h 547"/>
                <a:gd name="T10" fmla="*/ 0 w 240"/>
                <a:gd name="T11" fmla="*/ 0 h 547"/>
                <a:gd name="T12" fmla="*/ 0 w 240"/>
                <a:gd name="T13" fmla="*/ 0 h 547"/>
                <a:gd name="T14" fmla="*/ 0 w 240"/>
                <a:gd name="T15" fmla="*/ 0 h 547"/>
                <a:gd name="T16" fmla="*/ 0 w 240"/>
                <a:gd name="T17" fmla="*/ 0 h 547"/>
                <a:gd name="T18" fmla="*/ 0 w 240"/>
                <a:gd name="T19" fmla="*/ 0 h 547"/>
                <a:gd name="T20" fmla="*/ 0 w 240"/>
                <a:gd name="T21" fmla="*/ 0 h 547"/>
                <a:gd name="T22" fmla="*/ 0 w 240"/>
                <a:gd name="T23" fmla="*/ 0 h 547"/>
                <a:gd name="T24" fmla="*/ 0 w 240"/>
                <a:gd name="T25" fmla="*/ 0 h 547"/>
                <a:gd name="T26" fmla="*/ 0 w 240"/>
                <a:gd name="T27" fmla="*/ 0 h 547"/>
                <a:gd name="T28" fmla="*/ 0 w 240"/>
                <a:gd name="T29" fmla="*/ 0 h 547"/>
                <a:gd name="T30" fmla="*/ 0 w 240"/>
                <a:gd name="T31" fmla="*/ 0 h 547"/>
                <a:gd name="T32" fmla="*/ 0 w 240"/>
                <a:gd name="T33" fmla="*/ 0 h 547"/>
                <a:gd name="T34" fmla="*/ 0 w 240"/>
                <a:gd name="T35" fmla="*/ 0 h 547"/>
                <a:gd name="T36" fmla="*/ 0 w 240"/>
                <a:gd name="T37" fmla="*/ 0 h 547"/>
                <a:gd name="T38" fmla="*/ 0 w 240"/>
                <a:gd name="T39" fmla="*/ 0 h 547"/>
                <a:gd name="T40" fmla="*/ 0 w 240"/>
                <a:gd name="T41" fmla="*/ 0 h 547"/>
                <a:gd name="T42" fmla="*/ 0 w 240"/>
                <a:gd name="T43" fmla="*/ 0 h 547"/>
                <a:gd name="T44" fmla="*/ 0 w 240"/>
                <a:gd name="T45" fmla="*/ 0 h 547"/>
                <a:gd name="T46" fmla="*/ 0 w 240"/>
                <a:gd name="T47" fmla="*/ 0 h 547"/>
                <a:gd name="T48" fmla="*/ 0 w 240"/>
                <a:gd name="T49" fmla="*/ 0 h 547"/>
                <a:gd name="T50" fmla="*/ 0 w 240"/>
                <a:gd name="T51" fmla="*/ 0 h 547"/>
                <a:gd name="T52" fmla="*/ 0 w 240"/>
                <a:gd name="T53" fmla="*/ 0 h 547"/>
                <a:gd name="T54" fmla="*/ 0 w 240"/>
                <a:gd name="T55" fmla="*/ 0 h 547"/>
                <a:gd name="T56" fmla="*/ 0 w 240"/>
                <a:gd name="T57" fmla="*/ 0 h 547"/>
                <a:gd name="T58" fmla="*/ 0 w 240"/>
                <a:gd name="T59" fmla="*/ 0 h 547"/>
                <a:gd name="T60" fmla="*/ 0 w 240"/>
                <a:gd name="T61" fmla="*/ 0 h 547"/>
                <a:gd name="T62" fmla="*/ 0 w 240"/>
                <a:gd name="T63" fmla="*/ 0 h 547"/>
                <a:gd name="T64" fmla="*/ 0 w 240"/>
                <a:gd name="T65" fmla="*/ 0 h 547"/>
                <a:gd name="T66" fmla="*/ 0 w 240"/>
                <a:gd name="T67" fmla="*/ 0 h 547"/>
                <a:gd name="T68" fmla="*/ 0 w 240"/>
                <a:gd name="T69" fmla="*/ 0 h 547"/>
                <a:gd name="T70" fmla="*/ 0 w 240"/>
                <a:gd name="T71" fmla="*/ 0 h 547"/>
                <a:gd name="T72" fmla="*/ 0 w 240"/>
                <a:gd name="T73" fmla="*/ 0 h 547"/>
                <a:gd name="T74" fmla="*/ 0 w 240"/>
                <a:gd name="T75" fmla="*/ 0 h 547"/>
                <a:gd name="T76" fmla="*/ 0 w 240"/>
                <a:gd name="T77" fmla="*/ 0 h 547"/>
                <a:gd name="T78" fmla="*/ 0 w 240"/>
                <a:gd name="T79" fmla="*/ 0 h 547"/>
                <a:gd name="T80" fmla="*/ 0 w 240"/>
                <a:gd name="T81" fmla="*/ 0 h 547"/>
                <a:gd name="T82" fmla="*/ 0 w 240"/>
                <a:gd name="T83" fmla="*/ 0 h 547"/>
                <a:gd name="T84" fmla="*/ 0 w 240"/>
                <a:gd name="T85" fmla="*/ 0 h 547"/>
                <a:gd name="T86" fmla="*/ 0 w 240"/>
                <a:gd name="T87" fmla="*/ 0 h 547"/>
                <a:gd name="T88" fmla="*/ 0 w 240"/>
                <a:gd name="T89" fmla="*/ 0 h 547"/>
                <a:gd name="T90" fmla="*/ 0 w 240"/>
                <a:gd name="T91" fmla="*/ 0 h 547"/>
                <a:gd name="T92" fmla="*/ 0 w 240"/>
                <a:gd name="T93" fmla="*/ 0 h 547"/>
                <a:gd name="T94" fmla="*/ 0 w 240"/>
                <a:gd name="T95" fmla="*/ 0 h 547"/>
                <a:gd name="T96" fmla="*/ 0 w 240"/>
                <a:gd name="T97" fmla="*/ 0 h 547"/>
                <a:gd name="T98" fmla="*/ 0 w 240"/>
                <a:gd name="T99" fmla="*/ 0 h 547"/>
                <a:gd name="T100" fmla="*/ 0 w 240"/>
                <a:gd name="T101" fmla="*/ 0 h 5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0"/>
                <a:gd name="T154" fmla="*/ 0 h 547"/>
                <a:gd name="T155" fmla="*/ 240 w 240"/>
                <a:gd name="T156" fmla="*/ 547 h 5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0" h="547">
                  <a:moveTo>
                    <a:pt x="240" y="20"/>
                  </a:moveTo>
                  <a:lnTo>
                    <a:pt x="229" y="47"/>
                  </a:lnTo>
                  <a:lnTo>
                    <a:pt x="221" y="77"/>
                  </a:lnTo>
                  <a:lnTo>
                    <a:pt x="213" y="107"/>
                  </a:lnTo>
                  <a:lnTo>
                    <a:pt x="203" y="137"/>
                  </a:lnTo>
                  <a:lnTo>
                    <a:pt x="188" y="162"/>
                  </a:lnTo>
                  <a:lnTo>
                    <a:pt x="167" y="180"/>
                  </a:lnTo>
                  <a:lnTo>
                    <a:pt x="138" y="189"/>
                  </a:lnTo>
                  <a:lnTo>
                    <a:pt x="100" y="189"/>
                  </a:lnTo>
                  <a:lnTo>
                    <a:pt x="80" y="208"/>
                  </a:lnTo>
                  <a:lnTo>
                    <a:pt x="88" y="225"/>
                  </a:lnTo>
                  <a:lnTo>
                    <a:pt x="104" y="238"/>
                  </a:lnTo>
                  <a:lnTo>
                    <a:pt x="125" y="248"/>
                  </a:lnTo>
                  <a:lnTo>
                    <a:pt x="146" y="260"/>
                  </a:lnTo>
                  <a:lnTo>
                    <a:pt x="162" y="271"/>
                  </a:lnTo>
                  <a:lnTo>
                    <a:pt x="173" y="286"/>
                  </a:lnTo>
                  <a:lnTo>
                    <a:pt x="173" y="304"/>
                  </a:lnTo>
                  <a:lnTo>
                    <a:pt x="160" y="328"/>
                  </a:lnTo>
                  <a:lnTo>
                    <a:pt x="161" y="357"/>
                  </a:lnTo>
                  <a:lnTo>
                    <a:pt x="161" y="386"/>
                  </a:lnTo>
                  <a:lnTo>
                    <a:pt x="159" y="416"/>
                  </a:lnTo>
                  <a:lnTo>
                    <a:pt x="159" y="445"/>
                  </a:lnTo>
                  <a:lnTo>
                    <a:pt x="157" y="471"/>
                  </a:lnTo>
                  <a:lnTo>
                    <a:pt x="161" y="498"/>
                  </a:lnTo>
                  <a:lnTo>
                    <a:pt x="167" y="523"/>
                  </a:lnTo>
                  <a:lnTo>
                    <a:pt x="180" y="547"/>
                  </a:lnTo>
                  <a:lnTo>
                    <a:pt x="161" y="546"/>
                  </a:lnTo>
                  <a:lnTo>
                    <a:pt x="144" y="540"/>
                  </a:lnTo>
                  <a:lnTo>
                    <a:pt x="128" y="528"/>
                  </a:lnTo>
                  <a:lnTo>
                    <a:pt x="114" y="514"/>
                  </a:lnTo>
                  <a:lnTo>
                    <a:pt x="100" y="495"/>
                  </a:lnTo>
                  <a:lnTo>
                    <a:pt x="88" y="476"/>
                  </a:lnTo>
                  <a:lnTo>
                    <a:pt x="78" y="456"/>
                  </a:lnTo>
                  <a:lnTo>
                    <a:pt x="71" y="437"/>
                  </a:lnTo>
                  <a:lnTo>
                    <a:pt x="58" y="388"/>
                  </a:lnTo>
                  <a:lnTo>
                    <a:pt x="52" y="341"/>
                  </a:lnTo>
                  <a:lnTo>
                    <a:pt x="48" y="294"/>
                  </a:lnTo>
                  <a:lnTo>
                    <a:pt x="47" y="248"/>
                  </a:lnTo>
                  <a:lnTo>
                    <a:pt x="42" y="201"/>
                  </a:lnTo>
                  <a:lnTo>
                    <a:pt x="35" y="154"/>
                  </a:lnTo>
                  <a:lnTo>
                    <a:pt x="21" y="106"/>
                  </a:lnTo>
                  <a:lnTo>
                    <a:pt x="0" y="60"/>
                  </a:lnTo>
                  <a:lnTo>
                    <a:pt x="21" y="0"/>
                  </a:lnTo>
                  <a:lnTo>
                    <a:pt x="48" y="3"/>
                  </a:lnTo>
                  <a:lnTo>
                    <a:pt x="75" y="7"/>
                  </a:lnTo>
                  <a:lnTo>
                    <a:pt x="100" y="10"/>
                  </a:lnTo>
                  <a:lnTo>
                    <a:pt x="126" y="13"/>
                  </a:lnTo>
                  <a:lnTo>
                    <a:pt x="151" y="15"/>
                  </a:lnTo>
                  <a:lnTo>
                    <a:pt x="178" y="17"/>
                  </a:lnTo>
                  <a:lnTo>
                    <a:pt x="207" y="19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4" name="Freeform 70"/>
            <p:cNvSpPr>
              <a:spLocks/>
            </p:cNvSpPr>
            <p:nvPr/>
          </p:nvSpPr>
          <p:spPr bwMode="auto">
            <a:xfrm>
              <a:off x="4181" y="2252"/>
              <a:ext cx="41" cy="47"/>
            </a:xfrm>
            <a:custGeom>
              <a:avLst/>
              <a:gdLst>
                <a:gd name="T0" fmla="*/ 0 w 161"/>
                <a:gd name="T1" fmla="*/ 0 h 190"/>
                <a:gd name="T2" fmla="*/ 0 w 161"/>
                <a:gd name="T3" fmla="*/ 0 h 190"/>
                <a:gd name="T4" fmla="*/ 0 w 161"/>
                <a:gd name="T5" fmla="*/ 0 h 190"/>
                <a:gd name="T6" fmla="*/ 0 w 161"/>
                <a:gd name="T7" fmla="*/ 0 h 190"/>
                <a:gd name="T8" fmla="*/ 0 w 161"/>
                <a:gd name="T9" fmla="*/ 0 h 190"/>
                <a:gd name="T10" fmla="*/ 0 w 161"/>
                <a:gd name="T11" fmla="*/ 0 h 190"/>
                <a:gd name="T12" fmla="*/ 0 w 161"/>
                <a:gd name="T13" fmla="*/ 0 h 190"/>
                <a:gd name="T14" fmla="*/ 0 w 161"/>
                <a:gd name="T15" fmla="*/ 0 h 190"/>
                <a:gd name="T16" fmla="*/ 0 w 161"/>
                <a:gd name="T17" fmla="*/ 0 h 190"/>
                <a:gd name="T18" fmla="*/ 0 w 161"/>
                <a:gd name="T19" fmla="*/ 0 h 190"/>
                <a:gd name="T20" fmla="*/ 0 w 161"/>
                <a:gd name="T21" fmla="*/ 0 h 190"/>
                <a:gd name="T22" fmla="*/ 0 w 161"/>
                <a:gd name="T23" fmla="*/ 0 h 190"/>
                <a:gd name="T24" fmla="*/ 0 w 161"/>
                <a:gd name="T25" fmla="*/ 0 h 190"/>
                <a:gd name="T26" fmla="*/ 0 w 161"/>
                <a:gd name="T27" fmla="*/ 0 h 190"/>
                <a:gd name="T28" fmla="*/ 0 w 161"/>
                <a:gd name="T29" fmla="*/ 0 h 190"/>
                <a:gd name="T30" fmla="*/ 0 w 161"/>
                <a:gd name="T31" fmla="*/ 0 h 190"/>
                <a:gd name="T32" fmla="*/ 0 w 161"/>
                <a:gd name="T33" fmla="*/ 0 h 190"/>
                <a:gd name="T34" fmla="*/ 0 w 161"/>
                <a:gd name="T35" fmla="*/ 0 h 190"/>
                <a:gd name="T36" fmla="*/ 0 w 161"/>
                <a:gd name="T37" fmla="*/ 0 h 190"/>
                <a:gd name="T38" fmla="*/ 0 w 161"/>
                <a:gd name="T39" fmla="*/ 0 h 190"/>
                <a:gd name="T40" fmla="*/ 0 w 161"/>
                <a:gd name="T41" fmla="*/ 0 h 190"/>
                <a:gd name="T42" fmla="*/ 0 w 161"/>
                <a:gd name="T43" fmla="*/ 0 h 190"/>
                <a:gd name="T44" fmla="*/ 0 w 161"/>
                <a:gd name="T45" fmla="*/ 0 h 190"/>
                <a:gd name="T46" fmla="*/ 0 w 161"/>
                <a:gd name="T47" fmla="*/ 0 h 190"/>
                <a:gd name="T48" fmla="*/ 0 w 161"/>
                <a:gd name="T49" fmla="*/ 0 h 190"/>
                <a:gd name="T50" fmla="*/ 0 w 161"/>
                <a:gd name="T51" fmla="*/ 0 h 190"/>
                <a:gd name="T52" fmla="*/ 0 w 161"/>
                <a:gd name="T53" fmla="*/ 0 h 190"/>
                <a:gd name="T54" fmla="*/ 0 w 161"/>
                <a:gd name="T55" fmla="*/ 0 h 190"/>
                <a:gd name="T56" fmla="*/ 0 w 161"/>
                <a:gd name="T57" fmla="*/ 0 h 190"/>
                <a:gd name="T58" fmla="*/ 0 w 161"/>
                <a:gd name="T59" fmla="*/ 0 h 190"/>
                <a:gd name="T60" fmla="*/ 0 w 161"/>
                <a:gd name="T61" fmla="*/ 0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1"/>
                <a:gd name="T94" fmla="*/ 0 h 190"/>
                <a:gd name="T95" fmla="*/ 161 w 161"/>
                <a:gd name="T96" fmla="*/ 190 h 1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1" h="190">
                  <a:moveTo>
                    <a:pt x="101" y="90"/>
                  </a:moveTo>
                  <a:lnTo>
                    <a:pt x="161" y="80"/>
                  </a:lnTo>
                  <a:lnTo>
                    <a:pt x="82" y="169"/>
                  </a:lnTo>
                  <a:lnTo>
                    <a:pt x="80" y="162"/>
                  </a:lnTo>
                  <a:lnTo>
                    <a:pt x="75" y="155"/>
                  </a:lnTo>
                  <a:lnTo>
                    <a:pt x="69" y="151"/>
                  </a:lnTo>
                  <a:lnTo>
                    <a:pt x="62" y="150"/>
                  </a:lnTo>
                  <a:lnTo>
                    <a:pt x="50" y="147"/>
                  </a:lnTo>
                  <a:lnTo>
                    <a:pt x="41" y="149"/>
                  </a:lnTo>
                  <a:lnTo>
                    <a:pt x="31" y="152"/>
                  </a:lnTo>
                  <a:lnTo>
                    <a:pt x="24" y="159"/>
                  </a:lnTo>
                  <a:lnTo>
                    <a:pt x="17" y="165"/>
                  </a:lnTo>
                  <a:lnTo>
                    <a:pt x="11" y="173"/>
                  </a:lnTo>
                  <a:lnTo>
                    <a:pt x="5" y="181"/>
                  </a:lnTo>
                  <a:lnTo>
                    <a:pt x="2" y="190"/>
                  </a:lnTo>
                  <a:lnTo>
                    <a:pt x="0" y="164"/>
                  </a:lnTo>
                  <a:lnTo>
                    <a:pt x="2" y="141"/>
                  </a:lnTo>
                  <a:lnTo>
                    <a:pt x="6" y="118"/>
                  </a:lnTo>
                  <a:lnTo>
                    <a:pt x="15" y="98"/>
                  </a:lnTo>
                  <a:lnTo>
                    <a:pt x="23" y="75"/>
                  </a:lnTo>
                  <a:lnTo>
                    <a:pt x="33" y="53"/>
                  </a:lnTo>
                  <a:lnTo>
                    <a:pt x="42" y="27"/>
                  </a:lnTo>
                  <a:lnTo>
                    <a:pt x="52" y="0"/>
                  </a:lnTo>
                  <a:lnTo>
                    <a:pt x="55" y="11"/>
                  </a:lnTo>
                  <a:lnTo>
                    <a:pt x="59" y="24"/>
                  </a:lnTo>
                  <a:lnTo>
                    <a:pt x="62" y="36"/>
                  </a:lnTo>
                  <a:lnTo>
                    <a:pt x="69" y="49"/>
                  </a:lnTo>
                  <a:lnTo>
                    <a:pt x="74" y="60"/>
                  </a:lnTo>
                  <a:lnTo>
                    <a:pt x="82" y="72"/>
                  </a:lnTo>
                  <a:lnTo>
                    <a:pt x="91" y="80"/>
                  </a:lnTo>
                  <a:lnTo>
                    <a:pt x="101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5" name="Freeform 71"/>
            <p:cNvSpPr>
              <a:spLocks/>
            </p:cNvSpPr>
            <p:nvPr/>
          </p:nvSpPr>
          <p:spPr bwMode="auto">
            <a:xfrm>
              <a:off x="4040" y="2255"/>
              <a:ext cx="60" cy="66"/>
            </a:xfrm>
            <a:custGeom>
              <a:avLst/>
              <a:gdLst>
                <a:gd name="T0" fmla="*/ 0 w 240"/>
                <a:gd name="T1" fmla="*/ 0 h 268"/>
                <a:gd name="T2" fmla="*/ 0 w 240"/>
                <a:gd name="T3" fmla="*/ 0 h 268"/>
                <a:gd name="T4" fmla="*/ 0 w 240"/>
                <a:gd name="T5" fmla="*/ 0 h 268"/>
                <a:gd name="T6" fmla="*/ 0 w 240"/>
                <a:gd name="T7" fmla="*/ 0 h 268"/>
                <a:gd name="T8" fmla="*/ 0 w 240"/>
                <a:gd name="T9" fmla="*/ 0 h 268"/>
                <a:gd name="T10" fmla="*/ 0 w 240"/>
                <a:gd name="T11" fmla="*/ 0 h 268"/>
                <a:gd name="T12" fmla="*/ 0 w 240"/>
                <a:gd name="T13" fmla="*/ 0 h 268"/>
                <a:gd name="T14" fmla="*/ 0 w 240"/>
                <a:gd name="T15" fmla="*/ 0 h 268"/>
                <a:gd name="T16" fmla="*/ 0 w 240"/>
                <a:gd name="T17" fmla="*/ 0 h 268"/>
                <a:gd name="T18" fmla="*/ 0 w 240"/>
                <a:gd name="T19" fmla="*/ 0 h 268"/>
                <a:gd name="T20" fmla="*/ 0 w 240"/>
                <a:gd name="T21" fmla="*/ 0 h 268"/>
                <a:gd name="T22" fmla="*/ 0 w 240"/>
                <a:gd name="T23" fmla="*/ 0 h 268"/>
                <a:gd name="T24" fmla="*/ 0 w 240"/>
                <a:gd name="T25" fmla="*/ 0 h 268"/>
                <a:gd name="T26" fmla="*/ 0 w 240"/>
                <a:gd name="T27" fmla="*/ 0 h 268"/>
                <a:gd name="T28" fmla="*/ 0 w 240"/>
                <a:gd name="T29" fmla="*/ 0 h 268"/>
                <a:gd name="T30" fmla="*/ 0 w 240"/>
                <a:gd name="T31" fmla="*/ 0 h 268"/>
                <a:gd name="T32" fmla="*/ 0 w 240"/>
                <a:gd name="T33" fmla="*/ 0 h 268"/>
                <a:gd name="T34" fmla="*/ 0 w 240"/>
                <a:gd name="T35" fmla="*/ 0 h 268"/>
                <a:gd name="T36" fmla="*/ 0 w 240"/>
                <a:gd name="T37" fmla="*/ 0 h 268"/>
                <a:gd name="T38" fmla="*/ 0 w 240"/>
                <a:gd name="T39" fmla="*/ 0 h 268"/>
                <a:gd name="T40" fmla="*/ 0 w 240"/>
                <a:gd name="T41" fmla="*/ 0 h 268"/>
                <a:gd name="T42" fmla="*/ 0 w 240"/>
                <a:gd name="T43" fmla="*/ 0 h 268"/>
                <a:gd name="T44" fmla="*/ 0 w 240"/>
                <a:gd name="T45" fmla="*/ 0 h 268"/>
                <a:gd name="T46" fmla="*/ 0 w 240"/>
                <a:gd name="T47" fmla="*/ 0 h 268"/>
                <a:gd name="T48" fmla="*/ 0 w 240"/>
                <a:gd name="T49" fmla="*/ 0 h 268"/>
                <a:gd name="T50" fmla="*/ 0 w 240"/>
                <a:gd name="T51" fmla="*/ 0 h 268"/>
                <a:gd name="T52" fmla="*/ 0 w 240"/>
                <a:gd name="T53" fmla="*/ 0 h 268"/>
                <a:gd name="T54" fmla="*/ 0 w 240"/>
                <a:gd name="T55" fmla="*/ 0 h 268"/>
                <a:gd name="T56" fmla="*/ 0 w 240"/>
                <a:gd name="T57" fmla="*/ 0 h 268"/>
                <a:gd name="T58" fmla="*/ 0 w 240"/>
                <a:gd name="T59" fmla="*/ 0 h 268"/>
                <a:gd name="T60" fmla="*/ 0 w 240"/>
                <a:gd name="T61" fmla="*/ 0 h 268"/>
                <a:gd name="T62" fmla="*/ 0 w 240"/>
                <a:gd name="T63" fmla="*/ 0 h 268"/>
                <a:gd name="T64" fmla="*/ 0 w 240"/>
                <a:gd name="T65" fmla="*/ 0 h 268"/>
                <a:gd name="T66" fmla="*/ 0 w 240"/>
                <a:gd name="T67" fmla="*/ 0 h 268"/>
                <a:gd name="T68" fmla="*/ 0 w 240"/>
                <a:gd name="T69" fmla="*/ 0 h 268"/>
                <a:gd name="T70" fmla="*/ 0 w 240"/>
                <a:gd name="T71" fmla="*/ 0 h 268"/>
                <a:gd name="T72" fmla="*/ 0 w 240"/>
                <a:gd name="T73" fmla="*/ 0 h 268"/>
                <a:gd name="T74" fmla="*/ 0 w 240"/>
                <a:gd name="T75" fmla="*/ 0 h 268"/>
                <a:gd name="T76" fmla="*/ 0 w 240"/>
                <a:gd name="T77" fmla="*/ 0 h 268"/>
                <a:gd name="T78" fmla="*/ 0 w 240"/>
                <a:gd name="T79" fmla="*/ 0 h 268"/>
                <a:gd name="T80" fmla="*/ 0 w 240"/>
                <a:gd name="T81" fmla="*/ 0 h 2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0"/>
                <a:gd name="T124" fmla="*/ 0 h 268"/>
                <a:gd name="T125" fmla="*/ 240 w 240"/>
                <a:gd name="T126" fmla="*/ 268 h 2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0" h="268">
                  <a:moveTo>
                    <a:pt x="240" y="99"/>
                  </a:moveTo>
                  <a:lnTo>
                    <a:pt x="221" y="113"/>
                  </a:lnTo>
                  <a:lnTo>
                    <a:pt x="204" y="130"/>
                  </a:lnTo>
                  <a:lnTo>
                    <a:pt x="190" y="146"/>
                  </a:lnTo>
                  <a:lnTo>
                    <a:pt x="179" y="165"/>
                  </a:lnTo>
                  <a:lnTo>
                    <a:pt x="172" y="182"/>
                  </a:lnTo>
                  <a:lnTo>
                    <a:pt x="170" y="201"/>
                  </a:lnTo>
                  <a:lnTo>
                    <a:pt x="172" y="219"/>
                  </a:lnTo>
                  <a:lnTo>
                    <a:pt x="180" y="239"/>
                  </a:lnTo>
                  <a:lnTo>
                    <a:pt x="163" y="220"/>
                  </a:lnTo>
                  <a:lnTo>
                    <a:pt x="147" y="211"/>
                  </a:lnTo>
                  <a:lnTo>
                    <a:pt x="128" y="210"/>
                  </a:lnTo>
                  <a:lnTo>
                    <a:pt x="111" y="216"/>
                  </a:lnTo>
                  <a:lnTo>
                    <a:pt x="93" y="225"/>
                  </a:lnTo>
                  <a:lnTo>
                    <a:pt x="77" y="238"/>
                  </a:lnTo>
                  <a:lnTo>
                    <a:pt x="62" y="253"/>
                  </a:lnTo>
                  <a:lnTo>
                    <a:pt x="50" y="268"/>
                  </a:lnTo>
                  <a:lnTo>
                    <a:pt x="49" y="252"/>
                  </a:lnTo>
                  <a:lnTo>
                    <a:pt x="47" y="236"/>
                  </a:lnTo>
                  <a:lnTo>
                    <a:pt x="44" y="221"/>
                  </a:lnTo>
                  <a:lnTo>
                    <a:pt x="39" y="208"/>
                  </a:lnTo>
                  <a:lnTo>
                    <a:pt x="33" y="195"/>
                  </a:lnTo>
                  <a:lnTo>
                    <a:pt x="24" y="187"/>
                  </a:lnTo>
                  <a:lnTo>
                    <a:pt x="13" y="180"/>
                  </a:lnTo>
                  <a:lnTo>
                    <a:pt x="0" y="179"/>
                  </a:lnTo>
                  <a:lnTo>
                    <a:pt x="32" y="174"/>
                  </a:lnTo>
                  <a:lnTo>
                    <a:pt x="54" y="159"/>
                  </a:lnTo>
                  <a:lnTo>
                    <a:pt x="68" y="139"/>
                  </a:lnTo>
                  <a:lnTo>
                    <a:pt x="77" y="115"/>
                  </a:lnTo>
                  <a:lnTo>
                    <a:pt x="83" y="86"/>
                  </a:lnTo>
                  <a:lnTo>
                    <a:pt x="89" y="56"/>
                  </a:lnTo>
                  <a:lnTo>
                    <a:pt x="97" y="27"/>
                  </a:lnTo>
                  <a:lnTo>
                    <a:pt x="110" y="0"/>
                  </a:lnTo>
                  <a:lnTo>
                    <a:pt x="123" y="20"/>
                  </a:lnTo>
                  <a:lnTo>
                    <a:pt x="135" y="42"/>
                  </a:lnTo>
                  <a:lnTo>
                    <a:pt x="147" y="64"/>
                  </a:lnTo>
                  <a:lnTo>
                    <a:pt x="160" y="86"/>
                  </a:lnTo>
                  <a:lnTo>
                    <a:pt x="174" y="101"/>
                  </a:lnTo>
                  <a:lnTo>
                    <a:pt x="191" y="111"/>
                  </a:lnTo>
                  <a:lnTo>
                    <a:pt x="212" y="110"/>
                  </a:lnTo>
                  <a:lnTo>
                    <a:pt x="240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6" name="Freeform 72"/>
            <p:cNvSpPr>
              <a:spLocks/>
            </p:cNvSpPr>
            <p:nvPr/>
          </p:nvSpPr>
          <p:spPr bwMode="auto">
            <a:xfrm>
              <a:off x="4120" y="2346"/>
              <a:ext cx="25" cy="38"/>
            </a:xfrm>
            <a:custGeom>
              <a:avLst/>
              <a:gdLst>
                <a:gd name="T0" fmla="*/ 0 w 100"/>
                <a:gd name="T1" fmla="*/ 0 h 149"/>
                <a:gd name="T2" fmla="*/ 0 w 100"/>
                <a:gd name="T3" fmla="*/ 0 h 149"/>
                <a:gd name="T4" fmla="*/ 0 w 100"/>
                <a:gd name="T5" fmla="*/ 0 h 149"/>
                <a:gd name="T6" fmla="*/ 0 w 100"/>
                <a:gd name="T7" fmla="*/ 0 h 149"/>
                <a:gd name="T8" fmla="*/ 0 w 100"/>
                <a:gd name="T9" fmla="*/ 0 h 149"/>
                <a:gd name="T10" fmla="*/ 0 w 100"/>
                <a:gd name="T11" fmla="*/ 0 h 149"/>
                <a:gd name="T12" fmla="*/ 0 w 100"/>
                <a:gd name="T13" fmla="*/ 0 h 149"/>
                <a:gd name="T14" fmla="*/ 0 w 100"/>
                <a:gd name="T15" fmla="*/ 0 h 149"/>
                <a:gd name="T16" fmla="*/ 0 w 100"/>
                <a:gd name="T17" fmla="*/ 0 h 149"/>
                <a:gd name="T18" fmla="*/ 0 w 100"/>
                <a:gd name="T19" fmla="*/ 0 h 149"/>
                <a:gd name="T20" fmla="*/ 0 w 100"/>
                <a:gd name="T21" fmla="*/ 0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149"/>
                <a:gd name="T35" fmla="*/ 100 w 100"/>
                <a:gd name="T36" fmla="*/ 149 h 1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149">
                  <a:moveTo>
                    <a:pt x="100" y="139"/>
                  </a:moveTo>
                  <a:lnTo>
                    <a:pt x="84" y="141"/>
                  </a:lnTo>
                  <a:lnTo>
                    <a:pt x="71" y="144"/>
                  </a:lnTo>
                  <a:lnTo>
                    <a:pt x="58" y="145"/>
                  </a:lnTo>
                  <a:lnTo>
                    <a:pt x="46" y="147"/>
                  </a:lnTo>
                  <a:lnTo>
                    <a:pt x="33" y="147"/>
                  </a:lnTo>
                  <a:lnTo>
                    <a:pt x="22" y="148"/>
                  </a:lnTo>
                  <a:lnTo>
                    <a:pt x="11" y="148"/>
                  </a:lnTo>
                  <a:lnTo>
                    <a:pt x="0" y="149"/>
                  </a:lnTo>
                  <a:lnTo>
                    <a:pt x="70" y="0"/>
                  </a:lnTo>
                  <a:lnTo>
                    <a:pt x="100" y="1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7" name="Freeform 73"/>
            <p:cNvSpPr>
              <a:spLocks/>
            </p:cNvSpPr>
            <p:nvPr/>
          </p:nvSpPr>
          <p:spPr bwMode="auto">
            <a:xfrm>
              <a:off x="4080" y="2371"/>
              <a:ext cx="15" cy="15"/>
            </a:xfrm>
            <a:custGeom>
              <a:avLst/>
              <a:gdLst>
                <a:gd name="T0" fmla="*/ 0 w 60"/>
                <a:gd name="T1" fmla="*/ 0 h 60"/>
                <a:gd name="T2" fmla="*/ 0 w 60"/>
                <a:gd name="T3" fmla="*/ 0 h 60"/>
                <a:gd name="T4" fmla="*/ 0 w 60"/>
                <a:gd name="T5" fmla="*/ 0 h 60"/>
                <a:gd name="T6" fmla="*/ 0 w 60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0"/>
                <a:gd name="T14" fmla="*/ 60 w 6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0">
                  <a:moveTo>
                    <a:pt x="0" y="50"/>
                  </a:moveTo>
                  <a:lnTo>
                    <a:pt x="20" y="0"/>
                  </a:lnTo>
                  <a:lnTo>
                    <a:pt x="60" y="6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8" name="Freeform 74"/>
            <p:cNvSpPr>
              <a:spLocks/>
            </p:cNvSpPr>
            <p:nvPr/>
          </p:nvSpPr>
          <p:spPr bwMode="auto">
            <a:xfrm>
              <a:off x="4030" y="2374"/>
              <a:ext cx="189" cy="39"/>
            </a:xfrm>
            <a:custGeom>
              <a:avLst/>
              <a:gdLst>
                <a:gd name="T0" fmla="*/ 0 w 756"/>
                <a:gd name="T1" fmla="*/ 0 h 159"/>
                <a:gd name="T2" fmla="*/ 0 w 756"/>
                <a:gd name="T3" fmla="*/ 0 h 159"/>
                <a:gd name="T4" fmla="*/ 0 w 756"/>
                <a:gd name="T5" fmla="*/ 0 h 159"/>
                <a:gd name="T6" fmla="*/ 0 w 756"/>
                <a:gd name="T7" fmla="*/ 0 h 159"/>
                <a:gd name="T8" fmla="*/ 0 w 756"/>
                <a:gd name="T9" fmla="*/ 0 h 159"/>
                <a:gd name="T10" fmla="*/ 0 w 756"/>
                <a:gd name="T11" fmla="*/ 0 h 159"/>
                <a:gd name="T12" fmla="*/ 0 w 756"/>
                <a:gd name="T13" fmla="*/ 0 h 159"/>
                <a:gd name="T14" fmla="*/ 0 w 756"/>
                <a:gd name="T15" fmla="*/ 0 h 159"/>
                <a:gd name="T16" fmla="*/ 0 w 756"/>
                <a:gd name="T17" fmla="*/ 0 h 159"/>
                <a:gd name="T18" fmla="*/ 0 w 756"/>
                <a:gd name="T19" fmla="*/ 0 h 159"/>
                <a:gd name="T20" fmla="*/ 0 w 756"/>
                <a:gd name="T21" fmla="*/ 0 h 159"/>
                <a:gd name="T22" fmla="*/ 0 w 756"/>
                <a:gd name="T23" fmla="*/ 0 h 159"/>
                <a:gd name="T24" fmla="*/ 0 w 756"/>
                <a:gd name="T25" fmla="*/ 0 h 159"/>
                <a:gd name="T26" fmla="*/ 0 w 756"/>
                <a:gd name="T27" fmla="*/ 0 h 159"/>
                <a:gd name="T28" fmla="*/ 0 w 756"/>
                <a:gd name="T29" fmla="*/ 0 h 159"/>
                <a:gd name="T30" fmla="*/ 0 w 756"/>
                <a:gd name="T31" fmla="*/ 0 h 159"/>
                <a:gd name="T32" fmla="*/ 0 w 756"/>
                <a:gd name="T33" fmla="*/ 0 h 159"/>
                <a:gd name="T34" fmla="*/ 0 w 756"/>
                <a:gd name="T35" fmla="*/ 0 h 159"/>
                <a:gd name="T36" fmla="*/ 0 w 756"/>
                <a:gd name="T37" fmla="*/ 0 h 159"/>
                <a:gd name="T38" fmla="*/ 0 w 756"/>
                <a:gd name="T39" fmla="*/ 0 h 159"/>
                <a:gd name="T40" fmla="*/ 0 w 756"/>
                <a:gd name="T41" fmla="*/ 0 h 159"/>
                <a:gd name="T42" fmla="*/ 0 w 756"/>
                <a:gd name="T43" fmla="*/ 0 h 159"/>
                <a:gd name="T44" fmla="*/ 0 w 756"/>
                <a:gd name="T45" fmla="*/ 0 h 159"/>
                <a:gd name="T46" fmla="*/ 0 w 756"/>
                <a:gd name="T47" fmla="*/ 0 h 159"/>
                <a:gd name="T48" fmla="*/ 0 w 756"/>
                <a:gd name="T49" fmla="*/ 0 h 159"/>
                <a:gd name="T50" fmla="*/ 0 w 756"/>
                <a:gd name="T51" fmla="*/ 0 h 1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6"/>
                <a:gd name="T79" fmla="*/ 0 h 159"/>
                <a:gd name="T80" fmla="*/ 756 w 756"/>
                <a:gd name="T81" fmla="*/ 159 h 1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6" h="159">
                  <a:moveTo>
                    <a:pt x="756" y="40"/>
                  </a:moveTo>
                  <a:lnTo>
                    <a:pt x="671" y="82"/>
                  </a:lnTo>
                  <a:lnTo>
                    <a:pt x="583" y="114"/>
                  </a:lnTo>
                  <a:lnTo>
                    <a:pt x="491" y="136"/>
                  </a:lnTo>
                  <a:lnTo>
                    <a:pt x="397" y="150"/>
                  </a:lnTo>
                  <a:lnTo>
                    <a:pt x="301" y="156"/>
                  </a:lnTo>
                  <a:lnTo>
                    <a:pt x="204" y="159"/>
                  </a:lnTo>
                  <a:lnTo>
                    <a:pt x="107" y="155"/>
                  </a:lnTo>
                  <a:lnTo>
                    <a:pt x="10" y="150"/>
                  </a:lnTo>
                  <a:lnTo>
                    <a:pt x="6" y="144"/>
                  </a:lnTo>
                  <a:lnTo>
                    <a:pt x="4" y="140"/>
                  </a:lnTo>
                  <a:lnTo>
                    <a:pt x="1" y="134"/>
                  </a:lnTo>
                  <a:lnTo>
                    <a:pt x="1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91" y="104"/>
                  </a:lnTo>
                  <a:lnTo>
                    <a:pt x="186" y="107"/>
                  </a:lnTo>
                  <a:lnTo>
                    <a:pt x="282" y="102"/>
                  </a:lnTo>
                  <a:lnTo>
                    <a:pt x="381" y="95"/>
                  </a:lnTo>
                  <a:lnTo>
                    <a:pt x="478" y="79"/>
                  </a:lnTo>
                  <a:lnTo>
                    <a:pt x="574" y="60"/>
                  </a:lnTo>
                  <a:lnTo>
                    <a:pt x="666" y="33"/>
                  </a:lnTo>
                  <a:lnTo>
                    <a:pt x="756" y="0"/>
                  </a:lnTo>
                  <a:lnTo>
                    <a:pt x="756" y="4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9" name="Freeform 75"/>
            <p:cNvSpPr>
              <a:spLocks/>
            </p:cNvSpPr>
            <p:nvPr/>
          </p:nvSpPr>
          <p:spPr bwMode="auto">
            <a:xfrm>
              <a:off x="3965" y="2399"/>
              <a:ext cx="358" cy="515"/>
            </a:xfrm>
            <a:custGeom>
              <a:avLst/>
              <a:gdLst>
                <a:gd name="T0" fmla="*/ 0 w 1433"/>
                <a:gd name="T1" fmla="*/ 0 h 2060"/>
                <a:gd name="T2" fmla="*/ 0 w 1433"/>
                <a:gd name="T3" fmla="*/ 0 h 2060"/>
                <a:gd name="T4" fmla="*/ 0 w 1433"/>
                <a:gd name="T5" fmla="*/ 0 h 2060"/>
                <a:gd name="T6" fmla="*/ 0 w 1433"/>
                <a:gd name="T7" fmla="*/ 0 h 2060"/>
                <a:gd name="T8" fmla="*/ 0 w 1433"/>
                <a:gd name="T9" fmla="*/ 0 h 2060"/>
                <a:gd name="T10" fmla="*/ 0 w 1433"/>
                <a:gd name="T11" fmla="*/ 0 h 2060"/>
                <a:gd name="T12" fmla="*/ 0 w 1433"/>
                <a:gd name="T13" fmla="*/ 0 h 2060"/>
                <a:gd name="T14" fmla="*/ 0 w 1433"/>
                <a:gd name="T15" fmla="*/ 0 h 2060"/>
                <a:gd name="T16" fmla="*/ 0 w 1433"/>
                <a:gd name="T17" fmla="*/ 0 h 2060"/>
                <a:gd name="T18" fmla="*/ 0 w 1433"/>
                <a:gd name="T19" fmla="*/ 0 h 2060"/>
                <a:gd name="T20" fmla="*/ 0 w 1433"/>
                <a:gd name="T21" fmla="*/ 0 h 2060"/>
                <a:gd name="T22" fmla="*/ 0 w 1433"/>
                <a:gd name="T23" fmla="*/ 0 h 2060"/>
                <a:gd name="T24" fmla="*/ 0 w 1433"/>
                <a:gd name="T25" fmla="*/ 0 h 2060"/>
                <a:gd name="T26" fmla="*/ 0 w 1433"/>
                <a:gd name="T27" fmla="*/ 0 h 2060"/>
                <a:gd name="T28" fmla="*/ 0 w 1433"/>
                <a:gd name="T29" fmla="*/ 0 h 2060"/>
                <a:gd name="T30" fmla="*/ 0 w 1433"/>
                <a:gd name="T31" fmla="*/ 0 h 2060"/>
                <a:gd name="T32" fmla="*/ 0 w 1433"/>
                <a:gd name="T33" fmla="*/ 0 h 2060"/>
                <a:gd name="T34" fmla="*/ 0 w 1433"/>
                <a:gd name="T35" fmla="*/ 0 h 2060"/>
                <a:gd name="T36" fmla="*/ 0 w 1433"/>
                <a:gd name="T37" fmla="*/ 0 h 2060"/>
                <a:gd name="T38" fmla="*/ 0 w 1433"/>
                <a:gd name="T39" fmla="*/ 0 h 2060"/>
                <a:gd name="T40" fmla="*/ 0 w 1433"/>
                <a:gd name="T41" fmla="*/ 0 h 2060"/>
                <a:gd name="T42" fmla="*/ 0 w 1433"/>
                <a:gd name="T43" fmla="*/ 0 h 2060"/>
                <a:gd name="T44" fmla="*/ 0 w 1433"/>
                <a:gd name="T45" fmla="*/ 0 h 2060"/>
                <a:gd name="T46" fmla="*/ 0 w 1433"/>
                <a:gd name="T47" fmla="*/ 0 h 2060"/>
                <a:gd name="T48" fmla="*/ 0 w 1433"/>
                <a:gd name="T49" fmla="*/ 0 h 2060"/>
                <a:gd name="T50" fmla="*/ 0 w 1433"/>
                <a:gd name="T51" fmla="*/ 0 h 2060"/>
                <a:gd name="T52" fmla="*/ 0 w 1433"/>
                <a:gd name="T53" fmla="*/ 0 h 2060"/>
                <a:gd name="T54" fmla="*/ 0 w 1433"/>
                <a:gd name="T55" fmla="*/ 0 h 2060"/>
                <a:gd name="T56" fmla="*/ 0 w 1433"/>
                <a:gd name="T57" fmla="*/ 0 h 2060"/>
                <a:gd name="T58" fmla="*/ 0 w 1433"/>
                <a:gd name="T59" fmla="*/ 0 h 2060"/>
                <a:gd name="T60" fmla="*/ 0 w 1433"/>
                <a:gd name="T61" fmla="*/ 0 h 2060"/>
                <a:gd name="T62" fmla="*/ 0 w 1433"/>
                <a:gd name="T63" fmla="*/ 0 h 2060"/>
                <a:gd name="T64" fmla="*/ 0 w 1433"/>
                <a:gd name="T65" fmla="*/ 0 h 2060"/>
                <a:gd name="T66" fmla="*/ 0 w 1433"/>
                <a:gd name="T67" fmla="*/ 0 h 2060"/>
                <a:gd name="T68" fmla="*/ 0 w 1433"/>
                <a:gd name="T69" fmla="*/ 0 h 2060"/>
                <a:gd name="T70" fmla="*/ 0 w 1433"/>
                <a:gd name="T71" fmla="*/ 0 h 2060"/>
                <a:gd name="T72" fmla="*/ 0 w 1433"/>
                <a:gd name="T73" fmla="*/ 0 h 2060"/>
                <a:gd name="T74" fmla="*/ 0 w 1433"/>
                <a:gd name="T75" fmla="*/ 0 h 2060"/>
                <a:gd name="T76" fmla="*/ 0 w 1433"/>
                <a:gd name="T77" fmla="*/ 0 h 2060"/>
                <a:gd name="T78" fmla="*/ 0 w 1433"/>
                <a:gd name="T79" fmla="*/ 0 h 2060"/>
                <a:gd name="T80" fmla="*/ 0 w 1433"/>
                <a:gd name="T81" fmla="*/ 0 h 2060"/>
                <a:gd name="T82" fmla="*/ 0 w 1433"/>
                <a:gd name="T83" fmla="*/ 0 h 2060"/>
                <a:gd name="T84" fmla="*/ 0 w 1433"/>
                <a:gd name="T85" fmla="*/ 0 h 2060"/>
                <a:gd name="T86" fmla="*/ 0 w 1433"/>
                <a:gd name="T87" fmla="*/ 0 h 2060"/>
                <a:gd name="T88" fmla="*/ 0 w 1433"/>
                <a:gd name="T89" fmla="*/ 0 h 2060"/>
                <a:gd name="T90" fmla="*/ 0 w 1433"/>
                <a:gd name="T91" fmla="*/ 0 h 2060"/>
                <a:gd name="T92" fmla="*/ 0 w 1433"/>
                <a:gd name="T93" fmla="*/ 0 h 2060"/>
                <a:gd name="T94" fmla="*/ 0 w 1433"/>
                <a:gd name="T95" fmla="*/ 0 h 2060"/>
                <a:gd name="T96" fmla="*/ 0 w 1433"/>
                <a:gd name="T97" fmla="*/ 0 h 2060"/>
                <a:gd name="T98" fmla="*/ 0 w 1433"/>
                <a:gd name="T99" fmla="*/ 0 h 2060"/>
                <a:gd name="T100" fmla="*/ 0 w 1433"/>
                <a:gd name="T101" fmla="*/ 0 h 2060"/>
                <a:gd name="T102" fmla="*/ 0 w 1433"/>
                <a:gd name="T103" fmla="*/ 0 h 2060"/>
                <a:gd name="T104" fmla="*/ 0 w 1433"/>
                <a:gd name="T105" fmla="*/ 0 h 2060"/>
                <a:gd name="T106" fmla="*/ 0 w 1433"/>
                <a:gd name="T107" fmla="*/ 0 h 2060"/>
                <a:gd name="T108" fmla="*/ 0 w 1433"/>
                <a:gd name="T109" fmla="*/ 0 h 2060"/>
                <a:gd name="T110" fmla="*/ 0 w 1433"/>
                <a:gd name="T111" fmla="*/ 0 h 20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33"/>
                <a:gd name="T169" fmla="*/ 0 h 2060"/>
                <a:gd name="T170" fmla="*/ 1433 w 1433"/>
                <a:gd name="T171" fmla="*/ 2060 h 206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33" h="2060">
                  <a:moveTo>
                    <a:pt x="1204" y="906"/>
                  </a:moveTo>
                  <a:lnTo>
                    <a:pt x="1193" y="938"/>
                  </a:lnTo>
                  <a:lnTo>
                    <a:pt x="1180" y="964"/>
                  </a:lnTo>
                  <a:lnTo>
                    <a:pt x="1162" y="985"/>
                  </a:lnTo>
                  <a:lnTo>
                    <a:pt x="1142" y="1002"/>
                  </a:lnTo>
                  <a:lnTo>
                    <a:pt x="1117" y="1015"/>
                  </a:lnTo>
                  <a:lnTo>
                    <a:pt x="1091" y="1028"/>
                  </a:lnTo>
                  <a:lnTo>
                    <a:pt x="1063" y="1040"/>
                  </a:lnTo>
                  <a:lnTo>
                    <a:pt x="1035" y="1054"/>
                  </a:lnTo>
                  <a:lnTo>
                    <a:pt x="1041" y="1067"/>
                  </a:lnTo>
                  <a:lnTo>
                    <a:pt x="1051" y="1081"/>
                  </a:lnTo>
                  <a:lnTo>
                    <a:pt x="1061" y="1093"/>
                  </a:lnTo>
                  <a:lnTo>
                    <a:pt x="1073" y="1106"/>
                  </a:lnTo>
                  <a:lnTo>
                    <a:pt x="1085" y="1116"/>
                  </a:lnTo>
                  <a:lnTo>
                    <a:pt x="1100" y="1127"/>
                  </a:lnTo>
                  <a:lnTo>
                    <a:pt x="1116" y="1136"/>
                  </a:lnTo>
                  <a:lnTo>
                    <a:pt x="1135" y="1144"/>
                  </a:lnTo>
                  <a:lnTo>
                    <a:pt x="1134" y="1166"/>
                  </a:lnTo>
                  <a:lnTo>
                    <a:pt x="1129" y="1189"/>
                  </a:lnTo>
                  <a:lnTo>
                    <a:pt x="1121" y="1210"/>
                  </a:lnTo>
                  <a:lnTo>
                    <a:pt x="1112" y="1233"/>
                  </a:lnTo>
                  <a:lnTo>
                    <a:pt x="1103" y="1255"/>
                  </a:lnTo>
                  <a:lnTo>
                    <a:pt x="1098" y="1278"/>
                  </a:lnTo>
                  <a:lnTo>
                    <a:pt x="1098" y="1300"/>
                  </a:lnTo>
                  <a:lnTo>
                    <a:pt x="1105" y="1323"/>
                  </a:lnTo>
                  <a:lnTo>
                    <a:pt x="1128" y="1317"/>
                  </a:lnTo>
                  <a:lnTo>
                    <a:pt x="1149" y="1303"/>
                  </a:lnTo>
                  <a:lnTo>
                    <a:pt x="1166" y="1283"/>
                  </a:lnTo>
                  <a:lnTo>
                    <a:pt x="1185" y="1265"/>
                  </a:lnTo>
                  <a:lnTo>
                    <a:pt x="1201" y="1248"/>
                  </a:lnTo>
                  <a:lnTo>
                    <a:pt x="1219" y="1243"/>
                  </a:lnTo>
                  <a:lnTo>
                    <a:pt x="1239" y="1249"/>
                  </a:lnTo>
                  <a:lnTo>
                    <a:pt x="1264" y="1273"/>
                  </a:lnTo>
                  <a:lnTo>
                    <a:pt x="1334" y="1642"/>
                  </a:lnTo>
                  <a:lnTo>
                    <a:pt x="1307" y="1655"/>
                  </a:lnTo>
                  <a:lnTo>
                    <a:pt x="1287" y="1673"/>
                  </a:lnTo>
                  <a:lnTo>
                    <a:pt x="1270" y="1695"/>
                  </a:lnTo>
                  <a:lnTo>
                    <a:pt x="1256" y="1717"/>
                  </a:lnTo>
                  <a:lnTo>
                    <a:pt x="1240" y="1737"/>
                  </a:lnTo>
                  <a:lnTo>
                    <a:pt x="1221" y="1755"/>
                  </a:lnTo>
                  <a:lnTo>
                    <a:pt x="1197" y="1766"/>
                  </a:lnTo>
                  <a:lnTo>
                    <a:pt x="1165" y="1771"/>
                  </a:lnTo>
                  <a:lnTo>
                    <a:pt x="1155" y="1781"/>
                  </a:lnTo>
                  <a:lnTo>
                    <a:pt x="1170" y="1801"/>
                  </a:lnTo>
                  <a:lnTo>
                    <a:pt x="1189" y="1823"/>
                  </a:lnTo>
                  <a:lnTo>
                    <a:pt x="1206" y="1844"/>
                  </a:lnTo>
                  <a:lnTo>
                    <a:pt x="1223" y="1867"/>
                  </a:lnTo>
                  <a:lnTo>
                    <a:pt x="1234" y="1887"/>
                  </a:lnTo>
                  <a:lnTo>
                    <a:pt x="1240" y="1910"/>
                  </a:lnTo>
                  <a:lnTo>
                    <a:pt x="1237" y="1934"/>
                  </a:lnTo>
                  <a:lnTo>
                    <a:pt x="1225" y="1960"/>
                  </a:lnTo>
                  <a:lnTo>
                    <a:pt x="1225" y="1990"/>
                  </a:lnTo>
                  <a:lnTo>
                    <a:pt x="1254" y="1990"/>
                  </a:lnTo>
                  <a:lnTo>
                    <a:pt x="1280" y="1975"/>
                  </a:lnTo>
                  <a:lnTo>
                    <a:pt x="1303" y="1951"/>
                  </a:lnTo>
                  <a:lnTo>
                    <a:pt x="1325" y="1925"/>
                  </a:lnTo>
                  <a:lnTo>
                    <a:pt x="1346" y="1901"/>
                  </a:lnTo>
                  <a:lnTo>
                    <a:pt x="1370" y="1888"/>
                  </a:lnTo>
                  <a:lnTo>
                    <a:pt x="1398" y="1893"/>
                  </a:lnTo>
                  <a:lnTo>
                    <a:pt x="1433" y="1921"/>
                  </a:lnTo>
                  <a:lnTo>
                    <a:pt x="1431" y="1935"/>
                  </a:lnTo>
                  <a:lnTo>
                    <a:pt x="1428" y="1949"/>
                  </a:lnTo>
                  <a:lnTo>
                    <a:pt x="1420" y="1962"/>
                  </a:lnTo>
                  <a:lnTo>
                    <a:pt x="1412" y="1976"/>
                  </a:lnTo>
                  <a:lnTo>
                    <a:pt x="1402" y="1987"/>
                  </a:lnTo>
                  <a:lnTo>
                    <a:pt x="1391" y="1997"/>
                  </a:lnTo>
                  <a:lnTo>
                    <a:pt x="1377" y="2003"/>
                  </a:lnTo>
                  <a:lnTo>
                    <a:pt x="1364" y="2010"/>
                  </a:lnTo>
                  <a:lnTo>
                    <a:pt x="1335" y="2025"/>
                  </a:lnTo>
                  <a:lnTo>
                    <a:pt x="1307" y="2032"/>
                  </a:lnTo>
                  <a:lnTo>
                    <a:pt x="1277" y="2032"/>
                  </a:lnTo>
                  <a:lnTo>
                    <a:pt x="1247" y="2028"/>
                  </a:lnTo>
                  <a:lnTo>
                    <a:pt x="1216" y="2021"/>
                  </a:lnTo>
                  <a:lnTo>
                    <a:pt x="1185" y="2013"/>
                  </a:lnTo>
                  <a:lnTo>
                    <a:pt x="1154" y="2008"/>
                  </a:lnTo>
                  <a:lnTo>
                    <a:pt x="1125" y="2010"/>
                  </a:lnTo>
                  <a:lnTo>
                    <a:pt x="1124" y="1862"/>
                  </a:lnTo>
                  <a:lnTo>
                    <a:pt x="1114" y="1718"/>
                  </a:lnTo>
                  <a:lnTo>
                    <a:pt x="1096" y="1577"/>
                  </a:lnTo>
                  <a:lnTo>
                    <a:pt x="1075" y="1437"/>
                  </a:lnTo>
                  <a:lnTo>
                    <a:pt x="1052" y="1296"/>
                  </a:lnTo>
                  <a:lnTo>
                    <a:pt x="1035" y="1155"/>
                  </a:lnTo>
                  <a:lnTo>
                    <a:pt x="1024" y="1012"/>
                  </a:lnTo>
                  <a:lnTo>
                    <a:pt x="1025" y="865"/>
                  </a:lnTo>
                  <a:lnTo>
                    <a:pt x="1019" y="856"/>
                  </a:lnTo>
                  <a:lnTo>
                    <a:pt x="1015" y="846"/>
                  </a:lnTo>
                  <a:lnTo>
                    <a:pt x="1013" y="834"/>
                  </a:lnTo>
                  <a:lnTo>
                    <a:pt x="1011" y="824"/>
                  </a:lnTo>
                  <a:lnTo>
                    <a:pt x="1007" y="813"/>
                  </a:lnTo>
                  <a:lnTo>
                    <a:pt x="1001" y="807"/>
                  </a:lnTo>
                  <a:lnTo>
                    <a:pt x="990" y="804"/>
                  </a:lnTo>
                  <a:lnTo>
                    <a:pt x="975" y="806"/>
                  </a:lnTo>
                  <a:lnTo>
                    <a:pt x="965" y="816"/>
                  </a:lnTo>
                  <a:lnTo>
                    <a:pt x="980" y="896"/>
                  </a:lnTo>
                  <a:lnTo>
                    <a:pt x="987" y="979"/>
                  </a:lnTo>
                  <a:lnTo>
                    <a:pt x="990" y="1065"/>
                  </a:lnTo>
                  <a:lnTo>
                    <a:pt x="993" y="1152"/>
                  </a:lnTo>
                  <a:lnTo>
                    <a:pt x="995" y="1237"/>
                  </a:lnTo>
                  <a:lnTo>
                    <a:pt x="1001" y="1323"/>
                  </a:lnTo>
                  <a:lnTo>
                    <a:pt x="1013" y="1405"/>
                  </a:lnTo>
                  <a:lnTo>
                    <a:pt x="1035" y="1483"/>
                  </a:lnTo>
                  <a:lnTo>
                    <a:pt x="999" y="1506"/>
                  </a:lnTo>
                  <a:lnTo>
                    <a:pt x="973" y="1511"/>
                  </a:lnTo>
                  <a:lnTo>
                    <a:pt x="954" y="1499"/>
                  </a:lnTo>
                  <a:lnTo>
                    <a:pt x="938" y="1478"/>
                  </a:lnTo>
                  <a:lnTo>
                    <a:pt x="922" y="1450"/>
                  </a:lnTo>
                  <a:lnTo>
                    <a:pt x="906" y="1424"/>
                  </a:lnTo>
                  <a:lnTo>
                    <a:pt x="884" y="1402"/>
                  </a:lnTo>
                  <a:lnTo>
                    <a:pt x="856" y="1393"/>
                  </a:lnTo>
                  <a:lnTo>
                    <a:pt x="842" y="1421"/>
                  </a:lnTo>
                  <a:lnTo>
                    <a:pt x="837" y="1453"/>
                  </a:lnTo>
                  <a:lnTo>
                    <a:pt x="837" y="1488"/>
                  </a:lnTo>
                  <a:lnTo>
                    <a:pt x="840" y="1524"/>
                  </a:lnTo>
                  <a:lnTo>
                    <a:pt x="837" y="1556"/>
                  </a:lnTo>
                  <a:lnTo>
                    <a:pt x="832" y="1587"/>
                  </a:lnTo>
                  <a:lnTo>
                    <a:pt x="816" y="1613"/>
                  </a:lnTo>
                  <a:lnTo>
                    <a:pt x="787" y="1632"/>
                  </a:lnTo>
                  <a:lnTo>
                    <a:pt x="778" y="1569"/>
                  </a:lnTo>
                  <a:lnTo>
                    <a:pt x="773" y="1504"/>
                  </a:lnTo>
                  <a:lnTo>
                    <a:pt x="772" y="1436"/>
                  </a:lnTo>
                  <a:lnTo>
                    <a:pt x="775" y="1368"/>
                  </a:lnTo>
                  <a:lnTo>
                    <a:pt x="775" y="1298"/>
                  </a:lnTo>
                  <a:lnTo>
                    <a:pt x="773" y="1231"/>
                  </a:lnTo>
                  <a:lnTo>
                    <a:pt x="768" y="1165"/>
                  </a:lnTo>
                  <a:lnTo>
                    <a:pt x="757" y="1104"/>
                  </a:lnTo>
                  <a:lnTo>
                    <a:pt x="737" y="1104"/>
                  </a:lnTo>
                  <a:lnTo>
                    <a:pt x="725" y="1224"/>
                  </a:lnTo>
                  <a:lnTo>
                    <a:pt x="721" y="1345"/>
                  </a:lnTo>
                  <a:lnTo>
                    <a:pt x="724" y="1463"/>
                  </a:lnTo>
                  <a:lnTo>
                    <a:pt x="729" y="1581"/>
                  </a:lnTo>
                  <a:lnTo>
                    <a:pt x="733" y="1698"/>
                  </a:lnTo>
                  <a:lnTo>
                    <a:pt x="739" y="1817"/>
                  </a:lnTo>
                  <a:lnTo>
                    <a:pt x="740" y="1937"/>
                  </a:lnTo>
                  <a:lnTo>
                    <a:pt x="737" y="2060"/>
                  </a:lnTo>
                  <a:lnTo>
                    <a:pt x="588" y="2030"/>
                  </a:lnTo>
                  <a:lnTo>
                    <a:pt x="590" y="1889"/>
                  </a:lnTo>
                  <a:lnTo>
                    <a:pt x="593" y="1752"/>
                  </a:lnTo>
                  <a:lnTo>
                    <a:pt x="596" y="1615"/>
                  </a:lnTo>
                  <a:lnTo>
                    <a:pt x="599" y="1480"/>
                  </a:lnTo>
                  <a:lnTo>
                    <a:pt x="601" y="1344"/>
                  </a:lnTo>
                  <a:lnTo>
                    <a:pt x="605" y="1207"/>
                  </a:lnTo>
                  <a:lnTo>
                    <a:pt x="610" y="1067"/>
                  </a:lnTo>
                  <a:lnTo>
                    <a:pt x="617" y="925"/>
                  </a:lnTo>
                  <a:lnTo>
                    <a:pt x="612" y="915"/>
                  </a:lnTo>
                  <a:lnTo>
                    <a:pt x="608" y="912"/>
                  </a:lnTo>
                  <a:lnTo>
                    <a:pt x="602" y="911"/>
                  </a:lnTo>
                  <a:lnTo>
                    <a:pt x="597" y="913"/>
                  </a:lnTo>
                  <a:lnTo>
                    <a:pt x="586" y="921"/>
                  </a:lnTo>
                  <a:lnTo>
                    <a:pt x="577" y="925"/>
                  </a:lnTo>
                  <a:lnTo>
                    <a:pt x="558" y="1144"/>
                  </a:lnTo>
                  <a:lnTo>
                    <a:pt x="550" y="1150"/>
                  </a:lnTo>
                  <a:lnTo>
                    <a:pt x="544" y="1154"/>
                  </a:lnTo>
                  <a:lnTo>
                    <a:pt x="538" y="1155"/>
                  </a:lnTo>
                  <a:lnTo>
                    <a:pt x="533" y="1157"/>
                  </a:lnTo>
                  <a:lnTo>
                    <a:pt x="526" y="1157"/>
                  </a:lnTo>
                  <a:lnTo>
                    <a:pt x="521" y="1158"/>
                  </a:lnTo>
                  <a:lnTo>
                    <a:pt x="514" y="1159"/>
                  </a:lnTo>
                  <a:lnTo>
                    <a:pt x="508" y="1164"/>
                  </a:lnTo>
                  <a:lnTo>
                    <a:pt x="500" y="1144"/>
                  </a:lnTo>
                  <a:lnTo>
                    <a:pt x="495" y="1125"/>
                  </a:lnTo>
                  <a:lnTo>
                    <a:pt x="488" y="1105"/>
                  </a:lnTo>
                  <a:lnTo>
                    <a:pt x="483" y="1089"/>
                  </a:lnTo>
                  <a:lnTo>
                    <a:pt x="473" y="1073"/>
                  </a:lnTo>
                  <a:lnTo>
                    <a:pt x="462" y="1060"/>
                  </a:lnTo>
                  <a:lnTo>
                    <a:pt x="447" y="1050"/>
                  </a:lnTo>
                  <a:lnTo>
                    <a:pt x="429" y="1044"/>
                  </a:lnTo>
                  <a:lnTo>
                    <a:pt x="414" y="1072"/>
                  </a:lnTo>
                  <a:lnTo>
                    <a:pt x="406" y="1103"/>
                  </a:lnTo>
                  <a:lnTo>
                    <a:pt x="397" y="1134"/>
                  </a:lnTo>
                  <a:lnTo>
                    <a:pt x="390" y="1166"/>
                  </a:lnTo>
                  <a:lnTo>
                    <a:pt x="376" y="1193"/>
                  </a:lnTo>
                  <a:lnTo>
                    <a:pt x="358" y="1218"/>
                  </a:lnTo>
                  <a:lnTo>
                    <a:pt x="333" y="1234"/>
                  </a:lnTo>
                  <a:lnTo>
                    <a:pt x="298" y="1244"/>
                  </a:lnTo>
                  <a:lnTo>
                    <a:pt x="303" y="1259"/>
                  </a:lnTo>
                  <a:lnTo>
                    <a:pt x="311" y="1272"/>
                  </a:lnTo>
                  <a:lnTo>
                    <a:pt x="322" y="1282"/>
                  </a:lnTo>
                  <a:lnTo>
                    <a:pt x="335" y="1290"/>
                  </a:lnTo>
                  <a:lnTo>
                    <a:pt x="348" y="1295"/>
                  </a:lnTo>
                  <a:lnTo>
                    <a:pt x="362" y="1300"/>
                  </a:lnTo>
                  <a:lnTo>
                    <a:pt x="375" y="1306"/>
                  </a:lnTo>
                  <a:lnTo>
                    <a:pt x="388" y="1313"/>
                  </a:lnTo>
                  <a:lnTo>
                    <a:pt x="390" y="1331"/>
                  </a:lnTo>
                  <a:lnTo>
                    <a:pt x="387" y="1354"/>
                  </a:lnTo>
                  <a:lnTo>
                    <a:pt x="385" y="1378"/>
                  </a:lnTo>
                  <a:lnTo>
                    <a:pt x="384" y="1405"/>
                  </a:lnTo>
                  <a:lnTo>
                    <a:pt x="384" y="1428"/>
                  </a:lnTo>
                  <a:lnTo>
                    <a:pt x="390" y="1449"/>
                  </a:lnTo>
                  <a:lnTo>
                    <a:pt x="399" y="1464"/>
                  </a:lnTo>
                  <a:lnTo>
                    <a:pt x="419" y="1473"/>
                  </a:lnTo>
                  <a:lnTo>
                    <a:pt x="437" y="1457"/>
                  </a:lnTo>
                  <a:lnTo>
                    <a:pt x="451" y="1434"/>
                  </a:lnTo>
                  <a:lnTo>
                    <a:pt x="463" y="1409"/>
                  </a:lnTo>
                  <a:lnTo>
                    <a:pt x="475" y="1386"/>
                  </a:lnTo>
                  <a:lnTo>
                    <a:pt x="486" y="1368"/>
                  </a:lnTo>
                  <a:lnTo>
                    <a:pt x="501" y="1358"/>
                  </a:lnTo>
                  <a:lnTo>
                    <a:pt x="521" y="1361"/>
                  </a:lnTo>
                  <a:lnTo>
                    <a:pt x="548" y="1383"/>
                  </a:lnTo>
                  <a:lnTo>
                    <a:pt x="548" y="1731"/>
                  </a:lnTo>
                  <a:lnTo>
                    <a:pt x="448" y="1731"/>
                  </a:lnTo>
                  <a:lnTo>
                    <a:pt x="437" y="1716"/>
                  </a:lnTo>
                  <a:lnTo>
                    <a:pt x="430" y="1701"/>
                  </a:lnTo>
                  <a:lnTo>
                    <a:pt x="422" y="1685"/>
                  </a:lnTo>
                  <a:lnTo>
                    <a:pt x="416" y="1671"/>
                  </a:lnTo>
                  <a:lnTo>
                    <a:pt x="407" y="1656"/>
                  </a:lnTo>
                  <a:lnTo>
                    <a:pt x="397" y="1641"/>
                  </a:lnTo>
                  <a:lnTo>
                    <a:pt x="384" y="1626"/>
                  </a:lnTo>
                  <a:lnTo>
                    <a:pt x="369" y="1612"/>
                  </a:lnTo>
                  <a:lnTo>
                    <a:pt x="347" y="1627"/>
                  </a:lnTo>
                  <a:lnTo>
                    <a:pt x="335" y="1651"/>
                  </a:lnTo>
                  <a:lnTo>
                    <a:pt x="328" y="1679"/>
                  </a:lnTo>
                  <a:lnTo>
                    <a:pt x="323" y="1707"/>
                  </a:lnTo>
                  <a:lnTo>
                    <a:pt x="316" y="1731"/>
                  </a:lnTo>
                  <a:lnTo>
                    <a:pt x="304" y="1749"/>
                  </a:lnTo>
                  <a:lnTo>
                    <a:pt x="282" y="1757"/>
                  </a:lnTo>
                  <a:lnTo>
                    <a:pt x="250" y="1752"/>
                  </a:lnTo>
                  <a:lnTo>
                    <a:pt x="279" y="1333"/>
                  </a:lnTo>
                  <a:lnTo>
                    <a:pt x="292" y="1324"/>
                  </a:lnTo>
                  <a:lnTo>
                    <a:pt x="299" y="1316"/>
                  </a:lnTo>
                  <a:lnTo>
                    <a:pt x="301" y="1305"/>
                  </a:lnTo>
                  <a:lnTo>
                    <a:pt x="298" y="1295"/>
                  </a:lnTo>
                  <a:lnTo>
                    <a:pt x="293" y="1283"/>
                  </a:lnTo>
                  <a:lnTo>
                    <a:pt x="289" y="1271"/>
                  </a:lnTo>
                  <a:lnTo>
                    <a:pt x="286" y="1257"/>
                  </a:lnTo>
                  <a:lnTo>
                    <a:pt x="289" y="1244"/>
                  </a:lnTo>
                  <a:lnTo>
                    <a:pt x="291" y="1227"/>
                  </a:lnTo>
                  <a:lnTo>
                    <a:pt x="293" y="1210"/>
                  </a:lnTo>
                  <a:lnTo>
                    <a:pt x="293" y="1192"/>
                  </a:lnTo>
                  <a:lnTo>
                    <a:pt x="293" y="1175"/>
                  </a:lnTo>
                  <a:lnTo>
                    <a:pt x="290" y="1156"/>
                  </a:lnTo>
                  <a:lnTo>
                    <a:pt x="285" y="1141"/>
                  </a:lnTo>
                  <a:lnTo>
                    <a:pt x="278" y="1126"/>
                  </a:lnTo>
                  <a:lnTo>
                    <a:pt x="269" y="1114"/>
                  </a:lnTo>
                  <a:lnTo>
                    <a:pt x="256" y="1133"/>
                  </a:lnTo>
                  <a:lnTo>
                    <a:pt x="251" y="1158"/>
                  </a:lnTo>
                  <a:lnTo>
                    <a:pt x="246" y="1183"/>
                  </a:lnTo>
                  <a:lnTo>
                    <a:pt x="245" y="1210"/>
                  </a:lnTo>
                  <a:lnTo>
                    <a:pt x="241" y="1235"/>
                  </a:lnTo>
                  <a:lnTo>
                    <a:pt x="233" y="1259"/>
                  </a:lnTo>
                  <a:lnTo>
                    <a:pt x="220" y="1279"/>
                  </a:lnTo>
                  <a:lnTo>
                    <a:pt x="200" y="1294"/>
                  </a:lnTo>
                  <a:lnTo>
                    <a:pt x="194" y="1278"/>
                  </a:lnTo>
                  <a:lnTo>
                    <a:pt x="190" y="1264"/>
                  </a:lnTo>
                  <a:lnTo>
                    <a:pt x="183" y="1248"/>
                  </a:lnTo>
                  <a:lnTo>
                    <a:pt x="178" y="1234"/>
                  </a:lnTo>
                  <a:lnTo>
                    <a:pt x="170" y="1220"/>
                  </a:lnTo>
                  <a:lnTo>
                    <a:pt x="164" y="1207"/>
                  </a:lnTo>
                  <a:lnTo>
                    <a:pt x="156" y="1194"/>
                  </a:lnTo>
                  <a:lnTo>
                    <a:pt x="150" y="1184"/>
                  </a:lnTo>
                  <a:lnTo>
                    <a:pt x="124" y="1195"/>
                  </a:lnTo>
                  <a:lnTo>
                    <a:pt x="107" y="1215"/>
                  </a:lnTo>
                  <a:lnTo>
                    <a:pt x="94" y="1239"/>
                  </a:lnTo>
                  <a:lnTo>
                    <a:pt x="86" y="1264"/>
                  </a:lnTo>
                  <a:lnTo>
                    <a:pt x="73" y="1285"/>
                  </a:lnTo>
                  <a:lnTo>
                    <a:pt x="58" y="1304"/>
                  </a:lnTo>
                  <a:lnTo>
                    <a:pt x="34" y="1313"/>
                  </a:lnTo>
                  <a:lnTo>
                    <a:pt x="0" y="1313"/>
                  </a:lnTo>
                  <a:lnTo>
                    <a:pt x="3" y="1152"/>
                  </a:lnTo>
                  <a:lnTo>
                    <a:pt x="17" y="996"/>
                  </a:lnTo>
                  <a:lnTo>
                    <a:pt x="37" y="845"/>
                  </a:lnTo>
                  <a:lnTo>
                    <a:pt x="64" y="698"/>
                  </a:lnTo>
                  <a:lnTo>
                    <a:pt x="96" y="553"/>
                  </a:lnTo>
                  <a:lnTo>
                    <a:pt x="134" y="411"/>
                  </a:lnTo>
                  <a:lnTo>
                    <a:pt x="175" y="270"/>
                  </a:lnTo>
                  <a:lnTo>
                    <a:pt x="219" y="129"/>
                  </a:lnTo>
                  <a:lnTo>
                    <a:pt x="269" y="99"/>
                  </a:lnTo>
                  <a:lnTo>
                    <a:pt x="369" y="107"/>
                  </a:lnTo>
                  <a:lnTo>
                    <a:pt x="468" y="111"/>
                  </a:lnTo>
                  <a:lnTo>
                    <a:pt x="565" y="108"/>
                  </a:lnTo>
                  <a:lnTo>
                    <a:pt x="663" y="101"/>
                  </a:lnTo>
                  <a:lnTo>
                    <a:pt x="757" y="86"/>
                  </a:lnTo>
                  <a:lnTo>
                    <a:pt x="852" y="65"/>
                  </a:lnTo>
                  <a:lnTo>
                    <a:pt x="944" y="36"/>
                  </a:lnTo>
                  <a:lnTo>
                    <a:pt x="1035" y="0"/>
                  </a:lnTo>
                  <a:lnTo>
                    <a:pt x="1091" y="97"/>
                  </a:lnTo>
                  <a:lnTo>
                    <a:pt x="1135" y="201"/>
                  </a:lnTo>
                  <a:lnTo>
                    <a:pt x="1167" y="310"/>
                  </a:lnTo>
                  <a:lnTo>
                    <a:pt x="1190" y="426"/>
                  </a:lnTo>
                  <a:lnTo>
                    <a:pt x="1203" y="543"/>
                  </a:lnTo>
                  <a:lnTo>
                    <a:pt x="1210" y="664"/>
                  </a:lnTo>
                  <a:lnTo>
                    <a:pt x="1208" y="784"/>
                  </a:lnTo>
                  <a:lnTo>
                    <a:pt x="1204" y="906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0" name="Freeform 76"/>
            <p:cNvSpPr>
              <a:spLocks/>
            </p:cNvSpPr>
            <p:nvPr/>
          </p:nvSpPr>
          <p:spPr bwMode="auto">
            <a:xfrm>
              <a:off x="4132" y="2436"/>
              <a:ext cx="104" cy="95"/>
            </a:xfrm>
            <a:custGeom>
              <a:avLst/>
              <a:gdLst>
                <a:gd name="T0" fmla="*/ 0 w 418"/>
                <a:gd name="T1" fmla="*/ 0 h 380"/>
                <a:gd name="T2" fmla="*/ 0 w 418"/>
                <a:gd name="T3" fmla="*/ 0 h 380"/>
                <a:gd name="T4" fmla="*/ 0 w 418"/>
                <a:gd name="T5" fmla="*/ 0 h 380"/>
                <a:gd name="T6" fmla="*/ 0 w 418"/>
                <a:gd name="T7" fmla="*/ 0 h 380"/>
                <a:gd name="T8" fmla="*/ 0 w 418"/>
                <a:gd name="T9" fmla="*/ 0 h 380"/>
                <a:gd name="T10" fmla="*/ 0 w 418"/>
                <a:gd name="T11" fmla="*/ 0 h 380"/>
                <a:gd name="T12" fmla="*/ 0 w 418"/>
                <a:gd name="T13" fmla="*/ 0 h 380"/>
                <a:gd name="T14" fmla="*/ 0 w 418"/>
                <a:gd name="T15" fmla="*/ 0 h 380"/>
                <a:gd name="T16" fmla="*/ 0 w 418"/>
                <a:gd name="T17" fmla="*/ 0 h 380"/>
                <a:gd name="T18" fmla="*/ 0 w 418"/>
                <a:gd name="T19" fmla="*/ 0 h 380"/>
                <a:gd name="T20" fmla="*/ 0 w 418"/>
                <a:gd name="T21" fmla="*/ 0 h 380"/>
                <a:gd name="T22" fmla="*/ 0 w 418"/>
                <a:gd name="T23" fmla="*/ 0 h 380"/>
                <a:gd name="T24" fmla="*/ 0 w 418"/>
                <a:gd name="T25" fmla="*/ 0 h 380"/>
                <a:gd name="T26" fmla="*/ 0 w 418"/>
                <a:gd name="T27" fmla="*/ 0 h 380"/>
                <a:gd name="T28" fmla="*/ 0 w 418"/>
                <a:gd name="T29" fmla="*/ 0 h 380"/>
                <a:gd name="T30" fmla="*/ 0 w 418"/>
                <a:gd name="T31" fmla="*/ 0 h 380"/>
                <a:gd name="T32" fmla="*/ 0 w 418"/>
                <a:gd name="T33" fmla="*/ 0 h 380"/>
                <a:gd name="T34" fmla="*/ 0 w 418"/>
                <a:gd name="T35" fmla="*/ 0 h 380"/>
                <a:gd name="T36" fmla="*/ 0 w 418"/>
                <a:gd name="T37" fmla="*/ 0 h 380"/>
                <a:gd name="T38" fmla="*/ 0 w 418"/>
                <a:gd name="T39" fmla="*/ 0 h 380"/>
                <a:gd name="T40" fmla="*/ 0 w 418"/>
                <a:gd name="T41" fmla="*/ 0 h 380"/>
                <a:gd name="T42" fmla="*/ 0 w 418"/>
                <a:gd name="T43" fmla="*/ 0 h 380"/>
                <a:gd name="T44" fmla="*/ 0 w 418"/>
                <a:gd name="T45" fmla="*/ 0 h 380"/>
                <a:gd name="T46" fmla="*/ 0 w 418"/>
                <a:gd name="T47" fmla="*/ 0 h 380"/>
                <a:gd name="T48" fmla="*/ 0 w 418"/>
                <a:gd name="T49" fmla="*/ 0 h 380"/>
                <a:gd name="T50" fmla="*/ 0 w 418"/>
                <a:gd name="T51" fmla="*/ 0 h 380"/>
                <a:gd name="T52" fmla="*/ 0 w 418"/>
                <a:gd name="T53" fmla="*/ 0 h 380"/>
                <a:gd name="T54" fmla="*/ 0 w 418"/>
                <a:gd name="T55" fmla="*/ 0 h 380"/>
                <a:gd name="T56" fmla="*/ 0 w 418"/>
                <a:gd name="T57" fmla="*/ 0 h 380"/>
                <a:gd name="T58" fmla="*/ 0 w 418"/>
                <a:gd name="T59" fmla="*/ 0 h 380"/>
                <a:gd name="T60" fmla="*/ 0 w 418"/>
                <a:gd name="T61" fmla="*/ 0 h 380"/>
                <a:gd name="T62" fmla="*/ 0 w 418"/>
                <a:gd name="T63" fmla="*/ 0 h 380"/>
                <a:gd name="T64" fmla="*/ 0 w 418"/>
                <a:gd name="T65" fmla="*/ 0 h 380"/>
                <a:gd name="T66" fmla="*/ 0 w 418"/>
                <a:gd name="T67" fmla="*/ 0 h 380"/>
                <a:gd name="T68" fmla="*/ 0 w 418"/>
                <a:gd name="T69" fmla="*/ 0 h 380"/>
                <a:gd name="T70" fmla="*/ 0 w 418"/>
                <a:gd name="T71" fmla="*/ 0 h 380"/>
                <a:gd name="T72" fmla="*/ 0 w 418"/>
                <a:gd name="T73" fmla="*/ 0 h 380"/>
                <a:gd name="T74" fmla="*/ 0 w 418"/>
                <a:gd name="T75" fmla="*/ 0 h 380"/>
                <a:gd name="T76" fmla="*/ 0 w 418"/>
                <a:gd name="T77" fmla="*/ 0 h 380"/>
                <a:gd name="T78" fmla="*/ 0 w 418"/>
                <a:gd name="T79" fmla="*/ 0 h 380"/>
                <a:gd name="T80" fmla="*/ 0 w 418"/>
                <a:gd name="T81" fmla="*/ 0 h 380"/>
                <a:gd name="T82" fmla="*/ 0 w 418"/>
                <a:gd name="T83" fmla="*/ 0 h 380"/>
                <a:gd name="T84" fmla="*/ 0 w 418"/>
                <a:gd name="T85" fmla="*/ 0 h 380"/>
                <a:gd name="T86" fmla="*/ 0 w 418"/>
                <a:gd name="T87" fmla="*/ 0 h 380"/>
                <a:gd name="T88" fmla="*/ 0 w 418"/>
                <a:gd name="T89" fmla="*/ 0 h 380"/>
                <a:gd name="T90" fmla="*/ 0 w 418"/>
                <a:gd name="T91" fmla="*/ 0 h 380"/>
                <a:gd name="T92" fmla="*/ 0 w 418"/>
                <a:gd name="T93" fmla="*/ 0 h 380"/>
                <a:gd name="T94" fmla="*/ 0 w 418"/>
                <a:gd name="T95" fmla="*/ 0 h 380"/>
                <a:gd name="T96" fmla="*/ 0 w 418"/>
                <a:gd name="T97" fmla="*/ 0 h 380"/>
                <a:gd name="T98" fmla="*/ 0 w 418"/>
                <a:gd name="T99" fmla="*/ 0 h 380"/>
                <a:gd name="T100" fmla="*/ 0 w 418"/>
                <a:gd name="T101" fmla="*/ 0 h 3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8"/>
                <a:gd name="T154" fmla="*/ 0 h 380"/>
                <a:gd name="T155" fmla="*/ 418 w 418"/>
                <a:gd name="T156" fmla="*/ 380 h 3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8" h="380">
                  <a:moveTo>
                    <a:pt x="289" y="119"/>
                  </a:moveTo>
                  <a:lnTo>
                    <a:pt x="418" y="109"/>
                  </a:lnTo>
                  <a:lnTo>
                    <a:pt x="417" y="144"/>
                  </a:lnTo>
                  <a:lnTo>
                    <a:pt x="405" y="175"/>
                  </a:lnTo>
                  <a:lnTo>
                    <a:pt x="385" y="206"/>
                  </a:lnTo>
                  <a:lnTo>
                    <a:pt x="365" y="236"/>
                  </a:lnTo>
                  <a:lnTo>
                    <a:pt x="344" y="265"/>
                  </a:lnTo>
                  <a:lnTo>
                    <a:pt x="332" y="299"/>
                  </a:lnTo>
                  <a:lnTo>
                    <a:pt x="332" y="336"/>
                  </a:lnTo>
                  <a:lnTo>
                    <a:pt x="348" y="378"/>
                  </a:lnTo>
                  <a:lnTo>
                    <a:pt x="330" y="380"/>
                  </a:lnTo>
                  <a:lnTo>
                    <a:pt x="314" y="378"/>
                  </a:lnTo>
                  <a:lnTo>
                    <a:pt x="298" y="369"/>
                  </a:lnTo>
                  <a:lnTo>
                    <a:pt x="285" y="359"/>
                  </a:lnTo>
                  <a:lnTo>
                    <a:pt x="272" y="346"/>
                  </a:lnTo>
                  <a:lnTo>
                    <a:pt x="261" y="334"/>
                  </a:lnTo>
                  <a:lnTo>
                    <a:pt x="250" y="324"/>
                  </a:lnTo>
                  <a:lnTo>
                    <a:pt x="239" y="318"/>
                  </a:lnTo>
                  <a:lnTo>
                    <a:pt x="228" y="326"/>
                  </a:lnTo>
                  <a:lnTo>
                    <a:pt x="221" y="337"/>
                  </a:lnTo>
                  <a:lnTo>
                    <a:pt x="216" y="348"/>
                  </a:lnTo>
                  <a:lnTo>
                    <a:pt x="212" y="359"/>
                  </a:lnTo>
                  <a:lnTo>
                    <a:pt x="204" y="367"/>
                  </a:lnTo>
                  <a:lnTo>
                    <a:pt x="197" y="375"/>
                  </a:lnTo>
                  <a:lnTo>
                    <a:pt x="185" y="378"/>
                  </a:lnTo>
                  <a:lnTo>
                    <a:pt x="169" y="378"/>
                  </a:lnTo>
                  <a:lnTo>
                    <a:pt x="164" y="347"/>
                  </a:lnTo>
                  <a:lnTo>
                    <a:pt x="151" y="322"/>
                  </a:lnTo>
                  <a:lnTo>
                    <a:pt x="130" y="300"/>
                  </a:lnTo>
                  <a:lnTo>
                    <a:pt x="106" y="283"/>
                  </a:lnTo>
                  <a:lnTo>
                    <a:pt x="78" y="266"/>
                  </a:lnTo>
                  <a:lnTo>
                    <a:pt x="51" y="251"/>
                  </a:lnTo>
                  <a:lnTo>
                    <a:pt x="24" y="235"/>
                  </a:lnTo>
                  <a:lnTo>
                    <a:pt x="0" y="219"/>
                  </a:lnTo>
                  <a:lnTo>
                    <a:pt x="15" y="209"/>
                  </a:lnTo>
                  <a:lnTo>
                    <a:pt x="34" y="203"/>
                  </a:lnTo>
                  <a:lnTo>
                    <a:pt x="53" y="200"/>
                  </a:lnTo>
                  <a:lnTo>
                    <a:pt x="75" y="199"/>
                  </a:lnTo>
                  <a:lnTo>
                    <a:pt x="95" y="196"/>
                  </a:lnTo>
                  <a:lnTo>
                    <a:pt x="114" y="193"/>
                  </a:lnTo>
                  <a:lnTo>
                    <a:pt x="133" y="187"/>
                  </a:lnTo>
                  <a:lnTo>
                    <a:pt x="150" y="180"/>
                  </a:lnTo>
                  <a:lnTo>
                    <a:pt x="219" y="0"/>
                  </a:lnTo>
                  <a:lnTo>
                    <a:pt x="231" y="8"/>
                  </a:lnTo>
                  <a:lnTo>
                    <a:pt x="241" y="22"/>
                  </a:lnTo>
                  <a:lnTo>
                    <a:pt x="247" y="38"/>
                  </a:lnTo>
                  <a:lnTo>
                    <a:pt x="254" y="56"/>
                  </a:lnTo>
                  <a:lnTo>
                    <a:pt x="258" y="72"/>
                  </a:lnTo>
                  <a:lnTo>
                    <a:pt x="266" y="90"/>
                  </a:lnTo>
                  <a:lnTo>
                    <a:pt x="275" y="105"/>
                  </a:lnTo>
                  <a:lnTo>
                    <a:pt x="289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1" name="Freeform 77"/>
            <p:cNvSpPr>
              <a:spLocks/>
            </p:cNvSpPr>
            <p:nvPr/>
          </p:nvSpPr>
          <p:spPr bwMode="auto">
            <a:xfrm>
              <a:off x="4162" y="2461"/>
              <a:ext cx="62" cy="50"/>
            </a:xfrm>
            <a:custGeom>
              <a:avLst/>
              <a:gdLst>
                <a:gd name="T0" fmla="*/ 0 w 248"/>
                <a:gd name="T1" fmla="*/ 0 h 200"/>
                <a:gd name="T2" fmla="*/ 0 w 248"/>
                <a:gd name="T3" fmla="*/ 0 h 200"/>
                <a:gd name="T4" fmla="*/ 0 w 248"/>
                <a:gd name="T5" fmla="*/ 0 h 200"/>
                <a:gd name="T6" fmla="*/ 0 w 248"/>
                <a:gd name="T7" fmla="*/ 0 h 200"/>
                <a:gd name="T8" fmla="*/ 0 w 248"/>
                <a:gd name="T9" fmla="*/ 0 h 200"/>
                <a:gd name="T10" fmla="*/ 0 w 248"/>
                <a:gd name="T11" fmla="*/ 0 h 200"/>
                <a:gd name="T12" fmla="*/ 0 w 248"/>
                <a:gd name="T13" fmla="*/ 0 h 200"/>
                <a:gd name="T14" fmla="*/ 0 w 248"/>
                <a:gd name="T15" fmla="*/ 0 h 200"/>
                <a:gd name="T16" fmla="*/ 0 w 248"/>
                <a:gd name="T17" fmla="*/ 0 h 200"/>
                <a:gd name="T18" fmla="*/ 0 w 248"/>
                <a:gd name="T19" fmla="*/ 0 h 200"/>
                <a:gd name="T20" fmla="*/ 0 w 248"/>
                <a:gd name="T21" fmla="*/ 0 h 200"/>
                <a:gd name="T22" fmla="*/ 0 w 248"/>
                <a:gd name="T23" fmla="*/ 0 h 200"/>
                <a:gd name="T24" fmla="*/ 0 w 248"/>
                <a:gd name="T25" fmla="*/ 0 h 200"/>
                <a:gd name="T26" fmla="*/ 0 w 248"/>
                <a:gd name="T27" fmla="*/ 0 h 200"/>
                <a:gd name="T28" fmla="*/ 0 w 248"/>
                <a:gd name="T29" fmla="*/ 0 h 200"/>
                <a:gd name="T30" fmla="*/ 0 w 248"/>
                <a:gd name="T31" fmla="*/ 0 h 200"/>
                <a:gd name="T32" fmla="*/ 0 w 248"/>
                <a:gd name="T33" fmla="*/ 0 h 200"/>
                <a:gd name="T34" fmla="*/ 0 w 248"/>
                <a:gd name="T35" fmla="*/ 0 h 200"/>
                <a:gd name="T36" fmla="*/ 0 w 248"/>
                <a:gd name="T37" fmla="*/ 0 h 200"/>
                <a:gd name="T38" fmla="*/ 0 w 248"/>
                <a:gd name="T39" fmla="*/ 0 h 200"/>
                <a:gd name="T40" fmla="*/ 0 w 248"/>
                <a:gd name="T41" fmla="*/ 0 h 200"/>
                <a:gd name="T42" fmla="*/ 0 w 248"/>
                <a:gd name="T43" fmla="*/ 0 h 200"/>
                <a:gd name="T44" fmla="*/ 0 w 248"/>
                <a:gd name="T45" fmla="*/ 0 h 200"/>
                <a:gd name="T46" fmla="*/ 0 w 248"/>
                <a:gd name="T47" fmla="*/ 0 h 200"/>
                <a:gd name="T48" fmla="*/ 0 w 248"/>
                <a:gd name="T49" fmla="*/ 0 h 200"/>
                <a:gd name="T50" fmla="*/ 0 w 248"/>
                <a:gd name="T51" fmla="*/ 0 h 200"/>
                <a:gd name="T52" fmla="*/ 0 w 248"/>
                <a:gd name="T53" fmla="*/ 0 h 200"/>
                <a:gd name="T54" fmla="*/ 0 w 248"/>
                <a:gd name="T55" fmla="*/ 0 h 200"/>
                <a:gd name="T56" fmla="*/ 0 w 248"/>
                <a:gd name="T57" fmla="*/ 0 h 200"/>
                <a:gd name="T58" fmla="*/ 0 w 248"/>
                <a:gd name="T59" fmla="*/ 0 h 200"/>
                <a:gd name="T60" fmla="*/ 0 w 248"/>
                <a:gd name="T61" fmla="*/ 0 h 200"/>
                <a:gd name="T62" fmla="*/ 0 w 248"/>
                <a:gd name="T63" fmla="*/ 0 h 200"/>
                <a:gd name="T64" fmla="*/ 0 w 248"/>
                <a:gd name="T65" fmla="*/ 0 h 200"/>
                <a:gd name="T66" fmla="*/ 0 w 248"/>
                <a:gd name="T67" fmla="*/ 0 h 200"/>
                <a:gd name="T68" fmla="*/ 0 w 248"/>
                <a:gd name="T69" fmla="*/ 0 h 2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8"/>
                <a:gd name="T106" fmla="*/ 0 h 200"/>
                <a:gd name="T107" fmla="*/ 248 w 248"/>
                <a:gd name="T108" fmla="*/ 200 h 20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8" h="200">
                  <a:moveTo>
                    <a:pt x="248" y="60"/>
                  </a:moveTo>
                  <a:lnTo>
                    <a:pt x="238" y="76"/>
                  </a:lnTo>
                  <a:lnTo>
                    <a:pt x="225" y="93"/>
                  </a:lnTo>
                  <a:lnTo>
                    <a:pt x="211" y="107"/>
                  </a:lnTo>
                  <a:lnTo>
                    <a:pt x="198" y="122"/>
                  </a:lnTo>
                  <a:lnTo>
                    <a:pt x="186" y="136"/>
                  </a:lnTo>
                  <a:lnTo>
                    <a:pt x="177" y="154"/>
                  </a:lnTo>
                  <a:lnTo>
                    <a:pt x="174" y="175"/>
                  </a:lnTo>
                  <a:lnTo>
                    <a:pt x="178" y="200"/>
                  </a:lnTo>
                  <a:lnTo>
                    <a:pt x="162" y="185"/>
                  </a:lnTo>
                  <a:lnTo>
                    <a:pt x="147" y="174"/>
                  </a:lnTo>
                  <a:lnTo>
                    <a:pt x="131" y="165"/>
                  </a:lnTo>
                  <a:lnTo>
                    <a:pt x="117" y="162"/>
                  </a:lnTo>
                  <a:lnTo>
                    <a:pt x="100" y="162"/>
                  </a:lnTo>
                  <a:lnTo>
                    <a:pt x="88" y="168"/>
                  </a:lnTo>
                  <a:lnTo>
                    <a:pt x="77" y="180"/>
                  </a:lnTo>
                  <a:lnTo>
                    <a:pt x="69" y="200"/>
                  </a:lnTo>
                  <a:lnTo>
                    <a:pt x="0" y="140"/>
                  </a:lnTo>
                  <a:lnTo>
                    <a:pt x="6" y="132"/>
                  </a:lnTo>
                  <a:lnTo>
                    <a:pt x="13" y="129"/>
                  </a:lnTo>
                  <a:lnTo>
                    <a:pt x="19" y="131"/>
                  </a:lnTo>
                  <a:lnTo>
                    <a:pt x="26" y="136"/>
                  </a:lnTo>
                  <a:lnTo>
                    <a:pt x="32" y="140"/>
                  </a:lnTo>
                  <a:lnTo>
                    <a:pt x="40" y="144"/>
                  </a:lnTo>
                  <a:lnTo>
                    <a:pt x="48" y="144"/>
                  </a:lnTo>
                  <a:lnTo>
                    <a:pt x="59" y="140"/>
                  </a:lnTo>
                  <a:lnTo>
                    <a:pt x="99" y="0"/>
                  </a:lnTo>
                  <a:lnTo>
                    <a:pt x="104" y="24"/>
                  </a:lnTo>
                  <a:lnTo>
                    <a:pt x="117" y="42"/>
                  </a:lnTo>
                  <a:lnTo>
                    <a:pt x="135" y="50"/>
                  </a:lnTo>
                  <a:lnTo>
                    <a:pt x="159" y="56"/>
                  </a:lnTo>
                  <a:lnTo>
                    <a:pt x="183" y="57"/>
                  </a:lnTo>
                  <a:lnTo>
                    <a:pt x="208" y="57"/>
                  </a:lnTo>
                  <a:lnTo>
                    <a:pt x="229" y="57"/>
                  </a:lnTo>
                  <a:lnTo>
                    <a:pt x="248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2" name="Freeform 78"/>
            <p:cNvSpPr>
              <a:spLocks/>
            </p:cNvSpPr>
            <p:nvPr/>
          </p:nvSpPr>
          <p:spPr bwMode="auto">
            <a:xfrm>
              <a:off x="3993" y="2473"/>
              <a:ext cx="104" cy="110"/>
            </a:xfrm>
            <a:custGeom>
              <a:avLst/>
              <a:gdLst>
                <a:gd name="T0" fmla="*/ 0 w 417"/>
                <a:gd name="T1" fmla="*/ 0 h 438"/>
                <a:gd name="T2" fmla="*/ 0 w 417"/>
                <a:gd name="T3" fmla="*/ 0 h 438"/>
                <a:gd name="T4" fmla="*/ 0 w 417"/>
                <a:gd name="T5" fmla="*/ 0 h 438"/>
                <a:gd name="T6" fmla="*/ 0 w 417"/>
                <a:gd name="T7" fmla="*/ 0 h 438"/>
                <a:gd name="T8" fmla="*/ 0 w 417"/>
                <a:gd name="T9" fmla="*/ 0 h 438"/>
                <a:gd name="T10" fmla="*/ 0 w 417"/>
                <a:gd name="T11" fmla="*/ 0 h 438"/>
                <a:gd name="T12" fmla="*/ 0 w 417"/>
                <a:gd name="T13" fmla="*/ 0 h 438"/>
                <a:gd name="T14" fmla="*/ 0 w 417"/>
                <a:gd name="T15" fmla="*/ 0 h 438"/>
                <a:gd name="T16" fmla="*/ 0 w 417"/>
                <a:gd name="T17" fmla="*/ 0 h 438"/>
                <a:gd name="T18" fmla="*/ 0 w 417"/>
                <a:gd name="T19" fmla="*/ 0 h 438"/>
                <a:gd name="T20" fmla="*/ 0 w 417"/>
                <a:gd name="T21" fmla="*/ 0 h 438"/>
                <a:gd name="T22" fmla="*/ 0 w 417"/>
                <a:gd name="T23" fmla="*/ 0 h 438"/>
                <a:gd name="T24" fmla="*/ 0 w 417"/>
                <a:gd name="T25" fmla="*/ 0 h 438"/>
                <a:gd name="T26" fmla="*/ 0 w 417"/>
                <a:gd name="T27" fmla="*/ 0 h 438"/>
                <a:gd name="T28" fmla="*/ 0 w 417"/>
                <a:gd name="T29" fmla="*/ 0 h 438"/>
                <a:gd name="T30" fmla="*/ 0 w 417"/>
                <a:gd name="T31" fmla="*/ 0 h 438"/>
                <a:gd name="T32" fmla="*/ 0 w 417"/>
                <a:gd name="T33" fmla="*/ 0 h 438"/>
                <a:gd name="T34" fmla="*/ 0 w 417"/>
                <a:gd name="T35" fmla="*/ 0 h 438"/>
                <a:gd name="T36" fmla="*/ 0 w 417"/>
                <a:gd name="T37" fmla="*/ 0 h 438"/>
                <a:gd name="T38" fmla="*/ 0 w 417"/>
                <a:gd name="T39" fmla="*/ 0 h 438"/>
                <a:gd name="T40" fmla="*/ 0 w 417"/>
                <a:gd name="T41" fmla="*/ 0 h 438"/>
                <a:gd name="T42" fmla="*/ 0 w 417"/>
                <a:gd name="T43" fmla="*/ 0 h 438"/>
                <a:gd name="T44" fmla="*/ 0 w 417"/>
                <a:gd name="T45" fmla="*/ 0 h 438"/>
                <a:gd name="T46" fmla="*/ 0 w 417"/>
                <a:gd name="T47" fmla="*/ 0 h 438"/>
                <a:gd name="T48" fmla="*/ 0 w 417"/>
                <a:gd name="T49" fmla="*/ 0 h 438"/>
                <a:gd name="T50" fmla="*/ 0 w 417"/>
                <a:gd name="T51" fmla="*/ 0 h 438"/>
                <a:gd name="T52" fmla="*/ 0 w 417"/>
                <a:gd name="T53" fmla="*/ 0 h 438"/>
                <a:gd name="T54" fmla="*/ 0 w 417"/>
                <a:gd name="T55" fmla="*/ 0 h 438"/>
                <a:gd name="T56" fmla="*/ 0 w 417"/>
                <a:gd name="T57" fmla="*/ 0 h 438"/>
                <a:gd name="T58" fmla="*/ 0 w 417"/>
                <a:gd name="T59" fmla="*/ 0 h 438"/>
                <a:gd name="T60" fmla="*/ 0 w 417"/>
                <a:gd name="T61" fmla="*/ 0 h 438"/>
                <a:gd name="T62" fmla="*/ 0 w 417"/>
                <a:gd name="T63" fmla="*/ 0 h 438"/>
                <a:gd name="T64" fmla="*/ 0 w 417"/>
                <a:gd name="T65" fmla="*/ 0 h 438"/>
                <a:gd name="T66" fmla="*/ 0 w 417"/>
                <a:gd name="T67" fmla="*/ 0 h 438"/>
                <a:gd name="T68" fmla="*/ 0 w 417"/>
                <a:gd name="T69" fmla="*/ 0 h 438"/>
                <a:gd name="T70" fmla="*/ 0 w 417"/>
                <a:gd name="T71" fmla="*/ 0 h 438"/>
                <a:gd name="T72" fmla="*/ 0 w 417"/>
                <a:gd name="T73" fmla="*/ 0 h 438"/>
                <a:gd name="T74" fmla="*/ 0 w 417"/>
                <a:gd name="T75" fmla="*/ 0 h 438"/>
                <a:gd name="T76" fmla="*/ 0 w 417"/>
                <a:gd name="T77" fmla="*/ 0 h 438"/>
                <a:gd name="T78" fmla="*/ 0 w 417"/>
                <a:gd name="T79" fmla="*/ 0 h 438"/>
                <a:gd name="T80" fmla="*/ 0 w 417"/>
                <a:gd name="T81" fmla="*/ 0 h 438"/>
                <a:gd name="T82" fmla="*/ 0 w 417"/>
                <a:gd name="T83" fmla="*/ 0 h 438"/>
                <a:gd name="T84" fmla="*/ 0 w 417"/>
                <a:gd name="T85" fmla="*/ 0 h 438"/>
                <a:gd name="T86" fmla="*/ 0 w 417"/>
                <a:gd name="T87" fmla="*/ 0 h 438"/>
                <a:gd name="T88" fmla="*/ 0 w 417"/>
                <a:gd name="T89" fmla="*/ 0 h 438"/>
                <a:gd name="T90" fmla="*/ 0 w 417"/>
                <a:gd name="T91" fmla="*/ 0 h 438"/>
                <a:gd name="T92" fmla="*/ 0 w 417"/>
                <a:gd name="T93" fmla="*/ 0 h 438"/>
                <a:gd name="T94" fmla="*/ 0 w 417"/>
                <a:gd name="T95" fmla="*/ 0 h 438"/>
                <a:gd name="T96" fmla="*/ 0 w 417"/>
                <a:gd name="T97" fmla="*/ 0 h 438"/>
                <a:gd name="T98" fmla="*/ 0 w 417"/>
                <a:gd name="T99" fmla="*/ 0 h 438"/>
                <a:gd name="T100" fmla="*/ 0 w 417"/>
                <a:gd name="T101" fmla="*/ 0 h 438"/>
                <a:gd name="T102" fmla="*/ 0 w 417"/>
                <a:gd name="T103" fmla="*/ 0 h 438"/>
                <a:gd name="T104" fmla="*/ 0 w 417"/>
                <a:gd name="T105" fmla="*/ 0 h 438"/>
                <a:gd name="T106" fmla="*/ 0 w 417"/>
                <a:gd name="T107" fmla="*/ 0 h 438"/>
                <a:gd name="T108" fmla="*/ 0 w 417"/>
                <a:gd name="T109" fmla="*/ 0 h 438"/>
                <a:gd name="T110" fmla="*/ 0 w 417"/>
                <a:gd name="T111" fmla="*/ 0 h 438"/>
                <a:gd name="T112" fmla="*/ 0 w 417"/>
                <a:gd name="T113" fmla="*/ 0 h 438"/>
                <a:gd name="T114" fmla="*/ 0 w 417"/>
                <a:gd name="T115" fmla="*/ 0 h 438"/>
                <a:gd name="T116" fmla="*/ 0 w 417"/>
                <a:gd name="T117" fmla="*/ 0 h 4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17"/>
                <a:gd name="T178" fmla="*/ 0 h 438"/>
                <a:gd name="T179" fmla="*/ 417 w 417"/>
                <a:gd name="T180" fmla="*/ 438 h 4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17" h="438">
                  <a:moveTo>
                    <a:pt x="398" y="90"/>
                  </a:moveTo>
                  <a:lnTo>
                    <a:pt x="417" y="90"/>
                  </a:lnTo>
                  <a:lnTo>
                    <a:pt x="415" y="122"/>
                  </a:lnTo>
                  <a:lnTo>
                    <a:pt x="402" y="152"/>
                  </a:lnTo>
                  <a:lnTo>
                    <a:pt x="380" y="180"/>
                  </a:lnTo>
                  <a:lnTo>
                    <a:pt x="358" y="210"/>
                  </a:lnTo>
                  <a:lnTo>
                    <a:pt x="337" y="239"/>
                  </a:lnTo>
                  <a:lnTo>
                    <a:pt x="327" y="269"/>
                  </a:lnTo>
                  <a:lnTo>
                    <a:pt x="332" y="302"/>
                  </a:lnTo>
                  <a:lnTo>
                    <a:pt x="358" y="339"/>
                  </a:lnTo>
                  <a:lnTo>
                    <a:pt x="341" y="348"/>
                  </a:lnTo>
                  <a:lnTo>
                    <a:pt x="326" y="352"/>
                  </a:lnTo>
                  <a:lnTo>
                    <a:pt x="309" y="349"/>
                  </a:lnTo>
                  <a:lnTo>
                    <a:pt x="291" y="345"/>
                  </a:lnTo>
                  <a:lnTo>
                    <a:pt x="273" y="338"/>
                  </a:lnTo>
                  <a:lnTo>
                    <a:pt x="256" y="331"/>
                  </a:lnTo>
                  <a:lnTo>
                    <a:pt x="237" y="327"/>
                  </a:lnTo>
                  <a:lnTo>
                    <a:pt x="219" y="329"/>
                  </a:lnTo>
                  <a:lnTo>
                    <a:pt x="211" y="343"/>
                  </a:lnTo>
                  <a:lnTo>
                    <a:pt x="205" y="357"/>
                  </a:lnTo>
                  <a:lnTo>
                    <a:pt x="198" y="371"/>
                  </a:lnTo>
                  <a:lnTo>
                    <a:pt x="192" y="386"/>
                  </a:lnTo>
                  <a:lnTo>
                    <a:pt x="184" y="399"/>
                  </a:lnTo>
                  <a:lnTo>
                    <a:pt x="176" y="413"/>
                  </a:lnTo>
                  <a:lnTo>
                    <a:pt x="168" y="425"/>
                  </a:lnTo>
                  <a:lnTo>
                    <a:pt x="159" y="438"/>
                  </a:lnTo>
                  <a:lnTo>
                    <a:pt x="137" y="436"/>
                  </a:lnTo>
                  <a:lnTo>
                    <a:pt x="125" y="426"/>
                  </a:lnTo>
                  <a:lnTo>
                    <a:pt x="120" y="410"/>
                  </a:lnTo>
                  <a:lnTo>
                    <a:pt x="120" y="392"/>
                  </a:lnTo>
                  <a:lnTo>
                    <a:pt x="121" y="368"/>
                  </a:lnTo>
                  <a:lnTo>
                    <a:pt x="123" y="346"/>
                  </a:lnTo>
                  <a:lnTo>
                    <a:pt x="122" y="325"/>
                  </a:lnTo>
                  <a:lnTo>
                    <a:pt x="119" y="308"/>
                  </a:lnTo>
                  <a:lnTo>
                    <a:pt x="105" y="293"/>
                  </a:lnTo>
                  <a:lnTo>
                    <a:pt x="89" y="284"/>
                  </a:lnTo>
                  <a:lnTo>
                    <a:pt x="70" y="279"/>
                  </a:lnTo>
                  <a:lnTo>
                    <a:pt x="52" y="276"/>
                  </a:lnTo>
                  <a:lnTo>
                    <a:pt x="32" y="271"/>
                  </a:lnTo>
                  <a:lnTo>
                    <a:pt x="17" y="264"/>
                  </a:lnTo>
                  <a:lnTo>
                    <a:pt x="5" y="250"/>
                  </a:lnTo>
                  <a:lnTo>
                    <a:pt x="0" y="229"/>
                  </a:lnTo>
                  <a:lnTo>
                    <a:pt x="14" y="217"/>
                  </a:lnTo>
                  <a:lnTo>
                    <a:pt x="29" y="207"/>
                  </a:lnTo>
                  <a:lnTo>
                    <a:pt x="44" y="199"/>
                  </a:lnTo>
                  <a:lnTo>
                    <a:pt x="59" y="192"/>
                  </a:lnTo>
                  <a:lnTo>
                    <a:pt x="73" y="186"/>
                  </a:lnTo>
                  <a:lnTo>
                    <a:pt x="89" y="182"/>
                  </a:lnTo>
                  <a:lnTo>
                    <a:pt x="104" y="179"/>
                  </a:lnTo>
                  <a:lnTo>
                    <a:pt x="119" y="179"/>
                  </a:lnTo>
                  <a:lnTo>
                    <a:pt x="159" y="0"/>
                  </a:lnTo>
                  <a:lnTo>
                    <a:pt x="193" y="11"/>
                  </a:lnTo>
                  <a:lnTo>
                    <a:pt x="222" y="32"/>
                  </a:lnTo>
                  <a:lnTo>
                    <a:pt x="248" y="54"/>
                  </a:lnTo>
                  <a:lnTo>
                    <a:pt x="274" y="78"/>
                  </a:lnTo>
                  <a:lnTo>
                    <a:pt x="299" y="96"/>
                  </a:lnTo>
                  <a:lnTo>
                    <a:pt x="327" y="108"/>
                  </a:lnTo>
                  <a:lnTo>
                    <a:pt x="359" y="107"/>
                  </a:lnTo>
                  <a:lnTo>
                    <a:pt x="39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3" name="Freeform 79"/>
            <p:cNvSpPr>
              <a:spLocks/>
            </p:cNvSpPr>
            <p:nvPr/>
          </p:nvSpPr>
          <p:spPr bwMode="auto">
            <a:xfrm>
              <a:off x="4010" y="2488"/>
              <a:ext cx="75" cy="70"/>
            </a:xfrm>
            <a:custGeom>
              <a:avLst/>
              <a:gdLst>
                <a:gd name="T0" fmla="*/ 0 w 299"/>
                <a:gd name="T1" fmla="*/ 0 h 279"/>
                <a:gd name="T2" fmla="*/ 0 w 299"/>
                <a:gd name="T3" fmla="*/ 0 h 279"/>
                <a:gd name="T4" fmla="*/ 0 w 299"/>
                <a:gd name="T5" fmla="*/ 0 h 279"/>
                <a:gd name="T6" fmla="*/ 0 w 299"/>
                <a:gd name="T7" fmla="*/ 0 h 279"/>
                <a:gd name="T8" fmla="*/ 0 w 299"/>
                <a:gd name="T9" fmla="*/ 0 h 279"/>
                <a:gd name="T10" fmla="*/ 0 w 299"/>
                <a:gd name="T11" fmla="*/ 0 h 279"/>
                <a:gd name="T12" fmla="*/ 0 w 299"/>
                <a:gd name="T13" fmla="*/ 0 h 279"/>
                <a:gd name="T14" fmla="*/ 0 w 299"/>
                <a:gd name="T15" fmla="*/ 0 h 279"/>
                <a:gd name="T16" fmla="*/ 0 w 299"/>
                <a:gd name="T17" fmla="*/ 0 h 279"/>
                <a:gd name="T18" fmla="*/ 0 w 299"/>
                <a:gd name="T19" fmla="*/ 0 h 279"/>
                <a:gd name="T20" fmla="*/ 0 w 299"/>
                <a:gd name="T21" fmla="*/ 0 h 279"/>
                <a:gd name="T22" fmla="*/ 0 w 299"/>
                <a:gd name="T23" fmla="*/ 0 h 279"/>
                <a:gd name="T24" fmla="*/ 0 w 299"/>
                <a:gd name="T25" fmla="*/ 0 h 279"/>
                <a:gd name="T26" fmla="*/ 0 w 299"/>
                <a:gd name="T27" fmla="*/ 0 h 279"/>
                <a:gd name="T28" fmla="*/ 0 w 299"/>
                <a:gd name="T29" fmla="*/ 0 h 279"/>
                <a:gd name="T30" fmla="*/ 0 w 299"/>
                <a:gd name="T31" fmla="*/ 0 h 279"/>
                <a:gd name="T32" fmla="*/ 0 w 299"/>
                <a:gd name="T33" fmla="*/ 0 h 279"/>
                <a:gd name="T34" fmla="*/ 0 w 299"/>
                <a:gd name="T35" fmla="*/ 0 h 279"/>
                <a:gd name="T36" fmla="*/ 0 w 299"/>
                <a:gd name="T37" fmla="*/ 0 h 279"/>
                <a:gd name="T38" fmla="*/ 0 w 299"/>
                <a:gd name="T39" fmla="*/ 0 h 279"/>
                <a:gd name="T40" fmla="*/ 0 w 299"/>
                <a:gd name="T41" fmla="*/ 0 h 279"/>
                <a:gd name="T42" fmla="*/ 0 w 299"/>
                <a:gd name="T43" fmla="*/ 0 h 279"/>
                <a:gd name="T44" fmla="*/ 0 w 299"/>
                <a:gd name="T45" fmla="*/ 0 h 279"/>
                <a:gd name="T46" fmla="*/ 0 w 299"/>
                <a:gd name="T47" fmla="*/ 0 h 279"/>
                <a:gd name="T48" fmla="*/ 0 w 299"/>
                <a:gd name="T49" fmla="*/ 0 h 279"/>
                <a:gd name="T50" fmla="*/ 0 w 299"/>
                <a:gd name="T51" fmla="*/ 0 h 279"/>
                <a:gd name="T52" fmla="*/ 0 w 299"/>
                <a:gd name="T53" fmla="*/ 0 h 279"/>
                <a:gd name="T54" fmla="*/ 0 w 299"/>
                <a:gd name="T55" fmla="*/ 0 h 279"/>
                <a:gd name="T56" fmla="*/ 0 w 299"/>
                <a:gd name="T57" fmla="*/ 0 h 279"/>
                <a:gd name="T58" fmla="*/ 0 w 299"/>
                <a:gd name="T59" fmla="*/ 0 h 279"/>
                <a:gd name="T60" fmla="*/ 0 w 299"/>
                <a:gd name="T61" fmla="*/ 0 h 279"/>
                <a:gd name="T62" fmla="*/ 0 w 299"/>
                <a:gd name="T63" fmla="*/ 0 h 279"/>
                <a:gd name="T64" fmla="*/ 0 w 299"/>
                <a:gd name="T65" fmla="*/ 0 h 279"/>
                <a:gd name="T66" fmla="*/ 0 w 299"/>
                <a:gd name="T67" fmla="*/ 0 h 279"/>
                <a:gd name="T68" fmla="*/ 0 w 299"/>
                <a:gd name="T69" fmla="*/ 0 h 279"/>
                <a:gd name="T70" fmla="*/ 0 w 299"/>
                <a:gd name="T71" fmla="*/ 0 h 279"/>
                <a:gd name="T72" fmla="*/ 0 w 299"/>
                <a:gd name="T73" fmla="*/ 0 h 279"/>
                <a:gd name="T74" fmla="*/ 0 w 299"/>
                <a:gd name="T75" fmla="*/ 0 h 279"/>
                <a:gd name="T76" fmla="*/ 0 w 299"/>
                <a:gd name="T77" fmla="*/ 0 h 279"/>
                <a:gd name="T78" fmla="*/ 0 w 299"/>
                <a:gd name="T79" fmla="*/ 0 h 279"/>
                <a:gd name="T80" fmla="*/ 0 w 299"/>
                <a:gd name="T81" fmla="*/ 0 h 279"/>
                <a:gd name="T82" fmla="*/ 0 w 299"/>
                <a:gd name="T83" fmla="*/ 0 h 279"/>
                <a:gd name="T84" fmla="*/ 0 w 299"/>
                <a:gd name="T85" fmla="*/ 0 h 2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9"/>
                <a:gd name="T130" fmla="*/ 0 h 279"/>
                <a:gd name="T131" fmla="*/ 299 w 299"/>
                <a:gd name="T132" fmla="*/ 279 h 2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9" h="279">
                  <a:moveTo>
                    <a:pt x="279" y="69"/>
                  </a:moveTo>
                  <a:lnTo>
                    <a:pt x="299" y="69"/>
                  </a:lnTo>
                  <a:lnTo>
                    <a:pt x="281" y="92"/>
                  </a:lnTo>
                  <a:lnTo>
                    <a:pt x="263" y="113"/>
                  </a:lnTo>
                  <a:lnTo>
                    <a:pt x="243" y="131"/>
                  </a:lnTo>
                  <a:lnTo>
                    <a:pt x="227" y="150"/>
                  </a:lnTo>
                  <a:lnTo>
                    <a:pt x="214" y="167"/>
                  </a:lnTo>
                  <a:lnTo>
                    <a:pt x="208" y="188"/>
                  </a:lnTo>
                  <a:lnTo>
                    <a:pt x="212" y="210"/>
                  </a:lnTo>
                  <a:lnTo>
                    <a:pt x="229" y="239"/>
                  </a:lnTo>
                  <a:lnTo>
                    <a:pt x="216" y="237"/>
                  </a:lnTo>
                  <a:lnTo>
                    <a:pt x="204" y="236"/>
                  </a:lnTo>
                  <a:lnTo>
                    <a:pt x="191" y="234"/>
                  </a:lnTo>
                  <a:lnTo>
                    <a:pt x="179" y="232"/>
                  </a:lnTo>
                  <a:lnTo>
                    <a:pt x="166" y="229"/>
                  </a:lnTo>
                  <a:lnTo>
                    <a:pt x="153" y="226"/>
                  </a:lnTo>
                  <a:lnTo>
                    <a:pt x="140" y="222"/>
                  </a:lnTo>
                  <a:lnTo>
                    <a:pt x="130" y="219"/>
                  </a:lnTo>
                  <a:lnTo>
                    <a:pt x="90" y="279"/>
                  </a:lnTo>
                  <a:lnTo>
                    <a:pt x="88" y="266"/>
                  </a:lnTo>
                  <a:lnTo>
                    <a:pt x="84" y="250"/>
                  </a:lnTo>
                  <a:lnTo>
                    <a:pt x="77" y="234"/>
                  </a:lnTo>
                  <a:lnTo>
                    <a:pt x="67" y="219"/>
                  </a:lnTo>
                  <a:lnTo>
                    <a:pt x="54" y="203"/>
                  </a:lnTo>
                  <a:lnTo>
                    <a:pt x="38" y="190"/>
                  </a:lnTo>
                  <a:lnTo>
                    <a:pt x="20" y="178"/>
                  </a:lnTo>
                  <a:lnTo>
                    <a:pt x="0" y="169"/>
                  </a:lnTo>
                  <a:lnTo>
                    <a:pt x="38" y="169"/>
                  </a:lnTo>
                  <a:lnTo>
                    <a:pt x="66" y="160"/>
                  </a:lnTo>
                  <a:lnTo>
                    <a:pt x="85" y="142"/>
                  </a:lnTo>
                  <a:lnTo>
                    <a:pt x="97" y="117"/>
                  </a:lnTo>
                  <a:lnTo>
                    <a:pt x="104" y="88"/>
                  </a:lnTo>
                  <a:lnTo>
                    <a:pt x="109" y="57"/>
                  </a:lnTo>
                  <a:lnTo>
                    <a:pt x="113" y="27"/>
                  </a:lnTo>
                  <a:lnTo>
                    <a:pt x="119" y="0"/>
                  </a:lnTo>
                  <a:lnTo>
                    <a:pt x="133" y="18"/>
                  </a:lnTo>
                  <a:lnTo>
                    <a:pt x="151" y="37"/>
                  </a:lnTo>
                  <a:lnTo>
                    <a:pt x="168" y="53"/>
                  </a:lnTo>
                  <a:lnTo>
                    <a:pt x="188" y="68"/>
                  </a:lnTo>
                  <a:lnTo>
                    <a:pt x="207" y="77"/>
                  </a:lnTo>
                  <a:lnTo>
                    <a:pt x="230" y="81"/>
                  </a:lnTo>
                  <a:lnTo>
                    <a:pt x="253" y="79"/>
                  </a:lnTo>
                  <a:lnTo>
                    <a:pt x="279" y="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4" name="Freeform 80"/>
            <p:cNvSpPr>
              <a:spLocks/>
            </p:cNvSpPr>
            <p:nvPr/>
          </p:nvSpPr>
          <p:spPr bwMode="auto">
            <a:xfrm>
              <a:off x="4092" y="2526"/>
              <a:ext cx="92" cy="101"/>
            </a:xfrm>
            <a:custGeom>
              <a:avLst/>
              <a:gdLst>
                <a:gd name="T0" fmla="*/ 0 w 369"/>
                <a:gd name="T1" fmla="*/ 0 h 403"/>
                <a:gd name="T2" fmla="*/ 0 w 369"/>
                <a:gd name="T3" fmla="*/ 0 h 403"/>
                <a:gd name="T4" fmla="*/ 0 w 369"/>
                <a:gd name="T5" fmla="*/ 0 h 403"/>
                <a:gd name="T6" fmla="*/ 0 w 369"/>
                <a:gd name="T7" fmla="*/ 0 h 403"/>
                <a:gd name="T8" fmla="*/ 0 w 369"/>
                <a:gd name="T9" fmla="*/ 0 h 403"/>
                <a:gd name="T10" fmla="*/ 0 w 369"/>
                <a:gd name="T11" fmla="*/ 0 h 403"/>
                <a:gd name="T12" fmla="*/ 0 w 369"/>
                <a:gd name="T13" fmla="*/ 0 h 403"/>
                <a:gd name="T14" fmla="*/ 0 w 369"/>
                <a:gd name="T15" fmla="*/ 0 h 403"/>
                <a:gd name="T16" fmla="*/ 0 w 369"/>
                <a:gd name="T17" fmla="*/ 0 h 403"/>
                <a:gd name="T18" fmla="*/ 0 w 369"/>
                <a:gd name="T19" fmla="*/ 0 h 403"/>
                <a:gd name="T20" fmla="*/ 0 w 369"/>
                <a:gd name="T21" fmla="*/ 0 h 403"/>
                <a:gd name="T22" fmla="*/ 0 w 369"/>
                <a:gd name="T23" fmla="*/ 0 h 403"/>
                <a:gd name="T24" fmla="*/ 0 w 369"/>
                <a:gd name="T25" fmla="*/ 0 h 403"/>
                <a:gd name="T26" fmla="*/ 0 w 369"/>
                <a:gd name="T27" fmla="*/ 0 h 403"/>
                <a:gd name="T28" fmla="*/ 0 w 369"/>
                <a:gd name="T29" fmla="*/ 0 h 403"/>
                <a:gd name="T30" fmla="*/ 0 w 369"/>
                <a:gd name="T31" fmla="*/ 0 h 403"/>
                <a:gd name="T32" fmla="*/ 0 w 369"/>
                <a:gd name="T33" fmla="*/ 0 h 403"/>
                <a:gd name="T34" fmla="*/ 0 w 369"/>
                <a:gd name="T35" fmla="*/ 0 h 403"/>
                <a:gd name="T36" fmla="*/ 0 w 369"/>
                <a:gd name="T37" fmla="*/ 0 h 403"/>
                <a:gd name="T38" fmla="*/ 0 w 369"/>
                <a:gd name="T39" fmla="*/ 0 h 403"/>
                <a:gd name="T40" fmla="*/ 0 w 369"/>
                <a:gd name="T41" fmla="*/ 0 h 403"/>
                <a:gd name="T42" fmla="*/ 0 w 369"/>
                <a:gd name="T43" fmla="*/ 0 h 403"/>
                <a:gd name="T44" fmla="*/ 0 w 369"/>
                <a:gd name="T45" fmla="*/ 0 h 403"/>
                <a:gd name="T46" fmla="*/ 0 w 369"/>
                <a:gd name="T47" fmla="*/ 0 h 403"/>
                <a:gd name="T48" fmla="*/ 0 w 369"/>
                <a:gd name="T49" fmla="*/ 0 h 403"/>
                <a:gd name="T50" fmla="*/ 0 w 369"/>
                <a:gd name="T51" fmla="*/ 0 h 403"/>
                <a:gd name="T52" fmla="*/ 0 w 369"/>
                <a:gd name="T53" fmla="*/ 0 h 403"/>
                <a:gd name="T54" fmla="*/ 0 w 369"/>
                <a:gd name="T55" fmla="*/ 0 h 403"/>
                <a:gd name="T56" fmla="*/ 0 w 369"/>
                <a:gd name="T57" fmla="*/ 0 h 403"/>
                <a:gd name="T58" fmla="*/ 0 w 369"/>
                <a:gd name="T59" fmla="*/ 0 h 403"/>
                <a:gd name="T60" fmla="*/ 0 w 369"/>
                <a:gd name="T61" fmla="*/ 0 h 403"/>
                <a:gd name="T62" fmla="*/ 0 w 369"/>
                <a:gd name="T63" fmla="*/ 0 h 403"/>
                <a:gd name="T64" fmla="*/ 0 w 369"/>
                <a:gd name="T65" fmla="*/ 0 h 403"/>
                <a:gd name="T66" fmla="*/ 0 w 369"/>
                <a:gd name="T67" fmla="*/ 0 h 403"/>
                <a:gd name="T68" fmla="*/ 0 w 369"/>
                <a:gd name="T69" fmla="*/ 0 h 403"/>
                <a:gd name="T70" fmla="*/ 0 w 369"/>
                <a:gd name="T71" fmla="*/ 0 h 403"/>
                <a:gd name="T72" fmla="*/ 0 w 369"/>
                <a:gd name="T73" fmla="*/ 0 h 403"/>
                <a:gd name="T74" fmla="*/ 0 w 369"/>
                <a:gd name="T75" fmla="*/ 0 h 403"/>
                <a:gd name="T76" fmla="*/ 0 w 369"/>
                <a:gd name="T77" fmla="*/ 0 h 403"/>
                <a:gd name="T78" fmla="*/ 0 w 369"/>
                <a:gd name="T79" fmla="*/ 0 h 403"/>
                <a:gd name="T80" fmla="*/ 0 w 369"/>
                <a:gd name="T81" fmla="*/ 0 h 403"/>
                <a:gd name="T82" fmla="*/ 0 w 369"/>
                <a:gd name="T83" fmla="*/ 0 h 403"/>
                <a:gd name="T84" fmla="*/ 0 w 369"/>
                <a:gd name="T85" fmla="*/ 0 h 403"/>
                <a:gd name="T86" fmla="*/ 0 w 369"/>
                <a:gd name="T87" fmla="*/ 0 h 403"/>
                <a:gd name="T88" fmla="*/ 0 w 369"/>
                <a:gd name="T89" fmla="*/ 0 h 403"/>
                <a:gd name="T90" fmla="*/ 0 w 369"/>
                <a:gd name="T91" fmla="*/ 0 h 403"/>
                <a:gd name="T92" fmla="*/ 0 w 369"/>
                <a:gd name="T93" fmla="*/ 0 h 403"/>
                <a:gd name="T94" fmla="*/ 0 w 369"/>
                <a:gd name="T95" fmla="*/ 0 h 403"/>
                <a:gd name="T96" fmla="*/ 0 w 369"/>
                <a:gd name="T97" fmla="*/ 0 h 403"/>
                <a:gd name="T98" fmla="*/ 0 w 369"/>
                <a:gd name="T99" fmla="*/ 0 h 403"/>
                <a:gd name="T100" fmla="*/ 0 w 369"/>
                <a:gd name="T101" fmla="*/ 0 h 403"/>
                <a:gd name="T102" fmla="*/ 0 w 369"/>
                <a:gd name="T103" fmla="*/ 0 h 403"/>
                <a:gd name="T104" fmla="*/ 0 w 369"/>
                <a:gd name="T105" fmla="*/ 0 h 403"/>
                <a:gd name="T106" fmla="*/ 0 w 369"/>
                <a:gd name="T107" fmla="*/ 0 h 403"/>
                <a:gd name="T108" fmla="*/ 0 w 369"/>
                <a:gd name="T109" fmla="*/ 0 h 403"/>
                <a:gd name="T110" fmla="*/ 0 w 369"/>
                <a:gd name="T111" fmla="*/ 0 h 403"/>
                <a:gd name="T112" fmla="*/ 0 w 369"/>
                <a:gd name="T113" fmla="*/ 0 h 403"/>
                <a:gd name="T114" fmla="*/ 0 w 369"/>
                <a:gd name="T115" fmla="*/ 0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9"/>
                <a:gd name="T175" fmla="*/ 0 h 403"/>
                <a:gd name="T176" fmla="*/ 369 w 369"/>
                <a:gd name="T177" fmla="*/ 403 h 40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9" h="403">
                  <a:moveTo>
                    <a:pt x="259" y="148"/>
                  </a:moveTo>
                  <a:lnTo>
                    <a:pt x="271" y="157"/>
                  </a:lnTo>
                  <a:lnTo>
                    <a:pt x="286" y="164"/>
                  </a:lnTo>
                  <a:lnTo>
                    <a:pt x="302" y="169"/>
                  </a:lnTo>
                  <a:lnTo>
                    <a:pt x="320" y="175"/>
                  </a:lnTo>
                  <a:lnTo>
                    <a:pt x="335" y="181"/>
                  </a:lnTo>
                  <a:lnTo>
                    <a:pt x="350" y="190"/>
                  </a:lnTo>
                  <a:lnTo>
                    <a:pt x="361" y="201"/>
                  </a:lnTo>
                  <a:lnTo>
                    <a:pt x="369" y="219"/>
                  </a:lnTo>
                  <a:lnTo>
                    <a:pt x="341" y="233"/>
                  </a:lnTo>
                  <a:lnTo>
                    <a:pt x="318" y="250"/>
                  </a:lnTo>
                  <a:lnTo>
                    <a:pt x="296" y="267"/>
                  </a:lnTo>
                  <a:lnTo>
                    <a:pt x="277" y="288"/>
                  </a:lnTo>
                  <a:lnTo>
                    <a:pt x="262" y="310"/>
                  </a:lnTo>
                  <a:lnTo>
                    <a:pt x="252" y="336"/>
                  </a:lnTo>
                  <a:lnTo>
                    <a:pt x="247" y="365"/>
                  </a:lnTo>
                  <a:lnTo>
                    <a:pt x="249" y="398"/>
                  </a:lnTo>
                  <a:lnTo>
                    <a:pt x="231" y="403"/>
                  </a:lnTo>
                  <a:lnTo>
                    <a:pt x="215" y="402"/>
                  </a:lnTo>
                  <a:lnTo>
                    <a:pt x="198" y="395"/>
                  </a:lnTo>
                  <a:lnTo>
                    <a:pt x="185" y="385"/>
                  </a:lnTo>
                  <a:lnTo>
                    <a:pt x="170" y="369"/>
                  </a:lnTo>
                  <a:lnTo>
                    <a:pt x="157" y="354"/>
                  </a:lnTo>
                  <a:lnTo>
                    <a:pt x="143" y="339"/>
                  </a:lnTo>
                  <a:lnTo>
                    <a:pt x="129" y="327"/>
                  </a:lnTo>
                  <a:lnTo>
                    <a:pt x="113" y="335"/>
                  </a:lnTo>
                  <a:lnTo>
                    <a:pt x="96" y="343"/>
                  </a:lnTo>
                  <a:lnTo>
                    <a:pt x="78" y="352"/>
                  </a:lnTo>
                  <a:lnTo>
                    <a:pt x="60" y="359"/>
                  </a:lnTo>
                  <a:lnTo>
                    <a:pt x="42" y="361"/>
                  </a:lnTo>
                  <a:lnTo>
                    <a:pt x="27" y="360"/>
                  </a:lnTo>
                  <a:lnTo>
                    <a:pt x="12" y="352"/>
                  </a:lnTo>
                  <a:lnTo>
                    <a:pt x="0" y="338"/>
                  </a:lnTo>
                  <a:lnTo>
                    <a:pt x="14" y="313"/>
                  </a:lnTo>
                  <a:lnTo>
                    <a:pt x="29" y="288"/>
                  </a:lnTo>
                  <a:lnTo>
                    <a:pt x="40" y="260"/>
                  </a:lnTo>
                  <a:lnTo>
                    <a:pt x="49" y="233"/>
                  </a:lnTo>
                  <a:lnTo>
                    <a:pt x="49" y="205"/>
                  </a:lnTo>
                  <a:lnTo>
                    <a:pt x="42" y="177"/>
                  </a:lnTo>
                  <a:lnTo>
                    <a:pt x="26" y="151"/>
                  </a:lnTo>
                  <a:lnTo>
                    <a:pt x="0" y="129"/>
                  </a:lnTo>
                  <a:lnTo>
                    <a:pt x="12" y="113"/>
                  </a:lnTo>
                  <a:lnTo>
                    <a:pt x="28" y="106"/>
                  </a:lnTo>
                  <a:lnTo>
                    <a:pt x="46" y="103"/>
                  </a:lnTo>
                  <a:lnTo>
                    <a:pt x="66" y="106"/>
                  </a:lnTo>
                  <a:lnTo>
                    <a:pt x="84" y="110"/>
                  </a:lnTo>
                  <a:lnTo>
                    <a:pt x="104" y="117"/>
                  </a:lnTo>
                  <a:lnTo>
                    <a:pt x="122" y="122"/>
                  </a:lnTo>
                  <a:lnTo>
                    <a:pt x="140" y="129"/>
                  </a:lnTo>
                  <a:lnTo>
                    <a:pt x="149" y="109"/>
                  </a:lnTo>
                  <a:lnTo>
                    <a:pt x="161" y="91"/>
                  </a:lnTo>
                  <a:lnTo>
                    <a:pt x="172" y="72"/>
                  </a:lnTo>
                  <a:lnTo>
                    <a:pt x="185" y="56"/>
                  </a:lnTo>
                  <a:lnTo>
                    <a:pt x="197" y="39"/>
                  </a:lnTo>
                  <a:lnTo>
                    <a:pt x="210" y="25"/>
                  </a:lnTo>
                  <a:lnTo>
                    <a:pt x="223" y="10"/>
                  </a:lnTo>
                  <a:lnTo>
                    <a:pt x="238" y="0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5" name="Freeform 81"/>
            <p:cNvSpPr>
              <a:spLocks/>
            </p:cNvSpPr>
            <p:nvPr/>
          </p:nvSpPr>
          <p:spPr bwMode="auto">
            <a:xfrm>
              <a:off x="4110" y="2548"/>
              <a:ext cx="57" cy="65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9"/>
                <a:gd name="T133" fmla="*/ 0 h 259"/>
                <a:gd name="T134" fmla="*/ 229 w 229"/>
                <a:gd name="T135" fmla="*/ 259 h 2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9" h="259">
                  <a:moveTo>
                    <a:pt x="229" y="130"/>
                  </a:moveTo>
                  <a:lnTo>
                    <a:pt x="219" y="135"/>
                  </a:lnTo>
                  <a:lnTo>
                    <a:pt x="211" y="141"/>
                  </a:lnTo>
                  <a:lnTo>
                    <a:pt x="200" y="145"/>
                  </a:lnTo>
                  <a:lnTo>
                    <a:pt x="189" y="151"/>
                  </a:lnTo>
                  <a:lnTo>
                    <a:pt x="177" y="157"/>
                  </a:lnTo>
                  <a:lnTo>
                    <a:pt x="167" y="165"/>
                  </a:lnTo>
                  <a:lnTo>
                    <a:pt x="157" y="175"/>
                  </a:lnTo>
                  <a:lnTo>
                    <a:pt x="150" y="189"/>
                  </a:lnTo>
                  <a:lnTo>
                    <a:pt x="140" y="259"/>
                  </a:lnTo>
                  <a:lnTo>
                    <a:pt x="122" y="245"/>
                  </a:lnTo>
                  <a:lnTo>
                    <a:pt x="104" y="227"/>
                  </a:lnTo>
                  <a:lnTo>
                    <a:pt x="88" y="210"/>
                  </a:lnTo>
                  <a:lnTo>
                    <a:pt x="73" y="197"/>
                  </a:lnTo>
                  <a:lnTo>
                    <a:pt x="55" y="187"/>
                  </a:lnTo>
                  <a:lnTo>
                    <a:pt x="39" y="186"/>
                  </a:lnTo>
                  <a:lnTo>
                    <a:pt x="20" y="195"/>
                  </a:lnTo>
                  <a:lnTo>
                    <a:pt x="0" y="219"/>
                  </a:lnTo>
                  <a:lnTo>
                    <a:pt x="6" y="201"/>
                  </a:lnTo>
                  <a:lnTo>
                    <a:pt x="14" y="185"/>
                  </a:lnTo>
                  <a:lnTo>
                    <a:pt x="23" y="167"/>
                  </a:lnTo>
                  <a:lnTo>
                    <a:pt x="33" y="148"/>
                  </a:lnTo>
                  <a:lnTo>
                    <a:pt x="37" y="129"/>
                  </a:lnTo>
                  <a:lnTo>
                    <a:pt x="39" y="111"/>
                  </a:lnTo>
                  <a:lnTo>
                    <a:pt x="34" y="95"/>
                  </a:lnTo>
                  <a:lnTo>
                    <a:pt x="21" y="80"/>
                  </a:lnTo>
                  <a:lnTo>
                    <a:pt x="0" y="69"/>
                  </a:lnTo>
                  <a:lnTo>
                    <a:pt x="12" y="67"/>
                  </a:lnTo>
                  <a:lnTo>
                    <a:pt x="22" y="72"/>
                  </a:lnTo>
                  <a:lnTo>
                    <a:pt x="28" y="79"/>
                  </a:lnTo>
                  <a:lnTo>
                    <a:pt x="35" y="88"/>
                  </a:lnTo>
                  <a:lnTo>
                    <a:pt x="40" y="97"/>
                  </a:lnTo>
                  <a:lnTo>
                    <a:pt x="48" y="105"/>
                  </a:lnTo>
                  <a:lnTo>
                    <a:pt x="57" y="109"/>
                  </a:lnTo>
                  <a:lnTo>
                    <a:pt x="71" y="109"/>
                  </a:lnTo>
                  <a:lnTo>
                    <a:pt x="140" y="0"/>
                  </a:lnTo>
                  <a:lnTo>
                    <a:pt x="132" y="26"/>
                  </a:lnTo>
                  <a:lnTo>
                    <a:pt x="134" y="49"/>
                  </a:lnTo>
                  <a:lnTo>
                    <a:pt x="141" y="67"/>
                  </a:lnTo>
                  <a:lnTo>
                    <a:pt x="154" y="83"/>
                  </a:lnTo>
                  <a:lnTo>
                    <a:pt x="170" y="95"/>
                  </a:lnTo>
                  <a:lnTo>
                    <a:pt x="190" y="107"/>
                  </a:lnTo>
                  <a:lnTo>
                    <a:pt x="210" y="118"/>
                  </a:lnTo>
                  <a:lnTo>
                    <a:pt x="229" y="13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6" name="Freeform 82"/>
            <p:cNvSpPr>
              <a:spLocks/>
            </p:cNvSpPr>
            <p:nvPr/>
          </p:nvSpPr>
          <p:spPr bwMode="auto">
            <a:xfrm>
              <a:off x="4244" y="2643"/>
              <a:ext cx="32" cy="59"/>
            </a:xfrm>
            <a:custGeom>
              <a:avLst/>
              <a:gdLst>
                <a:gd name="T0" fmla="*/ 0 w 129"/>
                <a:gd name="T1" fmla="*/ 0 h 239"/>
                <a:gd name="T2" fmla="*/ 0 w 129"/>
                <a:gd name="T3" fmla="*/ 0 h 239"/>
                <a:gd name="T4" fmla="*/ 0 w 129"/>
                <a:gd name="T5" fmla="*/ 0 h 239"/>
                <a:gd name="T6" fmla="*/ 0 w 129"/>
                <a:gd name="T7" fmla="*/ 0 h 239"/>
                <a:gd name="T8" fmla="*/ 0 w 129"/>
                <a:gd name="T9" fmla="*/ 0 h 239"/>
                <a:gd name="T10" fmla="*/ 0 w 129"/>
                <a:gd name="T11" fmla="*/ 0 h 239"/>
                <a:gd name="T12" fmla="*/ 0 w 129"/>
                <a:gd name="T13" fmla="*/ 0 h 239"/>
                <a:gd name="T14" fmla="*/ 0 w 129"/>
                <a:gd name="T15" fmla="*/ 0 h 239"/>
                <a:gd name="T16" fmla="*/ 0 w 129"/>
                <a:gd name="T17" fmla="*/ 0 h 239"/>
                <a:gd name="T18" fmla="*/ 0 w 129"/>
                <a:gd name="T19" fmla="*/ 0 h 239"/>
                <a:gd name="T20" fmla="*/ 0 w 129"/>
                <a:gd name="T21" fmla="*/ 0 h 239"/>
                <a:gd name="T22" fmla="*/ 0 w 129"/>
                <a:gd name="T23" fmla="*/ 0 h 239"/>
                <a:gd name="T24" fmla="*/ 0 w 129"/>
                <a:gd name="T25" fmla="*/ 0 h 239"/>
                <a:gd name="T26" fmla="*/ 0 w 129"/>
                <a:gd name="T27" fmla="*/ 0 h 239"/>
                <a:gd name="T28" fmla="*/ 0 w 129"/>
                <a:gd name="T29" fmla="*/ 0 h 239"/>
                <a:gd name="T30" fmla="*/ 0 w 129"/>
                <a:gd name="T31" fmla="*/ 0 h 239"/>
                <a:gd name="T32" fmla="*/ 0 w 129"/>
                <a:gd name="T33" fmla="*/ 0 h 239"/>
                <a:gd name="T34" fmla="*/ 0 w 129"/>
                <a:gd name="T35" fmla="*/ 0 h 239"/>
                <a:gd name="T36" fmla="*/ 0 w 129"/>
                <a:gd name="T37" fmla="*/ 0 h 239"/>
                <a:gd name="T38" fmla="*/ 0 w 129"/>
                <a:gd name="T39" fmla="*/ 0 h 239"/>
                <a:gd name="T40" fmla="*/ 0 w 129"/>
                <a:gd name="T41" fmla="*/ 0 h 239"/>
                <a:gd name="T42" fmla="*/ 0 w 129"/>
                <a:gd name="T43" fmla="*/ 0 h 239"/>
                <a:gd name="T44" fmla="*/ 0 w 129"/>
                <a:gd name="T45" fmla="*/ 0 h 239"/>
                <a:gd name="T46" fmla="*/ 0 w 129"/>
                <a:gd name="T47" fmla="*/ 0 h 239"/>
                <a:gd name="T48" fmla="*/ 0 w 129"/>
                <a:gd name="T49" fmla="*/ 0 h 239"/>
                <a:gd name="T50" fmla="*/ 0 w 129"/>
                <a:gd name="T51" fmla="*/ 0 h 239"/>
                <a:gd name="T52" fmla="*/ 0 w 129"/>
                <a:gd name="T53" fmla="*/ 0 h 239"/>
                <a:gd name="T54" fmla="*/ 0 w 129"/>
                <a:gd name="T55" fmla="*/ 0 h 239"/>
                <a:gd name="T56" fmla="*/ 0 w 129"/>
                <a:gd name="T57" fmla="*/ 0 h 239"/>
                <a:gd name="T58" fmla="*/ 0 w 129"/>
                <a:gd name="T59" fmla="*/ 0 h 239"/>
                <a:gd name="T60" fmla="*/ 0 w 129"/>
                <a:gd name="T61" fmla="*/ 0 h 239"/>
                <a:gd name="T62" fmla="*/ 0 w 129"/>
                <a:gd name="T63" fmla="*/ 0 h 239"/>
                <a:gd name="T64" fmla="*/ 0 w 129"/>
                <a:gd name="T65" fmla="*/ 0 h 239"/>
                <a:gd name="T66" fmla="*/ 0 w 129"/>
                <a:gd name="T67" fmla="*/ 0 h 2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239"/>
                <a:gd name="T104" fmla="*/ 129 w 129"/>
                <a:gd name="T105" fmla="*/ 239 h 2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239">
                  <a:moveTo>
                    <a:pt x="129" y="239"/>
                  </a:moveTo>
                  <a:lnTo>
                    <a:pt x="123" y="229"/>
                  </a:lnTo>
                  <a:lnTo>
                    <a:pt x="115" y="223"/>
                  </a:lnTo>
                  <a:lnTo>
                    <a:pt x="104" y="221"/>
                  </a:lnTo>
                  <a:lnTo>
                    <a:pt x="95" y="222"/>
                  </a:lnTo>
                  <a:lnTo>
                    <a:pt x="83" y="223"/>
                  </a:lnTo>
                  <a:lnTo>
                    <a:pt x="73" y="226"/>
                  </a:lnTo>
                  <a:lnTo>
                    <a:pt x="64" y="227"/>
                  </a:lnTo>
                  <a:lnTo>
                    <a:pt x="60" y="229"/>
                  </a:lnTo>
                  <a:lnTo>
                    <a:pt x="63" y="214"/>
                  </a:lnTo>
                  <a:lnTo>
                    <a:pt x="67" y="203"/>
                  </a:lnTo>
                  <a:lnTo>
                    <a:pt x="71" y="192"/>
                  </a:lnTo>
                  <a:lnTo>
                    <a:pt x="75" y="183"/>
                  </a:lnTo>
                  <a:lnTo>
                    <a:pt x="77" y="174"/>
                  </a:lnTo>
                  <a:lnTo>
                    <a:pt x="77" y="164"/>
                  </a:lnTo>
                  <a:lnTo>
                    <a:pt x="74" y="152"/>
                  </a:lnTo>
                  <a:lnTo>
                    <a:pt x="70" y="139"/>
                  </a:lnTo>
                  <a:lnTo>
                    <a:pt x="58" y="133"/>
                  </a:lnTo>
                  <a:lnTo>
                    <a:pt x="48" y="129"/>
                  </a:lnTo>
                  <a:lnTo>
                    <a:pt x="39" y="124"/>
                  </a:lnTo>
                  <a:lnTo>
                    <a:pt x="31" y="120"/>
                  </a:lnTo>
                  <a:lnTo>
                    <a:pt x="22" y="115"/>
                  </a:lnTo>
                  <a:lnTo>
                    <a:pt x="14" y="112"/>
                  </a:lnTo>
                  <a:lnTo>
                    <a:pt x="7" y="110"/>
                  </a:lnTo>
                  <a:lnTo>
                    <a:pt x="0" y="110"/>
                  </a:lnTo>
                  <a:lnTo>
                    <a:pt x="23" y="103"/>
                  </a:lnTo>
                  <a:lnTo>
                    <a:pt x="41" y="94"/>
                  </a:lnTo>
                  <a:lnTo>
                    <a:pt x="57" y="82"/>
                  </a:lnTo>
                  <a:lnTo>
                    <a:pt x="70" y="69"/>
                  </a:lnTo>
                  <a:lnTo>
                    <a:pt x="79" y="53"/>
                  </a:lnTo>
                  <a:lnTo>
                    <a:pt x="89" y="36"/>
                  </a:lnTo>
                  <a:lnTo>
                    <a:pt x="99" y="17"/>
                  </a:lnTo>
                  <a:lnTo>
                    <a:pt x="110" y="0"/>
                  </a:lnTo>
                  <a:lnTo>
                    <a:pt x="129" y="23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7" name="Freeform 83"/>
            <p:cNvSpPr>
              <a:spLocks/>
            </p:cNvSpPr>
            <p:nvPr/>
          </p:nvSpPr>
          <p:spPr bwMode="auto">
            <a:xfrm>
              <a:off x="4062" y="2682"/>
              <a:ext cx="40" cy="50"/>
            </a:xfrm>
            <a:custGeom>
              <a:avLst/>
              <a:gdLst>
                <a:gd name="T0" fmla="*/ 0 w 160"/>
                <a:gd name="T1" fmla="*/ 0 h 199"/>
                <a:gd name="T2" fmla="*/ 0 w 160"/>
                <a:gd name="T3" fmla="*/ 0 h 199"/>
                <a:gd name="T4" fmla="*/ 0 w 160"/>
                <a:gd name="T5" fmla="*/ 0 h 199"/>
                <a:gd name="T6" fmla="*/ 0 w 160"/>
                <a:gd name="T7" fmla="*/ 0 h 199"/>
                <a:gd name="T8" fmla="*/ 0 w 160"/>
                <a:gd name="T9" fmla="*/ 0 h 199"/>
                <a:gd name="T10" fmla="*/ 0 w 160"/>
                <a:gd name="T11" fmla="*/ 0 h 199"/>
                <a:gd name="T12" fmla="*/ 0 w 160"/>
                <a:gd name="T13" fmla="*/ 0 h 199"/>
                <a:gd name="T14" fmla="*/ 0 w 160"/>
                <a:gd name="T15" fmla="*/ 0 h 199"/>
                <a:gd name="T16" fmla="*/ 0 w 160"/>
                <a:gd name="T17" fmla="*/ 0 h 199"/>
                <a:gd name="T18" fmla="*/ 0 w 160"/>
                <a:gd name="T19" fmla="*/ 0 h 199"/>
                <a:gd name="T20" fmla="*/ 0 w 160"/>
                <a:gd name="T21" fmla="*/ 0 h 199"/>
                <a:gd name="T22" fmla="*/ 0 w 160"/>
                <a:gd name="T23" fmla="*/ 0 h 199"/>
                <a:gd name="T24" fmla="*/ 0 w 160"/>
                <a:gd name="T25" fmla="*/ 0 h 199"/>
                <a:gd name="T26" fmla="*/ 0 w 160"/>
                <a:gd name="T27" fmla="*/ 0 h 199"/>
                <a:gd name="T28" fmla="*/ 0 w 160"/>
                <a:gd name="T29" fmla="*/ 0 h 199"/>
                <a:gd name="T30" fmla="*/ 0 w 160"/>
                <a:gd name="T31" fmla="*/ 0 h 199"/>
                <a:gd name="T32" fmla="*/ 0 w 160"/>
                <a:gd name="T33" fmla="*/ 0 h 199"/>
                <a:gd name="T34" fmla="*/ 0 w 160"/>
                <a:gd name="T35" fmla="*/ 0 h 199"/>
                <a:gd name="T36" fmla="*/ 0 w 160"/>
                <a:gd name="T37" fmla="*/ 0 h 199"/>
                <a:gd name="T38" fmla="*/ 0 w 160"/>
                <a:gd name="T39" fmla="*/ 0 h 199"/>
                <a:gd name="T40" fmla="*/ 0 w 160"/>
                <a:gd name="T41" fmla="*/ 0 h 199"/>
                <a:gd name="T42" fmla="*/ 0 w 160"/>
                <a:gd name="T43" fmla="*/ 0 h 199"/>
                <a:gd name="T44" fmla="*/ 0 w 160"/>
                <a:gd name="T45" fmla="*/ 0 h 199"/>
                <a:gd name="T46" fmla="*/ 0 w 160"/>
                <a:gd name="T47" fmla="*/ 0 h 199"/>
                <a:gd name="T48" fmla="*/ 0 w 160"/>
                <a:gd name="T49" fmla="*/ 0 h 199"/>
                <a:gd name="T50" fmla="*/ 0 w 160"/>
                <a:gd name="T51" fmla="*/ 0 h 199"/>
                <a:gd name="T52" fmla="*/ 0 w 160"/>
                <a:gd name="T53" fmla="*/ 0 h 199"/>
                <a:gd name="T54" fmla="*/ 0 w 160"/>
                <a:gd name="T55" fmla="*/ 0 h 19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0"/>
                <a:gd name="T85" fmla="*/ 0 h 199"/>
                <a:gd name="T86" fmla="*/ 160 w 160"/>
                <a:gd name="T87" fmla="*/ 199 h 19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0" h="199">
                  <a:moveTo>
                    <a:pt x="160" y="70"/>
                  </a:moveTo>
                  <a:lnTo>
                    <a:pt x="160" y="189"/>
                  </a:lnTo>
                  <a:lnTo>
                    <a:pt x="151" y="185"/>
                  </a:lnTo>
                  <a:lnTo>
                    <a:pt x="144" y="182"/>
                  </a:lnTo>
                  <a:lnTo>
                    <a:pt x="136" y="178"/>
                  </a:lnTo>
                  <a:lnTo>
                    <a:pt x="128" y="175"/>
                  </a:lnTo>
                  <a:lnTo>
                    <a:pt x="119" y="172"/>
                  </a:lnTo>
                  <a:lnTo>
                    <a:pt x="110" y="171"/>
                  </a:lnTo>
                  <a:lnTo>
                    <a:pt x="100" y="170"/>
                  </a:lnTo>
                  <a:lnTo>
                    <a:pt x="90" y="170"/>
                  </a:lnTo>
                  <a:lnTo>
                    <a:pt x="70" y="199"/>
                  </a:lnTo>
                  <a:lnTo>
                    <a:pt x="68" y="192"/>
                  </a:lnTo>
                  <a:lnTo>
                    <a:pt x="64" y="183"/>
                  </a:lnTo>
                  <a:lnTo>
                    <a:pt x="57" y="171"/>
                  </a:lnTo>
                  <a:lnTo>
                    <a:pt x="49" y="160"/>
                  </a:lnTo>
                  <a:lnTo>
                    <a:pt x="38" y="147"/>
                  </a:lnTo>
                  <a:lnTo>
                    <a:pt x="28" y="138"/>
                  </a:lnTo>
                  <a:lnTo>
                    <a:pt x="13" y="132"/>
                  </a:lnTo>
                  <a:lnTo>
                    <a:pt x="0" y="130"/>
                  </a:lnTo>
                  <a:lnTo>
                    <a:pt x="50" y="0"/>
                  </a:lnTo>
                  <a:lnTo>
                    <a:pt x="55" y="20"/>
                  </a:lnTo>
                  <a:lnTo>
                    <a:pt x="62" y="38"/>
                  </a:lnTo>
                  <a:lnTo>
                    <a:pt x="72" y="53"/>
                  </a:lnTo>
                  <a:lnTo>
                    <a:pt x="86" y="64"/>
                  </a:lnTo>
                  <a:lnTo>
                    <a:pt x="100" y="71"/>
                  </a:lnTo>
                  <a:lnTo>
                    <a:pt x="118" y="75"/>
                  </a:lnTo>
                  <a:lnTo>
                    <a:pt x="137" y="74"/>
                  </a:lnTo>
                  <a:lnTo>
                    <a:pt x="16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8" name="Freeform 84"/>
            <p:cNvSpPr>
              <a:spLocks/>
            </p:cNvSpPr>
            <p:nvPr/>
          </p:nvSpPr>
          <p:spPr bwMode="auto">
            <a:xfrm>
              <a:off x="3964" y="2712"/>
              <a:ext cx="58" cy="80"/>
            </a:xfrm>
            <a:custGeom>
              <a:avLst/>
              <a:gdLst>
                <a:gd name="T0" fmla="*/ 0 w 235"/>
                <a:gd name="T1" fmla="*/ 0 h 318"/>
                <a:gd name="T2" fmla="*/ 0 w 235"/>
                <a:gd name="T3" fmla="*/ 0 h 318"/>
                <a:gd name="T4" fmla="*/ 0 w 235"/>
                <a:gd name="T5" fmla="*/ 0 h 318"/>
                <a:gd name="T6" fmla="*/ 0 w 235"/>
                <a:gd name="T7" fmla="*/ 0 h 318"/>
                <a:gd name="T8" fmla="*/ 0 w 235"/>
                <a:gd name="T9" fmla="*/ 0 h 318"/>
                <a:gd name="T10" fmla="*/ 0 w 235"/>
                <a:gd name="T11" fmla="*/ 0 h 318"/>
                <a:gd name="T12" fmla="*/ 0 w 235"/>
                <a:gd name="T13" fmla="*/ 0 h 318"/>
                <a:gd name="T14" fmla="*/ 0 w 235"/>
                <a:gd name="T15" fmla="*/ 0 h 318"/>
                <a:gd name="T16" fmla="*/ 0 w 235"/>
                <a:gd name="T17" fmla="*/ 0 h 318"/>
                <a:gd name="T18" fmla="*/ 0 w 235"/>
                <a:gd name="T19" fmla="*/ 0 h 318"/>
                <a:gd name="T20" fmla="*/ 0 w 235"/>
                <a:gd name="T21" fmla="*/ 0 h 318"/>
                <a:gd name="T22" fmla="*/ 0 w 235"/>
                <a:gd name="T23" fmla="*/ 0 h 318"/>
                <a:gd name="T24" fmla="*/ 0 w 235"/>
                <a:gd name="T25" fmla="*/ 0 h 318"/>
                <a:gd name="T26" fmla="*/ 0 w 235"/>
                <a:gd name="T27" fmla="*/ 0 h 318"/>
                <a:gd name="T28" fmla="*/ 0 w 235"/>
                <a:gd name="T29" fmla="*/ 0 h 318"/>
                <a:gd name="T30" fmla="*/ 0 w 235"/>
                <a:gd name="T31" fmla="*/ 0 h 318"/>
                <a:gd name="T32" fmla="*/ 0 w 235"/>
                <a:gd name="T33" fmla="*/ 0 h 318"/>
                <a:gd name="T34" fmla="*/ 0 w 235"/>
                <a:gd name="T35" fmla="*/ 0 h 318"/>
                <a:gd name="T36" fmla="*/ 0 w 235"/>
                <a:gd name="T37" fmla="*/ 0 h 318"/>
                <a:gd name="T38" fmla="*/ 0 w 235"/>
                <a:gd name="T39" fmla="*/ 0 h 318"/>
                <a:gd name="T40" fmla="*/ 0 w 235"/>
                <a:gd name="T41" fmla="*/ 0 h 318"/>
                <a:gd name="T42" fmla="*/ 0 w 235"/>
                <a:gd name="T43" fmla="*/ 0 h 318"/>
                <a:gd name="T44" fmla="*/ 0 w 235"/>
                <a:gd name="T45" fmla="*/ 0 h 318"/>
                <a:gd name="T46" fmla="*/ 0 w 235"/>
                <a:gd name="T47" fmla="*/ 0 h 318"/>
                <a:gd name="T48" fmla="*/ 0 w 235"/>
                <a:gd name="T49" fmla="*/ 0 h 318"/>
                <a:gd name="T50" fmla="*/ 0 w 235"/>
                <a:gd name="T51" fmla="*/ 0 h 318"/>
                <a:gd name="T52" fmla="*/ 0 w 235"/>
                <a:gd name="T53" fmla="*/ 0 h 318"/>
                <a:gd name="T54" fmla="*/ 0 w 235"/>
                <a:gd name="T55" fmla="*/ 0 h 318"/>
                <a:gd name="T56" fmla="*/ 0 w 235"/>
                <a:gd name="T57" fmla="*/ 0 h 318"/>
                <a:gd name="T58" fmla="*/ 0 w 235"/>
                <a:gd name="T59" fmla="*/ 0 h 318"/>
                <a:gd name="T60" fmla="*/ 0 w 235"/>
                <a:gd name="T61" fmla="*/ 0 h 318"/>
                <a:gd name="T62" fmla="*/ 0 w 235"/>
                <a:gd name="T63" fmla="*/ 0 h 318"/>
                <a:gd name="T64" fmla="*/ 0 w 235"/>
                <a:gd name="T65" fmla="*/ 0 h 318"/>
                <a:gd name="T66" fmla="*/ 0 w 235"/>
                <a:gd name="T67" fmla="*/ 0 h 318"/>
                <a:gd name="T68" fmla="*/ 0 w 235"/>
                <a:gd name="T69" fmla="*/ 0 h 318"/>
                <a:gd name="T70" fmla="*/ 0 w 235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5"/>
                <a:gd name="T109" fmla="*/ 0 h 318"/>
                <a:gd name="T110" fmla="*/ 235 w 235"/>
                <a:gd name="T111" fmla="*/ 318 h 3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5" h="318">
                  <a:moveTo>
                    <a:pt x="235" y="89"/>
                  </a:moveTo>
                  <a:lnTo>
                    <a:pt x="225" y="269"/>
                  </a:lnTo>
                  <a:lnTo>
                    <a:pt x="166" y="238"/>
                  </a:lnTo>
                  <a:lnTo>
                    <a:pt x="106" y="318"/>
                  </a:lnTo>
                  <a:lnTo>
                    <a:pt x="106" y="301"/>
                  </a:lnTo>
                  <a:lnTo>
                    <a:pt x="113" y="283"/>
                  </a:lnTo>
                  <a:lnTo>
                    <a:pt x="123" y="264"/>
                  </a:lnTo>
                  <a:lnTo>
                    <a:pt x="134" y="246"/>
                  </a:lnTo>
                  <a:lnTo>
                    <a:pt x="140" y="226"/>
                  </a:lnTo>
                  <a:lnTo>
                    <a:pt x="137" y="211"/>
                  </a:lnTo>
                  <a:lnTo>
                    <a:pt x="124" y="197"/>
                  </a:lnTo>
                  <a:lnTo>
                    <a:pt x="96" y="188"/>
                  </a:lnTo>
                  <a:lnTo>
                    <a:pt x="82" y="180"/>
                  </a:lnTo>
                  <a:lnTo>
                    <a:pt x="65" y="175"/>
                  </a:lnTo>
                  <a:lnTo>
                    <a:pt x="45" y="173"/>
                  </a:lnTo>
                  <a:lnTo>
                    <a:pt x="28" y="171"/>
                  </a:lnTo>
                  <a:lnTo>
                    <a:pt x="13" y="165"/>
                  </a:lnTo>
                  <a:lnTo>
                    <a:pt x="3" y="155"/>
                  </a:lnTo>
                  <a:lnTo>
                    <a:pt x="0" y="136"/>
                  </a:lnTo>
                  <a:lnTo>
                    <a:pt x="6" y="109"/>
                  </a:lnTo>
                  <a:lnTo>
                    <a:pt x="30" y="106"/>
                  </a:lnTo>
                  <a:lnTo>
                    <a:pt x="54" y="101"/>
                  </a:lnTo>
                  <a:lnTo>
                    <a:pt x="73" y="92"/>
                  </a:lnTo>
                  <a:lnTo>
                    <a:pt x="93" y="80"/>
                  </a:lnTo>
                  <a:lnTo>
                    <a:pt x="107" y="64"/>
                  </a:lnTo>
                  <a:lnTo>
                    <a:pt x="120" y="45"/>
                  </a:lnTo>
                  <a:lnTo>
                    <a:pt x="129" y="24"/>
                  </a:lnTo>
                  <a:lnTo>
                    <a:pt x="135" y="0"/>
                  </a:lnTo>
                  <a:lnTo>
                    <a:pt x="142" y="15"/>
                  </a:lnTo>
                  <a:lnTo>
                    <a:pt x="150" y="32"/>
                  </a:lnTo>
                  <a:lnTo>
                    <a:pt x="159" y="50"/>
                  </a:lnTo>
                  <a:lnTo>
                    <a:pt x="170" y="67"/>
                  </a:lnTo>
                  <a:lnTo>
                    <a:pt x="182" y="79"/>
                  </a:lnTo>
                  <a:lnTo>
                    <a:pt x="196" y="89"/>
                  </a:lnTo>
                  <a:lnTo>
                    <a:pt x="213" y="92"/>
                  </a:lnTo>
                  <a:lnTo>
                    <a:pt x="235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9" name="Freeform 85"/>
            <p:cNvSpPr>
              <a:spLocks/>
            </p:cNvSpPr>
            <p:nvPr/>
          </p:nvSpPr>
          <p:spPr bwMode="auto">
            <a:xfrm>
              <a:off x="3943" y="2765"/>
              <a:ext cx="75" cy="146"/>
            </a:xfrm>
            <a:custGeom>
              <a:avLst/>
              <a:gdLst>
                <a:gd name="T0" fmla="*/ 0 w 298"/>
                <a:gd name="T1" fmla="*/ 0 h 587"/>
                <a:gd name="T2" fmla="*/ 0 w 298"/>
                <a:gd name="T3" fmla="*/ 0 h 587"/>
                <a:gd name="T4" fmla="*/ 0 w 298"/>
                <a:gd name="T5" fmla="*/ 0 h 587"/>
                <a:gd name="T6" fmla="*/ 0 w 298"/>
                <a:gd name="T7" fmla="*/ 0 h 587"/>
                <a:gd name="T8" fmla="*/ 0 w 298"/>
                <a:gd name="T9" fmla="*/ 0 h 587"/>
                <a:gd name="T10" fmla="*/ 0 w 298"/>
                <a:gd name="T11" fmla="*/ 0 h 587"/>
                <a:gd name="T12" fmla="*/ 0 w 298"/>
                <a:gd name="T13" fmla="*/ 0 h 587"/>
                <a:gd name="T14" fmla="*/ 0 w 298"/>
                <a:gd name="T15" fmla="*/ 0 h 587"/>
                <a:gd name="T16" fmla="*/ 0 w 298"/>
                <a:gd name="T17" fmla="*/ 0 h 587"/>
                <a:gd name="T18" fmla="*/ 0 w 298"/>
                <a:gd name="T19" fmla="*/ 0 h 587"/>
                <a:gd name="T20" fmla="*/ 0 w 298"/>
                <a:gd name="T21" fmla="*/ 0 h 587"/>
                <a:gd name="T22" fmla="*/ 0 w 298"/>
                <a:gd name="T23" fmla="*/ 0 h 587"/>
                <a:gd name="T24" fmla="*/ 0 w 298"/>
                <a:gd name="T25" fmla="*/ 0 h 587"/>
                <a:gd name="T26" fmla="*/ 0 w 298"/>
                <a:gd name="T27" fmla="*/ 0 h 587"/>
                <a:gd name="T28" fmla="*/ 0 w 298"/>
                <a:gd name="T29" fmla="*/ 0 h 587"/>
                <a:gd name="T30" fmla="*/ 0 w 298"/>
                <a:gd name="T31" fmla="*/ 0 h 587"/>
                <a:gd name="T32" fmla="*/ 0 w 298"/>
                <a:gd name="T33" fmla="*/ 0 h 587"/>
                <a:gd name="T34" fmla="*/ 0 w 298"/>
                <a:gd name="T35" fmla="*/ 0 h 587"/>
                <a:gd name="T36" fmla="*/ 0 w 298"/>
                <a:gd name="T37" fmla="*/ 0 h 587"/>
                <a:gd name="T38" fmla="*/ 0 w 298"/>
                <a:gd name="T39" fmla="*/ 0 h 587"/>
                <a:gd name="T40" fmla="*/ 0 w 298"/>
                <a:gd name="T41" fmla="*/ 0 h 587"/>
                <a:gd name="T42" fmla="*/ 0 w 298"/>
                <a:gd name="T43" fmla="*/ 0 h 587"/>
                <a:gd name="T44" fmla="*/ 0 w 298"/>
                <a:gd name="T45" fmla="*/ 0 h 587"/>
                <a:gd name="T46" fmla="*/ 0 w 298"/>
                <a:gd name="T47" fmla="*/ 0 h 587"/>
                <a:gd name="T48" fmla="*/ 0 w 298"/>
                <a:gd name="T49" fmla="*/ 0 h 587"/>
                <a:gd name="T50" fmla="*/ 0 w 298"/>
                <a:gd name="T51" fmla="*/ 0 h 587"/>
                <a:gd name="T52" fmla="*/ 0 w 298"/>
                <a:gd name="T53" fmla="*/ 0 h 587"/>
                <a:gd name="T54" fmla="*/ 0 w 298"/>
                <a:gd name="T55" fmla="*/ 0 h 587"/>
                <a:gd name="T56" fmla="*/ 0 w 298"/>
                <a:gd name="T57" fmla="*/ 0 h 587"/>
                <a:gd name="T58" fmla="*/ 0 w 298"/>
                <a:gd name="T59" fmla="*/ 0 h 587"/>
                <a:gd name="T60" fmla="*/ 0 w 298"/>
                <a:gd name="T61" fmla="*/ 0 h 587"/>
                <a:gd name="T62" fmla="*/ 0 w 298"/>
                <a:gd name="T63" fmla="*/ 0 h 587"/>
                <a:gd name="T64" fmla="*/ 0 w 298"/>
                <a:gd name="T65" fmla="*/ 0 h 587"/>
                <a:gd name="T66" fmla="*/ 0 w 298"/>
                <a:gd name="T67" fmla="*/ 0 h 587"/>
                <a:gd name="T68" fmla="*/ 0 w 298"/>
                <a:gd name="T69" fmla="*/ 0 h 587"/>
                <a:gd name="T70" fmla="*/ 0 w 298"/>
                <a:gd name="T71" fmla="*/ 0 h 587"/>
                <a:gd name="T72" fmla="*/ 0 w 298"/>
                <a:gd name="T73" fmla="*/ 0 h 587"/>
                <a:gd name="T74" fmla="*/ 0 w 298"/>
                <a:gd name="T75" fmla="*/ 0 h 587"/>
                <a:gd name="T76" fmla="*/ 0 w 298"/>
                <a:gd name="T77" fmla="*/ 0 h 587"/>
                <a:gd name="T78" fmla="*/ 0 w 298"/>
                <a:gd name="T79" fmla="*/ 0 h 587"/>
                <a:gd name="T80" fmla="*/ 0 w 298"/>
                <a:gd name="T81" fmla="*/ 0 h 587"/>
                <a:gd name="T82" fmla="*/ 0 w 298"/>
                <a:gd name="T83" fmla="*/ 0 h 587"/>
                <a:gd name="T84" fmla="*/ 0 w 298"/>
                <a:gd name="T85" fmla="*/ 0 h 587"/>
                <a:gd name="T86" fmla="*/ 0 w 298"/>
                <a:gd name="T87" fmla="*/ 0 h 587"/>
                <a:gd name="T88" fmla="*/ 0 w 298"/>
                <a:gd name="T89" fmla="*/ 0 h 587"/>
                <a:gd name="T90" fmla="*/ 0 w 298"/>
                <a:gd name="T91" fmla="*/ 0 h 587"/>
                <a:gd name="T92" fmla="*/ 0 w 298"/>
                <a:gd name="T93" fmla="*/ 0 h 587"/>
                <a:gd name="T94" fmla="*/ 0 w 298"/>
                <a:gd name="T95" fmla="*/ 0 h 587"/>
                <a:gd name="T96" fmla="*/ 0 w 298"/>
                <a:gd name="T97" fmla="*/ 0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8"/>
                <a:gd name="T148" fmla="*/ 0 h 587"/>
                <a:gd name="T149" fmla="*/ 298 w 298"/>
                <a:gd name="T150" fmla="*/ 587 h 5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8" h="587">
                  <a:moveTo>
                    <a:pt x="149" y="29"/>
                  </a:moveTo>
                  <a:lnTo>
                    <a:pt x="147" y="51"/>
                  </a:lnTo>
                  <a:lnTo>
                    <a:pt x="142" y="74"/>
                  </a:lnTo>
                  <a:lnTo>
                    <a:pt x="137" y="96"/>
                  </a:lnTo>
                  <a:lnTo>
                    <a:pt x="131" y="118"/>
                  </a:lnTo>
                  <a:lnTo>
                    <a:pt x="126" y="140"/>
                  </a:lnTo>
                  <a:lnTo>
                    <a:pt x="124" y="163"/>
                  </a:lnTo>
                  <a:lnTo>
                    <a:pt x="124" y="186"/>
                  </a:lnTo>
                  <a:lnTo>
                    <a:pt x="129" y="208"/>
                  </a:lnTo>
                  <a:lnTo>
                    <a:pt x="153" y="199"/>
                  </a:lnTo>
                  <a:lnTo>
                    <a:pt x="175" y="182"/>
                  </a:lnTo>
                  <a:lnTo>
                    <a:pt x="194" y="162"/>
                  </a:lnTo>
                  <a:lnTo>
                    <a:pt x="214" y="141"/>
                  </a:lnTo>
                  <a:lnTo>
                    <a:pt x="232" y="122"/>
                  </a:lnTo>
                  <a:lnTo>
                    <a:pt x="252" y="111"/>
                  </a:lnTo>
                  <a:lnTo>
                    <a:pt x="274" y="107"/>
                  </a:lnTo>
                  <a:lnTo>
                    <a:pt x="298" y="119"/>
                  </a:lnTo>
                  <a:lnTo>
                    <a:pt x="297" y="175"/>
                  </a:lnTo>
                  <a:lnTo>
                    <a:pt x="291" y="232"/>
                  </a:lnTo>
                  <a:lnTo>
                    <a:pt x="279" y="290"/>
                  </a:lnTo>
                  <a:lnTo>
                    <a:pt x="267" y="348"/>
                  </a:lnTo>
                  <a:lnTo>
                    <a:pt x="252" y="407"/>
                  </a:lnTo>
                  <a:lnTo>
                    <a:pt x="241" y="466"/>
                  </a:lnTo>
                  <a:lnTo>
                    <a:pt x="231" y="526"/>
                  </a:lnTo>
                  <a:lnTo>
                    <a:pt x="229" y="587"/>
                  </a:lnTo>
                  <a:lnTo>
                    <a:pt x="198" y="583"/>
                  </a:lnTo>
                  <a:lnTo>
                    <a:pt x="167" y="579"/>
                  </a:lnTo>
                  <a:lnTo>
                    <a:pt x="136" y="575"/>
                  </a:lnTo>
                  <a:lnTo>
                    <a:pt x="106" y="572"/>
                  </a:lnTo>
                  <a:lnTo>
                    <a:pt x="76" y="564"/>
                  </a:lnTo>
                  <a:lnTo>
                    <a:pt x="49" y="555"/>
                  </a:lnTo>
                  <a:lnTo>
                    <a:pt x="23" y="542"/>
                  </a:lnTo>
                  <a:lnTo>
                    <a:pt x="0" y="527"/>
                  </a:lnTo>
                  <a:lnTo>
                    <a:pt x="22" y="465"/>
                  </a:lnTo>
                  <a:lnTo>
                    <a:pt x="38" y="401"/>
                  </a:lnTo>
                  <a:lnTo>
                    <a:pt x="50" y="336"/>
                  </a:lnTo>
                  <a:lnTo>
                    <a:pt x="59" y="270"/>
                  </a:lnTo>
                  <a:lnTo>
                    <a:pt x="65" y="202"/>
                  </a:lnTo>
                  <a:lnTo>
                    <a:pt x="72" y="135"/>
                  </a:lnTo>
                  <a:lnTo>
                    <a:pt x="78" y="66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7" y="6"/>
                  </a:lnTo>
                  <a:lnTo>
                    <a:pt x="126" y="11"/>
                  </a:lnTo>
                  <a:lnTo>
                    <a:pt x="132" y="14"/>
                  </a:lnTo>
                  <a:lnTo>
                    <a:pt x="139" y="20"/>
                  </a:lnTo>
                  <a:lnTo>
                    <a:pt x="143" y="24"/>
                  </a:lnTo>
                  <a:lnTo>
                    <a:pt x="149" y="2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0" name="Freeform 86"/>
            <p:cNvSpPr>
              <a:spLocks/>
            </p:cNvSpPr>
            <p:nvPr/>
          </p:nvSpPr>
          <p:spPr bwMode="auto">
            <a:xfrm>
              <a:off x="4167" y="2769"/>
              <a:ext cx="65" cy="73"/>
            </a:xfrm>
            <a:custGeom>
              <a:avLst/>
              <a:gdLst>
                <a:gd name="T0" fmla="*/ 0 w 259"/>
                <a:gd name="T1" fmla="*/ 0 h 288"/>
                <a:gd name="T2" fmla="*/ 0 w 259"/>
                <a:gd name="T3" fmla="*/ 0 h 288"/>
                <a:gd name="T4" fmla="*/ 0 w 259"/>
                <a:gd name="T5" fmla="*/ 0 h 288"/>
                <a:gd name="T6" fmla="*/ 0 w 259"/>
                <a:gd name="T7" fmla="*/ 0 h 288"/>
                <a:gd name="T8" fmla="*/ 0 w 259"/>
                <a:gd name="T9" fmla="*/ 0 h 288"/>
                <a:gd name="T10" fmla="*/ 0 w 259"/>
                <a:gd name="T11" fmla="*/ 0 h 288"/>
                <a:gd name="T12" fmla="*/ 0 w 259"/>
                <a:gd name="T13" fmla="*/ 0 h 288"/>
                <a:gd name="T14" fmla="*/ 0 w 259"/>
                <a:gd name="T15" fmla="*/ 0 h 288"/>
                <a:gd name="T16" fmla="*/ 0 w 259"/>
                <a:gd name="T17" fmla="*/ 0 h 288"/>
                <a:gd name="T18" fmla="*/ 0 w 259"/>
                <a:gd name="T19" fmla="*/ 0 h 288"/>
                <a:gd name="T20" fmla="*/ 0 w 259"/>
                <a:gd name="T21" fmla="*/ 0 h 288"/>
                <a:gd name="T22" fmla="*/ 0 w 259"/>
                <a:gd name="T23" fmla="*/ 0 h 288"/>
                <a:gd name="T24" fmla="*/ 0 w 259"/>
                <a:gd name="T25" fmla="*/ 0 h 288"/>
                <a:gd name="T26" fmla="*/ 0 w 259"/>
                <a:gd name="T27" fmla="*/ 0 h 288"/>
                <a:gd name="T28" fmla="*/ 0 w 259"/>
                <a:gd name="T29" fmla="*/ 0 h 288"/>
                <a:gd name="T30" fmla="*/ 0 w 259"/>
                <a:gd name="T31" fmla="*/ 0 h 288"/>
                <a:gd name="T32" fmla="*/ 0 w 259"/>
                <a:gd name="T33" fmla="*/ 0 h 288"/>
                <a:gd name="T34" fmla="*/ 0 w 259"/>
                <a:gd name="T35" fmla="*/ 0 h 288"/>
                <a:gd name="T36" fmla="*/ 0 w 259"/>
                <a:gd name="T37" fmla="*/ 0 h 288"/>
                <a:gd name="T38" fmla="*/ 0 w 259"/>
                <a:gd name="T39" fmla="*/ 0 h 288"/>
                <a:gd name="T40" fmla="*/ 0 w 259"/>
                <a:gd name="T41" fmla="*/ 0 h 288"/>
                <a:gd name="T42" fmla="*/ 0 w 259"/>
                <a:gd name="T43" fmla="*/ 0 h 288"/>
                <a:gd name="T44" fmla="*/ 0 w 259"/>
                <a:gd name="T45" fmla="*/ 0 h 288"/>
                <a:gd name="T46" fmla="*/ 0 w 259"/>
                <a:gd name="T47" fmla="*/ 0 h 288"/>
                <a:gd name="T48" fmla="*/ 0 w 259"/>
                <a:gd name="T49" fmla="*/ 0 h 288"/>
                <a:gd name="T50" fmla="*/ 0 w 259"/>
                <a:gd name="T51" fmla="*/ 0 h 288"/>
                <a:gd name="T52" fmla="*/ 0 w 259"/>
                <a:gd name="T53" fmla="*/ 0 h 288"/>
                <a:gd name="T54" fmla="*/ 0 w 259"/>
                <a:gd name="T55" fmla="*/ 0 h 288"/>
                <a:gd name="T56" fmla="*/ 0 w 259"/>
                <a:gd name="T57" fmla="*/ 0 h 288"/>
                <a:gd name="T58" fmla="*/ 0 w 259"/>
                <a:gd name="T59" fmla="*/ 0 h 288"/>
                <a:gd name="T60" fmla="*/ 0 w 259"/>
                <a:gd name="T61" fmla="*/ 0 h 288"/>
                <a:gd name="T62" fmla="*/ 0 w 259"/>
                <a:gd name="T63" fmla="*/ 0 h 288"/>
                <a:gd name="T64" fmla="*/ 0 w 259"/>
                <a:gd name="T65" fmla="*/ 0 h 288"/>
                <a:gd name="T66" fmla="*/ 0 w 259"/>
                <a:gd name="T67" fmla="*/ 0 h 288"/>
                <a:gd name="T68" fmla="*/ 0 w 259"/>
                <a:gd name="T69" fmla="*/ 0 h 288"/>
                <a:gd name="T70" fmla="*/ 0 w 259"/>
                <a:gd name="T71" fmla="*/ 0 h 288"/>
                <a:gd name="T72" fmla="*/ 0 w 259"/>
                <a:gd name="T73" fmla="*/ 0 h 288"/>
                <a:gd name="T74" fmla="*/ 0 w 259"/>
                <a:gd name="T75" fmla="*/ 0 h 288"/>
                <a:gd name="T76" fmla="*/ 0 w 259"/>
                <a:gd name="T77" fmla="*/ 0 h 288"/>
                <a:gd name="T78" fmla="*/ 0 w 259"/>
                <a:gd name="T79" fmla="*/ 0 h 288"/>
                <a:gd name="T80" fmla="*/ 0 w 259"/>
                <a:gd name="T81" fmla="*/ 0 h 288"/>
                <a:gd name="T82" fmla="*/ 0 w 259"/>
                <a:gd name="T83" fmla="*/ 0 h 288"/>
                <a:gd name="T84" fmla="*/ 0 w 259"/>
                <a:gd name="T85" fmla="*/ 0 h 288"/>
                <a:gd name="T86" fmla="*/ 0 w 259"/>
                <a:gd name="T87" fmla="*/ 0 h 288"/>
                <a:gd name="T88" fmla="*/ 0 w 259"/>
                <a:gd name="T89" fmla="*/ 0 h 288"/>
                <a:gd name="T90" fmla="*/ 0 w 259"/>
                <a:gd name="T91" fmla="*/ 0 h 288"/>
                <a:gd name="T92" fmla="*/ 0 w 259"/>
                <a:gd name="T93" fmla="*/ 0 h 288"/>
                <a:gd name="T94" fmla="*/ 0 w 259"/>
                <a:gd name="T95" fmla="*/ 0 h 288"/>
                <a:gd name="T96" fmla="*/ 0 w 259"/>
                <a:gd name="T97" fmla="*/ 0 h 288"/>
                <a:gd name="T98" fmla="*/ 0 w 259"/>
                <a:gd name="T99" fmla="*/ 0 h 288"/>
                <a:gd name="T100" fmla="*/ 0 w 259"/>
                <a:gd name="T101" fmla="*/ 0 h 2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9"/>
                <a:gd name="T154" fmla="*/ 0 h 288"/>
                <a:gd name="T155" fmla="*/ 259 w 259"/>
                <a:gd name="T156" fmla="*/ 288 h 28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9" h="288">
                  <a:moveTo>
                    <a:pt x="150" y="89"/>
                  </a:moveTo>
                  <a:lnTo>
                    <a:pt x="161" y="83"/>
                  </a:lnTo>
                  <a:lnTo>
                    <a:pt x="171" y="78"/>
                  </a:lnTo>
                  <a:lnTo>
                    <a:pt x="182" y="71"/>
                  </a:lnTo>
                  <a:lnTo>
                    <a:pt x="194" y="66"/>
                  </a:lnTo>
                  <a:lnTo>
                    <a:pt x="205" y="60"/>
                  </a:lnTo>
                  <a:lnTo>
                    <a:pt x="217" y="57"/>
                  </a:lnTo>
                  <a:lnTo>
                    <a:pt x="228" y="56"/>
                  </a:lnTo>
                  <a:lnTo>
                    <a:pt x="240" y="59"/>
                  </a:lnTo>
                  <a:lnTo>
                    <a:pt x="259" y="209"/>
                  </a:lnTo>
                  <a:lnTo>
                    <a:pt x="243" y="202"/>
                  </a:lnTo>
                  <a:lnTo>
                    <a:pt x="230" y="196"/>
                  </a:lnTo>
                  <a:lnTo>
                    <a:pt x="217" y="188"/>
                  </a:lnTo>
                  <a:lnTo>
                    <a:pt x="205" y="182"/>
                  </a:lnTo>
                  <a:lnTo>
                    <a:pt x="192" y="175"/>
                  </a:lnTo>
                  <a:lnTo>
                    <a:pt x="181" y="173"/>
                  </a:lnTo>
                  <a:lnTo>
                    <a:pt x="170" y="173"/>
                  </a:lnTo>
                  <a:lnTo>
                    <a:pt x="159" y="179"/>
                  </a:lnTo>
                  <a:lnTo>
                    <a:pt x="120" y="288"/>
                  </a:lnTo>
                  <a:lnTo>
                    <a:pt x="114" y="278"/>
                  </a:lnTo>
                  <a:lnTo>
                    <a:pt x="111" y="270"/>
                  </a:lnTo>
                  <a:lnTo>
                    <a:pt x="108" y="259"/>
                  </a:lnTo>
                  <a:lnTo>
                    <a:pt x="108" y="249"/>
                  </a:lnTo>
                  <a:lnTo>
                    <a:pt x="106" y="239"/>
                  </a:lnTo>
                  <a:lnTo>
                    <a:pt x="104" y="231"/>
                  </a:lnTo>
                  <a:lnTo>
                    <a:pt x="99" y="223"/>
                  </a:lnTo>
                  <a:lnTo>
                    <a:pt x="90" y="219"/>
                  </a:lnTo>
                  <a:lnTo>
                    <a:pt x="80" y="209"/>
                  </a:lnTo>
                  <a:lnTo>
                    <a:pt x="72" y="204"/>
                  </a:lnTo>
                  <a:lnTo>
                    <a:pt x="60" y="201"/>
                  </a:lnTo>
                  <a:lnTo>
                    <a:pt x="49" y="202"/>
                  </a:lnTo>
                  <a:lnTo>
                    <a:pt x="36" y="204"/>
                  </a:lnTo>
                  <a:lnTo>
                    <a:pt x="24" y="206"/>
                  </a:lnTo>
                  <a:lnTo>
                    <a:pt x="11" y="207"/>
                  </a:lnTo>
                  <a:lnTo>
                    <a:pt x="0" y="209"/>
                  </a:lnTo>
                  <a:lnTo>
                    <a:pt x="23" y="188"/>
                  </a:lnTo>
                  <a:lnTo>
                    <a:pt x="42" y="166"/>
                  </a:lnTo>
                  <a:lnTo>
                    <a:pt x="58" y="141"/>
                  </a:lnTo>
                  <a:lnTo>
                    <a:pt x="69" y="115"/>
                  </a:lnTo>
                  <a:lnTo>
                    <a:pt x="77" y="86"/>
                  </a:lnTo>
                  <a:lnTo>
                    <a:pt x="81" y="58"/>
                  </a:lnTo>
                  <a:lnTo>
                    <a:pt x="81" y="29"/>
                  </a:lnTo>
                  <a:lnTo>
                    <a:pt x="80" y="0"/>
                  </a:lnTo>
                  <a:lnTo>
                    <a:pt x="91" y="8"/>
                  </a:lnTo>
                  <a:lnTo>
                    <a:pt x="100" y="20"/>
                  </a:lnTo>
                  <a:lnTo>
                    <a:pt x="105" y="32"/>
                  </a:lnTo>
                  <a:lnTo>
                    <a:pt x="111" y="47"/>
                  </a:lnTo>
                  <a:lnTo>
                    <a:pt x="115" y="59"/>
                  </a:lnTo>
                  <a:lnTo>
                    <a:pt x="123" y="72"/>
                  </a:lnTo>
                  <a:lnTo>
                    <a:pt x="133" y="82"/>
                  </a:lnTo>
                  <a:lnTo>
                    <a:pt x="15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1" name="Freeform 87"/>
            <p:cNvSpPr>
              <a:spLocks/>
            </p:cNvSpPr>
            <p:nvPr/>
          </p:nvSpPr>
          <p:spPr bwMode="auto">
            <a:xfrm>
              <a:off x="4274" y="2822"/>
              <a:ext cx="45" cy="52"/>
            </a:xfrm>
            <a:custGeom>
              <a:avLst/>
              <a:gdLst>
                <a:gd name="T0" fmla="*/ 0 w 179"/>
                <a:gd name="T1" fmla="*/ 0 h 208"/>
                <a:gd name="T2" fmla="*/ 0 w 179"/>
                <a:gd name="T3" fmla="*/ 0 h 208"/>
                <a:gd name="T4" fmla="*/ 0 w 179"/>
                <a:gd name="T5" fmla="*/ 0 h 208"/>
                <a:gd name="T6" fmla="*/ 0 w 179"/>
                <a:gd name="T7" fmla="*/ 0 h 208"/>
                <a:gd name="T8" fmla="*/ 0 w 179"/>
                <a:gd name="T9" fmla="*/ 0 h 208"/>
                <a:gd name="T10" fmla="*/ 0 w 179"/>
                <a:gd name="T11" fmla="*/ 0 h 208"/>
                <a:gd name="T12" fmla="*/ 0 w 179"/>
                <a:gd name="T13" fmla="*/ 0 h 208"/>
                <a:gd name="T14" fmla="*/ 0 w 179"/>
                <a:gd name="T15" fmla="*/ 0 h 208"/>
                <a:gd name="T16" fmla="*/ 0 w 179"/>
                <a:gd name="T17" fmla="*/ 0 h 208"/>
                <a:gd name="T18" fmla="*/ 0 w 179"/>
                <a:gd name="T19" fmla="*/ 0 h 208"/>
                <a:gd name="T20" fmla="*/ 0 w 179"/>
                <a:gd name="T21" fmla="*/ 0 h 208"/>
                <a:gd name="T22" fmla="*/ 0 w 179"/>
                <a:gd name="T23" fmla="*/ 0 h 208"/>
                <a:gd name="T24" fmla="*/ 0 w 179"/>
                <a:gd name="T25" fmla="*/ 0 h 208"/>
                <a:gd name="T26" fmla="*/ 0 w 179"/>
                <a:gd name="T27" fmla="*/ 0 h 208"/>
                <a:gd name="T28" fmla="*/ 0 w 179"/>
                <a:gd name="T29" fmla="*/ 0 h 208"/>
                <a:gd name="T30" fmla="*/ 0 w 179"/>
                <a:gd name="T31" fmla="*/ 0 h 208"/>
                <a:gd name="T32" fmla="*/ 0 w 179"/>
                <a:gd name="T33" fmla="*/ 0 h 208"/>
                <a:gd name="T34" fmla="*/ 0 w 179"/>
                <a:gd name="T35" fmla="*/ 0 h 208"/>
                <a:gd name="T36" fmla="*/ 0 w 179"/>
                <a:gd name="T37" fmla="*/ 0 h 208"/>
                <a:gd name="T38" fmla="*/ 0 w 179"/>
                <a:gd name="T39" fmla="*/ 0 h 208"/>
                <a:gd name="T40" fmla="*/ 0 w 179"/>
                <a:gd name="T41" fmla="*/ 0 h 208"/>
                <a:gd name="T42" fmla="*/ 0 w 179"/>
                <a:gd name="T43" fmla="*/ 0 h 208"/>
                <a:gd name="T44" fmla="*/ 0 w 179"/>
                <a:gd name="T45" fmla="*/ 0 h 208"/>
                <a:gd name="T46" fmla="*/ 0 w 179"/>
                <a:gd name="T47" fmla="*/ 0 h 208"/>
                <a:gd name="T48" fmla="*/ 0 w 179"/>
                <a:gd name="T49" fmla="*/ 0 h 208"/>
                <a:gd name="T50" fmla="*/ 0 w 179"/>
                <a:gd name="T51" fmla="*/ 0 h 208"/>
                <a:gd name="T52" fmla="*/ 0 w 179"/>
                <a:gd name="T53" fmla="*/ 0 h 208"/>
                <a:gd name="T54" fmla="*/ 0 w 179"/>
                <a:gd name="T55" fmla="*/ 0 h 208"/>
                <a:gd name="T56" fmla="*/ 0 w 179"/>
                <a:gd name="T57" fmla="*/ 0 h 208"/>
                <a:gd name="T58" fmla="*/ 0 w 179"/>
                <a:gd name="T59" fmla="*/ 0 h 208"/>
                <a:gd name="T60" fmla="*/ 0 w 179"/>
                <a:gd name="T61" fmla="*/ 0 h 208"/>
                <a:gd name="T62" fmla="*/ 0 w 179"/>
                <a:gd name="T63" fmla="*/ 0 h 208"/>
                <a:gd name="T64" fmla="*/ 0 w 179"/>
                <a:gd name="T65" fmla="*/ 0 h 208"/>
                <a:gd name="T66" fmla="*/ 0 w 179"/>
                <a:gd name="T67" fmla="*/ 0 h 208"/>
                <a:gd name="T68" fmla="*/ 0 w 179"/>
                <a:gd name="T69" fmla="*/ 0 h 208"/>
                <a:gd name="T70" fmla="*/ 0 w 179"/>
                <a:gd name="T71" fmla="*/ 0 h 208"/>
                <a:gd name="T72" fmla="*/ 0 w 179"/>
                <a:gd name="T73" fmla="*/ 0 h 208"/>
                <a:gd name="T74" fmla="*/ 0 w 179"/>
                <a:gd name="T75" fmla="*/ 0 h 208"/>
                <a:gd name="T76" fmla="*/ 0 w 179"/>
                <a:gd name="T77" fmla="*/ 0 h 208"/>
                <a:gd name="T78" fmla="*/ 0 w 179"/>
                <a:gd name="T79" fmla="*/ 0 h 208"/>
                <a:gd name="T80" fmla="*/ 0 w 179"/>
                <a:gd name="T81" fmla="*/ 0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9"/>
                <a:gd name="T124" fmla="*/ 0 h 208"/>
                <a:gd name="T125" fmla="*/ 179 w 179"/>
                <a:gd name="T126" fmla="*/ 208 h 2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9" h="208">
                  <a:moveTo>
                    <a:pt x="179" y="169"/>
                  </a:moveTo>
                  <a:lnTo>
                    <a:pt x="168" y="164"/>
                  </a:lnTo>
                  <a:lnTo>
                    <a:pt x="157" y="159"/>
                  </a:lnTo>
                  <a:lnTo>
                    <a:pt x="146" y="154"/>
                  </a:lnTo>
                  <a:lnTo>
                    <a:pt x="136" y="151"/>
                  </a:lnTo>
                  <a:lnTo>
                    <a:pt x="125" y="146"/>
                  </a:lnTo>
                  <a:lnTo>
                    <a:pt x="117" y="145"/>
                  </a:lnTo>
                  <a:lnTo>
                    <a:pt x="107" y="145"/>
                  </a:lnTo>
                  <a:lnTo>
                    <a:pt x="100" y="149"/>
                  </a:lnTo>
                  <a:lnTo>
                    <a:pt x="92" y="155"/>
                  </a:lnTo>
                  <a:lnTo>
                    <a:pt x="85" y="165"/>
                  </a:lnTo>
                  <a:lnTo>
                    <a:pt x="80" y="173"/>
                  </a:lnTo>
                  <a:lnTo>
                    <a:pt x="74" y="182"/>
                  </a:lnTo>
                  <a:lnTo>
                    <a:pt x="68" y="189"/>
                  </a:lnTo>
                  <a:lnTo>
                    <a:pt x="62" y="196"/>
                  </a:lnTo>
                  <a:lnTo>
                    <a:pt x="56" y="203"/>
                  </a:lnTo>
                  <a:lnTo>
                    <a:pt x="50" y="208"/>
                  </a:lnTo>
                  <a:lnTo>
                    <a:pt x="57" y="193"/>
                  </a:lnTo>
                  <a:lnTo>
                    <a:pt x="57" y="178"/>
                  </a:lnTo>
                  <a:lnTo>
                    <a:pt x="51" y="164"/>
                  </a:lnTo>
                  <a:lnTo>
                    <a:pt x="43" y="151"/>
                  </a:lnTo>
                  <a:lnTo>
                    <a:pt x="31" y="138"/>
                  </a:lnTo>
                  <a:lnTo>
                    <a:pt x="20" y="127"/>
                  </a:lnTo>
                  <a:lnTo>
                    <a:pt x="8" y="117"/>
                  </a:lnTo>
                  <a:lnTo>
                    <a:pt x="0" y="109"/>
                  </a:lnTo>
                  <a:lnTo>
                    <a:pt x="23" y="107"/>
                  </a:lnTo>
                  <a:lnTo>
                    <a:pt x="41" y="100"/>
                  </a:lnTo>
                  <a:lnTo>
                    <a:pt x="55" y="86"/>
                  </a:lnTo>
                  <a:lnTo>
                    <a:pt x="66" y="69"/>
                  </a:lnTo>
                  <a:lnTo>
                    <a:pt x="75" y="49"/>
                  </a:lnTo>
                  <a:lnTo>
                    <a:pt x="85" y="30"/>
                  </a:lnTo>
                  <a:lnTo>
                    <a:pt x="96" y="12"/>
                  </a:lnTo>
                  <a:lnTo>
                    <a:pt x="110" y="0"/>
                  </a:lnTo>
                  <a:lnTo>
                    <a:pt x="113" y="22"/>
                  </a:lnTo>
                  <a:lnTo>
                    <a:pt x="118" y="43"/>
                  </a:lnTo>
                  <a:lnTo>
                    <a:pt x="122" y="65"/>
                  </a:lnTo>
                  <a:lnTo>
                    <a:pt x="130" y="88"/>
                  </a:lnTo>
                  <a:lnTo>
                    <a:pt x="137" y="108"/>
                  </a:lnTo>
                  <a:lnTo>
                    <a:pt x="148" y="129"/>
                  </a:lnTo>
                  <a:lnTo>
                    <a:pt x="162" y="149"/>
                  </a:lnTo>
                  <a:lnTo>
                    <a:pt x="179" y="16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2" name="Freeform 88"/>
            <p:cNvSpPr>
              <a:spLocks/>
            </p:cNvSpPr>
            <p:nvPr/>
          </p:nvSpPr>
          <p:spPr bwMode="auto">
            <a:xfrm>
              <a:off x="4022" y="2822"/>
              <a:ext cx="63" cy="55"/>
            </a:xfrm>
            <a:custGeom>
              <a:avLst/>
              <a:gdLst>
                <a:gd name="T0" fmla="*/ 0 w 249"/>
                <a:gd name="T1" fmla="*/ 0 h 219"/>
                <a:gd name="T2" fmla="*/ 0 w 249"/>
                <a:gd name="T3" fmla="*/ 0 h 219"/>
                <a:gd name="T4" fmla="*/ 0 w 249"/>
                <a:gd name="T5" fmla="*/ 0 h 219"/>
                <a:gd name="T6" fmla="*/ 0 w 249"/>
                <a:gd name="T7" fmla="*/ 0 h 219"/>
                <a:gd name="T8" fmla="*/ 0 w 249"/>
                <a:gd name="T9" fmla="*/ 0 h 219"/>
                <a:gd name="T10" fmla="*/ 0 w 249"/>
                <a:gd name="T11" fmla="*/ 0 h 219"/>
                <a:gd name="T12" fmla="*/ 0 w 249"/>
                <a:gd name="T13" fmla="*/ 0 h 219"/>
                <a:gd name="T14" fmla="*/ 0 w 249"/>
                <a:gd name="T15" fmla="*/ 0 h 219"/>
                <a:gd name="T16" fmla="*/ 0 w 249"/>
                <a:gd name="T17" fmla="*/ 0 h 219"/>
                <a:gd name="T18" fmla="*/ 0 w 249"/>
                <a:gd name="T19" fmla="*/ 0 h 219"/>
                <a:gd name="T20" fmla="*/ 0 w 249"/>
                <a:gd name="T21" fmla="*/ 0 h 219"/>
                <a:gd name="T22" fmla="*/ 0 w 249"/>
                <a:gd name="T23" fmla="*/ 0 h 219"/>
                <a:gd name="T24" fmla="*/ 0 w 249"/>
                <a:gd name="T25" fmla="*/ 0 h 219"/>
                <a:gd name="T26" fmla="*/ 0 w 249"/>
                <a:gd name="T27" fmla="*/ 0 h 219"/>
                <a:gd name="T28" fmla="*/ 0 w 249"/>
                <a:gd name="T29" fmla="*/ 0 h 219"/>
                <a:gd name="T30" fmla="*/ 0 w 249"/>
                <a:gd name="T31" fmla="*/ 0 h 219"/>
                <a:gd name="T32" fmla="*/ 0 w 249"/>
                <a:gd name="T33" fmla="*/ 0 h 219"/>
                <a:gd name="T34" fmla="*/ 0 w 249"/>
                <a:gd name="T35" fmla="*/ 0 h 219"/>
                <a:gd name="T36" fmla="*/ 0 w 249"/>
                <a:gd name="T37" fmla="*/ 0 h 219"/>
                <a:gd name="T38" fmla="*/ 0 w 249"/>
                <a:gd name="T39" fmla="*/ 0 h 219"/>
                <a:gd name="T40" fmla="*/ 0 w 249"/>
                <a:gd name="T41" fmla="*/ 0 h 219"/>
                <a:gd name="T42" fmla="*/ 0 w 249"/>
                <a:gd name="T43" fmla="*/ 0 h 219"/>
                <a:gd name="T44" fmla="*/ 0 w 249"/>
                <a:gd name="T45" fmla="*/ 0 h 219"/>
                <a:gd name="T46" fmla="*/ 0 w 249"/>
                <a:gd name="T47" fmla="*/ 0 h 219"/>
                <a:gd name="T48" fmla="*/ 0 w 249"/>
                <a:gd name="T49" fmla="*/ 0 h 219"/>
                <a:gd name="T50" fmla="*/ 0 w 249"/>
                <a:gd name="T51" fmla="*/ 0 h 219"/>
                <a:gd name="T52" fmla="*/ 0 w 249"/>
                <a:gd name="T53" fmla="*/ 0 h 219"/>
                <a:gd name="T54" fmla="*/ 0 w 249"/>
                <a:gd name="T55" fmla="*/ 0 h 219"/>
                <a:gd name="T56" fmla="*/ 0 w 249"/>
                <a:gd name="T57" fmla="*/ 0 h 219"/>
                <a:gd name="T58" fmla="*/ 0 w 249"/>
                <a:gd name="T59" fmla="*/ 0 h 219"/>
                <a:gd name="T60" fmla="*/ 0 w 249"/>
                <a:gd name="T61" fmla="*/ 0 h 219"/>
                <a:gd name="T62" fmla="*/ 0 w 249"/>
                <a:gd name="T63" fmla="*/ 0 h 219"/>
                <a:gd name="T64" fmla="*/ 0 w 249"/>
                <a:gd name="T65" fmla="*/ 0 h 219"/>
                <a:gd name="T66" fmla="*/ 0 w 249"/>
                <a:gd name="T67" fmla="*/ 0 h 219"/>
                <a:gd name="T68" fmla="*/ 0 w 249"/>
                <a:gd name="T69" fmla="*/ 0 h 219"/>
                <a:gd name="T70" fmla="*/ 0 w 249"/>
                <a:gd name="T71" fmla="*/ 0 h 219"/>
                <a:gd name="T72" fmla="*/ 0 w 249"/>
                <a:gd name="T73" fmla="*/ 0 h 219"/>
                <a:gd name="T74" fmla="*/ 0 w 249"/>
                <a:gd name="T75" fmla="*/ 0 h 219"/>
                <a:gd name="T76" fmla="*/ 0 w 249"/>
                <a:gd name="T77" fmla="*/ 0 h 219"/>
                <a:gd name="T78" fmla="*/ 0 w 249"/>
                <a:gd name="T79" fmla="*/ 0 h 219"/>
                <a:gd name="T80" fmla="*/ 0 w 249"/>
                <a:gd name="T81" fmla="*/ 0 h 219"/>
                <a:gd name="T82" fmla="*/ 0 w 249"/>
                <a:gd name="T83" fmla="*/ 0 h 219"/>
                <a:gd name="T84" fmla="*/ 0 w 249"/>
                <a:gd name="T85" fmla="*/ 0 h 219"/>
                <a:gd name="T86" fmla="*/ 0 w 24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9"/>
                <a:gd name="T133" fmla="*/ 0 h 219"/>
                <a:gd name="T134" fmla="*/ 249 w 24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9" h="219">
                  <a:moveTo>
                    <a:pt x="200" y="89"/>
                  </a:moveTo>
                  <a:lnTo>
                    <a:pt x="249" y="89"/>
                  </a:lnTo>
                  <a:lnTo>
                    <a:pt x="236" y="101"/>
                  </a:lnTo>
                  <a:lnTo>
                    <a:pt x="225" y="114"/>
                  </a:lnTo>
                  <a:lnTo>
                    <a:pt x="211" y="129"/>
                  </a:lnTo>
                  <a:lnTo>
                    <a:pt x="203" y="145"/>
                  </a:lnTo>
                  <a:lnTo>
                    <a:pt x="195" y="160"/>
                  </a:lnTo>
                  <a:lnTo>
                    <a:pt x="193" y="177"/>
                  </a:lnTo>
                  <a:lnTo>
                    <a:pt x="197" y="192"/>
                  </a:lnTo>
                  <a:lnTo>
                    <a:pt x="209" y="208"/>
                  </a:lnTo>
                  <a:lnTo>
                    <a:pt x="209" y="218"/>
                  </a:lnTo>
                  <a:lnTo>
                    <a:pt x="206" y="219"/>
                  </a:lnTo>
                  <a:lnTo>
                    <a:pt x="198" y="218"/>
                  </a:lnTo>
                  <a:lnTo>
                    <a:pt x="188" y="214"/>
                  </a:lnTo>
                  <a:lnTo>
                    <a:pt x="176" y="210"/>
                  </a:lnTo>
                  <a:lnTo>
                    <a:pt x="161" y="207"/>
                  </a:lnTo>
                  <a:lnTo>
                    <a:pt x="145" y="206"/>
                  </a:lnTo>
                  <a:lnTo>
                    <a:pt x="131" y="209"/>
                  </a:lnTo>
                  <a:lnTo>
                    <a:pt x="119" y="218"/>
                  </a:lnTo>
                  <a:lnTo>
                    <a:pt x="112" y="197"/>
                  </a:lnTo>
                  <a:lnTo>
                    <a:pt x="100" y="183"/>
                  </a:lnTo>
                  <a:lnTo>
                    <a:pt x="85" y="172"/>
                  </a:lnTo>
                  <a:lnTo>
                    <a:pt x="67" y="166"/>
                  </a:lnTo>
                  <a:lnTo>
                    <a:pt x="48" y="158"/>
                  </a:lnTo>
                  <a:lnTo>
                    <a:pt x="29" y="151"/>
                  </a:lnTo>
                  <a:lnTo>
                    <a:pt x="13" y="141"/>
                  </a:lnTo>
                  <a:lnTo>
                    <a:pt x="0" y="129"/>
                  </a:lnTo>
                  <a:lnTo>
                    <a:pt x="15" y="119"/>
                  </a:lnTo>
                  <a:lnTo>
                    <a:pt x="34" y="113"/>
                  </a:lnTo>
                  <a:lnTo>
                    <a:pt x="52" y="108"/>
                  </a:lnTo>
                  <a:lnTo>
                    <a:pt x="72" y="105"/>
                  </a:lnTo>
                  <a:lnTo>
                    <a:pt x="89" y="99"/>
                  </a:lnTo>
                  <a:lnTo>
                    <a:pt x="105" y="90"/>
                  </a:lnTo>
                  <a:lnTo>
                    <a:pt x="118" y="77"/>
                  </a:lnTo>
                  <a:lnTo>
                    <a:pt x="129" y="60"/>
                  </a:lnTo>
                  <a:lnTo>
                    <a:pt x="150" y="0"/>
                  </a:lnTo>
                  <a:lnTo>
                    <a:pt x="153" y="13"/>
                  </a:lnTo>
                  <a:lnTo>
                    <a:pt x="156" y="25"/>
                  </a:lnTo>
                  <a:lnTo>
                    <a:pt x="161" y="36"/>
                  </a:lnTo>
                  <a:lnTo>
                    <a:pt x="166" y="48"/>
                  </a:lnTo>
                  <a:lnTo>
                    <a:pt x="171" y="57"/>
                  </a:lnTo>
                  <a:lnTo>
                    <a:pt x="179" y="67"/>
                  </a:lnTo>
                  <a:lnTo>
                    <a:pt x="189" y="77"/>
                  </a:lnTo>
                  <a:lnTo>
                    <a:pt x="200" y="8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3" name="Freeform 89"/>
            <p:cNvSpPr>
              <a:spLocks/>
            </p:cNvSpPr>
            <p:nvPr/>
          </p:nvSpPr>
          <p:spPr bwMode="auto">
            <a:xfrm>
              <a:off x="4162" y="2827"/>
              <a:ext cx="72" cy="122"/>
            </a:xfrm>
            <a:custGeom>
              <a:avLst/>
              <a:gdLst>
                <a:gd name="T0" fmla="*/ 0 w 288"/>
                <a:gd name="T1" fmla="*/ 0 h 491"/>
                <a:gd name="T2" fmla="*/ 0 w 288"/>
                <a:gd name="T3" fmla="*/ 0 h 491"/>
                <a:gd name="T4" fmla="*/ 0 w 288"/>
                <a:gd name="T5" fmla="*/ 0 h 491"/>
                <a:gd name="T6" fmla="*/ 0 w 288"/>
                <a:gd name="T7" fmla="*/ 0 h 491"/>
                <a:gd name="T8" fmla="*/ 0 w 288"/>
                <a:gd name="T9" fmla="*/ 0 h 491"/>
                <a:gd name="T10" fmla="*/ 0 w 288"/>
                <a:gd name="T11" fmla="*/ 0 h 491"/>
                <a:gd name="T12" fmla="*/ 0 w 288"/>
                <a:gd name="T13" fmla="*/ 0 h 491"/>
                <a:gd name="T14" fmla="*/ 0 w 288"/>
                <a:gd name="T15" fmla="*/ 0 h 491"/>
                <a:gd name="T16" fmla="*/ 0 w 288"/>
                <a:gd name="T17" fmla="*/ 0 h 491"/>
                <a:gd name="T18" fmla="*/ 0 w 288"/>
                <a:gd name="T19" fmla="*/ 0 h 491"/>
                <a:gd name="T20" fmla="*/ 0 w 288"/>
                <a:gd name="T21" fmla="*/ 0 h 491"/>
                <a:gd name="T22" fmla="*/ 0 w 288"/>
                <a:gd name="T23" fmla="*/ 0 h 491"/>
                <a:gd name="T24" fmla="*/ 0 w 288"/>
                <a:gd name="T25" fmla="*/ 0 h 491"/>
                <a:gd name="T26" fmla="*/ 0 w 288"/>
                <a:gd name="T27" fmla="*/ 0 h 491"/>
                <a:gd name="T28" fmla="*/ 0 w 288"/>
                <a:gd name="T29" fmla="*/ 0 h 491"/>
                <a:gd name="T30" fmla="*/ 0 w 288"/>
                <a:gd name="T31" fmla="*/ 0 h 491"/>
                <a:gd name="T32" fmla="*/ 0 w 288"/>
                <a:gd name="T33" fmla="*/ 0 h 491"/>
                <a:gd name="T34" fmla="*/ 0 w 288"/>
                <a:gd name="T35" fmla="*/ 0 h 491"/>
                <a:gd name="T36" fmla="*/ 0 w 288"/>
                <a:gd name="T37" fmla="*/ 0 h 491"/>
                <a:gd name="T38" fmla="*/ 0 w 288"/>
                <a:gd name="T39" fmla="*/ 0 h 491"/>
                <a:gd name="T40" fmla="*/ 0 w 288"/>
                <a:gd name="T41" fmla="*/ 0 h 491"/>
                <a:gd name="T42" fmla="*/ 0 w 288"/>
                <a:gd name="T43" fmla="*/ 0 h 491"/>
                <a:gd name="T44" fmla="*/ 0 w 288"/>
                <a:gd name="T45" fmla="*/ 0 h 491"/>
                <a:gd name="T46" fmla="*/ 0 w 288"/>
                <a:gd name="T47" fmla="*/ 0 h 491"/>
                <a:gd name="T48" fmla="*/ 0 w 288"/>
                <a:gd name="T49" fmla="*/ 0 h 491"/>
                <a:gd name="T50" fmla="*/ 0 w 288"/>
                <a:gd name="T51" fmla="*/ 0 h 491"/>
                <a:gd name="T52" fmla="*/ 0 w 288"/>
                <a:gd name="T53" fmla="*/ 0 h 491"/>
                <a:gd name="T54" fmla="*/ 0 w 288"/>
                <a:gd name="T55" fmla="*/ 0 h 4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88"/>
                <a:gd name="T85" fmla="*/ 0 h 491"/>
                <a:gd name="T86" fmla="*/ 288 w 288"/>
                <a:gd name="T87" fmla="*/ 491 h 4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88" h="491">
                  <a:moveTo>
                    <a:pt x="288" y="439"/>
                  </a:moveTo>
                  <a:lnTo>
                    <a:pt x="255" y="455"/>
                  </a:lnTo>
                  <a:lnTo>
                    <a:pt x="221" y="469"/>
                  </a:lnTo>
                  <a:lnTo>
                    <a:pt x="184" y="480"/>
                  </a:lnTo>
                  <a:lnTo>
                    <a:pt x="147" y="487"/>
                  </a:lnTo>
                  <a:lnTo>
                    <a:pt x="108" y="491"/>
                  </a:lnTo>
                  <a:lnTo>
                    <a:pt x="70" y="491"/>
                  </a:lnTo>
                  <a:lnTo>
                    <a:pt x="33" y="486"/>
                  </a:lnTo>
                  <a:lnTo>
                    <a:pt x="0" y="478"/>
                  </a:lnTo>
                  <a:lnTo>
                    <a:pt x="0" y="20"/>
                  </a:lnTo>
                  <a:lnTo>
                    <a:pt x="42" y="10"/>
                  </a:lnTo>
                  <a:lnTo>
                    <a:pt x="68" y="18"/>
                  </a:lnTo>
                  <a:lnTo>
                    <a:pt x="82" y="36"/>
                  </a:lnTo>
                  <a:lnTo>
                    <a:pt x="90" y="64"/>
                  </a:lnTo>
                  <a:lnTo>
                    <a:pt x="93" y="95"/>
                  </a:lnTo>
                  <a:lnTo>
                    <a:pt x="98" y="126"/>
                  </a:lnTo>
                  <a:lnTo>
                    <a:pt x="108" y="152"/>
                  </a:lnTo>
                  <a:lnTo>
                    <a:pt x="129" y="170"/>
                  </a:lnTo>
                  <a:lnTo>
                    <a:pt x="152" y="158"/>
                  </a:lnTo>
                  <a:lnTo>
                    <a:pt x="170" y="143"/>
                  </a:lnTo>
                  <a:lnTo>
                    <a:pt x="180" y="122"/>
                  </a:lnTo>
                  <a:lnTo>
                    <a:pt x="187" y="99"/>
                  </a:lnTo>
                  <a:lnTo>
                    <a:pt x="190" y="73"/>
                  </a:lnTo>
                  <a:lnTo>
                    <a:pt x="195" y="48"/>
                  </a:lnTo>
                  <a:lnTo>
                    <a:pt x="199" y="23"/>
                  </a:lnTo>
                  <a:lnTo>
                    <a:pt x="209" y="0"/>
                  </a:lnTo>
                  <a:lnTo>
                    <a:pt x="278" y="50"/>
                  </a:lnTo>
                  <a:lnTo>
                    <a:pt x="288" y="43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4" name="Freeform 90"/>
            <p:cNvSpPr>
              <a:spLocks/>
            </p:cNvSpPr>
            <p:nvPr/>
          </p:nvSpPr>
          <p:spPr bwMode="auto">
            <a:xfrm>
              <a:off x="4013" y="2846"/>
              <a:ext cx="88" cy="100"/>
            </a:xfrm>
            <a:custGeom>
              <a:avLst/>
              <a:gdLst>
                <a:gd name="T0" fmla="*/ 0 w 354"/>
                <a:gd name="T1" fmla="*/ 0 h 399"/>
                <a:gd name="T2" fmla="*/ 0 w 354"/>
                <a:gd name="T3" fmla="*/ 0 h 399"/>
                <a:gd name="T4" fmla="*/ 0 w 354"/>
                <a:gd name="T5" fmla="*/ 0 h 399"/>
                <a:gd name="T6" fmla="*/ 0 w 354"/>
                <a:gd name="T7" fmla="*/ 0 h 399"/>
                <a:gd name="T8" fmla="*/ 0 w 354"/>
                <a:gd name="T9" fmla="*/ 0 h 399"/>
                <a:gd name="T10" fmla="*/ 0 w 354"/>
                <a:gd name="T11" fmla="*/ 0 h 399"/>
                <a:gd name="T12" fmla="*/ 0 w 354"/>
                <a:gd name="T13" fmla="*/ 0 h 399"/>
                <a:gd name="T14" fmla="*/ 0 w 354"/>
                <a:gd name="T15" fmla="*/ 0 h 399"/>
                <a:gd name="T16" fmla="*/ 0 w 354"/>
                <a:gd name="T17" fmla="*/ 0 h 399"/>
                <a:gd name="T18" fmla="*/ 0 w 354"/>
                <a:gd name="T19" fmla="*/ 0 h 399"/>
                <a:gd name="T20" fmla="*/ 0 w 354"/>
                <a:gd name="T21" fmla="*/ 0 h 399"/>
                <a:gd name="T22" fmla="*/ 0 w 354"/>
                <a:gd name="T23" fmla="*/ 0 h 399"/>
                <a:gd name="T24" fmla="*/ 0 w 354"/>
                <a:gd name="T25" fmla="*/ 0 h 399"/>
                <a:gd name="T26" fmla="*/ 0 w 354"/>
                <a:gd name="T27" fmla="*/ 0 h 399"/>
                <a:gd name="T28" fmla="*/ 0 w 354"/>
                <a:gd name="T29" fmla="*/ 0 h 399"/>
                <a:gd name="T30" fmla="*/ 0 w 354"/>
                <a:gd name="T31" fmla="*/ 0 h 399"/>
                <a:gd name="T32" fmla="*/ 0 w 354"/>
                <a:gd name="T33" fmla="*/ 0 h 399"/>
                <a:gd name="T34" fmla="*/ 0 w 354"/>
                <a:gd name="T35" fmla="*/ 0 h 399"/>
                <a:gd name="T36" fmla="*/ 0 w 354"/>
                <a:gd name="T37" fmla="*/ 0 h 399"/>
                <a:gd name="T38" fmla="*/ 0 w 354"/>
                <a:gd name="T39" fmla="*/ 0 h 399"/>
                <a:gd name="T40" fmla="*/ 0 w 354"/>
                <a:gd name="T41" fmla="*/ 0 h 399"/>
                <a:gd name="T42" fmla="*/ 0 w 354"/>
                <a:gd name="T43" fmla="*/ 0 h 399"/>
                <a:gd name="T44" fmla="*/ 0 w 354"/>
                <a:gd name="T45" fmla="*/ 0 h 399"/>
                <a:gd name="T46" fmla="*/ 0 w 354"/>
                <a:gd name="T47" fmla="*/ 0 h 399"/>
                <a:gd name="T48" fmla="*/ 0 w 354"/>
                <a:gd name="T49" fmla="*/ 0 h 399"/>
                <a:gd name="T50" fmla="*/ 0 w 354"/>
                <a:gd name="T51" fmla="*/ 0 h 399"/>
                <a:gd name="T52" fmla="*/ 0 w 354"/>
                <a:gd name="T53" fmla="*/ 0 h 399"/>
                <a:gd name="T54" fmla="*/ 0 w 354"/>
                <a:gd name="T55" fmla="*/ 0 h 399"/>
                <a:gd name="T56" fmla="*/ 0 w 354"/>
                <a:gd name="T57" fmla="*/ 0 h 399"/>
                <a:gd name="T58" fmla="*/ 0 w 354"/>
                <a:gd name="T59" fmla="*/ 0 h 399"/>
                <a:gd name="T60" fmla="*/ 0 w 354"/>
                <a:gd name="T61" fmla="*/ 0 h 399"/>
                <a:gd name="T62" fmla="*/ 0 w 354"/>
                <a:gd name="T63" fmla="*/ 0 h 399"/>
                <a:gd name="T64" fmla="*/ 0 w 354"/>
                <a:gd name="T65" fmla="*/ 0 h 3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4"/>
                <a:gd name="T100" fmla="*/ 0 h 399"/>
                <a:gd name="T101" fmla="*/ 354 w 354"/>
                <a:gd name="T102" fmla="*/ 399 h 3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4" h="399">
                  <a:moveTo>
                    <a:pt x="337" y="359"/>
                  </a:moveTo>
                  <a:lnTo>
                    <a:pt x="311" y="379"/>
                  </a:lnTo>
                  <a:lnTo>
                    <a:pt x="283" y="391"/>
                  </a:lnTo>
                  <a:lnTo>
                    <a:pt x="252" y="397"/>
                  </a:lnTo>
                  <a:lnTo>
                    <a:pt x="220" y="399"/>
                  </a:lnTo>
                  <a:lnTo>
                    <a:pt x="185" y="396"/>
                  </a:lnTo>
                  <a:lnTo>
                    <a:pt x="152" y="392"/>
                  </a:lnTo>
                  <a:lnTo>
                    <a:pt x="119" y="389"/>
                  </a:lnTo>
                  <a:lnTo>
                    <a:pt x="89" y="388"/>
                  </a:lnTo>
                  <a:lnTo>
                    <a:pt x="42" y="382"/>
                  </a:lnTo>
                  <a:lnTo>
                    <a:pt x="15" y="365"/>
                  </a:lnTo>
                  <a:lnTo>
                    <a:pt x="2" y="336"/>
                  </a:lnTo>
                  <a:lnTo>
                    <a:pt x="0" y="301"/>
                  </a:lnTo>
                  <a:lnTo>
                    <a:pt x="2" y="260"/>
                  </a:lnTo>
                  <a:lnTo>
                    <a:pt x="9" y="220"/>
                  </a:lnTo>
                  <a:lnTo>
                    <a:pt x="12" y="182"/>
                  </a:lnTo>
                  <a:lnTo>
                    <a:pt x="10" y="149"/>
                  </a:lnTo>
                  <a:lnTo>
                    <a:pt x="19" y="90"/>
                  </a:lnTo>
                  <a:lnTo>
                    <a:pt x="29" y="86"/>
                  </a:lnTo>
                  <a:lnTo>
                    <a:pt x="41" y="87"/>
                  </a:lnTo>
                  <a:lnTo>
                    <a:pt x="52" y="91"/>
                  </a:lnTo>
                  <a:lnTo>
                    <a:pt x="64" y="96"/>
                  </a:lnTo>
                  <a:lnTo>
                    <a:pt x="74" y="102"/>
                  </a:lnTo>
                  <a:lnTo>
                    <a:pt x="86" y="108"/>
                  </a:lnTo>
                  <a:lnTo>
                    <a:pt x="96" y="114"/>
                  </a:lnTo>
                  <a:lnTo>
                    <a:pt x="108" y="119"/>
                  </a:lnTo>
                  <a:lnTo>
                    <a:pt x="109" y="137"/>
                  </a:lnTo>
                  <a:lnTo>
                    <a:pt x="108" y="157"/>
                  </a:lnTo>
                  <a:lnTo>
                    <a:pt x="105" y="176"/>
                  </a:lnTo>
                  <a:lnTo>
                    <a:pt x="102" y="197"/>
                  </a:lnTo>
                  <a:lnTo>
                    <a:pt x="100" y="215"/>
                  </a:lnTo>
                  <a:lnTo>
                    <a:pt x="101" y="234"/>
                  </a:lnTo>
                  <a:lnTo>
                    <a:pt x="106" y="251"/>
                  </a:lnTo>
                  <a:lnTo>
                    <a:pt x="119" y="269"/>
                  </a:lnTo>
                  <a:lnTo>
                    <a:pt x="138" y="256"/>
                  </a:lnTo>
                  <a:lnTo>
                    <a:pt x="154" y="236"/>
                  </a:lnTo>
                  <a:lnTo>
                    <a:pt x="167" y="212"/>
                  </a:lnTo>
                  <a:lnTo>
                    <a:pt x="180" y="188"/>
                  </a:lnTo>
                  <a:lnTo>
                    <a:pt x="192" y="168"/>
                  </a:lnTo>
                  <a:lnTo>
                    <a:pt x="207" y="156"/>
                  </a:lnTo>
                  <a:lnTo>
                    <a:pt x="224" y="154"/>
                  </a:lnTo>
                  <a:lnTo>
                    <a:pt x="248" y="169"/>
                  </a:lnTo>
                  <a:lnTo>
                    <a:pt x="255" y="175"/>
                  </a:lnTo>
                  <a:lnTo>
                    <a:pt x="262" y="183"/>
                  </a:lnTo>
                  <a:lnTo>
                    <a:pt x="270" y="188"/>
                  </a:lnTo>
                  <a:lnTo>
                    <a:pt x="279" y="195"/>
                  </a:lnTo>
                  <a:lnTo>
                    <a:pt x="287" y="198"/>
                  </a:lnTo>
                  <a:lnTo>
                    <a:pt x="296" y="200"/>
                  </a:lnTo>
                  <a:lnTo>
                    <a:pt x="306" y="200"/>
                  </a:lnTo>
                  <a:lnTo>
                    <a:pt x="318" y="199"/>
                  </a:lnTo>
                  <a:lnTo>
                    <a:pt x="328" y="174"/>
                  </a:lnTo>
                  <a:lnTo>
                    <a:pt x="324" y="149"/>
                  </a:lnTo>
                  <a:lnTo>
                    <a:pt x="314" y="122"/>
                  </a:lnTo>
                  <a:lnTo>
                    <a:pt x="303" y="95"/>
                  </a:lnTo>
                  <a:lnTo>
                    <a:pt x="294" y="68"/>
                  </a:lnTo>
                  <a:lnTo>
                    <a:pt x="295" y="43"/>
                  </a:lnTo>
                  <a:lnTo>
                    <a:pt x="311" y="19"/>
                  </a:lnTo>
                  <a:lnTo>
                    <a:pt x="348" y="0"/>
                  </a:lnTo>
                  <a:lnTo>
                    <a:pt x="352" y="38"/>
                  </a:lnTo>
                  <a:lnTo>
                    <a:pt x="354" y="79"/>
                  </a:lnTo>
                  <a:lnTo>
                    <a:pt x="351" y="121"/>
                  </a:lnTo>
                  <a:lnTo>
                    <a:pt x="349" y="168"/>
                  </a:lnTo>
                  <a:lnTo>
                    <a:pt x="345" y="213"/>
                  </a:lnTo>
                  <a:lnTo>
                    <a:pt x="342" y="261"/>
                  </a:lnTo>
                  <a:lnTo>
                    <a:pt x="337" y="310"/>
                  </a:lnTo>
                  <a:lnTo>
                    <a:pt x="337" y="359"/>
                  </a:lnTo>
                  <a:close/>
                </a:path>
              </a:pathLst>
            </a:custGeom>
            <a:solidFill>
              <a:srgbClr val="E5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5" name="Freeform 91"/>
            <p:cNvSpPr>
              <a:spLocks/>
            </p:cNvSpPr>
            <p:nvPr/>
          </p:nvSpPr>
          <p:spPr bwMode="auto">
            <a:xfrm>
              <a:off x="4222" y="2946"/>
              <a:ext cx="37" cy="55"/>
            </a:xfrm>
            <a:custGeom>
              <a:avLst/>
              <a:gdLst>
                <a:gd name="T0" fmla="*/ 0 w 150"/>
                <a:gd name="T1" fmla="*/ 0 h 219"/>
                <a:gd name="T2" fmla="*/ 0 w 150"/>
                <a:gd name="T3" fmla="*/ 0 h 219"/>
                <a:gd name="T4" fmla="*/ 0 w 150"/>
                <a:gd name="T5" fmla="*/ 0 h 219"/>
                <a:gd name="T6" fmla="*/ 0 w 150"/>
                <a:gd name="T7" fmla="*/ 0 h 219"/>
                <a:gd name="T8" fmla="*/ 0 w 150"/>
                <a:gd name="T9" fmla="*/ 0 h 219"/>
                <a:gd name="T10" fmla="*/ 0 w 150"/>
                <a:gd name="T11" fmla="*/ 0 h 219"/>
                <a:gd name="T12" fmla="*/ 0 w 150"/>
                <a:gd name="T13" fmla="*/ 0 h 219"/>
                <a:gd name="T14" fmla="*/ 0 w 150"/>
                <a:gd name="T15" fmla="*/ 0 h 219"/>
                <a:gd name="T16" fmla="*/ 0 w 150"/>
                <a:gd name="T17" fmla="*/ 0 h 219"/>
                <a:gd name="T18" fmla="*/ 0 w 150"/>
                <a:gd name="T19" fmla="*/ 0 h 219"/>
                <a:gd name="T20" fmla="*/ 0 w 150"/>
                <a:gd name="T21" fmla="*/ 0 h 219"/>
                <a:gd name="T22" fmla="*/ 0 w 150"/>
                <a:gd name="T23" fmla="*/ 0 h 219"/>
                <a:gd name="T24" fmla="*/ 0 w 150"/>
                <a:gd name="T25" fmla="*/ 0 h 219"/>
                <a:gd name="T26" fmla="*/ 0 w 150"/>
                <a:gd name="T27" fmla="*/ 0 h 219"/>
                <a:gd name="T28" fmla="*/ 0 w 150"/>
                <a:gd name="T29" fmla="*/ 0 h 219"/>
                <a:gd name="T30" fmla="*/ 0 w 150"/>
                <a:gd name="T31" fmla="*/ 0 h 219"/>
                <a:gd name="T32" fmla="*/ 0 w 150"/>
                <a:gd name="T33" fmla="*/ 0 h 2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219"/>
                <a:gd name="T53" fmla="*/ 150 w 150"/>
                <a:gd name="T54" fmla="*/ 219 h 2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219">
                  <a:moveTo>
                    <a:pt x="150" y="30"/>
                  </a:moveTo>
                  <a:lnTo>
                    <a:pt x="40" y="219"/>
                  </a:lnTo>
                  <a:lnTo>
                    <a:pt x="31" y="210"/>
                  </a:lnTo>
                  <a:lnTo>
                    <a:pt x="20" y="202"/>
                  </a:lnTo>
                  <a:lnTo>
                    <a:pt x="13" y="197"/>
                  </a:lnTo>
                  <a:lnTo>
                    <a:pt x="8" y="192"/>
                  </a:lnTo>
                  <a:lnTo>
                    <a:pt x="3" y="185"/>
                  </a:lnTo>
                  <a:lnTo>
                    <a:pt x="0" y="18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1" y="2"/>
                  </a:lnTo>
                  <a:lnTo>
                    <a:pt x="125" y="5"/>
                  </a:lnTo>
                  <a:lnTo>
                    <a:pt x="129" y="11"/>
                  </a:lnTo>
                  <a:lnTo>
                    <a:pt x="132" y="15"/>
                  </a:lnTo>
                  <a:lnTo>
                    <a:pt x="138" y="20"/>
                  </a:lnTo>
                  <a:lnTo>
                    <a:pt x="142" y="25"/>
                  </a:lnTo>
                  <a:lnTo>
                    <a:pt x="150" y="3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6" name="Freeform 92"/>
            <p:cNvSpPr>
              <a:spLocks/>
            </p:cNvSpPr>
            <p:nvPr/>
          </p:nvSpPr>
          <p:spPr bwMode="auto">
            <a:xfrm>
              <a:off x="4218" y="2954"/>
              <a:ext cx="14" cy="22"/>
            </a:xfrm>
            <a:custGeom>
              <a:avLst/>
              <a:gdLst>
                <a:gd name="T0" fmla="*/ 0 w 53"/>
                <a:gd name="T1" fmla="*/ 0 h 89"/>
                <a:gd name="T2" fmla="*/ 0 w 53"/>
                <a:gd name="T3" fmla="*/ 0 h 89"/>
                <a:gd name="T4" fmla="*/ 0 w 53"/>
                <a:gd name="T5" fmla="*/ 0 h 89"/>
                <a:gd name="T6" fmla="*/ 0 w 53"/>
                <a:gd name="T7" fmla="*/ 0 h 89"/>
                <a:gd name="T8" fmla="*/ 0 w 53"/>
                <a:gd name="T9" fmla="*/ 0 h 89"/>
                <a:gd name="T10" fmla="*/ 0 w 53"/>
                <a:gd name="T11" fmla="*/ 0 h 89"/>
                <a:gd name="T12" fmla="*/ 0 w 53"/>
                <a:gd name="T13" fmla="*/ 0 h 89"/>
                <a:gd name="T14" fmla="*/ 0 w 53"/>
                <a:gd name="T15" fmla="*/ 0 h 89"/>
                <a:gd name="T16" fmla="*/ 0 w 53"/>
                <a:gd name="T17" fmla="*/ 0 h 89"/>
                <a:gd name="T18" fmla="*/ 0 w 53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89"/>
                <a:gd name="T32" fmla="*/ 53 w 53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89">
                  <a:moveTo>
                    <a:pt x="3" y="89"/>
                  </a:moveTo>
                  <a:lnTo>
                    <a:pt x="2" y="71"/>
                  </a:lnTo>
                  <a:lnTo>
                    <a:pt x="1" y="55"/>
                  </a:lnTo>
                  <a:lnTo>
                    <a:pt x="0" y="41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15" y="10"/>
                  </a:lnTo>
                  <a:lnTo>
                    <a:pt x="30" y="3"/>
                  </a:lnTo>
                  <a:lnTo>
                    <a:pt x="53" y="0"/>
                  </a:lnTo>
                  <a:lnTo>
                    <a:pt x="3" y="8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7" name="Freeform 93"/>
            <p:cNvSpPr>
              <a:spLocks/>
            </p:cNvSpPr>
            <p:nvPr/>
          </p:nvSpPr>
          <p:spPr bwMode="auto">
            <a:xfrm>
              <a:off x="4045" y="2958"/>
              <a:ext cx="35" cy="53"/>
            </a:xfrm>
            <a:custGeom>
              <a:avLst/>
              <a:gdLst>
                <a:gd name="T0" fmla="*/ 0 w 139"/>
                <a:gd name="T1" fmla="*/ 0 h 209"/>
                <a:gd name="T2" fmla="*/ 0 w 139"/>
                <a:gd name="T3" fmla="*/ 0 h 209"/>
                <a:gd name="T4" fmla="*/ 0 w 139"/>
                <a:gd name="T5" fmla="*/ 0 h 209"/>
                <a:gd name="T6" fmla="*/ 0 w 139"/>
                <a:gd name="T7" fmla="*/ 0 h 209"/>
                <a:gd name="T8" fmla="*/ 0 w 139"/>
                <a:gd name="T9" fmla="*/ 0 h 209"/>
                <a:gd name="T10" fmla="*/ 0 w 139"/>
                <a:gd name="T11" fmla="*/ 0 h 209"/>
                <a:gd name="T12" fmla="*/ 0 w 139"/>
                <a:gd name="T13" fmla="*/ 0 h 209"/>
                <a:gd name="T14" fmla="*/ 0 w 139"/>
                <a:gd name="T15" fmla="*/ 0 h 209"/>
                <a:gd name="T16" fmla="*/ 0 w 139"/>
                <a:gd name="T17" fmla="*/ 0 h 209"/>
                <a:gd name="T18" fmla="*/ 0 w 139"/>
                <a:gd name="T19" fmla="*/ 0 h 209"/>
                <a:gd name="T20" fmla="*/ 0 w 139"/>
                <a:gd name="T21" fmla="*/ 0 h 209"/>
                <a:gd name="T22" fmla="*/ 0 w 139"/>
                <a:gd name="T23" fmla="*/ 0 h 209"/>
                <a:gd name="T24" fmla="*/ 0 w 139"/>
                <a:gd name="T25" fmla="*/ 0 h 209"/>
                <a:gd name="T26" fmla="*/ 0 w 139"/>
                <a:gd name="T27" fmla="*/ 0 h 209"/>
                <a:gd name="T28" fmla="*/ 0 w 139"/>
                <a:gd name="T29" fmla="*/ 0 h 209"/>
                <a:gd name="T30" fmla="*/ 0 w 139"/>
                <a:gd name="T31" fmla="*/ 0 h 209"/>
                <a:gd name="T32" fmla="*/ 0 w 139"/>
                <a:gd name="T33" fmla="*/ 0 h 209"/>
                <a:gd name="T34" fmla="*/ 0 w 139"/>
                <a:gd name="T35" fmla="*/ 0 h 209"/>
                <a:gd name="T36" fmla="*/ 0 w 139"/>
                <a:gd name="T37" fmla="*/ 0 h 209"/>
                <a:gd name="T38" fmla="*/ 0 w 139"/>
                <a:gd name="T39" fmla="*/ 0 h 209"/>
                <a:gd name="T40" fmla="*/ 0 w 139"/>
                <a:gd name="T41" fmla="*/ 0 h 209"/>
                <a:gd name="T42" fmla="*/ 0 w 139"/>
                <a:gd name="T43" fmla="*/ 0 h 209"/>
                <a:gd name="T44" fmla="*/ 0 w 139"/>
                <a:gd name="T45" fmla="*/ 0 h 209"/>
                <a:gd name="T46" fmla="*/ 0 w 139"/>
                <a:gd name="T47" fmla="*/ 0 h 209"/>
                <a:gd name="T48" fmla="*/ 0 w 139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9"/>
                <a:gd name="T76" fmla="*/ 0 h 209"/>
                <a:gd name="T77" fmla="*/ 139 w 139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9" h="209">
                  <a:moveTo>
                    <a:pt x="139" y="0"/>
                  </a:moveTo>
                  <a:lnTo>
                    <a:pt x="120" y="26"/>
                  </a:lnTo>
                  <a:lnTo>
                    <a:pt x="104" y="53"/>
                  </a:lnTo>
                  <a:lnTo>
                    <a:pt x="88" y="79"/>
                  </a:lnTo>
                  <a:lnTo>
                    <a:pt x="73" y="107"/>
                  </a:lnTo>
                  <a:lnTo>
                    <a:pt x="55" y="133"/>
                  </a:lnTo>
                  <a:lnTo>
                    <a:pt x="39" y="160"/>
                  </a:lnTo>
                  <a:lnTo>
                    <a:pt x="20" y="185"/>
                  </a:lnTo>
                  <a:lnTo>
                    <a:pt x="0" y="209"/>
                  </a:lnTo>
                  <a:lnTo>
                    <a:pt x="1" y="175"/>
                  </a:lnTo>
                  <a:lnTo>
                    <a:pt x="8" y="144"/>
                  </a:lnTo>
                  <a:lnTo>
                    <a:pt x="16" y="115"/>
                  </a:lnTo>
                  <a:lnTo>
                    <a:pt x="29" y="88"/>
                  </a:lnTo>
                  <a:lnTo>
                    <a:pt x="42" y="62"/>
                  </a:lnTo>
                  <a:lnTo>
                    <a:pt x="57" y="40"/>
                  </a:lnTo>
                  <a:lnTo>
                    <a:pt x="73" y="18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17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8" name="Freeform 94"/>
            <p:cNvSpPr>
              <a:spLocks/>
            </p:cNvSpPr>
            <p:nvPr/>
          </p:nvSpPr>
          <p:spPr bwMode="auto">
            <a:xfrm>
              <a:off x="4055" y="2964"/>
              <a:ext cx="35" cy="64"/>
            </a:xfrm>
            <a:custGeom>
              <a:avLst/>
              <a:gdLst>
                <a:gd name="T0" fmla="*/ 0 w 140"/>
                <a:gd name="T1" fmla="*/ 0 h 258"/>
                <a:gd name="T2" fmla="*/ 0 w 140"/>
                <a:gd name="T3" fmla="*/ 0 h 258"/>
                <a:gd name="T4" fmla="*/ 0 w 140"/>
                <a:gd name="T5" fmla="*/ 0 h 258"/>
                <a:gd name="T6" fmla="*/ 0 w 140"/>
                <a:gd name="T7" fmla="*/ 0 h 258"/>
                <a:gd name="T8" fmla="*/ 0 w 140"/>
                <a:gd name="T9" fmla="*/ 0 h 258"/>
                <a:gd name="T10" fmla="*/ 0 w 140"/>
                <a:gd name="T11" fmla="*/ 0 h 258"/>
                <a:gd name="T12" fmla="*/ 0 w 140"/>
                <a:gd name="T13" fmla="*/ 0 h 258"/>
                <a:gd name="T14" fmla="*/ 0 w 140"/>
                <a:gd name="T15" fmla="*/ 0 h 258"/>
                <a:gd name="T16" fmla="*/ 0 w 140"/>
                <a:gd name="T17" fmla="*/ 0 h 258"/>
                <a:gd name="T18" fmla="*/ 0 w 140"/>
                <a:gd name="T19" fmla="*/ 0 h 258"/>
                <a:gd name="T20" fmla="*/ 0 w 140"/>
                <a:gd name="T21" fmla="*/ 0 h 2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258"/>
                <a:gd name="T35" fmla="*/ 140 w 140"/>
                <a:gd name="T36" fmla="*/ 258 h 2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258">
                  <a:moveTo>
                    <a:pt x="30" y="258"/>
                  </a:moveTo>
                  <a:lnTo>
                    <a:pt x="0" y="239"/>
                  </a:lnTo>
                  <a:lnTo>
                    <a:pt x="140" y="0"/>
                  </a:lnTo>
                  <a:lnTo>
                    <a:pt x="139" y="35"/>
                  </a:lnTo>
                  <a:lnTo>
                    <a:pt x="131" y="70"/>
                  </a:lnTo>
                  <a:lnTo>
                    <a:pt x="118" y="102"/>
                  </a:lnTo>
                  <a:lnTo>
                    <a:pt x="103" y="136"/>
                  </a:lnTo>
                  <a:lnTo>
                    <a:pt x="84" y="166"/>
                  </a:lnTo>
                  <a:lnTo>
                    <a:pt x="65" y="198"/>
                  </a:lnTo>
                  <a:lnTo>
                    <a:pt x="46" y="228"/>
                  </a:lnTo>
                  <a:lnTo>
                    <a:pt x="30" y="25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9" name="Freeform 95"/>
            <p:cNvSpPr>
              <a:spLocks/>
            </p:cNvSpPr>
            <p:nvPr/>
          </p:nvSpPr>
          <p:spPr bwMode="auto">
            <a:xfrm>
              <a:off x="4239" y="2964"/>
              <a:ext cx="36" cy="52"/>
            </a:xfrm>
            <a:custGeom>
              <a:avLst/>
              <a:gdLst>
                <a:gd name="T0" fmla="*/ 0 w 143"/>
                <a:gd name="T1" fmla="*/ 0 h 208"/>
                <a:gd name="T2" fmla="*/ 0 w 143"/>
                <a:gd name="T3" fmla="*/ 0 h 208"/>
                <a:gd name="T4" fmla="*/ 0 w 143"/>
                <a:gd name="T5" fmla="*/ 0 h 208"/>
                <a:gd name="T6" fmla="*/ 0 w 143"/>
                <a:gd name="T7" fmla="*/ 0 h 208"/>
                <a:gd name="T8" fmla="*/ 0 w 143"/>
                <a:gd name="T9" fmla="*/ 0 h 208"/>
                <a:gd name="T10" fmla="*/ 0 w 143"/>
                <a:gd name="T11" fmla="*/ 0 h 208"/>
                <a:gd name="T12" fmla="*/ 0 w 143"/>
                <a:gd name="T13" fmla="*/ 0 h 208"/>
                <a:gd name="T14" fmla="*/ 0 w 143"/>
                <a:gd name="T15" fmla="*/ 0 h 208"/>
                <a:gd name="T16" fmla="*/ 0 w 143"/>
                <a:gd name="T17" fmla="*/ 0 h 208"/>
                <a:gd name="T18" fmla="*/ 0 w 143"/>
                <a:gd name="T19" fmla="*/ 0 h 208"/>
                <a:gd name="T20" fmla="*/ 0 w 143"/>
                <a:gd name="T21" fmla="*/ 0 h 208"/>
                <a:gd name="T22" fmla="*/ 0 w 143"/>
                <a:gd name="T23" fmla="*/ 0 h 208"/>
                <a:gd name="T24" fmla="*/ 0 w 143"/>
                <a:gd name="T25" fmla="*/ 0 h 208"/>
                <a:gd name="T26" fmla="*/ 0 w 143"/>
                <a:gd name="T27" fmla="*/ 0 h 208"/>
                <a:gd name="T28" fmla="*/ 0 w 143"/>
                <a:gd name="T29" fmla="*/ 0 h 208"/>
                <a:gd name="T30" fmla="*/ 0 w 143"/>
                <a:gd name="T31" fmla="*/ 0 h 208"/>
                <a:gd name="T32" fmla="*/ 0 w 143"/>
                <a:gd name="T33" fmla="*/ 0 h 208"/>
                <a:gd name="T34" fmla="*/ 0 w 143"/>
                <a:gd name="T35" fmla="*/ 0 h 2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3"/>
                <a:gd name="T55" fmla="*/ 0 h 208"/>
                <a:gd name="T56" fmla="*/ 143 w 143"/>
                <a:gd name="T57" fmla="*/ 208 h 20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3" h="208">
                  <a:moveTo>
                    <a:pt x="58" y="208"/>
                  </a:moveTo>
                  <a:lnTo>
                    <a:pt x="49" y="201"/>
                  </a:lnTo>
                  <a:lnTo>
                    <a:pt x="37" y="195"/>
                  </a:lnTo>
                  <a:lnTo>
                    <a:pt x="25" y="190"/>
                  </a:lnTo>
                  <a:lnTo>
                    <a:pt x="14" y="186"/>
                  </a:lnTo>
                  <a:lnTo>
                    <a:pt x="4" y="178"/>
                  </a:lnTo>
                  <a:lnTo>
                    <a:pt x="0" y="172"/>
                  </a:lnTo>
                  <a:lnTo>
                    <a:pt x="1" y="161"/>
                  </a:lnTo>
                  <a:lnTo>
                    <a:pt x="8" y="149"/>
                  </a:lnTo>
                  <a:lnTo>
                    <a:pt x="107" y="0"/>
                  </a:lnTo>
                  <a:lnTo>
                    <a:pt x="133" y="22"/>
                  </a:lnTo>
                  <a:lnTo>
                    <a:pt x="143" y="47"/>
                  </a:lnTo>
                  <a:lnTo>
                    <a:pt x="137" y="73"/>
                  </a:lnTo>
                  <a:lnTo>
                    <a:pt x="123" y="100"/>
                  </a:lnTo>
                  <a:lnTo>
                    <a:pt x="103" y="126"/>
                  </a:lnTo>
                  <a:lnTo>
                    <a:pt x="83" y="154"/>
                  </a:lnTo>
                  <a:lnTo>
                    <a:pt x="66" y="181"/>
                  </a:lnTo>
                  <a:lnTo>
                    <a:pt x="58" y="208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0" name="Freeform 96"/>
            <p:cNvSpPr>
              <a:spLocks/>
            </p:cNvSpPr>
            <p:nvPr/>
          </p:nvSpPr>
          <p:spPr bwMode="auto">
            <a:xfrm>
              <a:off x="4264" y="2983"/>
              <a:ext cx="37" cy="45"/>
            </a:xfrm>
            <a:custGeom>
              <a:avLst/>
              <a:gdLst>
                <a:gd name="T0" fmla="*/ 0 w 150"/>
                <a:gd name="T1" fmla="*/ 0 h 179"/>
                <a:gd name="T2" fmla="*/ 0 w 150"/>
                <a:gd name="T3" fmla="*/ 0 h 179"/>
                <a:gd name="T4" fmla="*/ 0 w 150"/>
                <a:gd name="T5" fmla="*/ 0 h 179"/>
                <a:gd name="T6" fmla="*/ 0 w 150"/>
                <a:gd name="T7" fmla="*/ 0 h 179"/>
                <a:gd name="T8" fmla="*/ 0 w 150"/>
                <a:gd name="T9" fmla="*/ 0 h 179"/>
                <a:gd name="T10" fmla="*/ 0 w 150"/>
                <a:gd name="T11" fmla="*/ 0 h 179"/>
                <a:gd name="T12" fmla="*/ 0 w 150"/>
                <a:gd name="T13" fmla="*/ 0 h 179"/>
                <a:gd name="T14" fmla="*/ 0 w 150"/>
                <a:gd name="T15" fmla="*/ 0 h 179"/>
                <a:gd name="T16" fmla="*/ 0 w 150"/>
                <a:gd name="T17" fmla="*/ 0 h 179"/>
                <a:gd name="T18" fmla="*/ 0 w 150"/>
                <a:gd name="T19" fmla="*/ 0 h 179"/>
                <a:gd name="T20" fmla="*/ 0 w 150"/>
                <a:gd name="T21" fmla="*/ 0 h 179"/>
                <a:gd name="T22" fmla="*/ 0 w 150"/>
                <a:gd name="T23" fmla="*/ 0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0"/>
                <a:gd name="T37" fmla="*/ 0 h 179"/>
                <a:gd name="T38" fmla="*/ 150 w 150"/>
                <a:gd name="T39" fmla="*/ 179 h 1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0" h="179">
                  <a:moveTo>
                    <a:pt x="150" y="50"/>
                  </a:moveTo>
                  <a:lnTo>
                    <a:pt x="60" y="179"/>
                  </a:lnTo>
                  <a:lnTo>
                    <a:pt x="0" y="160"/>
                  </a:lnTo>
                  <a:lnTo>
                    <a:pt x="81" y="0"/>
                  </a:lnTo>
                  <a:lnTo>
                    <a:pt x="87" y="4"/>
                  </a:lnTo>
                  <a:lnTo>
                    <a:pt x="96" y="7"/>
                  </a:lnTo>
                  <a:lnTo>
                    <a:pt x="106" y="11"/>
                  </a:lnTo>
                  <a:lnTo>
                    <a:pt x="115" y="17"/>
                  </a:lnTo>
                  <a:lnTo>
                    <a:pt x="124" y="22"/>
                  </a:lnTo>
                  <a:lnTo>
                    <a:pt x="133" y="30"/>
                  </a:lnTo>
                  <a:lnTo>
                    <a:pt x="141" y="39"/>
                  </a:lnTo>
                  <a:lnTo>
                    <a:pt x="150" y="5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1" name="Freeform 97"/>
            <p:cNvSpPr>
              <a:spLocks/>
            </p:cNvSpPr>
            <p:nvPr/>
          </p:nvSpPr>
          <p:spPr bwMode="auto">
            <a:xfrm>
              <a:off x="4072" y="2996"/>
              <a:ext cx="32" cy="52"/>
            </a:xfrm>
            <a:custGeom>
              <a:avLst/>
              <a:gdLst>
                <a:gd name="T0" fmla="*/ 0 w 124"/>
                <a:gd name="T1" fmla="*/ 0 h 210"/>
                <a:gd name="T2" fmla="*/ 0 w 124"/>
                <a:gd name="T3" fmla="*/ 0 h 210"/>
                <a:gd name="T4" fmla="*/ 0 w 124"/>
                <a:gd name="T5" fmla="*/ 0 h 210"/>
                <a:gd name="T6" fmla="*/ 0 w 124"/>
                <a:gd name="T7" fmla="*/ 0 h 210"/>
                <a:gd name="T8" fmla="*/ 0 w 124"/>
                <a:gd name="T9" fmla="*/ 0 h 210"/>
                <a:gd name="T10" fmla="*/ 0 w 124"/>
                <a:gd name="T11" fmla="*/ 0 h 210"/>
                <a:gd name="T12" fmla="*/ 0 w 124"/>
                <a:gd name="T13" fmla="*/ 0 h 210"/>
                <a:gd name="T14" fmla="*/ 0 w 124"/>
                <a:gd name="T15" fmla="*/ 0 h 210"/>
                <a:gd name="T16" fmla="*/ 0 w 124"/>
                <a:gd name="T17" fmla="*/ 0 h 210"/>
                <a:gd name="T18" fmla="*/ 0 w 124"/>
                <a:gd name="T19" fmla="*/ 0 h 210"/>
                <a:gd name="T20" fmla="*/ 0 w 124"/>
                <a:gd name="T21" fmla="*/ 0 h 210"/>
                <a:gd name="T22" fmla="*/ 0 w 124"/>
                <a:gd name="T23" fmla="*/ 0 h 210"/>
                <a:gd name="T24" fmla="*/ 0 w 124"/>
                <a:gd name="T25" fmla="*/ 0 h 210"/>
                <a:gd name="T26" fmla="*/ 0 w 124"/>
                <a:gd name="T27" fmla="*/ 0 h 210"/>
                <a:gd name="T28" fmla="*/ 0 w 124"/>
                <a:gd name="T29" fmla="*/ 0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210"/>
                <a:gd name="T47" fmla="*/ 124 w 124"/>
                <a:gd name="T48" fmla="*/ 210 h 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210">
                  <a:moveTo>
                    <a:pt x="119" y="70"/>
                  </a:moveTo>
                  <a:lnTo>
                    <a:pt x="39" y="210"/>
                  </a:lnTo>
                  <a:lnTo>
                    <a:pt x="29" y="201"/>
                  </a:lnTo>
                  <a:lnTo>
                    <a:pt x="19" y="193"/>
                  </a:lnTo>
                  <a:lnTo>
                    <a:pt x="7" y="186"/>
                  </a:lnTo>
                  <a:lnTo>
                    <a:pt x="0" y="179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9" y="7"/>
                  </a:lnTo>
                  <a:lnTo>
                    <a:pt x="108" y="13"/>
                  </a:lnTo>
                  <a:lnTo>
                    <a:pt x="117" y="23"/>
                  </a:lnTo>
                  <a:lnTo>
                    <a:pt x="121" y="33"/>
                  </a:lnTo>
                  <a:lnTo>
                    <a:pt x="124" y="46"/>
                  </a:lnTo>
                  <a:lnTo>
                    <a:pt x="123" y="58"/>
                  </a:lnTo>
                  <a:lnTo>
                    <a:pt x="119" y="7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2" name="Freeform 98"/>
            <p:cNvSpPr>
              <a:spLocks/>
            </p:cNvSpPr>
            <p:nvPr/>
          </p:nvSpPr>
          <p:spPr bwMode="auto">
            <a:xfrm>
              <a:off x="4291" y="3003"/>
              <a:ext cx="24" cy="35"/>
            </a:xfrm>
            <a:custGeom>
              <a:avLst/>
              <a:gdLst>
                <a:gd name="T0" fmla="*/ 0 w 93"/>
                <a:gd name="T1" fmla="*/ 0 h 139"/>
                <a:gd name="T2" fmla="*/ 0 w 93"/>
                <a:gd name="T3" fmla="*/ 0 h 139"/>
                <a:gd name="T4" fmla="*/ 0 w 93"/>
                <a:gd name="T5" fmla="*/ 0 h 139"/>
                <a:gd name="T6" fmla="*/ 0 w 93"/>
                <a:gd name="T7" fmla="*/ 0 h 139"/>
                <a:gd name="T8" fmla="*/ 0 w 93"/>
                <a:gd name="T9" fmla="*/ 0 h 139"/>
                <a:gd name="T10" fmla="*/ 0 w 93"/>
                <a:gd name="T11" fmla="*/ 0 h 139"/>
                <a:gd name="T12" fmla="*/ 0 w 93"/>
                <a:gd name="T13" fmla="*/ 0 h 139"/>
                <a:gd name="T14" fmla="*/ 0 w 93"/>
                <a:gd name="T15" fmla="*/ 0 h 139"/>
                <a:gd name="T16" fmla="*/ 0 w 93"/>
                <a:gd name="T17" fmla="*/ 0 h 139"/>
                <a:gd name="T18" fmla="*/ 0 w 93"/>
                <a:gd name="T19" fmla="*/ 0 h 139"/>
                <a:gd name="T20" fmla="*/ 0 w 93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139"/>
                <a:gd name="T35" fmla="*/ 93 w 93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139">
                  <a:moveTo>
                    <a:pt x="80" y="139"/>
                  </a:moveTo>
                  <a:lnTo>
                    <a:pt x="0" y="130"/>
                  </a:lnTo>
                  <a:lnTo>
                    <a:pt x="60" y="0"/>
                  </a:lnTo>
                  <a:lnTo>
                    <a:pt x="69" y="14"/>
                  </a:lnTo>
                  <a:lnTo>
                    <a:pt x="79" y="31"/>
                  </a:lnTo>
                  <a:lnTo>
                    <a:pt x="86" y="47"/>
                  </a:lnTo>
                  <a:lnTo>
                    <a:pt x="92" y="66"/>
                  </a:lnTo>
                  <a:lnTo>
                    <a:pt x="93" y="83"/>
                  </a:lnTo>
                  <a:lnTo>
                    <a:pt x="92" y="101"/>
                  </a:lnTo>
                  <a:lnTo>
                    <a:pt x="88" y="120"/>
                  </a:lnTo>
                  <a:lnTo>
                    <a:pt x="80" y="13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3" name="Freeform 99"/>
            <p:cNvSpPr>
              <a:spLocks/>
            </p:cNvSpPr>
            <p:nvPr/>
          </p:nvSpPr>
          <p:spPr bwMode="auto">
            <a:xfrm>
              <a:off x="4093" y="3018"/>
              <a:ext cx="29" cy="42"/>
            </a:xfrm>
            <a:custGeom>
              <a:avLst/>
              <a:gdLst>
                <a:gd name="T0" fmla="*/ 0 w 115"/>
                <a:gd name="T1" fmla="*/ 0 h 169"/>
                <a:gd name="T2" fmla="*/ 0 w 115"/>
                <a:gd name="T3" fmla="*/ 0 h 169"/>
                <a:gd name="T4" fmla="*/ 0 w 115"/>
                <a:gd name="T5" fmla="*/ 0 h 169"/>
                <a:gd name="T6" fmla="*/ 0 w 115"/>
                <a:gd name="T7" fmla="*/ 0 h 169"/>
                <a:gd name="T8" fmla="*/ 0 w 115"/>
                <a:gd name="T9" fmla="*/ 0 h 169"/>
                <a:gd name="T10" fmla="*/ 0 w 115"/>
                <a:gd name="T11" fmla="*/ 0 h 169"/>
                <a:gd name="T12" fmla="*/ 0 w 115"/>
                <a:gd name="T13" fmla="*/ 0 h 169"/>
                <a:gd name="T14" fmla="*/ 0 w 115"/>
                <a:gd name="T15" fmla="*/ 0 h 169"/>
                <a:gd name="T16" fmla="*/ 0 w 115"/>
                <a:gd name="T17" fmla="*/ 0 h 169"/>
                <a:gd name="T18" fmla="*/ 0 w 115"/>
                <a:gd name="T19" fmla="*/ 0 h 169"/>
                <a:gd name="T20" fmla="*/ 0 w 115"/>
                <a:gd name="T21" fmla="*/ 0 h 169"/>
                <a:gd name="T22" fmla="*/ 0 w 115"/>
                <a:gd name="T23" fmla="*/ 0 h 169"/>
                <a:gd name="T24" fmla="*/ 0 w 115"/>
                <a:gd name="T25" fmla="*/ 0 h 169"/>
                <a:gd name="T26" fmla="*/ 0 w 115"/>
                <a:gd name="T27" fmla="*/ 0 h 169"/>
                <a:gd name="T28" fmla="*/ 0 w 115"/>
                <a:gd name="T29" fmla="*/ 0 h 169"/>
                <a:gd name="T30" fmla="*/ 0 w 115"/>
                <a:gd name="T31" fmla="*/ 0 h 169"/>
                <a:gd name="T32" fmla="*/ 0 w 115"/>
                <a:gd name="T33" fmla="*/ 0 h 169"/>
                <a:gd name="T34" fmla="*/ 0 w 115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169"/>
                <a:gd name="T56" fmla="*/ 115 w 115"/>
                <a:gd name="T57" fmla="*/ 169 h 16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169">
                  <a:moveTo>
                    <a:pt x="55" y="169"/>
                  </a:moveTo>
                  <a:lnTo>
                    <a:pt x="42" y="167"/>
                  </a:lnTo>
                  <a:lnTo>
                    <a:pt x="30" y="164"/>
                  </a:lnTo>
                  <a:lnTo>
                    <a:pt x="17" y="156"/>
                  </a:lnTo>
                  <a:lnTo>
                    <a:pt x="9" y="149"/>
                  </a:lnTo>
                  <a:lnTo>
                    <a:pt x="2" y="138"/>
                  </a:lnTo>
                  <a:lnTo>
                    <a:pt x="0" y="127"/>
                  </a:lnTo>
                  <a:lnTo>
                    <a:pt x="4" y="113"/>
                  </a:lnTo>
                  <a:lnTo>
                    <a:pt x="15" y="100"/>
                  </a:lnTo>
                  <a:lnTo>
                    <a:pt x="76" y="0"/>
                  </a:lnTo>
                  <a:lnTo>
                    <a:pt x="103" y="19"/>
                  </a:lnTo>
                  <a:lnTo>
                    <a:pt x="115" y="40"/>
                  </a:lnTo>
                  <a:lnTo>
                    <a:pt x="114" y="62"/>
                  </a:lnTo>
                  <a:lnTo>
                    <a:pt x="106" y="85"/>
                  </a:lnTo>
                  <a:lnTo>
                    <a:pt x="91" y="106"/>
                  </a:lnTo>
                  <a:lnTo>
                    <a:pt x="76" y="128"/>
                  </a:lnTo>
                  <a:lnTo>
                    <a:pt x="62" y="149"/>
                  </a:lnTo>
                  <a:lnTo>
                    <a:pt x="55" y="169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4" name="Freeform 100"/>
            <p:cNvSpPr>
              <a:spLocks/>
            </p:cNvSpPr>
            <p:nvPr/>
          </p:nvSpPr>
          <p:spPr bwMode="auto">
            <a:xfrm>
              <a:off x="4120" y="3041"/>
              <a:ext cx="20" cy="27"/>
            </a:xfrm>
            <a:custGeom>
              <a:avLst/>
              <a:gdLst>
                <a:gd name="T0" fmla="*/ 0 w 82"/>
                <a:gd name="T1" fmla="*/ 0 h 110"/>
                <a:gd name="T2" fmla="*/ 0 w 82"/>
                <a:gd name="T3" fmla="*/ 0 h 110"/>
                <a:gd name="T4" fmla="*/ 0 w 82"/>
                <a:gd name="T5" fmla="*/ 0 h 110"/>
                <a:gd name="T6" fmla="*/ 0 w 82"/>
                <a:gd name="T7" fmla="*/ 0 h 110"/>
                <a:gd name="T8" fmla="*/ 0 w 82"/>
                <a:gd name="T9" fmla="*/ 0 h 110"/>
                <a:gd name="T10" fmla="*/ 0 w 82"/>
                <a:gd name="T11" fmla="*/ 0 h 110"/>
                <a:gd name="T12" fmla="*/ 0 w 82"/>
                <a:gd name="T13" fmla="*/ 0 h 110"/>
                <a:gd name="T14" fmla="*/ 0 w 82"/>
                <a:gd name="T15" fmla="*/ 0 h 110"/>
                <a:gd name="T16" fmla="*/ 0 w 82"/>
                <a:gd name="T17" fmla="*/ 0 h 110"/>
                <a:gd name="T18" fmla="*/ 0 w 82"/>
                <a:gd name="T19" fmla="*/ 0 h 110"/>
                <a:gd name="T20" fmla="*/ 0 w 8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10"/>
                <a:gd name="T35" fmla="*/ 82 w 82"/>
                <a:gd name="T36" fmla="*/ 110 h 1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10">
                  <a:moveTo>
                    <a:pt x="70" y="110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50" y="11"/>
                  </a:lnTo>
                  <a:lnTo>
                    <a:pt x="61" y="24"/>
                  </a:lnTo>
                  <a:lnTo>
                    <a:pt x="70" y="37"/>
                  </a:lnTo>
                  <a:lnTo>
                    <a:pt x="77" y="51"/>
                  </a:lnTo>
                  <a:lnTo>
                    <a:pt x="81" y="64"/>
                  </a:lnTo>
                  <a:lnTo>
                    <a:pt x="82" y="79"/>
                  </a:lnTo>
                  <a:lnTo>
                    <a:pt x="77" y="93"/>
                  </a:lnTo>
                  <a:lnTo>
                    <a:pt x="70" y="110"/>
                  </a:lnTo>
                  <a:close/>
                </a:path>
              </a:pathLst>
            </a:custGeom>
            <a:solidFill>
              <a:srgbClr val="B24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5" name="Freeform 101"/>
            <p:cNvSpPr>
              <a:spLocks/>
            </p:cNvSpPr>
            <p:nvPr/>
          </p:nvSpPr>
          <p:spPr bwMode="auto">
            <a:xfrm>
              <a:off x="4142" y="1886"/>
              <a:ext cx="15" cy="8"/>
            </a:xfrm>
            <a:custGeom>
              <a:avLst/>
              <a:gdLst>
                <a:gd name="T0" fmla="*/ 0 w 60"/>
                <a:gd name="T1" fmla="*/ 0 h 34"/>
                <a:gd name="T2" fmla="*/ 0 w 60"/>
                <a:gd name="T3" fmla="*/ 0 h 34"/>
                <a:gd name="T4" fmla="*/ 0 w 60"/>
                <a:gd name="T5" fmla="*/ 0 h 34"/>
                <a:gd name="T6" fmla="*/ 0 w 60"/>
                <a:gd name="T7" fmla="*/ 0 h 34"/>
                <a:gd name="T8" fmla="*/ 0 w 60"/>
                <a:gd name="T9" fmla="*/ 0 h 34"/>
                <a:gd name="T10" fmla="*/ 0 w 60"/>
                <a:gd name="T11" fmla="*/ 0 h 34"/>
                <a:gd name="T12" fmla="*/ 0 w 60"/>
                <a:gd name="T13" fmla="*/ 0 h 34"/>
                <a:gd name="T14" fmla="*/ 0 w 60"/>
                <a:gd name="T15" fmla="*/ 0 h 34"/>
                <a:gd name="T16" fmla="*/ 0 w 60"/>
                <a:gd name="T17" fmla="*/ 0 h 34"/>
                <a:gd name="T18" fmla="*/ 0 w 60"/>
                <a:gd name="T19" fmla="*/ 0 h 34"/>
                <a:gd name="T20" fmla="*/ 0 w 60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0"/>
                <a:gd name="T34" fmla="*/ 0 h 34"/>
                <a:gd name="T35" fmla="*/ 60 w 60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0" h="34">
                  <a:moveTo>
                    <a:pt x="60" y="30"/>
                  </a:moveTo>
                  <a:lnTo>
                    <a:pt x="60" y="33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37" y="34"/>
                  </a:lnTo>
                  <a:lnTo>
                    <a:pt x="25" y="32"/>
                  </a:lnTo>
                  <a:lnTo>
                    <a:pt x="14" y="32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30" y="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6" name="Freeform 102"/>
            <p:cNvSpPr>
              <a:spLocks/>
            </p:cNvSpPr>
            <p:nvPr/>
          </p:nvSpPr>
          <p:spPr bwMode="auto">
            <a:xfrm>
              <a:off x="4035" y="1558"/>
              <a:ext cx="75" cy="79"/>
            </a:xfrm>
            <a:custGeom>
              <a:avLst/>
              <a:gdLst>
                <a:gd name="T0" fmla="*/ 0 w 298"/>
                <a:gd name="T1" fmla="*/ 0 h 319"/>
                <a:gd name="T2" fmla="*/ 0 w 298"/>
                <a:gd name="T3" fmla="*/ 0 h 319"/>
                <a:gd name="T4" fmla="*/ 0 w 298"/>
                <a:gd name="T5" fmla="*/ 0 h 319"/>
                <a:gd name="T6" fmla="*/ 0 w 298"/>
                <a:gd name="T7" fmla="*/ 0 h 319"/>
                <a:gd name="T8" fmla="*/ 0 w 298"/>
                <a:gd name="T9" fmla="*/ 0 h 319"/>
                <a:gd name="T10" fmla="*/ 0 w 298"/>
                <a:gd name="T11" fmla="*/ 0 h 319"/>
                <a:gd name="T12" fmla="*/ 0 w 298"/>
                <a:gd name="T13" fmla="*/ 0 h 319"/>
                <a:gd name="T14" fmla="*/ 0 w 298"/>
                <a:gd name="T15" fmla="*/ 0 h 319"/>
                <a:gd name="T16" fmla="*/ 0 w 298"/>
                <a:gd name="T17" fmla="*/ 0 h 319"/>
                <a:gd name="T18" fmla="*/ 0 w 298"/>
                <a:gd name="T19" fmla="*/ 0 h 319"/>
                <a:gd name="T20" fmla="*/ 0 w 298"/>
                <a:gd name="T21" fmla="*/ 0 h 319"/>
                <a:gd name="T22" fmla="*/ 0 w 298"/>
                <a:gd name="T23" fmla="*/ 0 h 319"/>
                <a:gd name="T24" fmla="*/ 0 w 298"/>
                <a:gd name="T25" fmla="*/ 0 h 319"/>
                <a:gd name="T26" fmla="*/ 0 w 298"/>
                <a:gd name="T27" fmla="*/ 0 h 319"/>
                <a:gd name="T28" fmla="*/ 0 w 298"/>
                <a:gd name="T29" fmla="*/ 0 h 319"/>
                <a:gd name="T30" fmla="*/ 0 w 298"/>
                <a:gd name="T31" fmla="*/ 0 h 319"/>
                <a:gd name="T32" fmla="*/ 0 w 298"/>
                <a:gd name="T33" fmla="*/ 0 h 319"/>
                <a:gd name="T34" fmla="*/ 0 w 298"/>
                <a:gd name="T35" fmla="*/ 0 h 319"/>
                <a:gd name="T36" fmla="*/ 0 w 298"/>
                <a:gd name="T37" fmla="*/ 0 h 319"/>
                <a:gd name="T38" fmla="*/ 0 w 298"/>
                <a:gd name="T39" fmla="*/ 0 h 319"/>
                <a:gd name="T40" fmla="*/ 0 w 298"/>
                <a:gd name="T41" fmla="*/ 0 h 319"/>
                <a:gd name="T42" fmla="*/ 0 w 298"/>
                <a:gd name="T43" fmla="*/ 0 h 319"/>
                <a:gd name="T44" fmla="*/ 0 w 298"/>
                <a:gd name="T45" fmla="*/ 0 h 319"/>
                <a:gd name="T46" fmla="*/ 0 w 298"/>
                <a:gd name="T47" fmla="*/ 0 h 319"/>
                <a:gd name="T48" fmla="*/ 0 w 298"/>
                <a:gd name="T49" fmla="*/ 0 h 319"/>
                <a:gd name="T50" fmla="*/ 0 w 298"/>
                <a:gd name="T51" fmla="*/ 0 h 319"/>
                <a:gd name="T52" fmla="*/ 0 w 298"/>
                <a:gd name="T53" fmla="*/ 0 h 319"/>
                <a:gd name="T54" fmla="*/ 0 w 298"/>
                <a:gd name="T55" fmla="*/ 0 h 319"/>
                <a:gd name="T56" fmla="*/ 0 w 298"/>
                <a:gd name="T57" fmla="*/ 0 h 319"/>
                <a:gd name="T58" fmla="*/ 0 w 298"/>
                <a:gd name="T59" fmla="*/ 0 h 319"/>
                <a:gd name="T60" fmla="*/ 0 w 298"/>
                <a:gd name="T61" fmla="*/ 0 h 319"/>
                <a:gd name="T62" fmla="*/ 0 w 298"/>
                <a:gd name="T63" fmla="*/ 0 h 319"/>
                <a:gd name="T64" fmla="*/ 0 w 298"/>
                <a:gd name="T65" fmla="*/ 0 h 319"/>
                <a:gd name="T66" fmla="*/ 0 w 298"/>
                <a:gd name="T67" fmla="*/ 0 h 319"/>
                <a:gd name="T68" fmla="*/ 0 w 298"/>
                <a:gd name="T69" fmla="*/ 0 h 319"/>
                <a:gd name="T70" fmla="*/ 0 w 298"/>
                <a:gd name="T71" fmla="*/ 0 h 319"/>
                <a:gd name="T72" fmla="*/ 0 w 298"/>
                <a:gd name="T73" fmla="*/ 0 h 319"/>
                <a:gd name="T74" fmla="*/ 0 w 298"/>
                <a:gd name="T75" fmla="*/ 0 h 319"/>
                <a:gd name="T76" fmla="*/ 0 w 298"/>
                <a:gd name="T77" fmla="*/ 0 h 319"/>
                <a:gd name="T78" fmla="*/ 0 w 298"/>
                <a:gd name="T79" fmla="*/ 0 h 319"/>
                <a:gd name="T80" fmla="*/ 0 w 298"/>
                <a:gd name="T81" fmla="*/ 0 h 319"/>
                <a:gd name="T82" fmla="*/ 0 w 298"/>
                <a:gd name="T83" fmla="*/ 0 h 319"/>
                <a:gd name="T84" fmla="*/ 0 w 298"/>
                <a:gd name="T85" fmla="*/ 0 h 319"/>
                <a:gd name="T86" fmla="*/ 0 w 298"/>
                <a:gd name="T87" fmla="*/ 0 h 319"/>
                <a:gd name="T88" fmla="*/ 0 w 298"/>
                <a:gd name="T89" fmla="*/ 0 h 319"/>
                <a:gd name="T90" fmla="*/ 0 w 298"/>
                <a:gd name="T91" fmla="*/ 0 h 319"/>
                <a:gd name="T92" fmla="*/ 0 w 298"/>
                <a:gd name="T93" fmla="*/ 0 h 319"/>
                <a:gd name="T94" fmla="*/ 0 w 298"/>
                <a:gd name="T95" fmla="*/ 0 h 319"/>
                <a:gd name="T96" fmla="*/ 0 w 298"/>
                <a:gd name="T97" fmla="*/ 0 h 319"/>
                <a:gd name="T98" fmla="*/ 0 w 298"/>
                <a:gd name="T99" fmla="*/ 0 h 319"/>
                <a:gd name="T100" fmla="*/ 0 w 298"/>
                <a:gd name="T101" fmla="*/ 0 h 319"/>
                <a:gd name="T102" fmla="*/ 0 w 298"/>
                <a:gd name="T103" fmla="*/ 0 h 319"/>
                <a:gd name="T104" fmla="*/ 0 w 298"/>
                <a:gd name="T105" fmla="*/ 0 h 319"/>
                <a:gd name="T106" fmla="*/ 0 w 298"/>
                <a:gd name="T107" fmla="*/ 0 h 319"/>
                <a:gd name="T108" fmla="*/ 0 w 298"/>
                <a:gd name="T109" fmla="*/ 0 h 319"/>
                <a:gd name="T110" fmla="*/ 0 w 298"/>
                <a:gd name="T111" fmla="*/ 0 h 319"/>
                <a:gd name="T112" fmla="*/ 0 w 298"/>
                <a:gd name="T113" fmla="*/ 0 h 319"/>
                <a:gd name="T114" fmla="*/ 0 w 298"/>
                <a:gd name="T115" fmla="*/ 0 h 319"/>
                <a:gd name="T116" fmla="*/ 0 w 298"/>
                <a:gd name="T117" fmla="*/ 0 h 319"/>
                <a:gd name="T118" fmla="*/ 0 w 298"/>
                <a:gd name="T119" fmla="*/ 0 h 319"/>
                <a:gd name="T120" fmla="*/ 0 w 298"/>
                <a:gd name="T121" fmla="*/ 0 h 319"/>
                <a:gd name="T122" fmla="*/ 0 w 298"/>
                <a:gd name="T123" fmla="*/ 0 h 3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8"/>
                <a:gd name="T187" fmla="*/ 0 h 319"/>
                <a:gd name="T188" fmla="*/ 298 w 298"/>
                <a:gd name="T189" fmla="*/ 319 h 3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8" h="319">
                  <a:moveTo>
                    <a:pt x="219" y="99"/>
                  </a:moveTo>
                  <a:lnTo>
                    <a:pt x="298" y="119"/>
                  </a:lnTo>
                  <a:lnTo>
                    <a:pt x="298" y="130"/>
                  </a:lnTo>
                  <a:lnTo>
                    <a:pt x="288" y="136"/>
                  </a:lnTo>
                  <a:lnTo>
                    <a:pt x="279" y="145"/>
                  </a:lnTo>
                  <a:lnTo>
                    <a:pt x="267" y="155"/>
                  </a:lnTo>
                  <a:lnTo>
                    <a:pt x="257" y="165"/>
                  </a:lnTo>
                  <a:lnTo>
                    <a:pt x="246" y="174"/>
                  </a:lnTo>
                  <a:lnTo>
                    <a:pt x="240" y="186"/>
                  </a:lnTo>
                  <a:lnTo>
                    <a:pt x="236" y="197"/>
                  </a:lnTo>
                  <a:lnTo>
                    <a:pt x="239" y="209"/>
                  </a:lnTo>
                  <a:lnTo>
                    <a:pt x="248" y="221"/>
                  </a:lnTo>
                  <a:lnTo>
                    <a:pt x="256" y="234"/>
                  </a:lnTo>
                  <a:lnTo>
                    <a:pt x="260" y="248"/>
                  </a:lnTo>
                  <a:lnTo>
                    <a:pt x="263" y="263"/>
                  </a:lnTo>
                  <a:lnTo>
                    <a:pt x="263" y="277"/>
                  </a:lnTo>
                  <a:lnTo>
                    <a:pt x="263" y="292"/>
                  </a:lnTo>
                  <a:lnTo>
                    <a:pt x="261" y="305"/>
                  </a:lnTo>
                  <a:lnTo>
                    <a:pt x="259" y="319"/>
                  </a:lnTo>
                  <a:lnTo>
                    <a:pt x="244" y="315"/>
                  </a:lnTo>
                  <a:lnTo>
                    <a:pt x="231" y="310"/>
                  </a:lnTo>
                  <a:lnTo>
                    <a:pt x="219" y="301"/>
                  </a:lnTo>
                  <a:lnTo>
                    <a:pt x="209" y="294"/>
                  </a:lnTo>
                  <a:lnTo>
                    <a:pt x="197" y="284"/>
                  </a:lnTo>
                  <a:lnTo>
                    <a:pt x="185" y="276"/>
                  </a:lnTo>
                  <a:lnTo>
                    <a:pt x="172" y="270"/>
                  </a:lnTo>
                  <a:lnTo>
                    <a:pt x="159" y="269"/>
                  </a:lnTo>
                  <a:lnTo>
                    <a:pt x="154" y="263"/>
                  </a:lnTo>
                  <a:lnTo>
                    <a:pt x="150" y="258"/>
                  </a:lnTo>
                  <a:lnTo>
                    <a:pt x="143" y="251"/>
                  </a:lnTo>
                  <a:lnTo>
                    <a:pt x="138" y="247"/>
                  </a:lnTo>
                  <a:lnTo>
                    <a:pt x="130" y="243"/>
                  </a:lnTo>
                  <a:lnTo>
                    <a:pt x="124" y="242"/>
                  </a:lnTo>
                  <a:lnTo>
                    <a:pt x="116" y="243"/>
                  </a:lnTo>
                  <a:lnTo>
                    <a:pt x="109" y="249"/>
                  </a:lnTo>
                  <a:lnTo>
                    <a:pt x="96" y="259"/>
                  </a:lnTo>
                  <a:lnTo>
                    <a:pt x="84" y="269"/>
                  </a:lnTo>
                  <a:lnTo>
                    <a:pt x="71" y="277"/>
                  </a:lnTo>
                  <a:lnTo>
                    <a:pt x="60" y="286"/>
                  </a:lnTo>
                  <a:lnTo>
                    <a:pt x="47" y="292"/>
                  </a:lnTo>
                  <a:lnTo>
                    <a:pt x="33" y="299"/>
                  </a:lnTo>
                  <a:lnTo>
                    <a:pt x="20" y="303"/>
                  </a:lnTo>
                  <a:lnTo>
                    <a:pt x="10" y="309"/>
                  </a:lnTo>
                  <a:lnTo>
                    <a:pt x="60" y="179"/>
                  </a:lnTo>
                  <a:lnTo>
                    <a:pt x="53" y="170"/>
                  </a:lnTo>
                  <a:lnTo>
                    <a:pt x="47" y="161"/>
                  </a:lnTo>
                  <a:lnTo>
                    <a:pt x="38" y="153"/>
                  </a:lnTo>
                  <a:lnTo>
                    <a:pt x="29" y="144"/>
                  </a:lnTo>
                  <a:lnTo>
                    <a:pt x="19" y="134"/>
                  </a:lnTo>
                  <a:lnTo>
                    <a:pt x="11" y="125"/>
                  </a:lnTo>
                  <a:lnTo>
                    <a:pt x="4" y="116"/>
                  </a:lnTo>
                  <a:lnTo>
                    <a:pt x="0" y="109"/>
                  </a:lnTo>
                  <a:lnTo>
                    <a:pt x="26" y="111"/>
                  </a:lnTo>
                  <a:lnTo>
                    <a:pt x="50" y="107"/>
                  </a:lnTo>
                  <a:lnTo>
                    <a:pt x="70" y="95"/>
                  </a:lnTo>
                  <a:lnTo>
                    <a:pt x="89" y="80"/>
                  </a:lnTo>
                  <a:lnTo>
                    <a:pt x="104" y="60"/>
                  </a:lnTo>
                  <a:lnTo>
                    <a:pt x="119" y="40"/>
                  </a:lnTo>
                  <a:lnTo>
                    <a:pt x="133" y="18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219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7" name="Freeform 103"/>
            <p:cNvSpPr>
              <a:spLocks/>
            </p:cNvSpPr>
            <p:nvPr/>
          </p:nvSpPr>
          <p:spPr bwMode="auto">
            <a:xfrm>
              <a:off x="4045" y="1568"/>
              <a:ext cx="55" cy="62"/>
            </a:xfrm>
            <a:custGeom>
              <a:avLst/>
              <a:gdLst>
                <a:gd name="T0" fmla="*/ 0 w 219"/>
                <a:gd name="T1" fmla="*/ 0 h 248"/>
                <a:gd name="T2" fmla="*/ 0 w 219"/>
                <a:gd name="T3" fmla="*/ 0 h 248"/>
                <a:gd name="T4" fmla="*/ 0 w 219"/>
                <a:gd name="T5" fmla="*/ 0 h 248"/>
                <a:gd name="T6" fmla="*/ 0 w 219"/>
                <a:gd name="T7" fmla="*/ 0 h 248"/>
                <a:gd name="T8" fmla="*/ 0 w 219"/>
                <a:gd name="T9" fmla="*/ 0 h 248"/>
                <a:gd name="T10" fmla="*/ 0 w 219"/>
                <a:gd name="T11" fmla="*/ 0 h 248"/>
                <a:gd name="T12" fmla="*/ 0 w 219"/>
                <a:gd name="T13" fmla="*/ 0 h 248"/>
                <a:gd name="T14" fmla="*/ 0 w 219"/>
                <a:gd name="T15" fmla="*/ 0 h 248"/>
                <a:gd name="T16" fmla="*/ 0 w 219"/>
                <a:gd name="T17" fmla="*/ 0 h 248"/>
                <a:gd name="T18" fmla="*/ 0 w 219"/>
                <a:gd name="T19" fmla="*/ 0 h 248"/>
                <a:gd name="T20" fmla="*/ 0 w 219"/>
                <a:gd name="T21" fmla="*/ 0 h 248"/>
                <a:gd name="T22" fmla="*/ 0 w 219"/>
                <a:gd name="T23" fmla="*/ 0 h 248"/>
                <a:gd name="T24" fmla="*/ 0 w 219"/>
                <a:gd name="T25" fmla="*/ 0 h 248"/>
                <a:gd name="T26" fmla="*/ 0 w 219"/>
                <a:gd name="T27" fmla="*/ 0 h 248"/>
                <a:gd name="T28" fmla="*/ 0 w 219"/>
                <a:gd name="T29" fmla="*/ 0 h 248"/>
                <a:gd name="T30" fmla="*/ 0 w 219"/>
                <a:gd name="T31" fmla="*/ 0 h 248"/>
                <a:gd name="T32" fmla="*/ 0 w 219"/>
                <a:gd name="T33" fmla="*/ 0 h 248"/>
                <a:gd name="T34" fmla="*/ 0 w 219"/>
                <a:gd name="T35" fmla="*/ 0 h 248"/>
                <a:gd name="T36" fmla="*/ 0 w 219"/>
                <a:gd name="T37" fmla="*/ 0 h 248"/>
                <a:gd name="T38" fmla="*/ 0 w 219"/>
                <a:gd name="T39" fmla="*/ 0 h 248"/>
                <a:gd name="T40" fmla="*/ 0 w 219"/>
                <a:gd name="T41" fmla="*/ 0 h 248"/>
                <a:gd name="T42" fmla="*/ 0 w 219"/>
                <a:gd name="T43" fmla="*/ 0 h 248"/>
                <a:gd name="T44" fmla="*/ 0 w 219"/>
                <a:gd name="T45" fmla="*/ 0 h 248"/>
                <a:gd name="T46" fmla="*/ 0 w 219"/>
                <a:gd name="T47" fmla="*/ 0 h 248"/>
                <a:gd name="T48" fmla="*/ 0 w 219"/>
                <a:gd name="T49" fmla="*/ 0 h 248"/>
                <a:gd name="T50" fmla="*/ 0 w 219"/>
                <a:gd name="T51" fmla="*/ 0 h 248"/>
                <a:gd name="T52" fmla="*/ 0 w 219"/>
                <a:gd name="T53" fmla="*/ 0 h 248"/>
                <a:gd name="T54" fmla="*/ 0 w 219"/>
                <a:gd name="T55" fmla="*/ 0 h 248"/>
                <a:gd name="T56" fmla="*/ 0 w 219"/>
                <a:gd name="T57" fmla="*/ 0 h 248"/>
                <a:gd name="T58" fmla="*/ 0 w 219"/>
                <a:gd name="T59" fmla="*/ 0 h 248"/>
                <a:gd name="T60" fmla="*/ 0 w 219"/>
                <a:gd name="T61" fmla="*/ 0 h 248"/>
                <a:gd name="T62" fmla="*/ 0 w 219"/>
                <a:gd name="T63" fmla="*/ 0 h 248"/>
                <a:gd name="T64" fmla="*/ 0 w 219"/>
                <a:gd name="T65" fmla="*/ 0 h 248"/>
                <a:gd name="T66" fmla="*/ 0 w 219"/>
                <a:gd name="T67" fmla="*/ 0 h 248"/>
                <a:gd name="T68" fmla="*/ 0 w 219"/>
                <a:gd name="T69" fmla="*/ 0 h 248"/>
                <a:gd name="T70" fmla="*/ 0 w 219"/>
                <a:gd name="T71" fmla="*/ 0 h 248"/>
                <a:gd name="T72" fmla="*/ 0 w 219"/>
                <a:gd name="T73" fmla="*/ 0 h 248"/>
                <a:gd name="T74" fmla="*/ 0 w 219"/>
                <a:gd name="T75" fmla="*/ 0 h 248"/>
                <a:gd name="T76" fmla="*/ 0 w 219"/>
                <a:gd name="T77" fmla="*/ 0 h 248"/>
                <a:gd name="T78" fmla="*/ 0 w 219"/>
                <a:gd name="T79" fmla="*/ 0 h 248"/>
                <a:gd name="T80" fmla="*/ 0 w 219"/>
                <a:gd name="T81" fmla="*/ 0 h 248"/>
                <a:gd name="T82" fmla="*/ 0 w 219"/>
                <a:gd name="T83" fmla="*/ 0 h 248"/>
                <a:gd name="T84" fmla="*/ 0 w 219"/>
                <a:gd name="T85" fmla="*/ 0 h 248"/>
                <a:gd name="T86" fmla="*/ 0 w 219"/>
                <a:gd name="T87" fmla="*/ 0 h 248"/>
                <a:gd name="T88" fmla="*/ 0 w 219"/>
                <a:gd name="T89" fmla="*/ 0 h 248"/>
                <a:gd name="T90" fmla="*/ 0 w 219"/>
                <a:gd name="T91" fmla="*/ 0 h 248"/>
                <a:gd name="T92" fmla="*/ 0 w 219"/>
                <a:gd name="T93" fmla="*/ 0 h 248"/>
                <a:gd name="T94" fmla="*/ 0 w 219"/>
                <a:gd name="T95" fmla="*/ 0 h 248"/>
                <a:gd name="T96" fmla="*/ 0 w 219"/>
                <a:gd name="T97" fmla="*/ 0 h 2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"/>
                <a:gd name="T148" fmla="*/ 0 h 248"/>
                <a:gd name="T149" fmla="*/ 219 w 219"/>
                <a:gd name="T150" fmla="*/ 248 h 2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" h="248">
                  <a:moveTo>
                    <a:pt x="189" y="90"/>
                  </a:moveTo>
                  <a:lnTo>
                    <a:pt x="195" y="90"/>
                  </a:lnTo>
                  <a:lnTo>
                    <a:pt x="203" y="90"/>
                  </a:lnTo>
                  <a:lnTo>
                    <a:pt x="210" y="90"/>
                  </a:lnTo>
                  <a:lnTo>
                    <a:pt x="219" y="90"/>
                  </a:lnTo>
                  <a:lnTo>
                    <a:pt x="213" y="98"/>
                  </a:lnTo>
                  <a:lnTo>
                    <a:pt x="207" y="106"/>
                  </a:lnTo>
                  <a:lnTo>
                    <a:pt x="200" y="111"/>
                  </a:lnTo>
                  <a:lnTo>
                    <a:pt x="193" y="117"/>
                  </a:lnTo>
                  <a:lnTo>
                    <a:pt x="185" y="121"/>
                  </a:lnTo>
                  <a:lnTo>
                    <a:pt x="179" y="126"/>
                  </a:lnTo>
                  <a:lnTo>
                    <a:pt x="172" y="131"/>
                  </a:lnTo>
                  <a:lnTo>
                    <a:pt x="169" y="139"/>
                  </a:lnTo>
                  <a:lnTo>
                    <a:pt x="172" y="153"/>
                  </a:lnTo>
                  <a:lnTo>
                    <a:pt x="178" y="168"/>
                  </a:lnTo>
                  <a:lnTo>
                    <a:pt x="184" y="182"/>
                  </a:lnTo>
                  <a:lnTo>
                    <a:pt x="191" y="197"/>
                  </a:lnTo>
                  <a:lnTo>
                    <a:pt x="195" y="210"/>
                  </a:lnTo>
                  <a:lnTo>
                    <a:pt x="199" y="223"/>
                  </a:lnTo>
                  <a:lnTo>
                    <a:pt x="200" y="235"/>
                  </a:lnTo>
                  <a:lnTo>
                    <a:pt x="199" y="248"/>
                  </a:lnTo>
                  <a:lnTo>
                    <a:pt x="89" y="169"/>
                  </a:lnTo>
                  <a:lnTo>
                    <a:pt x="0" y="229"/>
                  </a:lnTo>
                  <a:lnTo>
                    <a:pt x="3" y="212"/>
                  </a:lnTo>
                  <a:lnTo>
                    <a:pt x="10" y="199"/>
                  </a:lnTo>
                  <a:lnTo>
                    <a:pt x="15" y="186"/>
                  </a:lnTo>
                  <a:lnTo>
                    <a:pt x="23" y="174"/>
                  </a:lnTo>
                  <a:lnTo>
                    <a:pt x="28" y="161"/>
                  </a:lnTo>
                  <a:lnTo>
                    <a:pt x="34" y="151"/>
                  </a:lnTo>
                  <a:lnTo>
                    <a:pt x="37" y="140"/>
                  </a:lnTo>
                  <a:lnTo>
                    <a:pt x="39" y="129"/>
                  </a:lnTo>
                  <a:lnTo>
                    <a:pt x="31" y="123"/>
                  </a:lnTo>
                  <a:lnTo>
                    <a:pt x="25" y="119"/>
                  </a:lnTo>
                  <a:lnTo>
                    <a:pt x="20" y="113"/>
                  </a:lnTo>
                  <a:lnTo>
                    <a:pt x="15" y="107"/>
                  </a:lnTo>
                  <a:lnTo>
                    <a:pt x="11" y="100"/>
                  </a:lnTo>
                  <a:lnTo>
                    <a:pt x="7" y="93"/>
                  </a:lnTo>
                  <a:lnTo>
                    <a:pt x="3" y="85"/>
                  </a:lnTo>
                  <a:lnTo>
                    <a:pt x="0" y="79"/>
                  </a:lnTo>
                  <a:lnTo>
                    <a:pt x="69" y="69"/>
                  </a:lnTo>
                  <a:lnTo>
                    <a:pt x="119" y="0"/>
                  </a:lnTo>
                  <a:lnTo>
                    <a:pt x="130" y="8"/>
                  </a:lnTo>
                  <a:lnTo>
                    <a:pt x="138" y="21"/>
                  </a:lnTo>
                  <a:lnTo>
                    <a:pt x="142" y="36"/>
                  </a:lnTo>
                  <a:lnTo>
                    <a:pt x="146" y="52"/>
                  </a:lnTo>
                  <a:lnTo>
                    <a:pt x="150" y="65"/>
                  </a:lnTo>
                  <a:lnTo>
                    <a:pt x="157" y="78"/>
                  </a:lnTo>
                  <a:lnTo>
                    <a:pt x="169" y="85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8" name="Freeform 104"/>
            <p:cNvSpPr>
              <a:spLocks/>
            </p:cNvSpPr>
            <p:nvPr/>
          </p:nvSpPr>
          <p:spPr bwMode="auto">
            <a:xfrm>
              <a:off x="4187" y="1697"/>
              <a:ext cx="74" cy="72"/>
            </a:xfrm>
            <a:custGeom>
              <a:avLst/>
              <a:gdLst>
                <a:gd name="T0" fmla="*/ 0 w 299"/>
                <a:gd name="T1" fmla="*/ 0 h 289"/>
                <a:gd name="T2" fmla="*/ 0 w 299"/>
                <a:gd name="T3" fmla="*/ 0 h 289"/>
                <a:gd name="T4" fmla="*/ 0 w 299"/>
                <a:gd name="T5" fmla="*/ 0 h 289"/>
                <a:gd name="T6" fmla="*/ 0 w 299"/>
                <a:gd name="T7" fmla="*/ 0 h 289"/>
                <a:gd name="T8" fmla="*/ 0 w 299"/>
                <a:gd name="T9" fmla="*/ 0 h 289"/>
                <a:gd name="T10" fmla="*/ 0 w 299"/>
                <a:gd name="T11" fmla="*/ 0 h 289"/>
                <a:gd name="T12" fmla="*/ 0 w 299"/>
                <a:gd name="T13" fmla="*/ 0 h 289"/>
                <a:gd name="T14" fmla="*/ 0 w 299"/>
                <a:gd name="T15" fmla="*/ 0 h 289"/>
                <a:gd name="T16" fmla="*/ 0 w 299"/>
                <a:gd name="T17" fmla="*/ 0 h 289"/>
                <a:gd name="T18" fmla="*/ 0 w 299"/>
                <a:gd name="T19" fmla="*/ 0 h 289"/>
                <a:gd name="T20" fmla="*/ 0 w 299"/>
                <a:gd name="T21" fmla="*/ 0 h 289"/>
                <a:gd name="T22" fmla="*/ 0 w 299"/>
                <a:gd name="T23" fmla="*/ 0 h 289"/>
                <a:gd name="T24" fmla="*/ 0 w 299"/>
                <a:gd name="T25" fmla="*/ 0 h 289"/>
                <a:gd name="T26" fmla="*/ 0 w 299"/>
                <a:gd name="T27" fmla="*/ 0 h 289"/>
                <a:gd name="T28" fmla="*/ 0 w 299"/>
                <a:gd name="T29" fmla="*/ 0 h 289"/>
                <a:gd name="T30" fmla="*/ 0 w 299"/>
                <a:gd name="T31" fmla="*/ 0 h 289"/>
                <a:gd name="T32" fmla="*/ 0 w 299"/>
                <a:gd name="T33" fmla="*/ 0 h 289"/>
                <a:gd name="T34" fmla="*/ 0 w 299"/>
                <a:gd name="T35" fmla="*/ 0 h 289"/>
                <a:gd name="T36" fmla="*/ 0 w 299"/>
                <a:gd name="T37" fmla="*/ 0 h 289"/>
                <a:gd name="T38" fmla="*/ 0 w 299"/>
                <a:gd name="T39" fmla="*/ 0 h 289"/>
                <a:gd name="T40" fmla="*/ 0 w 299"/>
                <a:gd name="T41" fmla="*/ 0 h 289"/>
                <a:gd name="T42" fmla="*/ 0 w 299"/>
                <a:gd name="T43" fmla="*/ 0 h 289"/>
                <a:gd name="T44" fmla="*/ 0 w 299"/>
                <a:gd name="T45" fmla="*/ 0 h 289"/>
                <a:gd name="T46" fmla="*/ 0 w 299"/>
                <a:gd name="T47" fmla="*/ 0 h 289"/>
                <a:gd name="T48" fmla="*/ 0 w 299"/>
                <a:gd name="T49" fmla="*/ 0 h 289"/>
                <a:gd name="T50" fmla="*/ 0 w 299"/>
                <a:gd name="T51" fmla="*/ 0 h 289"/>
                <a:gd name="T52" fmla="*/ 0 w 299"/>
                <a:gd name="T53" fmla="*/ 0 h 289"/>
                <a:gd name="T54" fmla="*/ 0 w 299"/>
                <a:gd name="T55" fmla="*/ 0 h 289"/>
                <a:gd name="T56" fmla="*/ 0 w 299"/>
                <a:gd name="T57" fmla="*/ 0 h 289"/>
                <a:gd name="T58" fmla="*/ 0 w 299"/>
                <a:gd name="T59" fmla="*/ 0 h 289"/>
                <a:gd name="T60" fmla="*/ 0 w 299"/>
                <a:gd name="T61" fmla="*/ 0 h 289"/>
                <a:gd name="T62" fmla="*/ 0 w 299"/>
                <a:gd name="T63" fmla="*/ 0 h 289"/>
                <a:gd name="T64" fmla="*/ 0 w 299"/>
                <a:gd name="T65" fmla="*/ 0 h 289"/>
                <a:gd name="T66" fmla="*/ 0 w 299"/>
                <a:gd name="T67" fmla="*/ 0 h 2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9"/>
                <a:gd name="T103" fmla="*/ 0 h 289"/>
                <a:gd name="T104" fmla="*/ 299 w 299"/>
                <a:gd name="T105" fmla="*/ 289 h 2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9" h="289">
                  <a:moveTo>
                    <a:pt x="199" y="10"/>
                  </a:moveTo>
                  <a:lnTo>
                    <a:pt x="201" y="23"/>
                  </a:lnTo>
                  <a:lnTo>
                    <a:pt x="203" y="37"/>
                  </a:lnTo>
                  <a:lnTo>
                    <a:pt x="204" y="49"/>
                  </a:lnTo>
                  <a:lnTo>
                    <a:pt x="206" y="62"/>
                  </a:lnTo>
                  <a:lnTo>
                    <a:pt x="207" y="72"/>
                  </a:lnTo>
                  <a:lnTo>
                    <a:pt x="213" y="83"/>
                  </a:lnTo>
                  <a:lnTo>
                    <a:pt x="219" y="91"/>
                  </a:lnTo>
                  <a:lnTo>
                    <a:pt x="229" y="100"/>
                  </a:lnTo>
                  <a:lnTo>
                    <a:pt x="239" y="100"/>
                  </a:lnTo>
                  <a:lnTo>
                    <a:pt x="250" y="101"/>
                  </a:lnTo>
                  <a:lnTo>
                    <a:pt x="260" y="103"/>
                  </a:lnTo>
                  <a:lnTo>
                    <a:pt x="270" y="106"/>
                  </a:lnTo>
                  <a:lnTo>
                    <a:pt x="279" y="110"/>
                  </a:lnTo>
                  <a:lnTo>
                    <a:pt x="287" y="116"/>
                  </a:lnTo>
                  <a:lnTo>
                    <a:pt x="293" y="122"/>
                  </a:lnTo>
                  <a:lnTo>
                    <a:pt x="299" y="129"/>
                  </a:lnTo>
                  <a:lnTo>
                    <a:pt x="229" y="189"/>
                  </a:lnTo>
                  <a:lnTo>
                    <a:pt x="229" y="200"/>
                  </a:lnTo>
                  <a:lnTo>
                    <a:pt x="230" y="211"/>
                  </a:lnTo>
                  <a:lnTo>
                    <a:pt x="231" y="221"/>
                  </a:lnTo>
                  <a:lnTo>
                    <a:pt x="233" y="233"/>
                  </a:lnTo>
                  <a:lnTo>
                    <a:pt x="235" y="244"/>
                  </a:lnTo>
                  <a:lnTo>
                    <a:pt x="237" y="256"/>
                  </a:lnTo>
                  <a:lnTo>
                    <a:pt x="238" y="267"/>
                  </a:lnTo>
                  <a:lnTo>
                    <a:pt x="239" y="279"/>
                  </a:lnTo>
                  <a:lnTo>
                    <a:pt x="224" y="277"/>
                  </a:lnTo>
                  <a:lnTo>
                    <a:pt x="211" y="273"/>
                  </a:lnTo>
                  <a:lnTo>
                    <a:pt x="200" y="267"/>
                  </a:lnTo>
                  <a:lnTo>
                    <a:pt x="190" y="262"/>
                  </a:lnTo>
                  <a:lnTo>
                    <a:pt x="179" y="253"/>
                  </a:lnTo>
                  <a:lnTo>
                    <a:pt x="170" y="245"/>
                  </a:lnTo>
                  <a:lnTo>
                    <a:pt x="159" y="235"/>
                  </a:lnTo>
                  <a:lnTo>
                    <a:pt x="149" y="229"/>
                  </a:lnTo>
                  <a:lnTo>
                    <a:pt x="137" y="235"/>
                  </a:lnTo>
                  <a:lnTo>
                    <a:pt x="127" y="245"/>
                  </a:lnTo>
                  <a:lnTo>
                    <a:pt x="117" y="254"/>
                  </a:lnTo>
                  <a:lnTo>
                    <a:pt x="109" y="263"/>
                  </a:lnTo>
                  <a:lnTo>
                    <a:pt x="99" y="269"/>
                  </a:lnTo>
                  <a:lnTo>
                    <a:pt x="90" y="277"/>
                  </a:lnTo>
                  <a:lnTo>
                    <a:pt x="79" y="283"/>
                  </a:lnTo>
                  <a:lnTo>
                    <a:pt x="70" y="289"/>
                  </a:lnTo>
                  <a:lnTo>
                    <a:pt x="63" y="268"/>
                  </a:lnTo>
                  <a:lnTo>
                    <a:pt x="64" y="247"/>
                  </a:lnTo>
                  <a:lnTo>
                    <a:pt x="71" y="227"/>
                  </a:lnTo>
                  <a:lnTo>
                    <a:pt x="79" y="207"/>
                  </a:lnTo>
                  <a:lnTo>
                    <a:pt x="85" y="188"/>
                  </a:lnTo>
                  <a:lnTo>
                    <a:pt x="86" y="171"/>
                  </a:lnTo>
                  <a:lnTo>
                    <a:pt x="78" y="158"/>
                  </a:lnTo>
                  <a:lnTo>
                    <a:pt x="60" y="150"/>
                  </a:lnTo>
                  <a:lnTo>
                    <a:pt x="51" y="145"/>
                  </a:lnTo>
                  <a:lnTo>
                    <a:pt x="45" y="141"/>
                  </a:lnTo>
                  <a:lnTo>
                    <a:pt x="36" y="137"/>
                  </a:lnTo>
                  <a:lnTo>
                    <a:pt x="30" y="132"/>
                  </a:lnTo>
                  <a:lnTo>
                    <a:pt x="22" y="127"/>
                  </a:lnTo>
                  <a:lnTo>
                    <a:pt x="14" y="123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10" y="100"/>
                  </a:lnTo>
                  <a:lnTo>
                    <a:pt x="110" y="80"/>
                  </a:lnTo>
                  <a:lnTo>
                    <a:pt x="120" y="71"/>
                  </a:lnTo>
                  <a:lnTo>
                    <a:pt x="129" y="60"/>
                  </a:lnTo>
                  <a:lnTo>
                    <a:pt x="139" y="48"/>
                  </a:lnTo>
                  <a:lnTo>
                    <a:pt x="150" y="36"/>
                  </a:lnTo>
                  <a:lnTo>
                    <a:pt x="160" y="23"/>
                  </a:lnTo>
                  <a:lnTo>
                    <a:pt x="172" y="13"/>
                  </a:lnTo>
                  <a:lnTo>
                    <a:pt x="185" y="4"/>
                  </a:lnTo>
                  <a:lnTo>
                    <a:pt x="199" y="0"/>
                  </a:lnTo>
                  <a:lnTo>
                    <a:pt x="19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9" name="Freeform 105"/>
            <p:cNvSpPr>
              <a:spLocks/>
            </p:cNvSpPr>
            <p:nvPr/>
          </p:nvSpPr>
          <p:spPr bwMode="auto">
            <a:xfrm>
              <a:off x="4197" y="1705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9" y="99"/>
                  </a:moveTo>
                  <a:lnTo>
                    <a:pt x="229" y="99"/>
                  </a:lnTo>
                  <a:lnTo>
                    <a:pt x="221" y="106"/>
                  </a:lnTo>
                  <a:lnTo>
                    <a:pt x="212" y="112"/>
                  </a:lnTo>
                  <a:lnTo>
                    <a:pt x="202" y="118"/>
                  </a:lnTo>
                  <a:lnTo>
                    <a:pt x="193" y="124"/>
                  </a:lnTo>
                  <a:lnTo>
                    <a:pt x="184" y="130"/>
                  </a:lnTo>
                  <a:lnTo>
                    <a:pt x="175" y="135"/>
                  </a:lnTo>
                  <a:lnTo>
                    <a:pt x="165" y="141"/>
                  </a:lnTo>
                  <a:lnTo>
                    <a:pt x="159" y="149"/>
                  </a:lnTo>
                  <a:lnTo>
                    <a:pt x="179" y="220"/>
                  </a:lnTo>
                  <a:lnTo>
                    <a:pt x="167" y="217"/>
                  </a:lnTo>
                  <a:lnTo>
                    <a:pt x="158" y="214"/>
                  </a:lnTo>
                  <a:lnTo>
                    <a:pt x="148" y="208"/>
                  </a:lnTo>
                  <a:lnTo>
                    <a:pt x="140" y="201"/>
                  </a:lnTo>
                  <a:lnTo>
                    <a:pt x="131" y="192"/>
                  </a:lnTo>
                  <a:lnTo>
                    <a:pt x="123" y="185"/>
                  </a:lnTo>
                  <a:lnTo>
                    <a:pt x="115" y="176"/>
                  </a:lnTo>
                  <a:lnTo>
                    <a:pt x="109" y="170"/>
                  </a:lnTo>
                  <a:lnTo>
                    <a:pt x="39" y="229"/>
                  </a:lnTo>
                  <a:lnTo>
                    <a:pt x="70" y="120"/>
                  </a:lnTo>
                  <a:lnTo>
                    <a:pt x="58" y="115"/>
                  </a:lnTo>
                  <a:lnTo>
                    <a:pt x="48" y="113"/>
                  </a:lnTo>
                  <a:lnTo>
                    <a:pt x="38" y="110"/>
                  </a:lnTo>
                  <a:lnTo>
                    <a:pt x="31" y="107"/>
                  </a:lnTo>
                  <a:lnTo>
                    <a:pt x="22" y="102"/>
                  </a:lnTo>
                  <a:lnTo>
                    <a:pt x="15" y="97"/>
                  </a:lnTo>
                  <a:lnTo>
                    <a:pt x="7" y="89"/>
                  </a:lnTo>
                  <a:lnTo>
                    <a:pt x="0" y="80"/>
                  </a:lnTo>
                  <a:lnTo>
                    <a:pt x="8" y="79"/>
                  </a:lnTo>
                  <a:lnTo>
                    <a:pt x="18" y="77"/>
                  </a:lnTo>
                  <a:lnTo>
                    <a:pt x="28" y="75"/>
                  </a:lnTo>
                  <a:lnTo>
                    <a:pt x="39" y="74"/>
                  </a:lnTo>
                  <a:lnTo>
                    <a:pt x="50" y="72"/>
                  </a:lnTo>
                  <a:lnTo>
                    <a:pt x="61" y="71"/>
                  </a:lnTo>
                  <a:lnTo>
                    <a:pt x="70" y="70"/>
                  </a:lnTo>
                  <a:lnTo>
                    <a:pt x="80" y="70"/>
                  </a:lnTo>
                  <a:lnTo>
                    <a:pt x="139" y="0"/>
                  </a:lnTo>
                  <a:lnTo>
                    <a:pt x="144" y="12"/>
                  </a:lnTo>
                  <a:lnTo>
                    <a:pt x="146" y="28"/>
                  </a:lnTo>
                  <a:lnTo>
                    <a:pt x="147" y="44"/>
                  </a:lnTo>
                  <a:lnTo>
                    <a:pt x="150" y="60"/>
                  </a:lnTo>
                  <a:lnTo>
                    <a:pt x="153" y="75"/>
                  </a:lnTo>
                  <a:lnTo>
                    <a:pt x="162" y="87"/>
                  </a:lnTo>
                  <a:lnTo>
                    <a:pt x="176" y="96"/>
                  </a:lnTo>
                  <a:lnTo>
                    <a:pt x="199" y="99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0" name="Freeform 106"/>
            <p:cNvSpPr>
              <a:spLocks/>
            </p:cNvSpPr>
            <p:nvPr/>
          </p:nvSpPr>
          <p:spPr bwMode="auto">
            <a:xfrm>
              <a:off x="3851" y="1702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w 329"/>
                <a:gd name="T111" fmla="*/ 0 h 3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8"/>
                <a:gd name="T170" fmla="*/ 329 w 329"/>
                <a:gd name="T171" fmla="*/ 328 h 3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8">
                  <a:moveTo>
                    <a:pt x="210" y="0"/>
                  </a:moveTo>
                  <a:lnTo>
                    <a:pt x="209" y="14"/>
                  </a:lnTo>
                  <a:lnTo>
                    <a:pt x="208" y="30"/>
                  </a:lnTo>
                  <a:lnTo>
                    <a:pt x="206" y="46"/>
                  </a:lnTo>
                  <a:lnTo>
                    <a:pt x="206" y="63"/>
                  </a:lnTo>
                  <a:lnTo>
                    <a:pt x="206" y="78"/>
                  </a:lnTo>
                  <a:lnTo>
                    <a:pt x="209" y="93"/>
                  </a:lnTo>
                  <a:lnTo>
                    <a:pt x="212" y="107"/>
                  </a:lnTo>
                  <a:lnTo>
                    <a:pt x="219" y="120"/>
                  </a:lnTo>
                  <a:lnTo>
                    <a:pt x="329" y="149"/>
                  </a:lnTo>
                  <a:lnTo>
                    <a:pt x="329" y="159"/>
                  </a:lnTo>
                  <a:lnTo>
                    <a:pt x="229" y="219"/>
                  </a:lnTo>
                  <a:lnTo>
                    <a:pt x="229" y="232"/>
                  </a:lnTo>
                  <a:lnTo>
                    <a:pt x="230" y="245"/>
                  </a:lnTo>
                  <a:lnTo>
                    <a:pt x="230" y="257"/>
                  </a:lnTo>
                  <a:lnTo>
                    <a:pt x="232" y="269"/>
                  </a:lnTo>
                  <a:lnTo>
                    <a:pt x="232" y="278"/>
                  </a:lnTo>
                  <a:lnTo>
                    <a:pt x="232" y="290"/>
                  </a:lnTo>
                  <a:lnTo>
                    <a:pt x="231" y="303"/>
                  </a:lnTo>
                  <a:lnTo>
                    <a:pt x="229" y="319"/>
                  </a:lnTo>
                  <a:lnTo>
                    <a:pt x="217" y="312"/>
                  </a:lnTo>
                  <a:lnTo>
                    <a:pt x="208" y="305"/>
                  </a:lnTo>
                  <a:lnTo>
                    <a:pt x="199" y="296"/>
                  </a:lnTo>
                  <a:lnTo>
                    <a:pt x="190" y="287"/>
                  </a:lnTo>
                  <a:lnTo>
                    <a:pt x="182" y="276"/>
                  </a:lnTo>
                  <a:lnTo>
                    <a:pt x="174" y="266"/>
                  </a:lnTo>
                  <a:lnTo>
                    <a:pt x="166" y="257"/>
                  </a:lnTo>
                  <a:lnTo>
                    <a:pt x="160" y="249"/>
                  </a:lnTo>
                  <a:lnTo>
                    <a:pt x="60" y="328"/>
                  </a:lnTo>
                  <a:lnTo>
                    <a:pt x="54" y="320"/>
                  </a:lnTo>
                  <a:lnTo>
                    <a:pt x="51" y="311"/>
                  </a:lnTo>
                  <a:lnTo>
                    <a:pt x="50" y="302"/>
                  </a:lnTo>
                  <a:lnTo>
                    <a:pt x="54" y="294"/>
                  </a:lnTo>
                  <a:lnTo>
                    <a:pt x="56" y="284"/>
                  </a:lnTo>
                  <a:lnTo>
                    <a:pt x="60" y="274"/>
                  </a:lnTo>
                  <a:lnTo>
                    <a:pt x="64" y="265"/>
                  </a:lnTo>
                  <a:lnTo>
                    <a:pt x="70" y="259"/>
                  </a:lnTo>
                  <a:lnTo>
                    <a:pt x="100" y="209"/>
                  </a:lnTo>
                  <a:lnTo>
                    <a:pt x="87" y="198"/>
                  </a:lnTo>
                  <a:lnTo>
                    <a:pt x="74" y="188"/>
                  </a:lnTo>
                  <a:lnTo>
                    <a:pt x="59" y="180"/>
                  </a:lnTo>
                  <a:lnTo>
                    <a:pt x="46" y="172"/>
                  </a:lnTo>
                  <a:lnTo>
                    <a:pt x="32" y="162"/>
                  </a:lnTo>
                  <a:lnTo>
                    <a:pt x="20" y="154"/>
                  </a:lnTo>
                  <a:lnTo>
                    <a:pt x="8" y="143"/>
                  </a:lnTo>
                  <a:lnTo>
                    <a:pt x="0" y="130"/>
                  </a:lnTo>
                  <a:lnTo>
                    <a:pt x="8" y="122"/>
                  </a:lnTo>
                  <a:lnTo>
                    <a:pt x="18" y="119"/>
                  </a:lnTo>
                  <a:lnTo>
                    <a:pt x="27" y="117"/>
                  </a:lnTo>
                  <a:lnTo>
                    <a:pt x="39" y="117"/>
                  </a:lnTo>
                  <a:lnTo>
                    <a:pt x="50" y="117"/>
                  </a:lnTo>
                  <a:lnTo>
                    <a:pt x="61" y="118"/>
                  </a:lnTo>
                  <a:lnTo>
                    <a:pt x="70" y="119"/>
                  </a:lnTo>
                  <a:lnTo>
                    <a:pt x="80" y="120"/>
                  </a:lnTo>
                  <a:lnTo>
                    <a:pt x="189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1" name="Freeform 107"/>
            <p:cNvSpPr>
              <a:spLocks/>
            </p:cNvSpPr>
            <p:nvPr/>
          </p:nvSpPr>
          <p:spPr bwMode="auto">
            <a:xfrm>
              <a:off x="3861" y="1712"/>
              <a:ext cx="62" cy="60"/>
            </a:xfrm>
            <a:custGeom>
              <a:avLst/>
              <a:gdLst>
                <a:gd name="T0" fmla="*/ 0 w 248"/>
                <a:gd name="T1" fmla="*/ 0 h 238"/>
                <a:gd name="T2" fmla="*/ 0 w 248"/>
                <a:gd name="T3" fmla="*/ 0 h 238"/>
                <a:gd name="T4" fmla="*/ 0 w 248"/>
                <a:gd name="T5" fmla="*/ 0 h 238"/>
                <a:gd name="T6" fmla="*/ 0 w 248"/>
                <a:gd name="T7" fmla="*/ 0 h 238"/>
                <a:gd name="T8" fmla="*/ 0 w 248"/>
                <a:gd name="T9" fmla="*/ 0 h 238"/>
                <a:gd name="T10" fmla="*/ 0 w 248"/>
                <a:gd name="T11" fmla="*/ 0 h 238"/>
                <a:gd name="T12" fmla="*/ 0 w 248"/>
                <a:gd name="T13" fmla="*/ 0 h 238"/>
                <a:gd name="T14" fmla="*/ 0 w 248"/>
                <a:gd name="T15" fmla="*/ 0 h 238"/>
                <a:gd name="T16" fmla="*/ 0 w 248"/>
                <a:gd name="T17" fmla="*/ 0 h 238"/>
                <a:gd name="T18" fmla="*/ 0 w 248"/>
                <a:gd name="T19" fmla="*/ 0 h 238"/>
                <a:gd name="T20" fmla="*/ 0 w 248"/>
                <a:gd name="T21" fmla="*/ 0 h 238"/>
                <a:gd name="T22" fmla="*/ 0 w 248"/>
                <a:gd name="T23" fmla="*/ 0 h 238"/>
                <a:gd name="T24" fmla="*/ 0 w 248"/>
                <a:gd name="T25" fmla="*/ 0 h 238"/>
                <a:gd name="T26" fmla="*/ 0 w 248"/>
                <a:gd name="T27" fmla="*/ 0 h 238"/>
                <a:gd name="T28" fmla="*/ 0 w 248"/>
                <a:gd name="T29" fmla="*/ 0 h 238"/>
                <a:gd name="T30" fmla="*/ 0 w 248"/>
                <a:gd name="T31" fmla="*/ 0 h 238"/>
                <a:gd name="T32" fmla="*/ 0 w 248"/>
                <a:gd name="T33" fmla="*/ 0 h 238"/>
                <a:gd name="T34" fmla="*/ 0 w 248"/>
                <a:gd name="T35" fmla="*/ 0 h 238"/>
                <a:gd name="T36" fmla="*/ 0 w 248"/>
                <a:gd name="T37" fmla="*/ 0 h 238"/>
                <a:gd name="T38" fmla="*/ 0 w 248"/>
                <a:gd name="T39" fmla="*/ 0 h 238"/>
                <a:gd name="T40" fmla="*/ 0 w 248"/>
                <a:gd name="T41" fmla="*/ 0 h 238"/>
                <a:gd name="T42" fmla="*/ 0 w 248"/>
                <a:gd name="T43" fmla="*/ 0 h 238"/>
                <a:gd name="T44" fmla="*/ 0 w 248"/>
                <a:gd name="T45" fmla="*/ 0 h 238"/>
                <a:gd name="T46" fmla="*/ 0 w 248"/>
                <a:gd name="T47" fmla="*/ 0 h 238"/>
                <a:gd name="T48" fmla="*/ 0 w 248"/>
                <a:gd name="T49" fmla="*/ 0 h 238"/>
                <a:gd name="T50" fmla="*/ 0 w 248"/>
                <a:gd name="T51" fmla="*/ 0 h 238"/>
                <a:gd name="T52" fmla="*/ 0 w 248"/>
                <a:gd name="T53" fmla="*/ 0 h 238"/>
                <a:gd name="T54" fmla="*/ 0 w 248"/>
                <a:gd name="T55" fmla="*/ 0 h 238"/>
                <a:gd name="T56" fmla="*/ 0 w 248"/>
                <a:gd name="T57" fmla="*/ 0 h 238"/>
                <a:gd name="T58" fmla="*/ 0 w 248"/>
                <a:gd name="T59" fmla="*/ 0 h 238"/>
                <a:gd name="T60" fmla="*/ 0 w 248"/>
                <a:gd name="T61" fmla="*/ 0 h 238"/>
                <a:gd name="T62" fmla="*/ 0 w 248"/>
                <a:gd name="T63" fmla="*/ 0 h 238"/>
                <a:gd name="T64" fmla="*/ 0 w 248"/>
                <a:gd name="T65" fmla="*/ 0 h 238"/>
                <a:gd name="T66" fmla="*/ 0 w 248"/>
                <a:gd name="T67" fmla="*/ 0 h 238"/>
                <a:gd name="T68" fmla="*/ 0 w 248"/>
                <a:gd name="T69" fmla="*/ 0 h 238"/>
                <a:gd name="T70" fmla="*/ 0 w 248"/>
                <a:gd name="T71" fmla="*/ 0 h 238"/>
                <a:gd name="T72" fmla="*/ 0 w 248"/>
                <a:gd name="T73" fmla="*/ 0 h 238"/>
                <a:gd name="T74" fmla="*/ 0 w 248"/>
                <a:gd name="T75" fmla="*/ 0 h 238"/>
                <a:gd name="T76" fmla="*/ 0 w 248"/>
                <a:gd name="T77" fmla="*/ 0 h 2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8"/>
                <a:gd name="T118" fmla="*/ 0 h 238"/>
                <a:gd name="T119" fmla="*/ 248 w 248"/>
                <a:gd name="T120" fmla="*/ 238 h 2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8" h="238">
                  <a:moveTo>
                    <a:pt x="148" y="100"/>
                  </a:moveTo>
                  <a:lnTo>
                    <a:pt x="159" y="103"/>
                  </a:lnTo>
                  <a:lnTo>
                    <a:pt x="172" y="106"/>
                  </a:lnTo>
                  <a:lnTo>
                    <a:pt x="185" y="109"/>
                  </a:lnTo>
                  <a:lnTo>
                    <a:pt x="198" y="114"/>
                  </a:lnTo>
                  <a:lnTo>
                    <a:pt x="210" y="117"/>
                  </a:lnTo>
                  <a:lnTo>
                    <a:pt x="223" y="121"/>
                  </a:lnTo>
                  <a:lnTo>
                    <a:pt x="235" y="124"/>
                  </a:lnTo>
                  <a:lnTo>
                    <a:pt x="248" y="129"/>
                  </a:lnTo>
                  <a:lnTo>
                    <a:pt x="178" y="159"/>
                  </a:lnTo>
                  <a:lnTo>
                    <a:pt x="169" y="238"/>
                  </a:lnTo>
                  <a:lnTo>
                    <a:pt x="160" y="231"/>
                  </a:lnTo>
                  <a:lnTo>
                    <a:pt x="154" y="223"/>
                  </a:lnTo>
                  <a:lnTo>
                    <a:pt x="148" y="216"/>
                  </a:lnTo>
                  <a:lnTo>
                    <a:pt x="143" y="208"/>
                  </a:lnTo>
                  <a:lnTo>
                    <a:pt x="136" y="200"/>
                  </a:lnTo>
                  <a:lnTo>
                    <a:pt x="131" y="193"/>
                  </a:lnTo>
                  <a:lnTo>
                    <a:pt x="124" y="185"/>
                  </a:lnTo>
                  <a:lnTo>
                    <a:pt x="119" y="179"/>
                  </a:lnTo>
                  <a:lnTo>
                    <a:pt x="49" y="229"/>
                  </a:lnTo>
                  <a:lnTo>
                    <a:pt x="49" y="220"/>
                  </a:lnTo>
                  <a:lnTo>
                    <a:pt x="54" y="211"/>
                  </a:lnTo>
                  <a:lnTo>
                    <a:pt x="58" y="202"/>
                  </a:lnTo>
                  <a:lnTo>
                    <a:pt x="65" y="192"/>
                  </a:lnTo>
                  <a:lnTo>
                    <a:pt x="71" y="181"/>
                  </a:lnTo>
                  <a:lnTo>
                    <a:pt x="78" y="170"/>
                  </a:lnTo>
                  <a:lnTo>
                    <a:pt x="83" y="159"/>
                  </a:lnTo>
                  <a:lnTo>
                    <a:pt x="88" y="149"/>
                  </a:lnTo>
                  <a:lnTo>
                    <a:pt x="0" y="100"/>
                  </a:lnTo>
                  <a:lnTo>
                    <a:pt x="59" y="100"/>
                  </a:lnTo>
                  <a:lnTo>
                    <a:pt x="67" y="83"/>
                  </a:lnTo>
                  <a:lnTo>
                    <a:pt x="77" y="70"/>
                  </a:lnTo>
                  <a:lnTo>
                    <a:pt x="86" y="57"/>
                  </a:lnTo>
                  <a:lnTo>
                    <a:pt x="98" y="45"/>
                  </a:lnTo>
                  <a:lnTo>
                    <a:pt x="109" y="32"/>
                  </a:lnTo>
                  <a:lnTo>
                    <a:pt x="120" y="21"/>
                  </a:lnTo>
                  <a:lnTo>
                    <a:pt x="129" y="11"/>
                  </a:lnTo>
                  <a:lnTo>
                    <a:pt x="138" y="0"/>
                  </a:lnTo>
                  <a:lnTo>
                    <a:pt x="148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2" name="Freeform 108"/>
            <p:cNvSpPr>
              <a:spLocks/>
            </p:cNvSpPr>
            <p:nvPr/>
          </p:nvSpPr>
          <p:spPr bwMode="auto">
            <a:xfrm>
              <a:off x="3856" y="1476"/>
              <a:ext cx="69" cy="69"/>
            </a:xfrm>
            <a:custGeom>
              <a:avLst/>
              <a:gdLst>
                <a:gd name="T0" fmla="*/ 0 w 279"/>
                <a:gd name="T1" fmla="*/ 0 h 279"/>
                <a:gd name="T2" fmla="*/ 0 w 279"/>
                <a:gd name="T3" fmla="*/ 0 h 279"/>
                <a:gd name="T4" fmla="*/ 0 w 279"/>
                <a:gd name="T5" fmla="*/ 0 h 279"/>
                <a:gd name="T6" fmla="*/ 0 w 279"/>
                <a:gd name="T7" fmla="*/ 0 h 279"/>
                <a:gd name="T8" fmla="*/ 0 w 279"/>
                <a:gd name="T9" fmla="*/ 0 h 279"/>
                <a:gd name="T10" fmla="*/ 0 w 279"/>
                <a:gd name="T11" fmla="*/ 0 h 279"/>
                <a:gd name="T12" fmla="*/ 0 w 279"/>
                <a:gd name="T13" fmla="*/ 0 h 279"/>
                <a:gd name="T14" fmla="*/ 0 w 279"/>
                <a:gd name="T15" fmla="*/ 0 h 279"/>
                <a:gd name="T16" fmla="*/ 0 w 279"/>
                <a:gd name="T17" fmla="*/ 0 h 279"/>
                <a:gd name="T18" fmla="*/ 0 w 279"/>
                <a:gd name="T19" fmla="*/ 0 h 279"/>
                <a:gd name="T20" fmla="*/ 0 w 279"/>
                <a:gd name="T21" fmla="*/ 0 h 279"/>
                <a:gd name="T22" fmla="*/ 0 w 279"/>
                <a:gd name="T23" fmla="*/ 0 h 279"/>
                <a:gd name="T24" fmla="*/ 0 w 279"/>
                <a:gd name="T25" fmla="*/ 0 h 279"/>
                <a:gd name="T26" fmla="*/ 0 w 279"/>
                <a:gd name="T27" fmla="*/ 0 h 279"/>
                <a:gd name="T28" fmla="*/ 0 w 279"/>
                <a:gd name="T29" fmla="*/ 0 h 279"/>
                <a:gd name="T30" fmla="*/ 0 w 279"/>
                <a:gd name="T31" fmla="*/ 0 h 279"/>
                <a:gd name="T32" fmla="*/ 0 w 279"/>
                <a:gd name="T33" fmla="*/ 0 h 279"/>
                <a:gd name="T34" fmla="*/ 0 w 279"/>
                <a:gd name="T35" fmla="*/ 0 h 279"/>
                <a:gd name="T36" fmla="*/ 0 w 279"/>
                <a:gd name="T37" fmla="*/ 0 h 279"/>
                <a:gd name="T38" fmla="*/ 0 w 279"/>
                <a:gd name="T39" fmla="*/ 0 h 279"/>
                <a:gd name="T40" fmla="*/ 0 w 279"/>
                <a:gd name="T41" fmla="*/ 0 h 279"/>
                <a:gd name="T42" fmla="*/ 0 w 279"/>
                <a:gd name="T43" fmla="*/ 0 h 279"/>
                <a:gd name="T44" fmla="*/ 0 w 279"/>
                <a:gd name="T45" fmla="*/ 0 h 279"/>
                <a:gd name="T46" fmla="*/ 0 w 279"/>
                <a:gd name="T47" fmla="*/ 0 h 279"/>
                <a:gd name="T48" fmla="*/ 0 w 279"/>
                <a:gd name="T49" fmla="*/ 0 h 279"/>
                <a:gd name="T50" fmla="*/ 0 w 279"/>
                <a:gd name="T51" fmla="*/ 0 h 279"/>
                <a:gd name="T52" fmla="*/ 0 w 279"/>
                <a:gd name="T53" fmla="*/ 0 h 279"/>
                <a:gd name="T54" fmla="*/ 0 w 279"/>
                <a:gd name="T55" fmla="*/ 0 h 279"/>
                <a:gd name="T56" fmla="*/ 0 w 279"/>
                <a:gd name="T57" fmla="*/ 0 h 279"/>
                <a:gd name="T58" fmla="*/ 0 w 279"/>
                <a:gd name="T59" fmla="*/ 0 h 279"/>
                <a:gd name="T60" fmla="*/ 0 w 279"/>
                <a:gd name="T61" fmla="*/ 0 h 279"/>
                <a:gd name="T62" fmla="*/ 0 w 279"/>
                <a:gd name="T63" fmla="*/ 0 h 279"/>
                <a:gd name="T64" fmla="*/ 0 w 279"/>
                <a:gd name="T65" fmla="*/ 0 h 279"/>
                <a:gd name="T66" fmla="*/ 0 w 279"/>
                <a:gd name="T67" fmla="*/ 0 h 279"/>
                <a:gd name="T68" fmla="*/ 0 w 279"/>
                <a:gd name="T69" fmla="*/ 0 h 279"/>
                <a:gd name="T70" fmla="*/ 0 w 279"/>
                <a:gd name="T71" fmla="*/ 0 h 279"/>
                <a:gd name="T72" fmla="*/ 0 w 279"/>
                <a:gd name="T73" fmla="*/ 0 h 279"/>
                <a:gd name="T74" fmla="*/ 0 w 279"/>
                <a:gd name="T75" fmla="*/ 0 h 279"/>
                <a:gd name="T76" fmla="*/ 0 w 279"/>
                <a:gd name="T77" fmla="*/ 0 h 279"/>
                <a:gd name="T78" fmla="*/ 0 w 279"/>
                <a:gd name="T79" fmla="*/ 0 h 279"/>
                <a:gd name="T80" fmla="*/ 0 w 279"/>
                <a:gd name="T81" fmla="*/ 0 h 279"/>
                <a:gd name="T82" fmla="*/ 0 w 279"/>
                <a:gd name="T83" fmla="*/ 0 h 279"/>
                <a:gd name="T84" fmla="*/ 0 w 279"/>
                <a:gd name="T85" fmla="*/ 0 h 279"/>
                <a:gd name="T86" fmla="*/ 0 w 279"/>
                <a:gd name="T87" fmla="*/ 0 h 279"/>
                <a:gd name="T88" fmla="*/ 0 w 279"/>
                <a:gd name="T89" fmla="*/ 0 h 279"/>
                <a:gd name="T90" fmla="*/ 0 w 279"/>
                <a:gd name="T91" fmla="*/ 0 h 279"/>
                <a:gd name="T92" fmla="*/ 0 w 279"/>
                <a:gd name="T93" fmla="*/ 0 h 279"/>
                <a:gd name="T94" fmla="*/ 0 w 279"/>
                <a:gd name="T95" fmla="*/ 0 h 279"/>
                <a:gd name="T96" fmla="*/ 0 w 279"/>
                <a:gd name="T97" fmla="*/ 0 h 279"/>
                <a:gd name="T98" fmla="*/ 0 w 279"/>
                <a:gd name="T99" fmla="*/ 0 h 279"/>
                <a:gd name="T100" fmla="*/ 0 w 279"/>
                <a:gd name="T101" fmla="*/ 0 h 279"/>
                <a:gd name="T102" fmla="*/ 0 w 279"/>
                <a:gd name="T103" fmla="*/ 0 h 279"/>
                <a:gd name="T104" fmla="*/ 0 w 279"/>
                <a:gd name="T105" fmla="*/ 0 h 279"/>
                <a:gd name="T106" fmla="*/ 0 w 279"/>
                <a:gd name="T107" fmla="*/ 0 h 279"/>
                <a:gd name="T108" fmla="*/ 0 w 279"/>
                <a:gd name="T109" fmla="*/ 0 h 279"/>
                <a:gd name="T110" fmla="*/ 0 w 279"/>
                <a:gd name="T111" fmla="*/ 0 h 279"/>
                <a:gd name="T112" fmla="*/ 0 w 279"/>
                <a:gd name="T113" fmla="*/ 0 h 279"/>
                <a:gd name="T114" fmla="*/ 0 w 279"/>
                <a:gd name="T115" fmla="*/ 0 h 279"/>
                <a:gd name="T116" fmla="*/ 0 w 279"/>
                <a:gd name="T117" fmla="*/ 0 h 279"/>
                <a:gd name="T118" fmla="*/ 0 w 279"/>
                <a:gd name="T119" fmla="*/ 0 h 279"/>
                <a:gd name="T120" fmla="*/ 0 w 279"/>
                <a:gd name="T121" fmla="*/ 0 h 279"/>
                <a:gd name="T122" fmla="*/ 0 w 279"/>
                <a:gd name="T123" fmla="*/ 0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9"/>
                <a:gd name="T187" fmla="*/ 0 h 279"/>
                <a:gd name="T188" fmla="*/ 279 w 279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9" h="279">
                  <a:moveTo>
                    <a:pt x="190" y="90"/>
                  </a:moveTo>
                  <a:lnTo>
                    <a:pt x="197" y="90"/>
                  </a:lnTo>
                  <a:lnTo>
                    <a:pt x="208" y="90"/>
                  </a:lnTo>
                  <a:lnTo>
                    <a:pt x="221" y="90"/>
                  </a:lnTo>
                  <a:lnTo>
                    <a:pt x="234" y="92"/>
                  </a:lnTo>
                  <a:lnTo>
                    <a:pt x="246" y="93"/>
                  </a:lnTo>
                  <a:lnTo>
                    <a:pt x="259" y="98"/>
                  </a:lnTo>
                  <a:lnTo>
                    <a:pt x="269" y="102"/>
                  </a:lnTo>
                  <a:lnTo>
                    <a:pt x="279" y="110"/>
                  </a:lnTo>
                  <a:lnTo>
                    <a:pt x="267" y="121"/>
                  </a:lnTo>
                  <a:lnTo>
                    <a:pt x="253" y="131"/>
                  </a:lnTo>
                  <a:lnTo>
                    <a:pt x="236" y="139"/>
                  </a:lnTo>
                  <a:lnTo>
                    <a:pt x="221" y="146"/>
                  </a:lnTo>
                  <a:lnTo>
                    <a:pt x="207" y="154"/>
                  </a:lnTo>
                  <a:lnTo>
                    <a:pt x="199" y="165"/>
                  </a:lnTo>
                  <a:lnTo>
                    <a:pt x="198" y="179"/>
                  </a:lnTo>
                  <a:lnTo>
                    <a:pt x="209" y="200"/>
                  </a:lnTo>
                  <a:lnTo>
                    <a:pt x="212" y="206"/>
                  </a:lnTo>
                  <a:lnTo>
                    <a:pt x="216" y="214"/>
                  </a:lnTo>
                  <a:lnTo>
                    <a:pt x="218" y="221"/>
                  </a:lnTo>
                  <a:lnTo>
                    <a:pt x="221" y="229"/>
                  </a:lnTo>
                  <a:lnTo>
                    <a:pt x="221" y="235"/>
                  </a:lnTo>
                  <a:lnTo>
                    <a:pt x="222" y="244"/>
                  </a:lnTo>
                  <a:lnTo>
                    <a:pt x="221" y="251"/>
                  </a:lnTo>
                  <a:lnTo>
                    <a:pt x="219" y="259"/>
                  </a:lnTo>
                  <a:lnTo>
                    <a:pt x="207" y="257"/>
                  </a:lnTo>
                  <a:lnTo>
                    <a:pt x="197" y="252"/>
                  </a:lnTo>
                  <a:lnTo>
                    <a:pt x="188" y="244"/>
                  </a:lnTo>
                  <a:lnTo>
                    <a:pt x="179" y="236"/>
                  </a:lnTo>
                  <a:lnTo>
                    <a:pt x="169" y="226"/>
                  </a:lnTo>
                  <a:lnTo>
                    <a:pt x="159" y="216"/>
                  </a:lnTo>
                  <a:lnTo>
                    <a:pt x="150" y="207"/>
                  </a:lnTo>
                  <a:lnTo>
                    <a:pt x="140" y="200"/>
                  </a:lnTo>
                  <a:lnTo>
                    <a:pt x="50" y="279"/>
                  </a:lnTo>
                  <a:lnTo>
                    <a:pt x="40" y="269"/>
                  </a:lnTo>
                  <a:lnTo>
                    <a:pt x="40" y="254"/>
                  </a:lnTo>
                  <a:lnTo>
                    <a:pt x="44" y="241"/>
                  </a:lnTo>
                  <a:lnTo>
                    <a:pt x="50" y="227"/>
                  </a:lnTo>
                  <a:lnTo>
                    <a:pt x="57" y="214"/>
                  </a:lnTo>
                  <a:lnTo>
                    <a:pt x="64" y="200"/>
                  </a:lnTo>
                  <a:lnTo>
                    <a:pt x="74" y="187"/>
                  </a:lnTo>
                  <a:lnTo>
                    <a:pt x="81" y="172"/>
                  </a:lnTo>
                  <a:lnTo>
                    <a:pt x="90" y="159"/>
                  </a:lnTo>
                  <a:lnTo>
                    <a:pt x="77" y="154"/>
                  </a:lnTo>
                  <a:lnTo>
                    <a:pt x="65" y="150"/>
                  </a:lnTo>
                  <a:lnTo>
                    <a:pt x="53" y="143"/>
                  </a:lnTo>
                  <a:lnTo>
                    <a:pt x="41" y="138"/>
                  </a:lnTo>
                  <a:lnTo>
                    <a:pt x="28" y="130"/>
                  </a:lnTo>
                  <a:lnTo>
                    <a:pt x="17" y="124"/>
                  </a:lnTo>
                  <a:lnTo>
                    <a:pt x="7" y="116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100" y="90"/>
                  </a:lnTo>
                  <a:lnTo>
                    <a:pt x="150" y="0"/>
                  </a:lnTo>
                  <a:lnTo>
                    <a:pt x="156" y="7"/>
                  </a:lnTo>
                  <a:lnTo>
                    <a:pt x="163" y="16"/>
                  </a:lnTo>
                  <a:lnTo>
                    <a:pt x="167" y="26"/>
                  </a:lnTo>
                  <a:lnTo>
                    <a:pt x="172" y="37"/>
                  </a:lnTo>
                  <a:lnTo>
                    <a:pt x="177" y="48"/>
                  </a:lnTo>
                  <a:lnTo>
                    <a:pt x="181" y="61"/>
                  </a:lnTo>
                  <a:lnTo>
                    <a:pt x="185" y="74"/>
                  </a:lnTo>
                  <a:lnTo>
                    <a:pt x="1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3" name="Freeform 109"/>
            <p:cNvSpPr>
              <a:spLocks/>
            </p:cNvSpPr>
            <p:nvPr/>
          </p:nvSpPr>
          <p:spPr bwMode="auto">
            <a:xfrm>
              <a:off x="3866" y="1483"/>
              <a:ext cx="50" cy="52"/>
            </a:xfrm>
            <a:custGeom>
              <a:avLst/>
              <a:gdLst>
                <a:gd name="T0" fmla="*/ 0 w 200"/>
                <a:gd name="T1" fmla="*/ 0 h 210"/>
                <a:gd name="T2" fmla="*/ 0 w 200"/>
                <a:gd name="T3" fmla="*/ 0 h 210"/>
                <a:gd name="T4" fmla="*/ 0 w 200"/>
                <a:gd name="T5" fmla="*/ 0 h 210"/>
                <a:gd name="T6" fmla="*/ 0 w 200"/>
                <a:gd name="T7" fmla="*/ 0 h 210"/>
                <a:gd name="T8" fmla="*/ 0 w 200"/>
                <a:gd name="T9" fmla="*/ 0 h 210"/>
                <a:gd name="T10" fmla="*/ 0 w 200"/>
                <a:gd name="T11" fmla="*/ 0 h 210"/>
                <a:gd name="T12" fmla="*/ 0 w 200"/>
                <a:gd name="T13" fmla="*/ 0 h 210"/>
                <a:gd name="T14" fmla="*/ 0 w 200"/>
                <a:gd name="T15" fmla="*/ 0 h 210"/>
                <a:gd name="T16" fmla="*/ 0 w 200"/>
                <a:gd name="T17" fmla="*/ 0 h 210"/>
                <a:gd name="T18" fmla="*/ 0 w 200"/>
                <a:gd name="T19" fmla="*/ 0 h 210"/>
                <a:gd name="T20" fmla="*/ 0 w 200"/>
                <a:gd name="T21" fmla="*/ 0 h 210"/>
                <a:gd name="T22" fmla="*/ 0 w 200"/>
                <a:gd name="T23" fmla="*/ 0 h 210"/>
                <a:gd name="T24" fmla="*/ 0 w 200"/>
                <a:gd name="T25" fmla="*/ 0 h 210"/>
                <a:gd name="T26" fmla="*/ 0 w 200"/>
                <a:gd name="T27" fmla="*/ 0 h 210"/>
                <a:gd name="T28" fmla="*/ 0 w 200"/>
                <a:gd name="T29" fmla="*/ 0 h 210"/>
                <a:gd name="T30" fmla="*/ 0 w 200"/>
                <a:gd name="T31" fmla="*/ 0 h 210"/>
                <a:gd name="T32" fmla="*/ 0 w 200"/>
                <a:gd name="T33" fmla="*/ 0 h 210"/>
                <a:gd name="T34" fmla="*/ 0 w 200"/>
                <a:gd name="T35" fmla="*/ 0 h 210"/>
                <a:gd name="T36" fmla="*/ 0 w 200"/>
                <a:gd name="T37" fmla="*/ 0 h 210"/>
                <a:gd name="T38" fmla="*/ 0 w 200"/>
                <a:gd name="T39" fmla="*/ 0 h 210"/>
                <a:gd name="T40" fmla="*/ 0 w 200"/>
                <a:gd name="T41" fmla="*/ 0 h 210"/>
                <a:gd name="T42" fmla="*/ 0 w 200"/>
                <a:gd name="T43" fmla="*/ 0 h 210"/>
                <a:gd name="T44" fmla="*/ 0 w 200"/>
                <a:gd name="T45" fmla="*/ 0 h 210"/>
                <a:gd name="T46" fmla="*/ 0 w 200"/>
                <a:gd name="T47" fmla="*/ 0 h 210"/>
                <a:gd name="T48" fmla="*/ 0 w 200"/>
                <a:gd name="T49" fmla="*/ 0 h 210"/>
                <a:gd name="T50" fmla="*/ 0 w 200"/>
                <a:gd name="T51" fmla="*/ 0 h 210"/>
                <a:gd name="T52" fmla="*/ 0 w 200"/>
                <a:gd name="T53" fmla="*/ 0 h 210"/>
                <a:gd name="T54" fmla="*/ 0 w 200"/>
                <a:gd name="T55" fmla="*/ 0 h 210"/>
                <a:gd name="T56" fmla="*/ 0 w 200"/>
                <a:gd name="T57" fmla="*/ 0 h 210"/>
                <a:gd name="T58" fmla="*/ 0 w 200"/>
                <a:gd name="T59" fmla="*/ 0 h 210"/>
                <a:gd name="T60" fmla="*/ 0 w 200"/>
                <a:gd name="T61" fmla="*/ 0 h 210"/>
                <a:gd name="T62" fmla="*/ 0 w 200"/>
                <a:gd name="T63" fmla="*/ 0 h 210"/>
                <a:gd name="T64" fmla="*/ 0 w 200"/>
                <a:gd name="T65" fmla="*/ 0 h 210"/>
                <a:gd name="T66" fmla="*/ 0 w 200"/>
                <a:gd name="T67" fmla="*/ 0 h 210"/>
                <a:gd name="T68" fmla="*/ 0 w 200"/>
                <a:gd name="T69" fmla="*/ 0 h 210"/>
                <a:gd name="T70" fmla="*/ 0 w 200"/>
                <a:gd name="T71" fmla="*/ 0 h 210"/>
                <a:gd name="T72" fmla="*/ 0 w 200"/>
                <a:gd name="T73" fmla="*/ 0 h 210"/>
                <a:gd name="T74" fmla="*/ 0 w 200"/>
                <a:gd name="T75" fmla="*/ 0 h 210"/>
                <a:gd name="T76" fmla="*/ 0 w 200"/>
                <a:gd name="T77" fmla="*/ 0 h 21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10"/>
                <a:gd name="T119" fmla="*/ 200 w 200"/>
                <a:gd name="T120" fmla="*/ 210 h 21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10">
                  <a:moveTo>
                    <a:pt x="150" y="80"/>
                  </a:moveTo>
                  <a:lnTo>
                    <a:pt x="200" y="80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50"/>
                  </a:lnTo>
                  <a:lnTo>
                    <a:pt x="154" y="160"/>
                  </a:lnTo>
                  <a:lnTo>
                    <a:pt x="155" y="168"/>
                  </a:lnTo>
                  <a:lnTo>
                    <a:pt x="157" y="178"/>
                  </a:lnTo>
                  <a:lnTo>
                    <a:pt x="158" y="188"/>
                  </a:lnTo>
                  <a:lnTo>
                    <a:pt x="159" y="200"/>
                  </a:lnTo>
                  <a:lnTo>
                    <a:pt x="100" y="139"/>
                  </a:lnTo>
                  <a:lnTo>
                    <a:pt x="30" y="210"/>
                  </a:lnTo>
                  <a:lnTo>
                    <a:pt x="31" y="195"/>
                  </a:lnTo>
                  <a:lnTo>
                    <a:pt x="36" y="182"/>
                  </a:lnTo>
                  <a:lnTo>
                    <a:pt x="42" y="170"/>
                  </a:lnTo>
                  <a:lnTo>
                    <a:pt x="50" y="160"/>
                  </a:lnTo>
                  <a:lnTo>
                    <a:pt x="56" y="148"/>
                  </a:lnTo>
                  <a:lnTo>
                    <a:pt x="63" y="136"/>
                  </a:lnTo>
                  <a:lnTo>
                    <a:pt x="67" y="123"/>
                  </a:lnTo>
                  <a:lnTo>
                    <a:pt x="69" y="110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22" y="80"/>
                  </a:lnTo>
                  <a:lnTo>
                    <a:pt x="30" y="80"/>
                  </a:lnTo>
                  <a:lnTo>
                    <a:pt x="39" y="80"/>
                  </a:lnTo>
                  <a:lnTo>
                    <a:pt x="48" y="80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19" y="19"/>
                  </a:lnTo>
                  <a:lnTo>
                    <a:pt x="122" y="31"/>
                  </a:lnTo>
                  <a:lnTo>
                    <a:pt x="125" y="43"/>
                  </a:lnTo>
                  <a:lnTo>
                    <a:pt x="128" y="54"/>
                  </a:lnTo>
                  <a:lnTo>
                    <a:pt x="132" y="64"/>
                  </a:lnTo>
                  <a:lnTo>
                    <a:pt x="139" y="73"/>
                  </a:lnTo>
                  <a:lnTo>
                    <a:pt x="150" y="8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4" name="Freeform 110"/>
            <p:cNvSpPr>
              <a:spLocks/>
            </p:cNvSpPr>
            <p:nvPr/>
          </p:nvSpPr>
          <p:spPr bwMode="auto">
            <a:xfrm>
              <a:off x="3985" y="1630"/>
              <a:ext cx="70" cy="69"/>
            </a:xfrm>
            <a:custGeom>
              <a:avLst/>
              <a:gdLst>
                <a:gd name="T0" fmla="*/ 0 w 278"/>
                <a:gd name="T1" fmla="*/ 0 h 279"/>
                <a:gd name="T2" fmla="*/ 0 w 278"/>
                <a:gd name="T3" fmla="*/ 0 h 279"/>
                <a:gd name="T4" fmla="*/ 0 w 278"/>
                <a:gd name="T5" fmla="*/ 0 h 279"/>
                <a:gd name="T6" fmla="*/ 0 w 278"/>
                <a:gd name="T7" fmla="*/ 0 h 279"/>
                <a:gd name="T8" fmla="*/ 0 w 278"/>
                <a:gd name="T9" fmla="*/ 0 h 279"/>
                <a:gd name="T10" fmla="*/ 0 w 278"/>
                <a:gd name="T11" fmla="*/ 0 h 279"/>
                <a:gd name="T12" fmla="*/ 0 w 278"/>
                <a:gd name="T13" fmla="*/ 0 h 279"/>
                <a:gd name="T14" fmla="*/ 0 w 278"/>
                <a:gd name="T15" fmla="*/ 0 h 279"/>
                <a:gd name="T16" fmla="*/ 0 w 278"/>
                <a:gd name="T17" fmla="*/ 0 h 279"/>
                <a:gd name="T18" fmla="*/ 0 w 278"/>
                <a:gd name="T19" fmla="*/ 0 h 279"/>
                <a:gd name="T20" fmla="*/ 0 w 278"/>
                <a:gd name="T21" fmla="*/ 0 h 279"/>
                <a:gd name="T22" fmla="*/ 0 w 278"/>
                <a:gd name="T23" fmla="*/ 0 h 279"/>
                <a:gd name="T24" fmla="*/ 0 w 278"/>
                <a:gd name="T25" fmla="*/ 0 h 279"/>
                <a:gd name="T26" fmla="*/ 0 w 278"/>
                <a:gd name="T27" fmla="*/ 0 h 279"/>
                <a:gd name="T28" fmla="*/ 0 w 278"/>
                <a:gd name="T29" fmla="*/ 0 h 279"/>
                <a:gd name="T30" fmla="*/ 0 w 278"/>
                <a:gd name="T31" fmla="*/ 0 h 279"/>
                <a:gd name="T32" fmla="*/ 0 w 278"/>
                <a:gd name="T33" fmla="*/ 0 h 279"/>
                <a:gd name="T34" fmla="*/ 0 w 278"/>
                <a:gd name="T35" fmla="*/ 0 h 279"/>
                <a:gd name="T36" fmla="*/ 0 w 278"/>
                <a:gd name="T37" fmla="*/ 0 h 279"/>
                <a:gd name="T38" fmla="*/ 0 w 278"/>
                <a:gd name="T39" fmla="*/ 0 h 279"/>
                <a:gd name="T40" fmla="*/ 0 w 278"/>
                <a:gd name="T41" fmla="*/ 0 h 279"/>
                <a:gd name="T42" fmla="*/ 0 w 278"/>
                <a:gd name="T43" fmla="*/ 0 h 279"/>
                <a:gd name="T44" fmla="*/ 0 w 278"/>
                <a:gd name="T45" fmla="*/ 0 h 279"/>
                <a:gd name="T46" fmla="*/ 0 w 278"/>
                <a:gd name="T47" fmla="*/ 0 h 279"/>
                <a:gd name="T48" fmla="*/ 0 w 278"/>
                <a:gd name="T49" fmla="*/ 0 h 279"/>
                <a:gd name="T50" fmla="*/ 0 w 278"/>
                <a:gd name="T51" fmla="*/ 0 h 279"/>
                <a:gd name="T52" fmla="*/ 0 w 278"/>
                <a:gd name="T53" fmla="*/ 0 h 279"/>
                <a:gd name="T54" fmla="*/ 0 w 278"/>
                <a:gd name="T55" fmla="*/ 0 h 279"/>
                <a:gd name="T56" fmla="*/ 0 w 278"/>
                <a:gd name="T57" fmla="*/ 0 h 279"/>
                <a:gd name="T58" fmla="*/ 0 w 278"/>
                <a:gd name="T59" fmla="*/ 0 h 279"/>
                <a:gd name="T60" fmla="*/ 0 w 278"/>
                <a:gd name="T61" fmla="*/ 0 h 279"/>
                <a:gd name="T62" fmla="*/ 0 w 278"/>
                <a:gd name="T63" fmla="*/ 0 h 279"/>
                <a:gd name="T64" fmla="*/ 0 w 278"/>
                <a:gd name="T65" fmla="*/ 0 h 279"/>
                <a:gd name="T66" fmla="*/ 0 w 278"/>
                <a:gd name="T67" fmla="*/ 0 h 279"/>
                <a:gd name="T68" fmla="*/ 0 w 278"/>
                <a:gd name="T69" fmla="*/ 0 h 279"/>
                <a:gd name="T70" fmla="*/ 0 w 278"/>
                <a:gd name="T71" fmla="*/ 0 h 279"/>
                <a:gd name="T72" fmla="*/ 0 w 278"/>
                <a:gd name="T73" fmla="*/ 0 h 279"/>
                <a:gd name="T74" fmla="*/ 0 w 278"/>
                <a:gd name="T75" fmla="*/ 0 h 279"/>
                <a:gd name="T76" fmla="*/ 0 w 278"/>
                <a:gd name="T77" fmla="*/ 0 h 279"/>
                <a:gd name="T78" fmla="*/ 0 w 278"/>
                <a:gd name="T79" fmla="*/ 0 h 279"/>
                <a:gd name="T80" fmla="*/ 0 w 278"/>
                <a:gd name="T81" fmla="*/ 0 h 279"/>
                <a:gd name="T82" fmla="*/ 0 w 278"/>
                <a:gd name="T83" fmla="*/ 0 h 279"/>
                <a:gd name="T84" fmla="*/ 0 w 278"/>
                <a:gd name="T85" fmla="*/ 0 h 279"/>
                <a:gd name="T86" fmla="*/ 0 w 278"/>
                <a:gd name="T87" fmla="*/ 0 h 279"/>
                <a:gd name="T88" fmla="*/ 0 w 278"/>
                <a:gd name="T89" fmla="*/ 0 h 279"/>
                <a:gd name="T90" fmla="*/ 0 w 278"/>
                <a:gd name="T91" fmla="*/ 0 h 279"/>
                <a:gd name="T92" fmla="*/ 0 w 278"/>
                <a:gd name="T93" fmla="*/ 0 h 279"/>
                <a:gd name="T94" fmla="*/ 0 w 278"/>
                <a:gd name="T95" fmla="*/ 0 h 279"/>
                <a:gd name="T96" fmla="*/ 0 w 278"/>
                <a:gd name="T97" fmla="*/ 0 h 279"/>
                <a:gd name="T98" fmla="*/ 0 w 278"/>
                <a:gd name="T99" fmla="*/ 0 h 279"/>
                <a:gd name="T100" fmla="*/ 0 w 278"/>
                <a:gd name="T101" fmla="*/ 0 h 279"/>
                <a:gd name="T102" fmla="*/ 0 w 278"/>
                <a:gd name="T103" fmla="*/ 0 h 279"/>
                <a:gd name="T104" fmla="*/ 0 w 278"/>
                <a:gd name="T105" fmla="*/ 0 h 279"/>
                <a:gd name="T106" fmla="*/ 0 w 278"/>
                <a:gd name="T107" fmla="*/ 0 h 279"/>
                <a:gd name="T108" fmla="*/ 0 w 278"/>
                <a:gd name="T109" fmla="*/ 0 h 279"/>
                <a:gd name="T110" fmla="*/ 0 w 278"/>
                <a:gd name="T111" fmla="*/ 0 h 279"/>
                <a:gd name="T112" fmla="*/ 0 w 278"/>
                <a:gd name="T113" fmla="*/ 0 h 279"/>
                <a:gd name="T114" fmla="*/ 0 w 278"/>
                <a:gd name="T115" fmla="*/ 0 h 279"/>
                <a:gd name="T116" fmla="*/ 0 w 278"/>
                <a:gd name="T117" fmla="*/ 0 h 279"/>
                <a:gd name="T118" fmla="*/ 0 w 278"/>
                <a:gd name="T119" fmla="*/ 0 h 279"/>
                <a:gd name="T120" fmla="*/ 0 w 278"/>
                <a:gd name="T121" fmla="*/ 0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79"/>
                <a:gd name="T185" fmla="*/ 278 w 278"/>
                <a:gd name="T186" fmla="*/ 279 h 27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79">
                  <a:moveTo>
                    <a:pt x="189" y="90"/>
                  </a:moveTo>
                  <a:lnTo>
                    <a:pt x="199" y="92"/>
                  </a:lnTo>
                  <a:lnTo>
                    <a:pt x="212" y="93"/>
                  </a:lnTo>
                  <a:lnTo>
                    <a:pt x="224" y="95"/>
                  </a:lnTo>
                  <a:lnTo>
                    <a:pt x="237" y="97"/>
                  </a:lnTo>
                  <a:lnTo>
                    <a:pt x="248" y="99"/>
                  </a:lnTo>
                  <a:lnTo>
                    <a:pt x="260" y="103"/>
                  </a:lnTo>
                  <a:lnTo>
                    <a:pt x="268" y="110"/>
                  </a:lnTo>
                  <a:lnTo>
                    <a:pt x="278" y="121"/>
                  </a:lnTo>
                  <a:lnTo>
                    <a:pt x="267" y="129"/>
                  </a:lnTo>
                  <a:lnTo>
                    <a:pt x="253" y="138"/>
                  </a:lnTo>
                  <a:lnTo>
                    <a:pt x="237" y="144"/>
                  </a:lnTo>
                  <a:lnTo>
                    <a:pt x="222" y="153"/>
                  </a:lnTo>
                  <a:lnTo>
                    <a:pt x="209" y="162"/>
                  </a:lnTo>
                  <a:lnTo>
                    <a:pt x="203" y="174"/>
                  </a:lnTo>
                  <a:lnTo>
                    <a:pt x="205" y="189"/>
                  </a:lnTo>
                  <a:lnTo>
                    <a:pt x="218" y="209"/>
                  </a:lnTo>
                  <a:lnTo>
                    <a:pt x="218" y="216"/>
                  </a:lnTo>
                  <a:lnTo>
                    <a:pt x="219" y="224"/>
                  </a:lnTo>
                  <a:lnTo>
                    <a:pt x="219" y="230"/>
                  </a:lnTo>
                  <a:lnTo>
                    <a:pt x="222" y="238"/>
                  </a:lnTo>
                  <a:lnTo>
                    <a:pt x="222" y="243"/>
                  </a:lnTo>
                  <a:lnTo>
                    <a:pt x="223" y="250"/>
                  </a:lnTo>
                  <a:lnTo>
                    <a:pt x="221" y="254"/>
                  </a:lnTo>
                  <a:lnTo>
                    <a:pt x="218" y="259"/>
                  </a:lnTo>
                  <a:lnTo>
                    <a:pt x="206" y="257"/>
                  </a:lnTo>
                  <a:lnTo>
                    <a:pt x="197" y="252"/>
                  </a:lnTo>
                  <a:lnTo>
                    <a:pt x="187" y="245"/>
                  </a:lnTo>
                  <a:lnTo>
                    <a:pt x="178" y="238"/>
                  </a:lnTo>
                  <a:lnTo>
                    <a:pt x="169" y="229"/>
                  </a:lnTo>
                  <a:lnTo>
                    <a:pt x="160" y="220"/>
                  </a:lnTo>
                  <a:lnTo>
                    <a:pt x="149" y="214"/>
                  </a:lnTo>
                  <a:lnTo>
                    <a:pt x="139" y="209"/>
                  </a:lnTo>
                  <a:lnTo>
                    <a:pt x="49" y="279"/>
                  </a:lnTo>
                  <a:lnTo>
                    <a:pt x="39" y="279"/>
                  </a:lnTo>
                  <a:lnTo>
                    <a:pt x="43" y="264"/>
                  </a:lnTo>
                  <a:lnTo>
                    <a:pt x="48" y="249"/>
                  </a:lnTo>
                  <a:lnTo>
                    <a:pt x="54" y="233"/>
                  </a:lnTo>
                  <a:lnTo>
                    <a:pt x="60" y="219"/>
                  </a:lnTo>
                  <a:lnTo>
                    <a:pt x="67" y="204"/>
                  </a:lnTo>
                  <a:lnTo>
                    <a:pt x="74" y="189"/>
                  </a:lnTo>
                  <a:lnTo>
                    <a:pt x="81" y="174"/>
                  </a:lnTo>
                  <a:lnTo>
                    <a:pt x="89" y="160"/>
                  </a:lnTo>
                  <a:lnTo>
                    <a:pt x="77" y="155"/>
                  </a:lnTo>
                  <a:lnTo>
                    <a:pt x="67" y="151"/>
                  </a:lnTo>
                  <a:lnTo>
                    <a:pt x="55" y="147"/>
                  </a:lnTo>
                  <a:lnTo>
                    <a:pt x="45" y="142"/>
                  </a:lnTo>
                  <a:lnTo>
                    <a:pt x="33" y="135"/>
                  </a:lnTo>
                  <a:lnTo>
                    <a:pt x="22" y="128"/>
                  </a:lnTo>
                  <a:lnTo>
                    <a:pt x="10" y="119"/>
                  </a:lnTo>
                  <a:lnTo>
                    <a:pt x="0" y="110"/>
                  </a:lnTo>
                  <a:lnTo>
                    <a:pt x="110" y="90"/>
                  </a:lnTo>
                  <a:lnTo>
                    <a:pt x="149" y="0"/>
                  </a:lnTo>
                  <a:lnTo>
                    <a:pt x="155" y="8"/>
                  </a:lnTo>
                  <a:lnTo>
                    <a:pt x="162" y="17"/>
                  </a:lnTo>
                  <a:lnTo>
                    <a:pt x="167" y="28"/>
                  </a:lnTo>
                  <a:lnTo>
                    <a:pt x="173" y="41"/>
                  </a:lnTo>
                  <a:lnTo>
                    <a:pt x="176" y="53"/>
                  </a:lnTo>
                  <a:lnTo>
                    <a:pt x="180" y="65"/>
                  </a:lnTo>
                  <a:lnTo>
                    <a:pt x="185" y="77"/>
                  </a:lnTo>
                  <a:lnTo>
                    <a:pt x="189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5" name="Freeform 111"/>
            <p:cNvSpPr>
              <a:spLocks/>
            </p:cNvSpPr>
            <p:nvPr/>
          </p:nvSpPr>
          <p:spPr bwMode="auto">
            <a:xfrm>
              <a:off x="3995" y="1640"/>
              <a:ext cx="50" cy="50"/>
            </a:xfrm>
            <a:custGeom>
              <a:avLst/>
              <a:gdLst>
                <a:gd name="T0" fmla="*/ 0 w 200"/>
                <a:gd name="T1" fmla="*/ 0 h 200"/>
                <a:gd name="T2" fmla="*/ 0 w 200"/>
                <a:gd name="T3" fmla="*/ 0 h 200"/>
                <a:gd name="T4" fmla="*/ 0 w 200"/>
                <a:gd name="T5" fmla="*/ 0 h 200"/>
                <a:gd name="T6" fmla="*/ 0 w 200"/>
                <a:gd name="T7" fmla="*/ 0 h 200"/>
                <a:gd name="T8" fmla="*/ 0 w 200"/>
                <a:gd name="T9" fmla="*/ 0 h 200"/>
                <a:gd name="T10" fmla="*/ 0 w 200"/>
                <a:gd name="T11" fmla="*/ 0 h 200"/>
                <a:gd name="T12" fmla="*/ 0 w 200"/>
                <a:gd name="T13" fmla="*/ 0 h 200"/>
                <a:gd name="T14" fmla="*/ 0 w 200"/>
                <a:gd name="T15" fmla="*/ 0 h 200"/>
                <a:gd name="T16" fmla="*/ 0 w 200"/>
                <a:gd name="T17" fmla="*/ 0 h 200"/>
                <a:gd name="T18" fmla="*/ 0 w 200"/>
                <a:gd name="T19" fmla="*/ 0 h 200"/>
                <a:gd name="T20" fmla="*/ 0 w 200"/>
                <a:gd name="T21" fmla="*/ 0 h 200"/>
                <a:gd name="T22" fmla="*/ 0 w 200"/>
                <a:gd name="T23" fmla="*/ 0 h 200"/>
                <a:gd name="T24" fmla="*/ 0 w 200"/>
                <a:gd name="T25" fmla="*/ 0 h 200"/>
                <a:gd name="T26" fmla="*/ 0 w 200"/>
                <a:gd name="T27" fmla="*/ 0 h 200"/>
                <a:gd name="T28" fmla="*/ 0 w 200"/>
                <a:gd name="T29" fmla="*/ 0 h 200"/>
                <a:gd name="T30" fmla="*/ 0 w 200"/>
                <a:gd name="T31" fmla="*/ 0 h 200"/>
                <a:gd name="T32" fmla="*/ 0 w 200"/>
                <a:gd name="T33" fmla="*/ 0 h 200"/>
                <a:gd name="T34" fmla="*/ 0 w 200"/>
                <a:gd name="T35" fmla="*/ 0 h 200"/>
                <a:gd name="T36" fmla="*/ 0 w 200"/>
                <a:gd name="T37" fmla="*/ 0 h 200"/>
                <a:gd name="T38" fmla="*/ 0 w 200"/>
                <a:gd name="T39" fmla="*/ 0 h 200"/>
                <a:gd name="T40" fmla="*/ 0 w 200"/>
                <a:gd name="T41" fmla="*/ 0 h 200"/>
                <a:gd name="T42" fmla="*/ 0 w 200"/>
                <a:gd name="T43" fmla="*/ 0 h 200"/>
                <a:gd name="T44" fmla="*/ 0 w 200"/>
                <a:gd name="T45" fmla="*/ 0 h 200"/>
                <a:gd name="T46" fmla="*/ 0 w 200"/>
                <a:gd name="T47" fmla="*/ 0 h 200"/>
                <a:gd name="T48" fmla="*/ 0 w 200"/>
                <a:gd name="T49" fmla="*/ 0 h 200"/>
                <a:gd name="T50" fmla="*/ 0 w 200"/>
                <a:gd name="T51" fmla="*/ 0 h 200"/>
                <a:gd name="T52" fmla="*/ 0 w 200"/>
                <a:gd name="T53" fmla="*/ 0 h 200"/>
                <a:gd name="T54" fmla="*/ 0 w 200"/>
                <a:gd name="T55" fmla="*/ 0 h 200"/>
                <a:gd name="T56" fmla="*/ 0 w 200"/>
                <a:gd name="T57" fmla="*/ 0 h 200"/>
                <a:gd name="T58" fmla="*/ 0 w 200"/>
                <a:gd name="T59" fmla="*/ 0 h 200"/>
                <a:gd name="T60" fmla="*/ 0 w 200"/>
                <a:gd name="T61" fmla="*/ 0 h 200"/>
                <a:gd name="T62" fmla="*/ 0 w 200"/>
                <a:gd name="T63" fmla="*/ 0 h 200"/>
                <a:gd name="T64" fmla="*/ 0 w 200"/>
                <a:gd name="T65" fmla="*/ 0 h 200"/>
                <a:gd name="T66" fmla="*/ 0 w 200"/>
                <a:gd name="T67" fmla="*/ 0 h 200"/>
                <a:gd name="T68" fmla="*/ 0 w 200"/>
                <a:gd name="T69" fmla="*/ 0 h 200"/>
                <a:gd name="T70" fmla="*/ 0 w 200"/>
                <a:gd name="T71" fmla="*/ 0 h 200"/>
                <a:gd name="T72" fmla="*/ 0 w 200"/>
                <a:gd name="T73" fmla="*/ 0 h 200"/>
                <a:gd name="T74" fmla="*/ 0 w 200"/>
                <a:gd name="T75" fmla="*/ 0 h 200"/>
                <a:gd name="T76" fmla="*/ 0 w 200"/>
                <a:gd name="T77" fmla="*/ 0 h 2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00"/>
                <a:gd name="T119" fmla="*/ 200 w 200"/>
                <a:gd name="T120" fmla="*/ 200 h 2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00">
                  <a:moveTo>
                    <a:pt x="150" y="70"/>
                  </a:moveTo>
                  <a:lnTo>
                    <a:pt x="200" y="81"/>
                  </a:lnTo>
                  <a:lnTo>
                    <a:pt x="150" y="120"/>
                  </a:lnTo>
                  <a:lnTo>
                    <a:pt x="150" y="129"/>
                  </a:lnTo>
                  <a:lnTo>
                    <a:pt x="151" y="140"/>
                  </a:lnTo>
                  <a:lnTo>
                    <a:pt x="152" y="149"/>
                  </a:lnTo>
                  <a:lnTo>
                    <a:pt x="154" y="158"/>
                  </a:lnTo>
                  <a:lnTo>
                    <a:pt x="156" y="165"/>
                  </a:lnTo>
                  <a:lnTo>
                    <a:pt x="158" y="174"/>
                  </a:lnTo>
                  <a:lnTo>
                    <a:pt x="159" y="181"/>
                  </a:lnTo>
                  <a:lnTo>
                    <a:pt x="160" y="189"/>
                  </a:lnTo>
                  <a:lnTo>
                    <a:pt x="100" y="140"/>
                  </a:lnTo>
                  <a:lnTo>
                    <a:pt x="31" y="200"/>
                  </a:lnTo>
                  <a:lnTo>
                    <a:pt x="32" y="188"/>
                  </a:lnTo>
                  <a:lnTo>
                    <a:pt x="36" y="178"/>
                  </a:lnTo>
                  <a:lnTo>
                    <a:pt x="43" y="167"/>
                  </a:lnTo>
                  <a:lnTo>
                    <a:pt x="50" y="158"/>
                  </a:lnTo>
                  <a:lnTo>
                    <a:pt x="57" y="147"/>
                  </a:lnTo>
                  <a:lnTo>
                    <a:pt x="63" y="136"/>
                  </a:lnTo>
                  <a:lnTo>
                    <a:pt x="69" y="123"/>
                  </a:lnTo>
                  <a:lnTo>
                    <a:pt x="71" y="110"/>
                  </a:lnTo>
                  <a:lnTo>
                    <a:pt x="0" y="81"/>
                  </a:lnTo>
                  <a:lnTo>
                    <a:pt x="10" y="76"/>
                  </a:lnTo>
                  <a:lnTo>
                    <a:pt x="21" y="75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4"/>
                  </a:lnTo>
                  <a:lnTo>
                    <a:pt x="55" y="74"/>
                  </a:lnTo>
                  <a:lnTo>
                    <a:pt x="62" y="72"/>
                  </a:lnTo>
                  <a:lnTo>
                    <a:pt x="71" y="70"/>
                  </a:lnTo>
                  <a:lnTo>
                    <a:pt x="110" y="0"/>
                  </a:lnTo>
                  <a:lnTo>
                    <a:pt x="115" y="8"/>
                  </a:lnTo>
                  <a:lnTo>
                    <a:pt x="120" y="19"/>
                  </a:lnTo>
                  <a:lnTo>
                    <a:pt x="123" y="30"/>
                  </a:lnTo>
                  <a:lnTo>
                    <a:pt x="126" y="41"/>
                  </a:lnTo>
                  <a:lnTo>
                    <a:pt x="128" y="51"/>
                  </a:lnTo>
                  <a:lnTo>
                    <a:pt x="133" y="61"/>
                  </a:lnTo>
                  <a:lnTo>
                    <a:pt x="139" y="66"/>
                  </a:lnTo>
                  <a:lnTo>
                    <a:pt x="150" y="7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6" name="Freeform 112"/>
            <p:cNvSpPr>
              <a:spLocks/>
            </p:cNvSpPr>
            <p:nvPr/>
          </p:nvSpPr>
          <p:spPr bwMode="auto">
            <a:xfrm>
              <a:off x="4376" y="1600"/>
              <a:ext cx="82" cy="82"/>
            </a:xfrm>
            <a:custGeom>
              <a:avLst/>
              <a:gdLst>
                <a:gd name="T0" fmla="*/ 0 w 329"/>
                <a:gd name="T1" fmla="*/ 0 h 328"/>
                <a:gd name="T2" fmla="*/ 0 w 329"/>
                <a:gd name="T3" fmla="*/ 0 h 328"/>
                <a:gd name="T4" fmla="*/ 0 w 329"/>
                <a:gd name="T5" fmla="*/ 0 h 328"/>
                <a:gd name="T6" fmla="*/ 0 w 329"/>
                <a:gd name="T7" fmla="*/ 0 h 328"/>
                <a:gd name="T8" fmla="*/ 0 w 329"/>
                <a:gd name="T9" fmla="*/ 0 h 328"/>
                <a:gd name="T10" fmla="*/ 0 w 329"/>
                <a:gd name="T11" fmla="*/ 0 h 328"/>
                <a:gd name="T12" fmla="*/ 0 w 329"/>
                <a:gd name="T13" fmla="*/ 0 h 328"/>
                <a:gd name="T14" fmla="*/ 0 w 329"/>
                <a:gd name="T15" fmla="*/ 0 h 328"/>
                <a:gd name="T16" fmla="*/ 0 w 329"/>
                <a:gd name="T17" fmla="*/ 0 h 328"/>
                <a:gd name="T18" fmla="*/ 0 w 329"/>
                <a:gd name="T19" fmla="*/ 0 h 328"/>
                <a:gd name="T20" fmla="*/ 0 w 329"/>
                <a:gd name="T21" fmla="*/ 0 h 328"/>
                <a:gd name="T22" fmla="*/ 0 w 329"/>
                <a:gd name="T23" fmla="*/ 0 h 328"/>
                <a:gd name="T24" fmla="*/ 0 w 329"/>
                <a:gd name="T25" fmla="*/ 0 h 328"/>
                <a:gd name="T26" fmla="*/ 0 w 329"/>
                <a:gd name="T27" fmla="*/ 0 h 328"/>
                <a:gd name="T28" fmla="*/ 0 w 329"/>
                <a:gd name="T29" fmla="*/ 0 h 328"/>
                <a:gd name="T30" fmla="*/ 0 w 329"/>
                <a:gd name="T31" fmla="*/ 0 h 328"/>
                <a:gd name="T32" fmla="*/ 0 w 329"/>
                <a:gd name="T33" fmla="*/ 0 h 328"/>
                <a:gd name="T34" fmla="*/ 0 w 329"/>
                <a:gd name="T35" fmla="*/ 0 h 328"/>
                <a:gd name="T36" fmla="*/ 0 w 329"/>
                <a:gd name="T37" fmla="*/ 0 h 328"/>
                <a:gd name="T38" fmla="*/ 0 w 329"/>
                <a:gd name="T39" fmla="*/ 0 h 328"/>
                <a:gd name="T40" fmla="*/ 0 w 329"/>
                <a:gd name="T41" fmla="*/ 0 h 328"/>
                <a:gd name="T42" fmla="*/ 0 w 329"/>
                <a:gd name="T43" fmla="*/ 0 h 328"/>
                <a:gd name="T44" fmla="*/ 0 w 329"/>
                <a:gd name="T45" fmla="*/ 0 h 328"/>
                <a:gd name="T46" fmla="*/ 0 w 329"/>
                <a:gd name="T47" fmla="*/ 0 h 328"/>
                <a:gd name="T48" fmla="*/ 0 w 329"/>
                <a:gd name="T49" fmla="*/ 0 h 328"/>
                <a:gd name="T50" fmla="*/ 0 w 329"/>
                <a:gd name="T51" fmla="*/ 0 h 328"/>
                <a:gd name="T52" fmla="*/ 0 w 329"/>
                <a:gd name="T53" fmla="*/ 0 h 328"/>
                <a:gd name="T54" fmla="*/ 0 w 329"/>
                <a:gd name="T55" fmla="*/ 0 h 328"/>
                <a:gd name="T56" fmla="*/ 0 w 329"/>
                <a:gd name="T57" fmla="*/ 0 h 328"/>
                <a:gd name="T58" fmla="*/ 0 w 329"/>
                <a:gd name="T59" fmla="*/ 0 h 328"/>
                <a:gd name="T60" fmla="*/ 0 w 329"/>
                <a:gd name="T61" fmla="*/ 0 h 328"/>
                <a:gd name="T62" fmla="*/ 0 w 329"/>
                <a:gd name="T63" fmla="*/ 0 h 328"/>
                <a:gd name="T64" fmla="*/ 0 w 329"/>
                <a:gd name="T65" fmla="*/ 0 h 328"/>
                <a:gd name="T66" fmla="*/ 0 w 329"/>
                <a:gd name="T67" fmla="*/ 0 h 328"/>
                <a:gd name="T68" fmla="*/ 0 w 329"/>
                <a:gd name="T69" fmla="*/ 0 h 328"/>
                <a:gd name="T70" fmla="*/ 0 w 329"/>
                <a:gd name="T71" fmla="*/ 0 h 328"/>
                <a:gd name="T72" fmla="*/ 0 w 329"/>
                <a:gd name="T73" fmla="*/ 0 h 328"/>
                <a:gd name="T74" fmla="*/ 0 w 329"/>
                <a:gd name="T75" fmla="*/ 0 h 328"/>
                <a:gd name="T76" fmla="*/ 0 w 329"/>
                <a:gd name="T77" fmla="*/ 0 h 328"/>
                <a:gd name="T78" fmla="*/ 0 w 329"/>
                <a:gd name="T79" fmla="*/ 0 h 328"/>
                <a:gd name="T80" fmla="*/ 0 w 329"/>
                <a:gd name="T81" fmla="*/ 0 h 328"/>
                <a:gd name="T82" fmla="*/ 0 w 329"/>
                <a:gd name="T83" fmla="*/ 0 h 328"/>
                <a:gd name="T84" fmla="*/ 0 w 329"/>
                <a:gd name="T85" fmla="*/ 0 h 328"/>
                <a:gd name="T86" fmla="*/ 0 w 329"/>
                <a:gd name="T87" fmla="*/ 0 h 328"/>
                <a:gd name="T88" fmla="*/ 0 w 329"/>
                <a:gd name="T89" fmla="*/ 0 h 328"/>
                <a:gd name="T90" fmla="*/ 0 w 329"/>
                <a:gd name="T91" fmla="*/ 0 h 328"/>
                <a:gd name="T92" fmla="*/ 0 w 329"/>
                <a:gd name="T93" fmla="*/ 0 h 328"/>
                <a:gd name="T94" fmla="*/ 0 w 329"/>
                <a:gd name="T95" fmla="*/ 0 h 328"/>
                <a:gd name="T96" fmla="*/ 0 w 329"/>
                <a:gd name="T97" fmla="*/ 0 h 328"/>
                <a:gd name="T98" fmla="*/ 0 w 329"/>
                <a:gd name="T99" fmla="*/ 0 h 328"/>
                <a:gd name="T100" fmla="*/ 0 w 329"/>
                <a:gd name="T101" fmla="*/ 0 h 328"/>
                <a:gd name="T102" fmla="*/ 0 w 329"/>
                <a:gd name="T103" fmla="*/ 0 h 328"/>
                <a:gd name="T104" fmla="*/ 0 w 329"/>
                <a:gd name="T105" fmla="*/ 0 h 328"/>
                <a:gd name="T106" fmla="*/ 0 w 329"/>
                <a:gd name="T107" fmla="*/ 0 h 328"/>
                <a:gd name="T108" fmla="*/ 0 w 329"/>
                <a:gd name="T109" fmla="*/ 0 h 3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9"/>
                <a:gd name="T166" fmla="*/ 0 h 328"/>
                <a:gd name="T167" fmla="*/ 329 w 329"/>
                <a:gd name="T168" fmla="*/ 328 h 3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9" h="328">
                  <a:moveTo>
                    <a:pt x="120" y="0"/>
                  </a:moveTo>
                  <a:lnTo>
                    <a:pt x="120" y="14"/>
                  </a:lnTo>
                  <a:lnTo>
                    <a:pt x="121" y="30"/>
                  </a:lnTo>
                  <a:lnTo>
                    <a:pt x="121" y="46"/>
                  </a:lnTo>
                  <a:lnTo>
                    <a:pt x="122" y="63"/>
                  </a:lnTo>
                  <a:lnTo>
                    <a:pt x="121" y="78"/>
                  </a:lnTo>
                  <a:lnTo>
                    <a:pt x="119" y="93"/>
                  </a:lnTo>
                  <a:lnTo>
                    <a:pt x="115" y="106"/>
                  </a:lnTo>
                  <a:lnTo>
                    <a:pt x="110" y="119"/>
                  </a:lnTo>
                  <a:lnTo>
                    <a:pt x="0" y="159"/>
                  </a:lnTo>
                  <a:lnTo>
                    <a:pt x="90" y="219"/>
                  </a:lnTo>
                  <a:lnTo>
                    <a:pt x="93" y="232"/>
                  </a:lnTo>
                  <a:lnTo>
                    <a:pt x="94" y="246"/>
                  </a:lnTo>
                  <a:lnTo>
                    <a:pt x="94" y="259"/>
                  </a:lnTo>
                  <a:lnTo>
                    <a:pt x="94" y="272"/>
                  </a:lnTo>
                  <a:lnTo>
                    <a:pt x="91" y="283"/>
                  </a:lnTo>
                  <a:lnTo>
                    <a:pt x="91" y="295"/>
                  </a:lnTo>
                  <a:lnTo>
                    <a:pt x="90" y="307"/>
                  </a:lnTo>
                  <a:lnTo>
                    <a:pt x="90" y="319"/>
                  </a:lnTo>
                  <a:lnTo>
                    <a:pt x="103" y="312"/>
                  </a:lnTo>
                  <a:lnTo>
                    <a:pt x="114" y="306"/>
                  </a:lnTo>
                  <a:lnTo>
                    <a:pt x="123" y="296"/>
                  </a:lnTo>
                  <a:lnTo>
                    <a:pt x="133" y="287"/>
                  </a:lnTo>
                  <a:lnTo>
                    <a:pt x="140" y="276"/>
                  </a:lnTo>
                  <a:lnTo>
                    <a:pt x="149" y="267"/>
                  </a:lnTo>
                  <a:lnTo>
                    <a:pt x="159" y="257"/>
                  </a:lnTo>
                  <a:lnTo>
                    <a:pt x="170" y="249"/>
                  </a:lnTo>
                  <a:lnTo>
                    <a:pt x="269" y="328"/>
                  </a:lnTo>
                  <a:lnTo>
                    <a:pt x="274" y="320"/>
                  </a:lnTo>
                  <a:lnTo>
                    <a:pt x="277" y="311"/>
                  </a:lnTo>
                  <a:lnTo>
                    <a:pt x="277" y="302"/>
                  </a:lnTo>
                  <a:lnTo>
                    <a:pt x="275" y="294"/>
                  </a:lnTo>
                  <a:lnTo>
                    <a:pt x="270" y="284"/>
                  </a:lnTo>
                  <a:lnTo>
                    <a:pt x="267" y="274"/>
                  </a:lnTo>
                  <a:lnTo>
                    <a:pt x="263" y="266"/>
                  </a:lnTo>
                  <a:lnTo>
                    <a:pt x="260" y="259"/>
                  </a:lnTo>
                  <a:lnTo>
                    <a:pt x="229" y="209"/>
                  </a:lnTo>
                  <a:lnTo>
                    <a:pt x="241" y="198"/>
                  </a:lnTo>
                  <a:lnTo>
                    <a:pt x="254" y="189"/>
                  </a:lnTo>
                  <a:lnTo>
                    <a:pt x="267" y="180"/>
                  </a:lnTo>
                  <a:lnTo>
                    <a:pt x="282" y="172"/>
                  </a:lnTo>
                  <a:lnTo>
                    <a:pt x="295" y="163"/>
                  </a:lnTo>
                  <a:lnTo>
                    <a:pt x="308" y="154"/>
                  </a:lnTo>
                  <a:lnTo>
                    <a:pt x="319" y="143"/>
                  </a:lnTo>
                  <a:lnTo>
                    <a:pt x="329" y="130"/>
                  </a:lnTo>
                  <a:lnTo>
                    <a:pt x="317" y="126"/>
                  </a:lnTo>
                  <a:lnTo>
                    <a:pt x="306" y="123"/>
                  </a:lnTo>
                  <a:lnTo>
                    <a:pt x="294" y="120"/>
                  </a:lnTo>
                  <a:lnTo>
                    <a:pt x="283" y="120"/>
                  </a:lnTo>
                  <a:lnTo>
                    <a:pt x="271" y="119"/>
                  </a:lnTo>
                  <a:lnTo>
                    <a:pt x="261" y="119"/>
                  </a:lnTo>
                  <a:lnTo>
                    <a:pt x="250" y="119"/>
                  </a:lnTo>
                  <a:lnTo>
                    <a:pt x="239" y="119"/>
                  </a:lnTo>
                  <a:lnTo>
                    <a:pt x="12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7" name="Freeform 113"/>
            <p:cNvSpPr>
              <a:spLocks/>
            </p:cNvSpPr>
            <p:nvPr/>
          </p:nvSpPr>
          <p:spPr bwMode="auto">
            <a:xfrm>
              <a:off x="4386" y="1610"/>
              <a:ext cx="62" cy="60"/>
            </a:xfrm>
            <a:custGeom>
              <a:avLst/>
              <a:gdLst>
                <a:gd name="T0" fmla="*/ 0 w 249"/>
                <a:gd name="T1" fmla="*/ 0 h 239"/>
                <a:gd name="T2" fmla="*/ 0 w 249"/>
                <a:gd name="T3" fmla="*/ 0 h 239"/>
                <a:gd name="T4" fmla="*/ 0 w 249"/>
                <a:gd name="T5" fmla="*/ 0 h 239"/>
                <a:gd name="T6" fmla="*/ 0 w 249"/>
                <a:gd name="T7" fmla="*/ 0 h 239"/>
                <a:gd name="T8" fmla="*/ 0 w 249"/>
                <a:gd name="T9" fmla="*/ 0 h 239"/>
                <a:gd name="T10" fmla="*/ 0 w 249"/>
                <a:gd name="T11" fmla="*/ 0 h 239"/>
                <a:gd name="T12" fmla="*/ 0 w 249"/>
                <a:gd name="T13" fmla="*/ 0 h 239"/>
                <a:gd name="T14" fmla="*/ 0 w 249"/>
                <a:gd name="T15" fmla="*/ 0 h 239"/>
                <a:gd name="T16" fmla="*/ 0 w 249"/>
                <a:gd name="T17" fmla="*/ 0 h 239"/>
                <a:gd name="T18" fmla="*/ 0 w 249"/>
                <a:gd name="T19" fmla="*/ 0 h 239"/>
                <a:gd name="T20" fmla="*/ 0 w 249"/>
                <a:gd name="T21" fmla="*/ 0 h 239"/>
                <a:gd name="T22" fmla="*/ 0 w 249"/>
                <a:gd name="T23" fmla="*/ 0 h 239"/>
                <a:gd name="T24" fmla="*/ 0 w 249"/>
                <a:gd name="T25" fmla="*/ 0 h 239"/>
                <a:gd name="T26" fmla="*/ 0 w 249"/>
                <a:gd name="T27" fmla="*/ 0 h 239"/>
                <a:gd name="T28" fmla="*/ 0 w 249"/>
                <a:gd name="T29" fmla="*/ 0 h 239"/>
                <a:gd name="T30" fmla="*/ 0 w 249"/>
                <a:gd name="T31" fmla="*/ 0 h 239"/>
                <a:gd name="T32" fmla="*/ 0 w 249"/>
                <a:gd name="T33" fmla="*/ 0 h 239"/>
                <a:gd name="T34" fmla="*/ 0 w 249"/>
                <a:gd name="T35" fmla="*/ 0 h 239"/>
                <a:gd name="T36" fmla="*/ 0 w 249"/>
                <a:gd name="T37" fmla="*/ 0 h 239"/>
                <a:gd name="T38" fmla="*/ 0 w 249"/>
                <a:gd name="T39" fmla="*/ 0 h 239"/>
                <a:gd name="T40" fmla="*/ 0 w 249"/>
                <a:gd name="T41" fmla="*/ 0 h 239"/>
                <a:gd name="T42" fmla="*/ 0 w 249"/>
                <a:gd name="T43" fmla="*/ 0 h 239"/>
                <a:gd name="T44" fmla="*/ 0 w 249"/>
                <a:gd name="T45" fmla="*/ 0 h 239"/>
                <a:gd name="T46" fmla="*/ 0 w 249"/>
                <a:gd name="T47" fmla="*/ 0 h 239"/>
                <a:gd name="T48" fmla="*/ 0 w 249"/>
                <a:gd name="T49" fmla="*/ 0 h 239"/>
                <a:gd name="T50" fmla="*/ 0 w 249"/>
                <a:gd name="T51" fmla="*/ 0 h 239"/>
                <a:gd name="T52" fmla="*/ 0 w 249"/>
                <a:gd name="T53" fmla="*/ 0 h 239"/>
                <a:gd name="T54" fmla="*/ 0 w 249"/>
                <a:gd name="T55" fmla="*/ 0 h 239"/>
                <a:gd name="T56" fmla="*/ 0 w 249"/>
                <a:gd name="T57" fmla="*/ 0 h 239"/>
                <a:gd name="T58" fmla="*/ 0 w 249"/>
                <a:gd name="T59" fmla="*/ 0 h 239"/>
                <a:gd name="T60" fmla="*/ 0 w 249"/>
                <a:gd name="T61" fmla="*/ 0 h 239"/>
                <a:gd name="T62" fmla="*/ 0 w 249"/>
                <a:gd name="T63" fmla="*/ 0 h 239"/>
                <a:gd name="T64" fmla="*/ 0 w 249"/>
                <a:gd name="T65" fmla="*/ 0 h 239"/>
                <a:gd name="T66" fmla="*/ 0 w 249"/>
                <a:gd name="T67" fmla="*/ 0 h 239"/>
                <a:gd name="T68" fmla="*/ 0 w 249"/>
                <a:gd name="T69" fmla="*/ 0 h 239"/>
                <a:gd name="T70" fmla="*/ 0 w 249"/>
                <a:gd name="T71" fmla="*/ 0 h 239"/>
                <a:gd name="T72" fmla="*/ 0 w 249"/>
                <a:gd name="T73" fmla="*/ 0 h 239"/>
                <a:gd name="T74" fmla="*/ 0 w 249"/>
                <a:gd name="T75" fmla="*/ 0 h 239"/>
                <a:gd name="T76" fmla="*/ 0 w 249"/>
                <a:gd name="T77" fmla="*/ 0 h 2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49"/>
                <a:gd name="T118" fmla="*/ 0 h 239"/>
                <a:gd name="T119" fmla="*/ 249 w 249"/>
                <a:gd name="T120" fmla="*/ 239 h 2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49" h="239">
                  <a:moveTo>
                    <a:pt x="89" y="100"/>
                  </a:moveTo>
                  <a:lnTo>
                    <a:pt x="77" y="103"/>
                  </a:lnTo>
                  <a:lnTo>
                    <a:pt x="67" y="106"/>
                  </a:lnTo>
                  <a:lnTo>
                    <a:pt x="55" y="110"/>
                  </a:lnTo>
                  <a:lnTo>
                    <a:pt x="45" y="114"/>
                  </a:lnTo>
                  <a:lnTo>
                    <a:pt x="33" y="117"/>
                  </a:lnTo>
                  <a:lnTo>
                    <a:pt x="22" y="121"/>
                  </a:lnTo>
                  <a:lnTo>
                    <a:pt x="10" y="125"/>
                  </a:lnTo>
                  <a:lnTo>
                    <a:pt x="0" y="129"/>
                  </a:lnTo>
                  <a:lnTo>
                    <a:pt x="70" y="169"/>
                  </a:lnTo>
                  <a:lnTo>
                    <a:pt x="80" y="239"/>
                  </a:lnTo>
                  <a:lnTo>
                    <a:pt x="86" y="231"/>
                  </a:lnTo>
                  <a:lnTo>
                    <a:pt x="93" y="223"/>
                  </a:lnTo>
                  <a:lnTo>
                    <a:pt x="98" y="216"/>
                  </a:lnTo>
                  <a:lnTo>
                    <a:pt x="105" y="208"/>
                  </a:lnTo>
                  <a:lnTo>
                    <a:pt x="110" y="201"/>
                  </a:lnTo>
                  <a:lnTo>
                    <a:pt x="115" y="193"/>
                  </a:lnTo>
                  <a:lnTo>
                    <a:pt x="122" y="185"/>
                  </a:lnTo>
                  <a:lnTo>
                    <a:pt x="130" y="179"/>
                  </a:lnTo>
                  <a:lnTo>
                    <a:pt x="189" y="229"/>
                  </a:lnTo>
                  <a:lnTo>
                    <a:pt x="187" y="220"/>
                  </a:lnTo>
                  <a:lnTo>
                    <a:pt x="184" y="213"/>
                  </a:lnTo>
                  <a:lnTo>
                    <a:pt x="178" y="204"/>
                  </a:lnTo>
                  <a:lnTo>
                    <a:pt x="174" y="196"/>
                  </a:lnTo>
                  <a:lnTo>
                    <a:pt x="167" y="185"/>
                  </a:lnTo>
                  <a:lnTo>
                    <a:pt x="163" y="175"/>
                  </a:lnTo>
                  <a:lnTo>
                    <a:pt x="160" y="163"/>
                  </a:lnTo>
                  <a:lnTo>
                    <a:pt x="160" y="150"/>
                  </a:lnTo>
                  <a:lnTo>
                    <a:pt x="249" y="100"/>
                  </a:lnTo>
                  <a:lnTo>
                    <a:pt x="189" y="100"/>
                  </a:lnTo>
                  <a:lnTo>
                    <a:pt x="179" y="85"/>
                  </a:lnTo>
                  <a:lnTo>
                    <a:pt x="171" y="72"/>
                  </a:lnTo>
                  <a:lnTo>
                    <a:pt x="159" y="60"/>
                  </a:lnTo>
                  <a:lnTo>
                    <a:pt x="148" y="50"/>
                  </a:lnTo>
                  <a:lnTo>
                    <a:pt x="135" y="38"/>
                  </a:lnTo>
                  <a:lnTo>
                    <a:pt x="123" y="26"/>
                  </a:lnTo>
                  <a:lnTo>
                    <a:pt x="110" y="13"/>
                  </a:lnTo>
                  <a:lnTo>
                    <a:pt x="100" y="0"/>
                  </a:lnTo>
                  <a:lnTo>
                    <a:pt x="89" y="10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8" name="Freeform 114"/>
            <p:cNvSpPr>
              <a:spLocks/>
            </p:cNvSpPr>
            <p:nvPr/>
          </p:nvSpPr>
          <p:spPr bwMode="auto">
            <a:xfrm>
              <a:off x="3786" y="1884"/>
              <a:ext cx="92" cy="89"/>
            </a:xfrm>
            <a:custGeom>
              <a:avLst/>
              <a:gdLst>
                <a:gd name="T0" fmla="*/ 0 w 368"/>
                <a:gd name="T1" fmla="*/ 0 h 359"/>
                <a:gd name="T2" fmla="*/ 0 w 368"/>
                <a:gd name="T3" fmla="*/ 0 h 359"/>
                <a:gd name="T4" fmla="*/ 0 w 368"/>
                <a:gd name="T5" fmla="*/ 0 h 359"/>
                <a:gd name="T6" fmla="*/ 0 w 368"/>
                <a:gd name="T7" fmla="*/ 0 h 359"/>
                <a:gd name="T8" fmla="*/ 0 w 368"/>
                <a:gd name="T9" fmla="*/ 0 h 359"/>
                <a:gd name="T10" fmla="*/ 0 w 368"/>
                <a:gd name="T11" fmla="*/ 0 h 359"/>
                <a:gd name="T12" fmla="*/ 0 w 368"/>
                <a:gd name="T13" fmla="*/ 0 h 359"/>
                <a:gd name="T14" fmla="*/ 0 w 368"/>
                <a:gd name="T15" fmla="*/ 0 h 359"/>
                <a:gd name="T16" fmla="*/ 0 w 368"/>
                <a:gd name="T17" fmla="*/ 0 h 359"/>
                <a:gd name="T18" fmla="*/ 0 w 368"/>
                <a:gd name="T19" fmla="*/ 0 h 359"/>
                <a:gd name="T20" fmla="*/ 0 w 368"/>
                <a:gd name="T21" fmla="*/ 0 h 359"/>
                <a:gd name="T22" fmla="*/ 0 w 368"/>
                <a:gd name="T23" fmla="*/ 0 h 359"/>
                <a:gd name="T24" fmla="*/ 0 w 368"/>
                <a:gd name="T25" fmla="*/ 0 h 359"/>
                <a:gd name="T26" fmla="*/ 0 w 368"/>
                <a:gd name="T27" fmla="*/ 0 h 359"/>
                <a:gd name="T28" fmla="*/ 0 w 368"/>
                <a:gd name="T29" fmla="*/ 0 h 359"/>
                <a:gd name="T30" fmla="*/ 0 w 368"/>
                <a:gd name="T31" fmla="*/ 0 h 359"/>
                <a:gd name="T32" fmla="*/ 0 w 368"/>
                <a:gd name="T33" fmla="*/ 0 h 359"/>
                <a:gd name="T34" fmla="*/ 0 w 368"/>
                <a:gd name="T35" fmla="*/ 0 h 359"/>
                <a:gd name="T36" fmla="*/ 0 w 368"/>
                <a:gd name="T37" fmla="*/ 0 h 359"/>
                <a:gd name="T38" fmla="*/ 0 w 368"/>
                <a:gd name="T39" fmla="*/ 0 h 359"/>
                <a:gd name="T40" fmla="*/ 0 w 368"/>
                <a:gd name="T41" fmla="*/ 0 h 359"/>
                <a:gd name="T42" fmla="*/ 0 w 368"/>
                <a:gd name="T43" fmla="*/ 0 h 359"/>
                <a:gd name="T44" fmla="*/ 0 w 368"/>
                <a:gd name="T45" fmla="*/ 0 h 359"/>
                <a:gd name="T46" fmla="*/ 0 w 368"/>
                <a:gd name="T47" fmla="*/ 0 h 359"/>
                <a:gd name="T48" fmla="*/ 0 w 368"/>
                <a:gd name="T49" fmla="*/ 0 h 359"/>
                <a:gd name="T50" fmla="*/ 0 w 368"/>
                <a:gd name="T51" fmla="*/ 0 h 359"/>
                <a:gd name="T52" fmla="*/ 0 w 368"/>
                <a:gd name="T53" fmla="*/ 0 h 359"/>
                <a:gd name="T54" fmla="*/ 0 w 368"/>
                <a:gd name="T55" fmla="*/ 0 h 359"/>
                <a:gd name="T56" fmla="*/ 0 w 368"/>
                <a:gd name="T57" fmla="*/ 0 h 359"/>
                <a:gd name="T58" fmla="*/ 0 w 368"/>
                <a:gd name="T59" fmla="*/ 0 h 359"/>
                <a:gd name="T60" fmla="*/ 0 w 368"/>
                <a:gd name="T61" fmla="*/ 0 h 359"/>
                <a:gd name="T62" fmla="*/ 0 w 368"/>
                <a:gd name="T63" fmla="*/ 0 h 359"/>
                <a:gd name="T64" fmla="*/ 0 w 368"/>
                <a:gd name="T65" fmla="*/ 0 h 359"/>
                <a:gd name="T66" fmla="*/ 0 w 368"/>
                <a:gd name="T67" fmla="*/ 0 h 3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8"/>
                <a:gd name="T103" fmla="*/ 0 h 359"/>
                <a:gd name="T104" fmla="*/ 368 w 368"/>
                <a:gd name="T105" fmla="*/ 359 h 3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8" h="359">
                  <a:moveTo>
                    <a:pt x="249" y="21"/>
                  </a:moveTo>
                  <a:lnTo>
                    <a:pt x="249" y="35"/>
                  </a:lnTo>
                  <a:lnTo>
                    <a:pt x="249" y="51"/>
                  </a:lnTo>
                  <a:lnTo>
                    <a:pt x="249" y="66"/>
                  </a:lnTo>
                  <a:lnTo>
                    <a:pt x="252" y="82"/>
                  </a:lnTo>
                  <a:lnTo>
                    <a:pt x="254" y="96"/>
                  </a:lnTo>
                  <a:lnTo>
                    <a:pt x="259" y="109"/>
                  </a:lnTo>
                  <a:lnTo>
                    <a:pt x="267" y="121"/>
                  </a:lnTo>
                  <a:lnTo>
                    <a:pt x="278" y="130"/>
                  </a:lnTo>
                  <a:lnTo>
                    <a:pt x="292" y="130"/>
                  </a:lnTo>
                  <a:lnTo>
                    <a:pt x="307" y="132"/>
                  </a:lnTo>
                  <a:lnTo>
                    <a:pt x="320" y="134"/>
                  </a:lnTo>
                  <a:lnTo>
                    <a:pt x="334" y="138"/>
                  </a:lnTo>
                  <a:lnTo>
                    <a:pt x="345" y="142"/>
                  </a:lnTo>
                  <a:lnTo>
                    <a:pt x="355" y="150"/>
                  </a:lnTo>
                  <a:lnTo>
                    <a:pt x="361" y="159"/>
                  </a:lnTo>
                  <a:lnTo>
                    <a:pt x="368" y="169"/>
                  </a:lnTo>
                  <a:lnTo>
                    <a:pt x="278" y="229"/>
                  </a:lnTo>
                  <a:lnTo>
                    <a:pt x="278" y="243"/>
                  </a:lnTo>
                  <a:lnTo>
                    <a:pt x="280" y="258"/>
                  </a:lnTo>
                  <a:lnTo>
                    <a:pt x="283" y="274"/>
                  </a:lnTo>
                  <a:lnTo>
                    <a:pt x="287" y="289"/>
                  </a:lnTo>
                  <a:lnTo>
                    <a:pt x="289" y="303"/>
                  </a:lnTo>
                  <a:lnTo>
                    <a:pt x="291" y="318"/>
                  </a:lnTo>
                  <a:lnTo>
                    <a:pt x="290" y="333"/>
                  </a:lnTo>
                  <a:lnTo>
                    <a:pt x="289" y="348"/>
                  </a:lnTo>
                  <a:lnTo>
                    <a:pt x="272" y="346"/>
                  </a:lnTo>
                  <a:lnTo>
                    <a:pt x="259" y="343"/>
                  </a:lnTo>
                  <a:lnTo>
                    <a:pt x="246" y="337"/>
                  </a:lnTo>
                  <a:lnTo>
                    <a:pt x="235" y="330"/>
                  </a:lnTo>
                  <a:lnTo>
                    <a:pt x="221" y="320"/>
                  </a:lnTo>
                  <a:lnTo>
                    <a:pt x="211" y="310"/>
                  </a:lnTo>
                  <a:lnTo>
                    <a:pt x="199" y="300"/>
                  </a:lnTo>
                  <a:lnTo>
                    <a:pt x="189" y="289"/>
                  </a:lnTo>
                  <a:lnTo>
                    <a:pt x="173" y="296"/>
                  </a:lnTo>
                  <a:lnTo>
                    <a:pt x="160" y="306"/>
                  </a:lnTo>
                  <a:lnTo>
                    <a:pt x="147" y="316"/>
                  </a:lnTo>
                  <a:lnTo>
                    <a:pt x="134" y="327"/>
                  </a:lnTo>
                  <a:lnTo>
                    <a:pt x="120" y="337"/>
                  </a:lnTo>
                  <a:lnTo>
                    <a:pt x="107" y="346"/>
                  </a:lnTo>
                  <a:lnTo>
                    <a:pt x="92" y="353"/>
                  </a:lnTo>
                  <a:lnTo>
                    <a:pt x="79" y="359"/>
                  </a:lnTo>
                  <a:lnTo>
                    <a:pt x="73" y="335"/>
                  </a:lnTo>
                  <a:lnTo>
                    <a:pt x="77" y="310"/>
                  </a:lnTo>
                  <a:lnTo>
                    <a:pt x="85" y="286"/>
                  </a:lnTo>
                  <a:lnTo>
                    <a:pt x="96" y="263"/>
                  </a:lnTo>
                  <a:lnTo>
                    <a:pt x="102" y="239"/>
                  </a:lnTo>
                  <a:lnTo>
                    <a:pt x="103" y="219"/>
                  </a:lnTo>
                  <a:lnTo>
                    <a:pt x="94" y="202"/>
                  </a:lnTo>
                  <a:lnTo>
                    <a:pt x="70" y="190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6" y="174"/>
                  </a:lnTo>
                  <a:lnTo>
                    <a:pt x="38" y="168"/>
                  </a:lnTo>
                  <a:lnTo>
                    <a:pt x="28" y="161"/>
                  </a:lnTo>
                  <a:lnTo>
                    <a:pt x="20" y="154"/>
                  </a:lnTo>
                  <a:lnTo>
                    <a:pt x="10" y="147"/>
                  </a:lnTo>
                  <a:lnTo>
                    <a:pt x="0" y="140"/>
                  </a:lnTo>
                  <a:lnTo>
                    <a:pt x="10" y="120"/>
                  </a:lnTo>
                  <a:lnTo>
                    <a:pt x="129" y="100"/>
                  </a:lnTo>
                  <a:lnTo>
                    <a:pt x="146" y="90"/>
                  </a:lnTo>
                  <a:lnTo>
                    <a:pt x="161" y="78"/>
                  </a:lnTo>
                  <a:lnTo>
                    <a:pt x="174" y="64"/>
                  </a:lnTo>
                  <a:lnTo>
                    <a:pt x="187" y="50"/>
                  </a:lnTo>
                  <a:lnTo>
                    <a:pt x="198" y="35"/>
                  </a:lnTo>
                  <a:lnTo>
                    <a:pt x="211" y="21"/>
                  </a:lnTo>
                  <a:lnTo>
                    <a:pt x="224" y="9"/>
                  </a:lnTo>
                  <a:lnTo>
                    <a:pt x="239" y="0"/>
                  </a:lnTo>
                  <a:lnTo>
                    <a:pt x="24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9" name="Freeform 115"/>
            <p:cNvSpPr>
              <a:spLocks/>
            </p:cNvSpPr>
            <p:nvPr/>
          </p:nvSpPr>
          <p:spPr bwMode="auto">
            <a:xfrm>
              <a:off x="3799" y="1896"/>
              <a:ext cx="72" cy="70"/>
            </a:xfrm>
            <a:custGeom>
              <a:avLst/>
              <a:gdLst>
                <a:gd name="T0" fmla="*/ 0 w 289"/>
                <a:gd name="T1" fmla="*/ 0 h 279"/>
                <a:gd name="T2" fmla="*/ 0 w 289"/>
                <a:gd name="T3" fmla="*/ 0 h 279"/>
                <a:gd name="T4" fmla="*/ 0 w 289"/>
                <a:gd name="T5" fmla="*/ 0 h 279"/>
                <a:gd name="T6" fmla="*/ 0 w 289"/>
                <a:gd name="T7" fmla="*/ 0 h 279"/>
                <a:gd name="T8" fmla="*/ 0 w 289"/>
                <a:gd name="T9" fmla="*/ 0 h 279"/>
                <a:gd name="T10" fmla="*/ 0 w 289"/>
                <a:gd name="T11" fmla="*/ 0 h 279"/>
                <a:gd name="T12" fmla="*/ 0 w 289"/>
                <a:gd name="T13" fmla="*/ 0 h 279"/>
                <a:gd name="T14" fmla="*/ 0 w 289"/>
                <a:gd name="T15" fmla="*/ 0 h 279"/>
                <a:gd name="T16" fmla="*/ 0 w 289"/>
                <a:gd name="T17" fmla="*/ 0 h 279"/>
                <a:gd name="T18" fmla="*/ 0 w 289"/>
                <a:gd name="T19" fmla="*/ 0 h 279"/>
                <a:gd name="T20" fmla="*/ 0 w 289"/>
                <a:gd name="T21" fmla="*/ 0 h 279"/>
                <a:gd name="T22" fmla="*/ 0 w 289"/>
                <a:gd name="T23" fmla="*/ 0 h 279"/>
                <a:gd name="T24" fmla="*/ 0 w 289"/>
                <a:gd name="T25" fmla="*/ 0 h 279"/>
                <a:gd name="T26" fmla="*/ 0 w 289"/>
                <a:gd name="T27" fmla="*/ 0 h 279"/>
                <a:gd name="T28" fmla="*/ 0 w 289"/>
                <a:gd name="T29" fmla="*/ 0 h 279"/>
                <a:gd name="T30" fmla="*/ 0 w 289"/>
                <a:gd name="T31" fmla="*/ 0 h 279"/>
                <a:gd name="T32" fmla="*/ 0 w 289"/>
                <a:gd name="T33" fmla="*/ 0 h 279"/>
                <a:gd name="T34" fmla="*/ 0 w 289"/>
                <a:gd name="T35" fmla="*/ 0 h 279"/>
                <a:gd name="T36" fmla="*/ 0 w 289"/>
                <a:gd name="T37" fmla="*/ 0 h 279"/>
                <a:gd name="T38" fmla="*/ 0 w 289"/>
                <a:gd name="T39" fmla="*/ 0 h 279"/>
                <a:gd name="T40" fmla="*/ 0 w 289"/>
                <a:gd name="T41" fmla="*/ 0 h 279"/>
                <a:gd name="T42" fmla="*/ 0 w 289"/>
                <a:gd name="T43" fmla="*/ 0 h 279"/>
                <a:gd name="T44" fmla="*/ 0 w 289"/>
                <a:gd name="T45" fmla="*/ 0 h 279"/>
                <a:gd name="T46" fmla="*/ 0 w 289"/>
                <a:gd name="T47" fmla="*/ 0 h 279"/>
                <a:gd name="T48" fmla="*/ 0 w 289"/>
                <a:gd name="T49" fmla="*/ 0 h 279"/>
                <a:gd name="T50" fmla="*/ 0 w 289"/>
                <a:gd name="T51" fmla="*/ 0 h 279"/>
                <a:gd name="T52" fmla="*/ 0 w 289"/>
                <a:gd name="T53" fmla="*/ 0 h 279"/>
                <a:gd name="T54" fmla="*/ 0 w 289"/>
                <a:gd name="T55" fmla="*/ 0 h 279"/>
                <a:gd name="T56" fmla="*/ 0 w 289"/>
                <a:gd name="T57" fmla="*/ 0 h 279"/>
                <a:gd name="T58" fmla="*/ 0 w 289"/>
                <a:gd name="T59" fmla="*/ 0 h 279"/>
                <a:gd name="T60" fmla="*/ 0 w 289"/>
                <a:gd name="T61" fmla="*/ 0 h 279"/>
                <a:gd name="T62" fmla="*/ 0 w 289"/>
                <a:gd name="T63" fmla="*/ 0 h 279"/>
                <a:gd name="T64" fmla="*/ 0 w 289"/>
                <a:gd name="T65" fmla="*/ 0 h 279"/>
                <a:gd name="T66" fmla="*/ 0 w 289"/>
                <a:gd name="T67" fmla="*/ 0 h 279"/>
                <a:gd name="T68" fmla="*/ 0 w 289"/>
                <a:gd name="T69" fmla="*/ 0 h 279"/>
                <a:gd name="T70" fmla="*/ 0 w 289"/>
                <a:gd name="T71" fmla="*/ 0 h 279"/>
                <a:gd name="T72" fmla="*/ 0 w 289"/>
                <a:gd name="T73" fmla="*/ 0 h 279"/>
                <a:gd name="T74" fmla="*/ 0 w 289"/>
                <a:gd name="T75" fmla="*/ 0 h 279"/>
                <a:gd name="T76" fmla="*/ 0 w 289"/>
                <a:gd name="T77" fmla="*/ 0 h 279"/>
                <a:gd name="T78" fmla="*/ 0 w 289"/>
                <a:gd name="T79" fmla="*/ 0 h 279"/>
                <a:gd name="T80" fmla="*/ 0 w 289"/>
                <a:gd name="T81" fmla="*/ 0 h 279"/>
                <a:gd name="T82" fmla="*/ 0 w 289"/>
                <a:gd name="T83" fmla="*/ 0 h 279"/>
                <a:gd name="T84" fmla="*/ 0 w 289"/>
                <a:gd name="T85" fmla="*/ 0 h 279"/>
                <a:gd name="T86" fmla="*/ 0 w 289"/>
                <a:gd name="T87" fmla="*/ 0 h 279"/>
                <a:gd name="T88" fmla="*/ 0 w 289"/>
                <a:gd name="T89" fmla="*/ 0 h 279"/>
                <a:gd name="T90" fmla="*/ 0 w 289"/>
                <a:gd name="T91" fmla="*/ 0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9"/>
                <a:gd name="T139" fmla="*/ 0 h 279"/>
                <a:gd name="T140" fmla="*/ 289 w 289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9" h="279">
                  <a:moveTo>
                    <a:pt x="240" y="110"/>
                  </a:moveTo>
                  <a:lnTo>
                    <a:pt x="289" y="119"/>
                  </a:lnTo>
                  <a:lnTo>
                    <a:pt x="276" y="126"/>
                  </a:lnTo>
                  <a:lnTo>
                    <a:pt x="264" y="133"/>
                  </a:lnTo>
                  <a:lnTo>
                    <a:pt x="252" y="138"/>
                  </a:lnTo>
                  <a:lnTo>
                    <a:pt x="240" y="144"/>
                  </a:lnTo>
                  <a:lnTo>
                    <a:pt x="227" y="150"/>
                  </a:lnTo>
                  <a:lnTo>
                    <a:pt x="217" y="155"/>
                  </a:lnTo>
                  <a:lnTo>
                    <a:pt x="207" y="162"/>
                  </a:lnTo>
                  <a:lnTo>
                    <a:pt x="200" y="169"/>
                  </a:lnTo>
                  <a:lnTo>
                    <a:pt x="219" y="269"/>
                  </a:lnTo>
                  <a:lnTo>
                    <a:pt x="205" y="263"/>
                  </a:lnTo>
                  <a:lnTo>
                    <a:pt x="192" y="256"/>
                  </a:lnTo>
                  <a:lnTo>
                    <a:pt x="180" y="246"/>
                  </a:lnTo>
                  <a:lnTo>
                    <a:pt x="170" y="238"/>
                  </a:lnTo>
                  <a:lnTo>
                    <a:pt x="159" y="227"/>
                  </a:lnTo>
                  <a:lnTo>
                    <a:pt x="150" y="217"/>
                  </a:lnTo>
                  <a:lnTo>
                    <a:pt x="140" y="207"/>
                  </a:lnTo>
                  <a:lnTo>
                    <a:pt x="130" y="200"/>
                  </a:lnTo>
                  <a:lnTo>
                    <a:pt x="50" y="279"/>
                  </a:lnTo>
                  <a:lnTo>
                    <a:pt x="80" y="140"/>
                  </a:lnTo>
                  <a:lnTo>
                    <a:pt x="71" y="136"/>
                  </a:lnTo>
                  <a:lnTo>
                    <a:pt x="61" y="131"/>
                  </a:lnTo>
                  <a:lnTo>
                    <a:pt x="50" y="126"/>
                  </a:lnTo>
                  <a:lnTo>
                    <a:pt x="40" y="122"/>
                  </a:lnTo>
                  <a:lnTo>
                    <a:pt x="28" y="114"/>
                  </a:lnTo>
                  <a:lnTo>
                    <a:pt x="17" y="108"/>
                  </a:lnTo>
                  <a:lnTo>
                    <a:pt x="8" y="99"/>
                  </a:lnTo>
                  <a:lnTo>
                    <a:pt x="0" y="90"/>
                  </a:lnTo>
                  <a:lnTo>
                    <a:pt x="11" y="89"/>
                  </a:lnTo>
                  <a:lnTo>
                    <a:pt x="24" y="88"/>
                  </a:lnTo>
                  <a:lnTo>
                    <a:pt x="37" y="86"/>
                  </a:lnTo>
                  <a:lnTo>
                    <a:pt x="50" y="85"/>
                  </a:lnTo>
                  <a:lnTo>
                    <a:pt x="62" y="83"/>
                  </a:lnTo>
                  <a:lnTo>
                    <a:pt x="75" y="82"/>
                  </a:lnTo>
                  <a:lnTo>
                    <a:pt x="87" y="80"/>
                  </a:lnTo>
                  <a:lnTo>
                    <a:pt x="100" y="80"/>
                  </a:lnTo>
                  <a:lnTo>
                    <a:pt x="180" y="0"/>
                  </a:lnTo>
                  <a:lnTo>
                    <a:pt x="184" y="13"/>
                  </a:lnTo>
                  <a:lnTo>
                    <a:pt x="186" y="31"/>
                  </a:lnTo>
                  <a:lnTo>
                    <a:pt x="186" y="50"/>
                  </a:lnTo>
                  <a:lnTo>
                    <a:pt x="187" y="70"/>
                  </a:lnTo>
                  <a:lnTo>
                    <a:pt x="190" y="86"/>
                  </a:lnTo>
                  <a:lnTo>
                    <a:pt x="199" y="100"/>
                  </a:lnTo>
                  <a:lnTo>
                    <a:pt x="214" y="108"/>
                  </a:lnTo>
                  <a:lnTo>
                    <a:pt x="240" y="11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0" name="Freeform 116"/>
            <p:cNvSpPr>
              <a:spLocks/>
            </p:cNvSpPr>
            <p:nvPr/>
          </p:nvSpPr>
          <p:spPr bwMode="auto">
            <a:xfrm>
              <a:off x="4182" y="1478"/>
              <a:ext cx="57" cy="57"/>
            </a:xfrm>
            <a:custGeom>
              <a:avLst/>
              <a:gdLst>
                <a:gd name="T0" fmla="*/ 0 w 230"/>
                <a:gd name="T1" fmla="*/ 0 h 229"/>
                <a:gd name="T2" fmla="*/ 0 w 230"/>
                <a:gd name="T3" fmla="*/ 0 h 229"/>
                <a:gd name="T4" fmla="*/ 0 w 230"/>
                <a:gd name="T5" fmla="*/ 0 h 229"/>
                <a:gd name="T6" fmla="*/ 0 w 230"/>
                <a:gd name="T7" fmla="*/ 0 h 229"/>
                <a:gd name="T8" fmla="*/ 0 w 230"/>
                <a:gd name="T9" fmla="*/ 0 h 229"/>
                <a:gd name="T10" fmla="*/ 0 w 230"/>
                <a:gd name="T11" fmla="*/ 0 h 229"/>
                <a:gd name="T12" fmla="*/ 0 w 230"/>
                <a:gd name="T13" fmla="*/ 0 h 229"/>
                <a:gd name="T14" fmla="*/ 0 w 230"/>
                <a:gd name="T15" fmla="*/ 0 h 229"/>
                <a:gd name="T16" fmla="*/ 0 w 230"/>
                <a:gd name="T17" fmla="*/ 0 h 229"/>
                <a:gd name="T18" fmla="*/ 0 w 230"/>
                <a:gd name="T19" fmla="*/ 0 h 229"/>
                <a:gd name="T20" fmla="*/ 0 w 230"/>
                <a:gd name="T21" fmla="*/ 0 h 229"/>
                <a:gd name="T22" fmla="*/ 0 w 230"/>
                <a:gd name="T23" fmla="*/ 0 h 229"/>
                <a:gd name="T24" fmla="*/ 0 w 230"/>
                <a:gd name="T25" fmla="*/ 0 h 229"/>
                <a:gd name="T26" fmla="*/ 0 w 230"/>
                <a:gd name="T27" fmla="*/ 0 h 229"/>
                <a:gd name="T28" fmla="*/ 0 w 230"/>
                <a:gd name="T29" fmla="*/ 0 h 229"/>
                <a:gd name="T30" fmla="*/ 0 w 230"/>
                <a:gd name="T31" fmla="*/ 0 h 229"/>
                <a:gd name="T32" fmla="*/ 0 w 230"/>
                <a:gd name="T33" fmla="*/ 0 h 229"/>
                <a:gd name="T34" fmla="*/ 0 w 230"/>
                <a:gd name="T35" fmla="*/ 0 h 229"/>
                <a:gd name="T36" fmla="*/ 0 w 230"/>
                <a:gd name="T37" fmla="*/ 0 h 229"/>
                <a:gd name="T38" fmla="*/ 0 w 230"/>
                <a:gd name="T39" fmla="*/ 0 h 229"/>
                <a:gd name="T40" fmla="*/ 0 w 230"/>
                <a:gd name="T41" fmla="*/ 0 h 229"/>
                <a:gd name="T42" fmla="*/ 0 w 230"/>
                <a:gd name="T43" fmla="*/ 0 h 229"/>
                <a:gd name="T44" fmla="*/ 0 w 230"/>
                <a:gd name="T45" fmla="*/ 0 h 229"/>
                <a:gd name="T46" fmla="*/ 0 w 230"/>
                <a:gd name="T47" fmla="*/ 0 h 229"/>
                <a:gd name="T48" fmla="*/ 0 w 230"/>
                <a:gd name="T49" fmla="*/ 0 h 229"/>
                <a:gd name="T50" fmla="*/ 0 w 230"/>
                <a:gd name="T51" fmla="*/ 0 h 229"/>
                <a:gd name="T52" fmla="*/ 0 w 230"/>
                <a:gd name="T53" fmla="*/ 0 h 229"/>
                <a:gd name="T54" fmla="*/ 0 w 230"/>
                <a:gd name="T55" fmla="*/ 0 h 229"/>
                <a:gd name="T56" fmla="*/ 0 w 230"/>
                <a:gd name="T57" fmla="*/ 0 h 229"/>
                <a:gd name="T58" fmla="*/ 0 w 230"/>
                <a:gd name="T59" fmla="*/ 0 h 229"/>
                <a:gd name="T60" fmla="*/ 0 w 230"/>
                <a:gd name="T61" fmla="*/ 0 h 229"/>
                <a:gd name="T62" fmla="*/ 0 w 230"/>
                <a:gd name="T63" fmla="*/ 0 h 229"/>
                <a:gd name="T64" fmla="*/ 0 w 230"/>
                <a:gd name="T65" fmla="*/ 0 h 229"/>
                <a:gd name="T66" fmla="*/ 0 w 230"/>
                <a:gd name="T67" fmla="*/ 0 h 229"/>
                <a:gd name="T68" fmla="*/ 0 w 230"/>
                <a:gd name="T69" fmla="*/ 0 h 229"/>
                <a:gd name="T70" fmla="*/ 0 w 230"/>
                <a:gd name="T71" fmla="*/ 0 h 229"/>
                <a:gd name="T72" fmla="*/ 0 w 230"/>
                <a:gd name="T73" fmla="*/ 0 h 229"/>
                <a:gd name="T74" fmla="*/ 0 w 230"/>
                <a:gd name="T75" fmla="*/ 0 h 229"/>
                <a:gd name="T76" fmla="*/ 0 w 230"/>
                <a:gd name="T77" fmla="*/ 0 h 229"/>
                <a:gd name="T78" fmla="*/ 0 w 230"/>
                <a:gd name="T79" fmla="*/ 0 h 229"/>
                <a:gd name="T80" fmla="*/ 0 w 230"/>
                <a:gd name="T81" fmla="*/ 0 h 229"/>
                <a:gd name="T82" fmla="*/ 0 w 230"/>
                <a:gd name="T83" fmla="*/ 0 h 229"/>
                <a:gd name="T84" fmla="*/ 0 w 230"/>
                <a:gd name="T85" fmla="*/ 0 h 229"/>
                <a:gd name="T86" fmla="*/ 0 w 230"/>
                <a:gd name="T87" fmla="*/ 0 h 229"/>
                <a:gd name="T88" fmla="*/ 0 w 230"/>
                <a:gd name="T89" fmla="*/ 0 h 229"/>
                <a:gd name="T90" fmla="*/ 0 w 230"/>
                <a:gd name="T91" fmla="*/ 0 h 229"/>
                <a:gd name="T92" fmla="*/ 0 w 230"/>
                <a:gd name="T93" fmla="*/ 0 h 229"/>
                <a:gd name="T94" fmla="*/ 0 w 230"/>
                <a:gd name="T95" fmla="*/ 0 h 229"/>
                <a:gd name="T96" fmla="*/ 0 w 230"/>
                <a:gd name="T97" fmla="*/ 0 h 229"/>
                <a:gd name="T98" fmla="*/ 0 w 230"/>
                <a:gd name="T99" fmla="*/ 0 h 229"/>
                <a:gd name="T100" fmla="*/ 0 w 230"/>
                <a:gd name="T101" fmla="*/ 0 h 229"/>
                <a:gd name="T102" fmla="*/ 0 w 230"/>
                <a:gd name="T103" fmla="*/ 0 h 229"/>
                <a:gd name="T104" fmla="*/ 0 w 230"/>
                <a:gd name="T105" fmla="*/ 0 h 229"/>
                <a:gd name="T106" fmla="*/ 0 w 230"/>
                <a:gd name="T107" fmla="*/ 0 h 229"/>
                <a:gd name="T108" fmla="*/ 0 w 230"/>
                <a:gd name="T109" fmla="*/ 0 h 229"/>
                <a:gd name="T110" fmla="*/ 0 w 230"/>
                <a:gd name="T111" fmla="*/ 0 h 229"/>
                <a:gd name="T112" fmla="*/ 0 w 230"/>
                <a:gd name="T113" fmla="*/ 0 h 229"/>
                <a:gd name="T114" fmla="*/ 0 w 230"/>
                <a:gd name="T115" fmla="*/ 0 h 22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0"/>
                <a:gd name="T175" fmla="*/ 0 h 229"/>
                <a:gd name="T176" fmla="*/ 230 w 230"/>
                <a:gd name="T177" fmla="*/ 229 h 22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0" h="229">
                  <a:moveTo>
                    <a:pt x="149" y="69"/>
                  </a:moveTo>
                  <a:lnTo>
                    <a:pt x="157" y="71"/>
                  </a:lnTo>
                  <a:lnTo>
                    <a:pt x="167" y="73"/>
                  </a:lnTo>
                  <a:lnTo>
                    <a:pt x="176" y="74"/>
                  </a:lnTo>
                  <a:lnTo>
                    <a:pt x="188" y="75"/>
                  </a:lnTo>
                  <a:lnTo>
                    <a:pt x="199" y="75"/>
                  </a:lnTo>
                  <a:lnTo>
                    <a:pt x="210" y="78"/>
                  </a:lnTo>
                  <a:lnTo>
                    <a:pt x="220" y="81"/>
                  </a:lnTo>
                  <a:lnTo>
                    <a:pt x="230" y="89"/>
                  </a:lnTo>
                  <a:lnTo>
                    <a:pt x="219" y="99"/>
                  </a:lnTo>
                  <a:lnTo>
                    <a:pt x="206" y="106"/>
                  </a:lnTo>
                  <a:lnTo>
                    <a:pt x="192" y="114"/>
                  </a:lnTo>
                  <a:lnTo>
                    <a:pt x="180" y="121"/>
                  </a:lnTo>
                  <a:lnTo>
                    <a:pt x="168" y="128"/>
                  </a:lnTo>
                  <a:lnTo>
                    <a:pt x="162" y="139"/>
                  </a:lnTo>
                  <a:lnTo>
                    <a:pt x="161" y="152"/>
                  </a:lnTo>
                  <a:lnTo>
                    <a:pt x="169" y="169"/>
                  </a:lnTo>
                  <a:lnTo>
                    <a:pt x="171" y="177"/>
                  </a:lnTo>
                  <a:lnTo>
                    <a:pt x="178" y="189"/>
                  </a:lnTo>
                  <a:lnTo>
                    <a:pt x="182" y="198"/>
                  </a:lnTo>
                  <a:lnTo>
                    <a:pt x="180" y="208"/>
                  </a:lnTo>
                  <a:lnTo>
                    <a:pt x="169" y="206"/>
                  </a:lnTo>
                  <a:lnTo>
                    <a:pt x="159" y="203"/>
                  </a:lnTo>
                  <a:lnTo>
                    <a:pt x="152" y="196"/>
                  </a:lnTo>
                  <a:lnTo>
                    <a:pt x="145" y="191"/>
                  </a:lnTo>
                  <a:lnTo>
                    <a:pt x="139" y="182"/>
                  </a:lnTo>
                  <a:lnTo>
                    <a:pt x="132" y="174"/>
                  </a:lnTo>
                  <a:lnTo>
                    <a:pt x="126" y="165"/>
                  </a:lnTo>
                  <a:lnTo>
                    <a:pt x="120" y="158"/>
                  </a:lnTo>
                  <a:lnTo>
                    <a:pt x="40" y="229"/>
                  </a:lnTo>
                  <a:lnTo>
                    <a:pt x="30" y="219"/>
                  </a:lnTo>
                  <a:lnTo>
                    <a:pt x="33" y="207"/>
                  </a:lnTo>
                  <a:lnTo>
                    <a:pt x="38" y="196"/>
                  </a:lnTo>
                  <a:lnTo>
                    <a:pt x="43" y="184"/>
                  </a:lnTo>
                  <a:lnTo>
                    <a:pt x="50" y="173"/>
                  </a:lnTo>
                  <a:lnTo>
                    <a:pt x="55" y="161"/>
                  </a:lnTo>
                  <a:lnTo>
                    <a:pt x="60" y="151"/>
                  </a:lnTo>
                  <a:lnTo>
                    <a:pt x="65" y="139"/>
                  </a:lnTo>
                  <a:lnTo>
                    <a:pt x="70" y="129"/>
                  </a:lnTo>
                  <a:lnTo>
                    <a:pt x="58" y="125"/>
                  </a:lnTo>
                  <a:lnTo>
                    <a:pt x="48" y="120"/>
                  </a:lnTo>
                  <a:lnTo>
                    <a:pt x="39" y="116"/>
                  </a:lnTo>
                  <a:lnTo>
                    <a:pt x="31" y="113"/>
                  </a:lnTo>
                  <a:lnTo>
                    <a:pt x="21" y="107"/>
                  </a:lnTo>
                  <a:lnTo>
                    <a:pt x="14" y="102"/>
                  </a:lnTo>
                  <a:lnTo>
                    <a:pt x="6" y="95"/>
                  </a:lnTo>
                  <a:lnTo>
                    <a:pt x="0" y="89"/>
                  </a:lnTo>
                  <a:lnTo>
                    <a:pt x="0" y="79"/>
                  </a:lnTo>
                  <a:lnTo>
                    <a:pt x="80" y="69"/>
                  </a:lnTo>
                  <a:lnTo>
                    <a:pt x="120" y="0"/>
                  </a:lnTo>
                  <a:lnTo>
                    <a:pt x="126" y="6"/>
                  </a:lnTo>
                  <a:lnTo>
                    <a:pt x="132" y="14"/>
                  </a:lnTo>
                  <a:lnTo>
                    <a:pt x="136" y="22"/>
                  </a:lnTo>
                  <a:lnTo>
                    <a:pt x="142" y="30"/>
                  </a:lnTo>
                  <a:lnTo>
                    <a:pt x="144" y="38"/>
                  </a:lnTo>
                  <a:lnTo>
                    <a:pt x="147" y="48"/>
                  </a:lnTo>
                  <a:lnTo>
                    <a:pt x="148" y="57"/>
                  </a:lnTo>
                  <a:lnTo>
                    <a:pt x="149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1" name="Freeform 117"/>
            <p:cNvSpPr>
              <a:spLocks/>
            </p:cNvSpPr>
            <p:nvPr/>
          </p:nvSpPr>
          <p:spPr bwMode="auto">
            <a:xfrm>
              <a:off x="4189" y="1486"/>
              <a:ext cx="43" cy="39"/>
            </a:xfrm>
            <a:custGeom>
              <a:avLst/>
              <a:gdLst>
                <a:gd name="T0" fmla="*/ 0 w 169"/>
                <a:gd name="T1" fmla="*/ 0 h 160"/>
                <a:gd name="T2" fmla="*/ 0 w 169"/>
                <a:gd name="T3" fmla="*/ 0 h 160"/>
                <a:gd name="T4" fmla="*/ 0 w 169"/>
                <a:gd name="T5" fmla="*/ 0 h 160"/>
                <a:gd name="T6" fmla="*/ 0 w 169"/>
                <a:gd name="T7" fmla="*/ 0 h 160"/>
                <a:gd name="T8" fmla="*/ 0 w 169"/>
                <a:gd name="T9" fmla="*/ 0 h 160"/>
                <a:gd name="T10" fmla="*/ 0 w 169"/>
                <a:gd name="T11" fmla="*/ 0 h 160"/>
                <a:gd name="T12" fmla="*/ 0 w 169"/>
                <a:gd name="T13" fmla="*/ 0 h 160"/>
                <a:gd name="T14" fmla="*/ 0 w 169"/>
                <a:gd name="T15" fmla="*/ 0 h 160"/>
                <a:gd name="T16" fmla="*/ 0 w 169"/>
                <a:gd name="T17" fmla="*/ 0 h 160"/>
                <a:gd name="T18" fmla="*/ 0 w 169"/>
                <a:gd name="T19" fmla="*/ 0 h 160"/>
                <a:gd name="T20" fmla="*/ 0 w 169"/>
                <a:gd name="T21" fmla="*/ 0 h 160"/>
                <a:gd name="T22" fmla="*/ 0 w 169"/>
                <a:gd name="T23" fmla="*/ 0 h 160"/>
                <a:gd name="T24" fmla="*/ 0 w 169"/>
                <a:gd name="T25" fmla="*/ 0 h 160"/>
                <a:gd name="T26" fmla="*/ 0 w 169"/>
                <a:gd name="T27" fmla="*/ 0 h 160"/>
                <a:gd name="T28" fmla="*/ 0 w 169"/>
                <a:gd name="T29" fmla="*/ 0 h 160"/>
                <a:gd name="T30" fmla="*/ 0 w 169"/>
                <a:gd name="T31" fmla="*/ 0 h 160"/>
                <a:gd name="T32" fmla="*/ 0 w 169"/>
                <a:gd name="T33" fmla="*/ 0 h 160"/>
                <a:gd name="T34" fmla="*/ 0 w 169"/>
                <a:gd name="T35" fmla="*/ 0 h 160"/>
                <a:gd name="T36" fmla="*/ 0 w 169"/>
                <a:gd name="T37" fmla="*/ 0 h 160"/>
                <a:gd name="T38" fmla="*/ 0 w 169"/>
                <a:gd name="T39" fmla="*/ 0 h 160"/>
                <a:gd name="T40" fmla="*/ 0 w 169"/>
                <a:gd name="T41" fmla="*/ 0 h 160"/>
                <a:gd name="T42" fmla="*/ 0 w 169"/>
                <a:gd name="T43" fmla="*/ 0 h 160"/>
                <a:gd name="T44" fmla="*/ 0 w 169"/>
                <a:gd name="T45" fmla="*/ 0 h 160"/>
                <a:gd name="T46" fmla="*/ 0 w 169"/>
                <a:gd name="T47" fmla="*/ 0 h 160"/>
                <a:gd name="T48" fmla="*/ 0 w 169"/>
                <a:gd name="T49" fmla="*/ 0 h 160"/>
                <a:gd name="T50" fmla="*/ 0 w 169"/>
                <a:gd name="T51" fmla="*/ 0 h 160"/>
                <a:gd name="T52" fmla="*/ 0 w 169"/>
                <a:gd name="T53" fmla="*/ 0 h 160"/>
                <a:gd name="T54" fmla="*/ 0 w 169"/>
                <a:gd name="T55" fmla="*/ 0 h 160"/>
                <a:gd name="T56" fmla="*/ 0 w 169"/>
                <a:gd name="T57" fmla="*/ 0 h 160"/>
                <a:gd name="T58" fmla="*/ 0 w 169"/>
                <a:gd name="T59" fmla="*/ 0 h 160"/>
                <a:gd name="T60" fmla="*/ 0 w 169"/>
                <a:gd name="T61" fmla="*/ 0 h 160"/>
                <a:gd name="T62" fmla="*/ 0 w 169"/>
                <a:gd name="T63" fmla="*/ 0 h 160"/>
                <a:gd name="T64" fmla="*/ 0 w 169"/>
                <a:gd name="T65" fmla="*/ 0 h 160"/>
                <a:gd name="T66" fmla="*/ 0 w 169"/>
                <a:gd name="T67" fmla="*/ 0 h 160"/>
                <a:gd name="T68" fmla="*/ 0 w 169"/>
                <a:gd name="T69" fmla="*/ 0 h 160"/>
                <a:gd name="T70" fmla="*/ 0 w 169"/>
                <a:gd name="T71" fmla="*/ 0 h 160"/>
                <a:gd name="T72" fmla="*/ 0 w 169"/>
                <a:gd name="T73" fmla="*/ 0 h 160"/>
                <a:gd name="T74" fmla="*/ 0 w 169"/>
                <a:gd name="T75" fmla="*/ 0 h 160"/>
                <a:gd name="T76" fmla="*/ 0 w 169"/>
                <a:gd name="T77" fmla="*/ 0 h 1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9"/>
                <a:gd name="T118" fmla="*/ 0 h 160"/>
                <a:gd name="T119" fmla="*/ 169 w 169"/>
                <a:gd name="T120" fmla="*/ 160 h 1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9" h="160">
                  <a:moveTo>
                    <a:pt x="129" y="60"/>
                  </a:moveTo>
                  <a:lnTo>
                    <a:pt x="169" y="60"/>
                  </a:lnTo>
                  <a:lnTo>
                    <a:pt x="119" y="90"/>
                  </a:lnTo>
                  <a:lnTo>
                    <a:pt x="119" y="99"/>
                  </a:lnTo>
                  <a:lnTo>
                    <a:pt x="120" y="109"/>
                  </a:lnTo>
                  <a:lnTo>
                    <a:pt x="122" y="116"/>
                  </a:lnTo>
                  <a:lnTo>
                    <a:pt x="124" y="124"/>
                  </a:lnTo>
                  <a:lnTo>
                    <a:pt x="125" y="130"/>
                  </a:lnTo>
                  <a:lnTo>
                    <a:pt x="127" y="139"/>
                  </a:lnTo>
                  <a:lnTo>
                    <a:pt x="128" y="149"/>
                  </a:lnTo>
                  <a:lnTo>
                    <a:pt x="129" y="160"/>
                  </a:lnTo>
                  <a:lnTo>
                    <a:pt x="90" y="110"/>
                  </a:lnTo>
                  <a:lnTo>
                    <a:pt x="30" y="160"/>
                  </a:lnTo>
                  <a:lnTo>
                    <a:pt x="30" y="149"/>
                  </a:lnTo>
                  <a:lnTo>
                    <a:pt x="34" y="139"/>
                  </a:lnTo>
                  <a:lnTo>
                    <a:pt x="38" y="130"/>
                  </a:lnTo>
                  <a:lnTo>
                    <a:pt x="45" y="124"/>
                  </a:lnTo>
                  <a:lnTo>
                    <a:pt x="49" y="116"/>
                  </a:lnTo>
                  <a:lnTo>
                    <a:pt x="54" y="109"/>
                  </a:lnTo>
                  <a:lnTo>
                    <a:pt x="58" y="99"/>
                  </a:lnTo>
                  <a:lnTo>
                    <a:pt x="60" y="9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4" y="60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90" y="0"/>
                  </a:lnTo>
                  <a:lnTo>
                    <a:pt x="96" y="4"/>
                  </a:lnTo>
                  <a:lnTo>
                    <a:pt x="100" y="11"/>
                  </a:lnTo>
                  <a:lnTo>
                    <a:pt x="102" y="20"/>
                  </a:lnTo>
                  <a:lnTo>
                    <a:pt x="105" y="29"/>
                  </a:lnTo>
                  <a:lnTo>
                    <a:pt x="109" y="38"/>
                  </a:lnTo>
                  <a:lnTo>
                    <a:pt x="113" y="47"/>
                  </a:lnTo>
                  <a:lnTo>
                    <a:pt x="119" y="53"/>
                  </a:lnTo>
                  <a:lnTo>
                    <a:pt x="129" y="6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2" name="Freeform 118"/>
            <p:cNvSpPr>
              <a:spLocks/>
            </p:cNvSpPr>
            <p:nvPr/>
          </p:nvSpPr>
          <p:spPr bwMode="auto">
            <a:xfrm>
              <a:off x="4261" y="1543"/>
              <a:ext cx="73" cy="75"/>
            </a:xfrm>
            <a:custGeom>
              <a:avLst/>
              <a:gdLst>
                <a:gd name="T0" fmla="*/ 0 w 288"/>
                <a:gd name="T1" fmla="*/ 0 h 299"/>
                <a:gd name="T2" fmla="*/ 0 w 288"/>
                <a:gd name="T3" fmla="*/ 0 h 299"/>
                <a:gd name="T4" fmla="*/ 0 w 288"/>
                <a:gd name="T5" fmla="*/ 0 h 299"/>
                <a:gd name="T6" fmla="*/ 0 w 288"/>
                <a:gd name="T7" fmla="*/ 0 h 299"/>
                <a:gd name="T8" fmla="*/ 0 w 288"/>
                <a:gd name="T9" fmla="*/ 0 h 299"/>
                <a:gd name="T10" fmla="*/ 0 w 288"/>
                <a:gd name="T11" fmla="*/ 0 h 299"/>
                <a:gd name="T12" fmla="*/ 0 w 288"/>
                <a:gd name="T13" fmla="*/ 0 h 299"/>
                <a:gd name="T14" fmla="*/ 0 w 288"/>
                <a:gd name="T15" fmla="*/ 0 h 299"/>
                <a:gd name="T16" fmla="*/ 0 w 288"/>
                <a:gd name="T17" fmla="*/ 0 h 299"/>
                <a:gd name="T18" fmla="*/ 0 w 288"/>
                <a:gd name="T19" fmla="*/ 0 h 299"/>
                <a:gd name="T20" fmla="*/ 0 w 288"/>
                <a:gd name="T21" fmla="*/ 0 h 299"/>
                <a:gd name="T22" fmla="*/ 0 w 288"/>
                <a:gd name="T23" fmla="*/ 0 h 299"/>
                <a:gd name="T24" fmla="*/ 0 w 288"/>
                <a:gd name="T25" fmla="*/ 0 h 299"/>
                <a:gd name="T26" fmla="*/ 0 w 288"/>
                <a:gd name="T27" fmla="*/ 0 h 299"/>
                <a:gd name="T28" fmla="*/ 0 w 288"/>
                <a:gd name="T29" fmla="*/ 0 h 299"/>
                <a:gd name="T30" fmla="*/ 0 w 288"/>
                <a:gd name="T31" fmla="*/ 0 h 299"/>
                <a:gd name="T32" fmla="*/ 0 w 288"/>
                <a:gd name="T33" fmla="*/ 0 h 299"/>
                <a:gd name="T34" fmla="*/ 0 w 288"/>
                <a:gd name="T35" fmla="*/ 0 h 299"/>
                <a:gd name="T36" fmla="*/ 0 w 288"/>
                <a:gd name="T37" fmla="*/ 0 h 299"/>
                <a:gd name="T38" fmla="*/ 0 w 288"/>
                <a:gd name="T39" fmla="*/ 0 h 299"/>
                <a:gd name="T40" fmla="*/ 0 w 288"/>
                <a:gd name="T41" fmla="*/ 0 h 299"/>
                <a:gd name="T42" fmla="*/ 0 w 288"/>
                <a:gd name="T43" fmla="*/ 0 h 299"/>
                <a:gd name="T44" fmla="*/ 0 w 288"/>
                <a:gd name="T45" fmla="*/ 0 h 299"/>
                <a:gd name="T46" fmla="*/ 0 w 288"/>
                <a:gd name="T47" fmla="*/ 0 h 299"/>
                <a:gd name="T48" fmla="*/ 0 w 288"/>
                <a:gd name="T49" fmla="*/ 0 h 299"/>
                <a:gd name="T50" fmla="*/ 0 w 288"/>
                <a:gd name="T51" fmla="*/ 0 h 299"/>
                <a:gd name="T52" fmla="*/ 0 w 288"/>
                <a:gd name="T53" fmla="*/ 0 h 299"/>
                <a:gd name="T54" fmla="*/ 0 w 288"/>
                <a:gd name="T55" fmla="*/ 0 h 299"/>
                <a:gd name="T56" fmla="*/ 0 w 288"/>
                <a:gd name="T57" fmla="*/ 0 h 299"/>
                <a:gd name="T58" fmla="*/ 0 w 288"/>
                <a:gd name="T59" fmla="*/ 0 h 299"/>
                <a:gd name="T60" fmla="*/ 0 w 288"/>
                <a:gd name="T61" fmla="*/ 0 h 299"/>
                <a:gd name="T62" fmla="*/ 0 w 288"/>
                <a:gd name="T63" fmla="*/ 0 h 299"/>
                <a:gd name="T64" fmla="*/ 0 w 288"/>
                <a:gd name="T65" fmla="*/ 0 h 299"/>
                <a:gd name="T66" fmla="*/ 0 w 288"/>
                <a:gd name="T67" fmla="*/ 0 h 2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299"/>
                <a:gd name="T104" fmla="*/ 288 w 288"/>
                <a:gd name="T105" fmla="*/ 299 h 2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299">
                  <a:moveTo>
                    <a:pt x="199" y="21"/>
                  </a:moveTo>
                  <a:lnTo>
                    <a:pt x="199" y="30"/>
                  </a:lnTo>
                  <a:lnTo>
                    <a:pt x="199" y="43"/>
                  </a:lnTo>
                  <a:lnTo>
                    <a:pt x="199" y="55"/>
                  </a:lnTo>
                  <a:lnTo>
                    <a:pt x="201" y="68"/>
                  </a:lnTo>
                  <a:lnTo>
                    <a:pt x="202" y="79"/>
                  </a:lnTo>
                  <a:lnTo>
                    <a:pt x="207" y="91"/>
                  </a:lnTo>
                  <a:lnTo>
                    <a:pt x="211" y="100"/>
                  </a:lnTo>
                  <a:lnTo>
                    <a:pt x="219" y="110"/>
                  </a:lnTo>
                  <a:lnTo>
                    <a:pt x="228" y="110"/>
                  </a:lnTo>
                  <a:lnTo>
                    <a:pt x="239" y="111"/>
                  </a:lnTo>
                  <a:lnTo>
                    <a:pt x="249" y="113"/>
                  </a:lnTo>
                  <a:lnTo>
                    <a:pt x="260" y="116"/>
                  </a:lnTo>
                  <a:lnTo>
                    <a:pt x="269" y="119"/>
                  </a:lnTo>
                  <a:lnTo>
                    <a:pt x="276" y="126"/>
                  </a:lnTo>
                  <a:lnTo>
                    <a:pt x="283" y="131"/>
                  </a:lnTo>
                  <a:lnTo>
                    <a:pt x="288" y="140"/>
                  </a:lnTo>
                  <a:lnTo>
                    <a:pt x="219" y="190"/>
                  </a:lnTo>
                  <a:lnTo>
                    <a:pt x="219" y="203"/>
                  </a:lnTo>
                  <a:lnTo>
                    <a:pt x="221" y="216"/>
                  </a:lnTo>
                  <a:lnTo>
                    <a:pt x="223" y="227"/>
                  </a:lnTo>
                  <a:lnTo>
                    <a:pt x="226" y="239"/>
                  </a:lnTo>
                  <a:lnTo>
                    <a:pt x="228" y="249"/>
                  </a:lnTo>
                  <a:lnTo>
                    <a:pt x="231" y="261"/>
                  </a:lnTo>
                  <a:lnTo>
                    <a:pt x="230" y="274"/>
                  </a:lnTo>
                  <a:lnTo>
                    <a:pt x="228" y="288"/>
                  </a:lnTo>
                  <a:lnTo>
                    <a:pt x="213" y="286"/>
                  </a:lnTo>
                  <a:lnTo>
                    <a:pt x="200" y="283"/>
                  </a:lnTo>
                  <a:lnTo>
                    <a:pt x="189" y="277"/>
                  </a:lnTo>
                  <a:lnTo>
                    <a:pt x="180" y="271"/>
                  </a:lnTo>
                  <a:lnTo>
                    <a:pt x="169" y="262"/>
                  </a:lnTo>
                  <a:lnTo>
                    <a:pt x="159" y="255"/>
                  </a:lnTo>
                  <a:lnTo>
                    <a:pt x="149" y="245"/>
                  </a:lnTo>
                  <a:lnTo>
                    <a:pt x="140" y="239"/>
                  </a:lnTo>
                  <a:lnTo>
                    <a:pt x="128" y="245"/>
                  </a:lnTo>
                  <a:lnTo>
                    <a:pt x="118" y="255"/>
                  </a:lnTo>
                  <a:lnTo>
                    <a:pt x="108" y="264"/>
                  </a:lnTo>
                  <a:lnTo>
                    <a:pt x="99" y="272"/>
                  </a:lnTo>
                  <a:lnTo>
                    <a:pt x="90" y="280"/>
                  </a:lnTo>
                  <a:lnTo>
                    <a:pt x="80" y="287"/>
                  </a:lnTo>
                  <a:lnTo>
                    <a:pt x="69" y="293"/>
                  </a:lnTo>
                  <a:lnTo>
                    <a:pt x="59" y="299"/>
                  </a:lnTo>
                  <a:lnTo>
                    <a:pt x="55" y="279"/>
                  </a:lnTo>
                  <a:lnTo>
                    <a:pt x="58" y="258"/>
                  </a:lnTo>
                  <a:lnTo>
                    <a:pt x="65" y="238"/>
                  </a:lnTo>
                  <a:lnTo>
                    <a:pt x="72" y="218"/>
                  </a:lnTo>
                  <a:lnTo>
                    <a:pt x="77" y="198"/>
                  </a:lnTo>
                  <a:lnTo>
                    <a:pt x="77" y="182"/>
                  </a:lnTo>
                  <a:lnTo>
                    <a:pt x="68" y="168"/>
                  </a:lnTo>
                  <a:lnTo>
                    <a:pt x="49" y="159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30" y="144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3" y="128"/>
                  </a:lnTo>
                  <a:lnTo>
                    <a:pt x="6" y="123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99" y="90"/>
                  </a:lnTo>
                  <a:lnTo>
                    <a:pt x="112" y="80"/>
                  </a:lnTo>
                  <a:lnTo>
                    <a:pt x="124" y="69"/>
                  </a:lnTo>
                  <a:lnTo>
                    <a:pt x="134" y="56"/>
                  </a:lnTo>
                  <a:lnTo>
                    <a:pt x="144" y="44"/>
                  </a:lnTo>
                  <a:lnTo>
                    <a:pt x="153" y="31"/>
                  </a:lnTo>
                  <a:lnTo>
                    <a:pt x="162" y="18"/>
                  </a:lnTo>
                  <a:lnTo>
                    <a:pt x="174" y="8"/>
                  </a:lnTo>
                  <a:lnTo>
                    <a:pt x="188" y="0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3" name="Freeform 119"/>
            <p:cNvSpPr>
              <a:spLocks/>
            </p:cNvSpPr>
            <p:nvPr/>
          </p:nvSpPr>
          <p:spPr bwMode="auto">
            <a:xfrm>
              <a:off x="4269" y="1553"/>
              <a:ext cx="57" cy="57"/>
            </a:xfrm>
            <a:custGeom>
              <a:avLst/>
              <a:gdLst>
                <a:gd name="T0" fmla="*/ 0 w 229"/>
                <a:gd name="T1" fmla="*/ 0 h 229"/>
                <a:gd name="T2" fmla="*/ 0 w 229"/>
                <a:gd name="T3" fmla="*/ 0 h 229"/>
                <a:gd name="T4" fmla="*/ 0 w 229"/>
                <a:gd name="T5" fmla="*/ 0 h 229"/>
                <a:gd name="T6" fmla="*/ 0 w 229"/>
                <a:gd name="T7" fmla="*/ 0 h 229"/>
                <a:gd name="T8" fmla="*/ 0 w 229"/>
                <a:gd name="T9" fmla="*/ 0 h 229"/>
                <a:gd name="T10" fmla="*/ 0 w 229"/>
                <a:gd name="T11" fmla="*/ 0 h 229"/>
                <a:gd name="T12" fmla="*/ 0 w 229"/>
                <a:gd name="T13" fmla="*/ 0 h 229"/>
                <a:gd name="T14" fmla="*/ 0 w 229"/>
                <a:gd name="T15" fmla="*/ 0 h 229"/>
                <a:gd name="T16" fmla="*/ 0 w 229"/>
                <a:gd name="T17" fmla="*/ 0 h 229"/>
                <a:gd name="T18" fmla="*/ 0 w 229"/>
                <a:gd name="T19" fmla="*/ 0 h 229"/>
                <a:gd name="T20" fmla="*/ 0 w 229"/>
                <a:gd name="T21" fmla="*/ 0 h 229"/>
                <a:gd name="T22" fmla="*/ 0 w 229"/>
                <a:gd name="T23" fmla="*/ 0 h 229"/>
                <a:gd name="T24" fmla="*/ 0 w 229"/>
                <a:gd name="T25" fmla="*/ 0 h 229"/>
                <a:gd name="T26" fmla="*/ 0 w 229"/>
                <a:gd name="T27" fmla="*/ 0 h 229"/>
                <a:gd name="T28" fmla="*/ 0 w 229"/>
                <a:gd name="T29" fmla="*/ 0 h 229"/>
                <a:gd name="T30" fmla="*/ 0 w 229"/>
                <a:gd name="T31" fmla="*/ 0 h 229"/>
                <a:gd name="T32" fmla="*/ 0 w 229"/>
                <a:gd name="T33" fmla="*/ 0 h 229"/>
                <a:gd name="T34" fmla="*/ 0 w 229"/>
                <a:gd name="T35" fmla="*/ 0 h 229"/>
                <a:gd name="T36" fmla="*/ 0 w 229"/>
                <a:gd name="T37" fmla="*/ 0 h 229"/>
                <a:gd name="T38" fmla="*/ 0 w 229"/>
                <a:gd name="T39" fmla="*/ 0 h 229"/>
                <a:gd name="T40" fmla="*/ 0 w 229"/>
                <a:gd name="T41" fmla="*/ 0 h 229"/>
                <a:gd name="T42" fmla="*/ 0 w 229"/>
                <a:gd name="T43" fmla="*/ 0 h 229"/>
                <a:gd name="T44" fmla="*/ 0 w 229"/>
                <a:gd name="T45" fmla="*/ 0 h 229"/>
                <a:gd name="T46" fmla="*/ 0 w 229"/>
                <a:gd name="T47" fmla="*/ 0 h 229"/>
                <a:gd name="T48" fmla="*/ 0 w 229"/>
                <a:gd name="T49" fmla="*/ 0 h 229"/>
                <a:gd name="T50" fmla="*/ 0 w 229"/>
                <a:gd name="T51" fmla="*/ 0 h 229"/>
                <a:gd name="T52" fmla="*/ 0 w 229"/>
                <a:gd name="T53" fmla="*/ 0 h 229"/>
                <a:gd name="T54" fmla="*/ 0 w 229"/>
                <a:gd name="T55" fmla="*/ 0 h 229"/>
                <a:gd name="T56" fmla="*/ 0 w 229"/>
                <a:gd name="T57" fmla="*/ 0 h 229"/>
                <a:gd name="T58" fmla="*/ 0 w 229"/>
                <a:gd name="T59" fmla="*/ 0 h 229"/>
                <a:gd name="T60" fmla="*/ 0 w 229"/>
                <a:gd name="T61" fmla="*/ 0 h 229"/>
                <a:gd name="T62" fmla="*/ 0 w 229"/>
                <a:gd name="T63" fmla="*/ 0 h 229"/>
                <a:gd name="T64" fmla="*/ 0 w 229"/>
                <a:gd name="T65" fmla="*/ 0 h 229"/>
                <a:gd name="T66" fmla="*/ 0 w 229"/>
                <a:gd name="T67" fmla="*/ 0 h 229"/>
                <a:gd name="T68" fmla="*/ 0 w 229"/>
                <a:gd name="T69" fmla="*/ 0 h 229"/>
                <a:gd name="T70" fmla="*/ 0 w 229"/>
                <a:gd name="T71" fmla="*/ 0 h 229"/>
                <a:gd name="T72" fmla="*/ 0 w 229"/>
                <a:gd name="T73" fmla="*/ 0 h 229"/>
                <a:gd name="T74" fmla="*/ 0 w 229"/>
                <a:gd name="T75" fmla="*/ 0 h 229"/>
                <a:gd name="T76" fmla="*/ 0 w 229"/>
                <a:gd name="T77" fmla="*/ 0 h 229"/>
                <a:gd name="T78" fmla="*/ 0 w 229"/>
                <a:gd name="T79" fmla="*/ 0 h 229"/>
                <a:gd name="T80" fmla="*/ 0 w 229"/>
                <a:gd name="T81" fmla="*/ 0 h 229"/>
                <a:gd name="T82" fmla="*/ 0 w 229"/>
                <a:gd name="T83" fmla="*/ 0 h 229"/>
                <a:gd name="T84" fmla="*/ 0 w 229"/>
                <a:gd name="T85" fmla="*/ 0 h 229"/>
                <a:gd name="T86" fmla="*/ 0 w 229"/>
                <a:gd name="T87" fmla="*/ 0 h 229"/>
                <a:gd name="T88" fmla="*/ 0 w 229"/>
                <a:gd name="T89" fmla="*/ 0 h 229"/>
                <a:gd name="T90" fmla="*/ 0 w 229"/>
                <a:gd name="T91" fmla="*/ 0 h 2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9"/>
                <a:gd name="T139" fmla="*/ 0 h 229"/>
                <a:gd name="T140" fmla="*/ 229 w 229"/>
                <a:gd name="T141" fmla="*/ 229 h 2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9" h="229">
                  <a:moveTo>
                    <a:pt x="198" y="90"/>
                  </a:moveTo>
                  <a:lnTo>
                    <a:pt x="229" y="100"/>
                  </a:lnTo>
                  <a:lnTo>
                    <a:pt x="220" y="105"/>
                  </a:lnTo>
                  <a:lnTo>
                    <a:pt x="211" y="111"/>
                  </a:lnTo>
                  <a:lnTo>
                    <a:pt x="202" y="115"/>
                  </a:lnTo>
                  <a:lnTo>
                    <a:pt x="193" y="119"/>
                  </a:lnTo>
                  <a:lnTo>
                    <a:pt x="183" y="123"/>
                  </a:lnTo>
                  <a:lnTo>
                    <a:pt x="175" y="127"/>
                  </a:lnTo>
                  <a:lnTo>
                    <a:pt x="165" y="131"/>
                  </a:lnTo>
                  <a:lnTo>
                    <a:pt x="158" y="139"/>
                  </a:lnTo>
                  <a:lnTo>
                    <a:pt x="179" y="219"/>
                  </a:lnTo>
                  <a:lnTo>
                    <a:pt x="167" y="214"/>
                  </a:lnTo>
                  <a:lnTo>
                    <a:pt x="157" y="208"/>
                  </a:lnTo>
                  <a:lnTo>
                    <a:pt x="147" y="201"/>
                  </a:lnTo>
                  <a:lnTo>
                    <a:pt x="140" y="194"/>
                  </a:lnTo>
                  <a:lnTo>
                    <a:pt x="131" y="186"/>
                  </a:lnTo>
                  <a:lnTo>
                    <a:pt x="124" y="179"/>
                  </a:lnTo>
                  <a:lnTo>
                    <a:pt x="116" y="173"/>
                  </a:lnTo>
                  <a:lnTo>
                    <a:pt x="110" y="169"/>
                  </a:lnTo>
                  <a:lnTo>
                    <a:pt x="49" y="229"/>
                  </a:lnTo>
                  <a:lnTo>
                    <a:pt x="69" y="119"/>
                  </a:lnTo>
                  <a:lnTo>
                    <a:pt x="61" y="115"/>
                  </a:lnTo>
                  <a:lnTo>
                    <a:pt x="52" y="111"/>
                  </a:lnTo>
                  <a:lnTo>
                    <a:pt x="42" y="106"/>
                  </a:lnTo>
                  <a:lnTo>
                    <a:pt x="34" y="103"/>
                  </a:lnTo>
                  <a:lnTo>
                    <a:pt x="24" y="98"/>
                  </a:lnTo>
                  <a:lnTo>
                    <a:pt x="15" y="92"/>
                  </a:lnTo>
                  <a:lnTo>
                    <a:pt x="6" y="86"/>
                  </a:lnTo>
                  <a:lnTo>
                    <a:pt x="0" y="79"/>
                  </a:lnTo>
                  <a:lnTo>
                    <a:pt x="10" y="78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42" y="74"/>
                  </a:lnTo>
                  <a:lnTo>
                    <a:pt x="52" y="72"/>
                  </a:lnTo>
                  <a:lnTo>
                    <a:pt x="62" y="71"/>
                  </a:lnTo>
                  <a:lnTo>
                    <a:pt x="70" y="70"/>
                  </a:lnTo>
                  <a:lnTo>
                    <a:pt x="79" y="70"/>
                  </a:lnTo>
                  <a:lnTo>
                    <a:pt x="139" y="0"/>
                  </a:lnTo>
                  <a:lnTo>
                    <a:pt x="143" y="12"/>
                  </a:lnTo>
                  <a:lnTo>
                    <a:pt x="145" y="27"/>
                  </a:lnTo>
                  <a:lnTo>
                    <a:pt x="146" y="44"/>
                  </a:lnTo>
                  <a:lnTo>
                    <a:pt x="150" y="60"/>
                  </a:lnTo>
                  <a:lnTo>
                    <a:pt x="153" y="73"/>
                  </a:lnTo>
                  <a:lnTo>
                    <a:pt x="162" y="84"/>
                  </a:lnTo>
                  <a:lnTo>
                    <a:pt x="176" y="89"/>
                  </a:lnTo>
                  <a:lnTo>
                    <a:pt x="198" y="90"/>
                  </a:lnTo>
                  <a:close/>
                </a:path>
              </a:pathLst>
            </a:custGeom>
            <a:solidFill>
              <a:srgbClr val="FFF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244" name="Rectangle 120"/>
          <p:cNvSpPr>
            <a:spLocks noChangeArrowheads="1"/>
          </p:cNvSpPr>
          <p:nvPr/>
        </p:nvSpPr>
        <p:spPr bwMode="auto">
          <a:xfrm>
            <a:off x="7391400" y="1554163"/>
            <a:ext cx="692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t-1</a:t>
            </a:r>
          </a:p>
        </p:txBody>
      </p:sp>
      <p:sp>
        <p:nvSpPr>
          <p:cNvPr id="266245" name="Rectangle 121"/>
          <p:cNvSpPr>
            <a:spLocks noChangeArrowheads="1"/>
          </p:cNvSpPr>
          <p:nvPr/>
        </p:nvSpPr>
        <p:spPr bwMode="auto">
          <a:xfrm>
            <a:off x="7383463" y="2011363"/>
            <a:ext cx="465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</a:t>
            </a:r>
          </a:p>
        </p:txBody>
      </p:sp>
      <p:sp>
        <p:nvSpPr>
          <p:cNvPr id="266246" name="AutoShape 122"/>
          <p:cNvSpPr>
            <a:spLocks noChangeArrowheads="1"/>
          </p:cNvSpPr>
          <p:nvPr/>
        </p:nvSpPr>
        <p:spPr bwMode="auto">
          <a:xfrm>
            <a:off x="1676400" y="1371600"/>
            <a:ext cx="5410200" cy="762000"/>
          </a:xfrm>
          <a:prstGeom prst="wedgeRoundRectCallout">
            <a:avLst>
              <a:gd name="adj1" fmla="val -33833"/>
              <a:gd name="adj2" fmla="val 16250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 i="0">
                <a:solidFill>
                  <a:schemeClr val="accent1"/>
                </a:solidFill>
              </a:rPr>
              <a:t>is valid</a:t>
            </a:r>
          </a:p>
        </p:txBody>
      </p:sp>
      <p:sp>
        <p:nvSpPr>
          <p:cNvPr id="266247" name="AutoShape 123"/>
          <p:cNvSpPr>
            <a:spLocks noChangeArrowheads="1"/>
          </p:cNvSpPr>
          <p:nvPr/>
        </p:nvSpPr>
        <p:spPr bwMode="auto">
          <a:xfrm>
            <a:off x="1676400" y="2286000"/>
            <a:ext cx="5562600" cy="762000"/>
          </a:xfrm>
          <a:prstGeom prst="wedgeRoundRectCallout">
            <a:avLst>
              <a:gd name="adj1" fmla="val -32648"/>
              <a:gd name="adj2" fmla="val 3041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dirty="0">
                <a:solidFill>
                  <a:srgbClr val="CC00FF"/>
                </a:solidFill>
              </a:rPr>
              <a:t>S</a:t>
            </a:r>
            <a:r>
              <a:rPr lang="en-US" altLang="en-US" baseline="-25000" dirty="0">
                <a:solidFill>
                  <a:srgbClr val="CC00FF"/>
                </a:solidFill>
              </a:rPr>
              <a:t>t </a:t>
            </a:r>
            <a:r>
              <a:rPr lang="en-US" altLang="en-US" i="0" dirty="0">
                <a:solidFill>
                  <a:schemeClr val="accent1"/>
                </a:solidFill>
              </a:rPr>
              <a:t>extends </a:t>
            </a:r>
            <a:r>
              <a:rPr lang="en-US" altLang="en-US" dirty="0">
                <a:solidFill>
                  <a:srgbClr val="CC00FF"/>
                </a:solidFill>
              </a:rPr>
              <a:t>A</a:t>
            </a:r>
            <a:r>
              <a:rPr lang="en-US" altLang="en-US" baseline="-25000" dirty="0">
                <a:solidFill>
                  <a:srgbClr val="CC00FF"/>
                </a:solidFill>
              </a:rPr>
              <a:t>t</a:t>
            </a:r>
            <a:endParaRPr lang="en-US" altLang="en-US" i="0" dirty="0">
              <a:solidFill>
                <a:schemeClr val="accent1"/>
              </a:solidFill>
            </a:endParaRPr>
          </a:p>
          <a:p>
            <a:pPr eaLnBrk="1" hangingPunct="1">
              <a:buFontTx/>
              <a:buNone/>
            </a:pPr>
            <a:endParaRPr lang="en-US" altLang="en-US" i="0" dirty="0"/>
          </a:p>
        </p:txBody>
      </p:sp>
      <p:sp>
        <p:nvSpPr>
          <p:cNvPr id="266248" name="AutoShape 124"/>
          <p:cNvSpPr>
            <a:spLocks noChangeArrowheads="1"/>
          </p:cNvSpPr>
          <p:nvPr/>
        </p:nvSpPr>
        <p:spPr bwMode="auto">
          <a:xfrm>
            <a:off x="1752600" y="3124200"/>
            <a:ext cx="5486400" cy="838200"/>
          </a:xfrm>
          <a:prstGeom prst="wedgeRoundRectCallout">
            <a:avLst>
              <a:gd name="adj1" fmla="val -44731"/>
              <a:gd name="adj2" fmla="val 14963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rgbClr val="CC00FF"/>
                </a:solidFill>
              </a:rPr>
              <a:t>S</a:t>
            </a:r>
            <a:r>
              <a:rPr lang="en-US" altLang="en-US" baseline="-25000">
                <a:solidFill>
                  <a:srgbClr val="CC00FF"/>
                </a:solidFill>
              </a:rPr>
              <a:t>t </a:t>
            </a:r>
            <a:r>
              <a:rPr lang="en-US" altLang="en-US" i="0">
                <a:solidFill>
                  <a:schemeClr val="accent1"/>
                </a:solidFill>
              </a:rPr>
              <a:t>is optimal</a:t>
            </a:r>
          </a:p>
        </p:txBody>
      </p:sp>
      <p:grpSp>
        <p:nvGrpSpPr>
          <p:cNvPr id="5" name="Group 125"/>
          <p:cNvGrpSpPr>
            <a:grpSpLocks/>
          </p:cNvGrpSpPr>
          <p:nvPr/>
        </p:nvGrpSpPr>
        <p:grpSpPr bwMode="auto">
          <a:xfrm>
            <a:off x="1752600" y="4038600"/>
            <a:ext cx="5486400" cy="838200"/>
            <a:chOff x="1104" y="2544"/>
            <a:chExt cx="3456" cy="528"/>
          </a:xfrm>
        </p:grpSpPr>
        <p:sp>
          <p:nvSpPr>
            <p:cNvPr id="266278" name="AutoShape 126"/>
            <p:cNvSpPr>
              <a:spLocks noChangeArrowheads="1"/>
            </p:cNvSpPr>
            <p:nvPr/>
          </p:nvSpPr>
          <p:spPr bwMode="auto">
            <a:xfrm>
              <a:off x="1104" y="2544"/>
              <a:ext cx="3456" cy="528"/>
            </a:xfrm>
            <a:prstGeom prst="wedgeRoundRectCallout">
              <a:avLst>
                <a:gd name="adj1" fmla="val -65250"/>
                <a:gd name="adj2" fmla="val 76704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i="0">
                <a:solidFill>
                  <a:schemeClr val="accent1"/>
                </a:solidFill>
              </a:endParaRPr>
            </a:p>
          </p:txBody>
        </p:sp>
        <p:grpSp>
          <p:nvGrpSpPr>
            <p:cNvPr id="266279" name="Group 127"/>
            <p:cNvGrpSpPr>
              <a:grpSpLocks/>
            </p:cNvGrpSpPr>
            <p:nvPr/>
          </p:nvGrpSpPr>
          <p:grpSpPr bwMode="auto">
            <a:xfrm>
              <a:off x="2736" y="2641"/>
              <a:ext cx="1154" cy="330"/>
              <a:chOff x="2699" y="3994"/>
              <a:chExt cx="1154" cy="330"/>
            </a:xfrm>
          </p:grpSpPr>
          <p:sp>
            <p:nvSpPr>
              <p:cNvPr id="266281" name="Text Box 128"/>
              <p:cNvSpPr txBox="1">
                <a:spLocks noChangeArrowheads="1"/>
              </p:cNvSpPr>
              <p:nvPr/>
            </p:nvSpPr>
            <p:spPr bwMode="auto">
              <a:xfrm>
                <a:off x="3227" y="3994"/>
                <a:ext cx="626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&lt;LI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t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266282" name="AutoShape 129"/>
              <p:cNvSpPr>
                <a:spLocks noChangeArrowheads="1"/>
              </p:cNvSpPr>
              <p:nvPr/>
            </p:nvSpPr>
            <p:spPr bwMode="auto">
              <a:xfrm>
                <a:off x="2699" y="4014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266280" name="Rectangle 130"/>
            <p:cNvSpPr>
              <a:spLocks noChangeArrowheads="1"/>
            </p:cNvSpPr>
            <p:nvPr/>
          </p:nvSpPr>
          <p:spPr bwMode="auto">
            <a:xfrm>
              <a:off x="1872" y="2611"/>
              <a:ext cx="293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>
                  <a:solidFill>
                    <a:srgbClr val="CC00FF"/>
                  </a:solidFill>
                </a:rPr>
                <a:t>S</a:t>
              </a:r>
              <a:r>
                <a:rPr lang="en-US" altLang="en-US" baseline="-25000">
                  <a:solidFill>
                    <a:srgbClr val="CC00FF"/>
                  </a:solidFill>
                </a:rPr>
                <a:t>t</a:t>
              </a:r>
            </a:p>
          </p:txBody>
        </p:sp>
      </p:grpSp>
      <p:sp>
        <p:nvSpPr>
          <p:cNvPr id="266250" name="Rectangle 131"/>
          <p:cNvSpPr>
            <a:spLocks noGrp="1" noChangeArrowheads="1"/>
          </p:cNvSpPr>
          <p:nvPr>
            <p:ph type="title"/>
          </p:nvPr>
        </p:nvSpPr>
        <p:spPr>
          <a:xfrm>
            <a:off x="2286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Changing </a:t>
            </a:r>
            <a:r>
              <a:rPr lang="en-US" altLang="en-US" i="1" smtClean="0">
                <a:solidFill>
                  <a:srgbClr val="FF66FF"/>
                </a:solidFill>
              </a:rPr>
              <a:t>S</a:t>
            </a:r>
            <a:r>
              <a:rPr lang="en-US" altLang="en-US" i="1" baseline="-25000" smtClean="0">
                <a:solidFill>
                  <a:srgbClr val="FF66FF"/>
                </a:solidFill>
              </a:rPr>
              <a:t>t-1 </a:t>
            </a:r>
            <a:r>
              <a:rPr lang="en-US" altLang="en-US" smtClean="0"/>
              <a:t>into </a:t>
            </a:r>
            <a:r>
              <a:rPr lang="en-US" altLang="en-US" i="1" smtClean="0">
                <a:solidFill>
                  <a:srgbClr val="CC00FF"/>
                </a:solidFill>
              </a:rPr>
              <a:t>S</a:t>
            </a:r>
            <a:r>
              <a:rPr lang="en-US" altLang="en-US" i="1" baseline="-25000" smtClean="0">
                <a:solidFill>
                  <a:srgbClr val="CC00FF"/>
                </a:solidFill>
              </a:rPr>
              <a:t>t</a:t>
            </a:r>
            <a:endParaRPr lang="en-US" altLang="en-US" i="1" smtClean="0">
              <a:solidFill>
                <a:srgbClr val="CC00FF"/>
              </a:solidFill>
            </a:endParaRPr>
          </a:p>
        </p:txBody>
      </p:sp>
      <p:grpSp>
        <p:nvGrpSpPr>
          <p:cNvPr id="7" name="Group 134"/>
          <p:cNvGrpSpPr>
            <a:grpSpLocks/>
          </p:cNvGrpSpPr>
          <p:nvPr/>
        </p:nvGrpSpPr>
        <p:grpSpPr bwMode="auto">
          <a:xfrm>
            <a:off x="2362200" y="4927600"/>
            <a:ext cx="6781800" cy="1974850"/>
            <a:chOff x="1488" y="3104"/>
            <a:chExt cx="4272" cy="1244"/>
          </a:xfrm>
        </p:grpSpPr>
        <p:grpSp>
          <p:nvGrpSpPr>
            <p:cNvPr id="266252" name="Group 135"/>
            <p:cNvGrpSpPr>
              <a:grpSpLocks/>
            </p:cNvGrpSpPr>
            <p:nvPr/>
          </p:nvGrpSpPr>
          <p:grpSpPr bwMode="auto">
            <a:xfrm>
              <a:off x="1595" y="3165"/>
              <a:ext cx="4165" cy="1183"/>
              <a:chOff x="240" y="669"/>
              <a:chExt cx="4165" cy="1183"/>
            </a:xfrm>
          </p:grpSpPr>
          <p:grpSp>
            <p:nvGrpSpPr>
              <p:cNvPr id="266254" name="Group 136"/>
              <p:cNvGrpSpPr>
                <a:grpSpLocks/>
              </p:cNvGrpSpPr>
              <p:nvPr/>
            </p:nvGrpSpPr>
            <p:grpSpPr bwMode="auto">
              <a:xfrm>
                <a:off x="1472" y="987"/>
                <a:ext cx="2776" cy="865"/>
                <a:chOff x="2160" y="1870"/>
                <a:chExt cx="2776" cy="865"/>
              </a:xfrm>
            </p:grpSpPr>
            <p:sp>
              <p:nvSpPr>
                <p:cNvPr id="266275" name="Text Box 137"/>
                <p:cNvSpPr txBox="1">
                  <a:spLocks noChangeArrowheads="1"/>
                </p:cNvSpPr>
                <p:nvPr/>
              </p:nvSpPr>
              <p:spPr bwMode="auto">
                <a:xfrm>
                  <a:off x="2160" y="1870"/>
                  <a:ext cx="1370" cy="8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CA" altLang="en-US" sz="2800" i="0">
                      <a:solidFill>
                        <a:srgbClr val="33CC33"/>
                      </a:solidFill>
                    </a:rPr>
                    <a:t>&lt;LI</a:t>
                  </a:r>
                  <a:r>
                    <a:rPr lang="en-CA" altLang="en-US" sz="2800" i="0" baseline="-25000">
                      <a:solidFill>
                        <a:srgbClr val="33CC33"/>
                      </a:solidFill>
                    </a:rPr>
                    <a:t>t-1</a:t>
                  </a:r>
                  <a:r>
                    <a:rPr lang="en-CA" altLang="en-US" sz="2800" i="0">
                      <a:solidFill>
                        <a:srgbClr val="33CC33"/>
                      </a:solidFill>
                    </a:rPr>
                    <a:t>&gt;</a:t>
                  </a:r>
                </a:p>
                <a:p>
                  <a:pPr eaLnBrk="1" hangingPunct="1">
                    <a:buFontTx/>
                    <a:buNone/>
                  </a:pPr>
                  <a:r>
                    <a:rPr lang="en-CA" altLang="en-US" sz="2800" i="0">
                      <a:solidFill>
                        <a:schemeClr val="accent1"/>
                      </a:solidFill>
                      <a:cs typeface="Times New Roman" pitchFamily="18" charset="0"/>
                    </a:rPr>
                    <a:t>¬</a:t>
                  </a:r>
                  <a:r>
                    <a:rPr lang="en-CA" altLang="en-US" sz="2800" i="0">
                      <a:solidFill>
                        <a:schemeClr val="accent1"/>
                      </a:solidFill>
                    </a:rPr>
                    <a:t>&lt;exit Cond&gt;</a:t>
                  </a:r>
                  <a:endParaRPr lang="en-US" altLang="en-US" sz="2800" i="0">
                    <a:solidFill>
                      <a:srgbClr val="33CC33"/>
                    </a:solidFill>
                  </a:endParaRPr>
                </a:p>
                <a:p>
                  <a:pPr eaLnBrk="1" hangingPunct="1">
                    <a:buFontTx/>
                    <a:buNone/>
                  </a:pPr>
                  <a:r>
                    <a:rPr lang="en-CA" altLang="en-US" sz="2800" i="0">
                      <a:solidFill>
                        <a:schemeClr val="accent2"/>
                      </a:solidFill>
                    </a:rPr>
                    <a:t>codeB</a:t>
                  </a:r>
                </a:p>
              </p:txBody>
            </p:sp>
            <p:sp>
              <p:nvSpPr>
                <p:cNvPr id="266276" name="Text Box 138"/>
                <p:cNvSpPr txBox="1">
                  <a:spLocks noChangeArrowheads="1"/>
                </p:cNvSpPr>
                <p:nvPr/>
              </p:nvSpPr>
              <p:spPr bwMode="auto">
                <a:xfrm>
                  <a:off x="4310" y="2122"/>
                  <a:ext cx="626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CA" altLang="en-US" sz="2800" i="0">
                      <a:solidFill>
                        <a:srgbClr val="33CC33"/>
                      </a:solidFill>
                    </a:rPr>
                    <a:t>&lt;LI</a:t>
                  </a:r>
                  <a:r>
                    <a:rPr lang="en-CA" altLang="en-US" sz="2800" i="0" baseline="-25000">
                      <a:solidFill>
                        <a:srgbClr val="33CC33"/>
                      </a:solidFill>
                    </a:rPr>
                    <a:t>t</a:t>
                  </a:r>
                  <a:r>
                    <a:rPr lang="en-CA" altLang="en-US" sz="2800" i="0">
                      <a:solidFill>
                        <a:srgbClr val="33CC33"/>
                      </a:solidFill>
                    </a:rPr>
                    <a:t>&gt;</a:t>
                  </a:r>
                  <a:endParaRPr lang="en-CA" altLang="en-US" i="0">
                    <a:solidFill>
                      <a:srgbClr val="33CC33"/>
                    </a:solidFill>
                  </a:endParaRPr>
                </a:p>
              </p:txBody>
            </p:sp>
            <p:sp>
              <p:nvSpPr>
                <p:cNvPr id="266277" name="AutoShape 139"/>
                <p:cNvSpPr>
                  <a:spLocks noChangeArrowheads="1"/>
                </p:cNvSpPr>
                <p:nvPr/>
              </p:nvSpPr>
              <p:spPr bwMode="auto">
                <a:xfrm>
                  <a:off x="3744" y="2142"/>
                  <a:ext cx="432" cy="306"/>
                </a:xfrm>
                <a:prstGeom prst="rightArrow">
                  <a:avLst>
                    <a:gd name="adj1" fmla="val 50000"/>
                    <a:gd name="adj2" fmla="val 35294"/>
                  </a:avLst>
                </a:prstGeom>
                <a:solidFill>
                  <a:schemeClr val="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buFontTx/>
                    <a:buNone/>
                  </a:pPr>
                  <a:endParaRPr lang="en-US" altLang="en-US" sz="2400" i="0">
                    <a:solidFill>
                      <a:schemeClr val="hlink"/>
                    </a:solidFill>
                  </a:endParaRPr>
                </a:p>
              </p:txBody>
            </p:sp>
          </p:grpSp>
          <p:grpSp>
            <p:nvGrpSpPr>
              <p:cNvPr id="266255" name="Group 140"/>
              <p:cNvGrpSpPr>
                <a:grpSpLocks noChangeAspect="1"/>
              </p:cNvGrpSpPr>
              <p:nvPr/>
            </p:nvGrpSpPr>
            <p:grpSpPr bwMode="auto">
              <a:xfrm>
                <a:off x="240" y="768"/>
                <a:ext cx="737" cy="737"/>
                <a:chOff x="4320" y="2016"/>
                <a:chExt cx="912" cy="912"/>
              </a:xfrm>
            </p:grpSpPr>
            <p:grpSp>
              <p:nvGrpSpPr>
                <p:cNvPr id="266257" name="Group 141"/>
                <p:cNvGrpSpPr>
                  <a:grpSpLocks noChangeAspect="1"/>
                </p:cNvGrpSpPr>
                <p:nvPr/>
              </p:nvGrpSpPr>
              <p:grpSpPr bwMode="auto">
                <a:xfrm>
                  <a:off x="4320" y="2016"/>
                  <a:ext cx="912" cy="912"/>
                  <a:chOff x="2496" y="1104"/>
                  <a:chExt cx="912" cy="912"/>
                </a:xfrm>
              </p:grpSpPr>
              <p:grpSp>
                <p:nvGrpSpPr>
                  <p:cNvPr id="266264" name="Group 142"/>
                  <p:cNvGrpSpPr>
                    <a:grpSpLocks noChangeAspect="1"/>
                  </p:cNvGrpSpPr>
                  <p:nvPr/>
                </p:nvGrpSpPr>
                <p:grpSpPr bwMode="auto">
                  <a:xfrm rot="2360341">
                    <a:off x="2592" y="1248"/>
                    <a:ext cx="680" cy="680"/>
                    <a:chOff x="1224" y="1212"/>
                    <a:chExt cx="3144" cy="3112"/>
                  </a:xfrm>
                </p:grpSpPr>
                <p:sp>
                  <p:nvSpPr>
                    <p:cNvPr id="266266" name="Freeform 143" descr="Green marble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224" y="2539"/>
                      <a:ext cx="2280" cy="1785"/>
                    </a:xfrm>
                    <a:custGeom>
                      <a:avLst/>
                      <a:gdLst>
                        <a:gd name="T0" fmla="*/ 748 w 2280"/>
                        <a:gd name="T1" fmla="*/ 30 h 1785"/>
                        <a:gd name="T2" fmla="*/ 1224 w 2280"/>
                        <a:gd name="T3" fmla="*/ 305 h 1785"/>
                        <a:gd name="T4" fmla="*/ 2184 w 2280"/>
                        <a:gd name="T5" fmla="*/ 257 h 1785"/>
                        <a:gd name="T6" fmla="*/ 1800 w 2280"/>
                        <a:gd name="T7" fmla="*/ 1121 h 1785"/>
                        <a:gd name="T8" fmla="*/ 1743 w 2280"/>
                        <a:gd name="T9" fmla="*/ 1313 h 1785"/>
                        <a:gd name="T10" fmla="*/ 1717 w 2280"/>
                        <a:gd name="T11" fmla="*/ 1479 h 1785"/>
                        <a:gd name="T12" fmla="*/ 1560 w 2280"/>
                        <a:gd name="T13" fmla="*/ 1549 h 1785"/>
                        <a:gd name="T14" fmla="*/ 1272 w 2280"/>
                        <a:gd name="T15" fmla="*/ 1553 h 1785"/>
                        <a:gd name="T16" fmla="*/ 168 w 2280"/>
                        <a:gd name="T17" fmla="*/ 1649 h 1785"/>
                        <a:gd name="T18" fmla="*/ 264 w 2280"/>
                        <a:gd name="T19" fmla="*/ 737 h 1785"/>
                        <a:gd name="T20" fmla="*/ 425 w 2280"/>
                        <a:gd name="T21" fmla="*/ 126 h 1785"/>
                        <a:gd name="T22" fmla="*/ 748 w 2280"/>
                        <a:gd name="T23" fmla="*/ 30 h 1785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2280"/>
                        <a:gd name="T37" fmla="*/ 0 h 1785"/>
                        <a:gd name="T38" fmla="*/ 2280 w 2280"/>
                        <a:gd name="T39" fmla="*/ 1785 h 1785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2280" h="1785">
                          <a:moveTo>
                            <a:pt x="748" y="30"/>
                          </a:moveTo>
                          <a:cubicBezTo>
                            <a:pt x="881" y="60"/>
                            <a:pt x="985" y="267"/>
                            <a:pt x="1224" y="305"/>
                          </a:cubicBezTo>
                          <a:cubicBezTo>
                            <a:pt x="1463" y="343"/>
                            <a:pt x="2088" y="121"/>
                            <a:pt x="2184" y="257"/>
                          </a:cubicBezTo>
                          <a:cubicBezTo>
                            <a:pt x="2280" y="393"/>
                            <a:pt x="1873" y="945"/>
                            <a:pt x="1800" y="1121"/>
                          </a:cubicBezTo>
                          <a:cubicBezTo>
                            <a:pt x="1727" y="1297"/>
                            <a:pt x="1757" y="1253"/>
                            <a:pt x="1743" y="1313"/>
                          </a:cubicBezTo>
                          <a:cubicBezTo>
                            <a:pt x="1729" y="1373"/>
                            <a:pt x="1747" y="1440"/>
                            <a:pt x="1717" y="1479"/>
                          </a:cubicBezTo>
                          <a:cubicBezTo>
                            <a:pt x="1687" y="1518"/>
                            <a:pt x="1634" y="1537"/>
                            <a:pt x="1560" y="1549"/>
                          </a:cubicBezTo>
                          <a:cubicBezTo>
                            <a:pt x="1486" y="1561"/>
                            <a:pt x="1504" y="1536"/>
                            <a:pt x="1272" y="1553"/>
                          </a:cubicBezTo>
                          <a:cubicBezTo>
                            <a:pt x="1040" y="1570"/>
                            <a:pt x="336" y="1785"/>
                            <a:pt x="168" y="1649"/>
                          </a:cubicBezTo>
                          <a:cubicBezTo>
                            <a:pt x="0" y="1513"/>
                            <a:pt x="221" y="991"/>
                            <a:pt x="264" y="737"/>
                          </a:cubicBezTo>
                          <a:cubicBezTo>
                            <a:pt x="307" y="483"/>
                            <a:pt x="344" y="244"/>
                            <a:pt x="425" y="126"/>
                          </a:cubicBezTo>
                          <a:cubicBezTo>
                            <a:pt x="506" y="8"/>
                            <a:pt x="615" y="0"/>
                            <a:pt x="748" y="30"/>
                          </a:cubicBezTo>
                          <a:close/>
                        </a:path>
                      </a:pathLst>
                    </a:custGeom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267" name="Freeform 144" descr="Green marble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56" y="1628"/>
                      <a:ext cx="1312" cy="1296"/>
                    </a:xfrm>
                    <a:custGeom>
                      <a:avLst/>
                      <a:gdLst>
                        <a:gd name="T0" fmla="*/ 592 w 1312"/>
                        <a:gd name="T1" fmla="*/ 160 h 1296"/>
                        <a:gd name="T2" fmla="*/ 16 w 1312"/>
                        <a:gd name="T3" fmla="*/ 640 h 1296"/>
                        <a:gd name="T4" fmla="*/ 496 w 1312"/>
                        <a:gd name="T5" fmla="*/ 1024 h 1296"/>
                        <a:gd name="T6" fmla="*/ 1216 w 1312"/>
                        <a:gd name="T7" fmla="*/ 1216 h 1296"/>
                        <a:gd name="T8" fmla="*/ 1072 w 1312"/>
                        <a:gd name="T9" fmla="*/ 544 h 1296"/>
                        <a:gd name="T10" fmla="*/ 1120 w 1312"/>
                        <a:gd name="T11" fmla="*/ 64 h 1296"/>
                        <a:gd name="T12" fmla="*/ 592 w 1312"/>
                        <a:gd name="T13" fmla="*/ 160 h 129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312"/>
                        <a:gd name="T22" fmla="*/ 0 h 1296"/>
                        <a:gd name="T23" fmla="*/ 1312 w 1312"/>
                        <a:gd name="T24" fmla="*/ 1296 h 129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312" h="1296">
                          <a:moveTo>
                            <a:pt x="592" y="160"/>
                          </a:moveTo>
                          <a:cubicBezTo>
                            <a:pt x="408" y="256"/>
                            <a:pt x="32" y="496"/>
                            <a:pt x="16" y="640"/>
                          </a:cubicBezTo>
                          <a:cubicBezTo>
                            <a:pt x="0" y="784"/>
                            <a:pt x="296" y="928"/>
                            <a:pt x="496" y="1024"/>
                          </a:cubicBezTo>
                          <a:cubicBezTo>
                            <a:pt x="696" y="1120"/>
                            <a:pt x="1120" y="1296"/>
                            <a:pt x="1216" y="1216"/>
                          </a:cubicBezTo>
                          <a:cubicBezTo>
                            <a:pt x="1312" y="1136"/>
                            <a:pt x="1088" y="736"/>
                            <a:pt x="1072" y="544"/>
                          </a:cubicBezTo>
                          <a:cubicBezTo>
                            <a:pt x="1056" y="352"/>
                            <a:pt x="1208" y="128"/>
                            <a:pt x="1120" y="64"/>
                          </a:cubicBezTo>
                          <a:cubicBezTo>
                            <a:pt x="1032" y="0"/>
                            <a:pt x="776" y="64"/>
                            <a:pt x="592" y="160"/>
                          </a:cubicBezTo>
                          <a:close/>
                        </a:path>
                      </a:pathLst>
                    </a:custGeom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  <a:ln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66268" name="Group 14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76" y="1212"/>
                      <a:ext cx="1944" cy="2413"/>
                      <a:chOff x="2227" y="1194"/>
                      <a:chExt cx="1944" cy="2413"/>
                    </a:xfrm>
                  </p:grpSpPr>
                  <p:sp>
                    <p:nvSpPr>
                      <p:cNvPr id="266269" name="Freeform 146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2708" y="1513"/>
                        <a:ext cx="406" cy="340"/>
                      </a:xfrm>
                      <a:custGeom>
                        <a:avLst/>
                        <a:gdLst>
                          <a:gd name="T0" fmla="*/ 1 w 600"/>
                          <a:gd name="T1" fmla="*/ 1 h 608"/>
                          <a:gd name="T2" fmla="*/ 1 w 600"/>
                          <a:gd name="T3" fmla="*/ 1 h 608"/>
                          <a:gd name="T4" fmla="*/ 1 w 600"/>
                          <a:gd name="T5" fmla="*/ 1 h 608"/>
                          <a:gd name="T6" fmla="*/ 1 w 600"/>
                          <a:gd name="T7" fmla="*/ 1 h 608"/>
                          <a:gd name="T8" fmla="*/ 1 w 600"/>
                          <a:gd name="T9" fmla="*/ 0 h 608"/>
                          <a:gd name="T10" fmla="*/ 1 w 600"/>
                          <a:gd name="T11" fmla="*/ 1 h 608"/>
                          <a:gd name="T12" fmla="*/ 1 w 600"/>
                          <a:gd name="T13" fmla="*/ 1 h 608"/>
                          <a:gd name="T14" fmla="*/ 0 w 600"/>
                          <a:gd name="T15" fmla="*/ 1 h 608"/>
                          <a:gd name="T16" fmla="*/ 1 w 600"/>
                          <a:gd name="T17" fmla="*/ 1 h 608"/>
                          <a:gd name="T18" fmla="*/ 1 w 600"/>
                          <a:gd name="T19" fmla="*/ 1 h 608"/>
                          <a:gd name="T20" fmla="*/ 1 w 600"/>
                          <a:gd name="T21" fmla="*/ 1 h 608"/>
                          <a:gd name="T22" fmla="*/ 1 w 600"/>
                          <a:gd name="T23" fmla="*/ 1 h 608"/>
                          <a:gd name="T24" fmla="*/ 1 w 600"/>
                          <a:gd name="T25" fmla="*/ 1 h 608"/>
                          <a:gd name="T26" fmla="*/ 1 w 600"/>
                          <a:gd name="T27" fmla="*/ 1 h 608"/>
                          <a:gd name="T28" fmla="*/ 1 w 600"/>
                          <a:gd name="T29" fmla="*/ 1 h 608"/>
                          <a:gd name="T30" fmla="*/ 1 w 600"/>
                          <a:gd name="T31" fmla="*/ 1 h 608"/>
                          <a:gd name="T32" fmla="*/ 1 w 600"/>
                          <a:gd name="T33" fmla="*/ 1 h 608"/>
                          <a:gd name="T34" fmla="*/ 1 w 600"/>
                          <a:gd name="T35" fmla="*/ 1 h 608"/>
                          <a:gd name="T36" fmla="*/ 2 w 600"/>
                          <a:gd name="T37" fmla="*/ 1 h 608"/>
                          <a:gd name="T38" fmla="*/ 2 w 600"/>
                          <a:gd name="T39" fmla="*/ 1 h 608"/>
                          <a:gd name="T40" fmla="*/ 2 w 600"/>
                          <a:gd name="T41" fmla="*/ 1 h 608"/>
                          <a:gd name="T42" fmla="*/ 1 w 600"/>
                          <a:gd name="T43" fmla="*/ 1 h 60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600"/>
                          <a:gd name="T67" fmla="*/ 0 h 608"/>
                          <a:gd name="T68" fmla="*/ 600 w 600"/>
                          <a:gd name="T69" fmla="*/ 608 h 60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600" h="608">
                            <a:moveTo>
                              <a:pt x="388" y="289"/>
                            </a:moveTo>
                            <a:lnTo>
                              <a:pt x="372" y="177"/>
                            </a:lnTo>
                            <a:lnTo>
                              <a:pt x="341" y="78"/>
                            </a:lnTo>
                            <a:lnTo>
                              <a:pt x="284" y="24"/>
                            </a:lnTo>
                            <a:lnTo>
                              <a:pt x="185" y="0"/>
                            </a:lnTo>
                            <a:lnTo>
                              <a:pt x="100" y="24"/>
                            </a:lnTo>
                            <a:lnTo>
                              <a:pt x="19" y="123"/>
                            </a:lnTo>
                            <a:lnTo>
                              <a:pt x="0" y="243"/>
                            </a:lnTo>
                            <a:lnTo>
                              <a:pt x="19" y="370"/>
                            </a:lnTo>
                            <a:lnTo>
                              <a:pt x="50" y="447"/>
                            </a:lnTo>
                            <a:lnTo>
                              <a:pt x="88" y="528"/>
                            </a:lnTo>
                            <a:lnTo>
                              <a:pt x="130" y="582"/>
                            </a:lnTo>
                            <a:lnTo>
                              <a:pt x="177" y="608"/>
                            </a:lnTo>
                            <a:lnTo>
                              <a:pt x="242" y="585"/>
                            </a:lnTo>
                            <a:lnTo>
                              <a:pt x="307" y="531"/>
                            </a:lnTo>
                            <a:lnTo>
                              <a:pt x="349" y="455"/>
                            </a:lnTo>
                            <a:lnTo>
                              <a:pt x="388" y="390"/>
                            </a:lnTo>
                            <a:lnTo>
                              <a:pt x="400" y="351"/>
                            </a:lnTo>
                            <a:lnTo>
                              <a:pt x="565" y="293"/>
                            </a:lnTo>
                            <a:lnTo>
                              <a:pt x="600" y="270"/>
                            </a:lnTo>
                            <a:lnTo>
                              <a:pt x="580" y="235"/>
                            </a:lnTo>
                            <a:lnTo>
                              <a:pt x="388" y="289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0" name="Freeform 147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2999" y="1873"/>
                        <a:ext cx="418" cy="758"/>
                      </a:xfrm>
                      <a:custGeom>
                        <a:avLst/>
                        <a:gdLst>
                          <a:gd name="T0" fmla="*/ 1 w 619"/>
                          <a:gd name="T1" fmla="*/ 1 h 1085"/>
                          <a:gd name="T2" fmla="*/ 1 w 619"/>
                          <a:gd name="T3" fmla="*/ 1 h 1085"/>
                          <a:gd name="T4" fmla="*/ 1 w 619"/>
                          <a:gd name="T5" fmla="*/ 1 h 1085"/>
                          <a:gd name="T6" fmla="*/ 2 w 619"/>
                          <a:gd name="T7" fmla="*/ 0 h 1085"/>
                          <a:gd name="T8" fmla="*/ 2 w 619"/>
                          <a:gd name="T9" fmla="*/ 1 h 1085"/>
                          <a:gd name="T10" fmla="*/ 2 w 619"/>
                          <a:gd name="T11" fmla="*/ 1 h 1085"/>
                          <a:gd name="T12" fmla="*/ 2 w 619"/>
                          <a:gd name="T13" fmla="*/ 1 h 1085"/>
                          <a:gd name="T14" fmla="*/ 2 w 619"/>
                          <a:gd name="T15" fmla="*/ 2 h 1085"/>
                          <a:gd name="T16" fmla="*/ 2 w 619"/>
                          <a:gd name="T17" fmla="*/ 3 h 1085"/>
                          <a:gd name="T18" fmla="*/ 1 w 619"/>
                          <a:gd name="T19" fmla="*/ 3 h 1085"/>
                          <a:gd name="T20" fmla="*/ 1 w 619"/>
                          <a:gd name="T21" fmla="*/ 4 h 1085"/>
                          <a:gd name="T22" fmla="*/ 1 w 619"/>
                          <a:gd name="T23" fmla="*/ 5 h 1085"/>
                          <a:gd name="T24" fmla="*/ 2 w 619"/>
                          <a:gd name="T25" fmla="*/ 5 h 1085"/>
                          <a:gd name="T26" fmla="*/ 2 w 619"/>
                          <a:gd name="T27" fmla="*/ 6 h 1085"/>
                          <a:gd name="T28" fmla="*/ 1 w 619"/>
                          <a:gd name="T29" fmla="*/ 7 h 1085"/>
                          <a:gd name="T30" fmla="*/ 1 w 619"/>
                          <a:gd name="T31" fmla="*/ 7 h 1085"/>
                          <a:gd name="T32" fmla="*/ 1 w 619"/>
                          <a:gd name="T33" fmla="*/ 7 h 1085"/>
                          <a:gd name="T34" fmla="*/ 1 w 619"/>
                          <a:gd name="T35" fmla="*/ 7 h 1085"/>
                          <a:gd name="T36" fmla="*/ 1 w 619"/>
                          <a:gd name="T37" fmla="*/ 7 h 1085"/>
                          <a:gd name="T38" fmla="*/ 1 w 619"/>
                          <a:gd name="T39" fmla="*/ 6 h 1085"/>
                          <a:gd name="T40" fmla="*/ 0 w 619"/>
                          <a:gd name="T41" fmla="*/ 5 h 1085"/>
                          <a:gd name="T42" fmla="*/ 1 w 619"/>
                          <a:gd name="T43" fmla="*/ 4 h 1085"/>
                          <a:gd name="T44" fmla="*/ 1 w 619"/>
                          <a:gd name="T45" fmla="*/ 3 h 1085"/>
                          <a:gd name="T46" fmla="*/ 1 w 619"/>
                          <a:gd name="T47" fmla="*/ 1 h 1085"/>
                          <a:gd name="T48" fmla="*/ 1 w 619"/>
                          <a:gd name="T49" fmla="*/ 1 h 1085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w 619"/>
                          <a:gd name="T76" fmla="*/ 0 h 1085"/>
                          <a:gd name="T77" fmla="*/ 619 w 619"/>
                          <a:gd name="T78" fmla="*/ 1085 h 1085"/>
                        </a:gdLst>
                        <a:ahLst/>
                        <a:cxnLst>
                          <a:cxn ang="T50">
                            <a:pos x="T0" y="T1"/>
                          </a:cxn>
                          <a:cxn ang="T51">
                            <a:pos x="T2" y="T3"/>
                          </a:cxn>
                          <a:cxn ang="T52">
                            <a:pos x="T4" y="T5"/>
                          </a:cxn>
                          <a:cxn ang="T53">
                            <a:pos x="T6" y="T7"/>
                          </a:cxn>
                          <a:cxn ang="T54">
                            <a:pos x="T8" y="T9"/>
                          </a:cxn>
                          <a:cxn ang="T55">
                            <a:pos x="T10" y="T11"/>
                          </a:cxn>
                          <a:cxn ang="T56">
                            <a:pos x="T12" y="T13"/>
                          </a:cxn>
                          <a:cxn ang="T57">
                            <a:pos x="T14" y="T15"/>
                          </a:cxn>
                          <a:cxn ang="T58">
                            <a:pos x="T16" y="T17"/>
                          </a:cxn>
                          <a:cxn ang="T59">
                            <a:pos x="T18" y="T19"/>
                          </a:cxn>
                          <a:cxn ang="T60">
                            <a:pos x="T20" y="T21"/>
                          </a:cxn>
                          <a:cxn ang="T61">
                            <a:pos x="T22" y="T23"/>
                          </a:cxn>
                          <a:cxn ang="T62">
                            <a:pos x="T24" y="T25"/>
                          </a:cxn>
                          <a:cxn ang="T63">
                            <a:pos x="T26" y="T27"/>
                          </a:cxn>
                          <a:cxn ang="T64">
                            <a:pos x="T28" y="T29"/>
                          </a:cxn>
                          <a:cxn ang="T65">
                            <a:pos x="T30" y="T31"/>
                          </a:cxn>
                          <a:cxn ang="T66">
                            <a:pos x="T32" y="T33"/>
                          </a:cxn>
                          <a:cxn ang="T67">
                            <a:pos x="T34" y="T35"/>
                          </a:cxn>
                          <a:cxn ang="T68">
                            <a:pos x="T36" y="T37"/>
                          </a:cxn>
                          <a:cxn ang="T69">
                            <a:pos x="T38" y="T39"/>
                          </a:cxn>
                          <a:cxn ang="T70">
                            <a:pos x="T40" y="T41"/>
                          </a:cxn>
                          <a:cxn ang="T71">
                            <a:pos x="T42" y="T43"/>
                          </a:cxn>
                          <a:cxn ang="T72">
                            <a:pos x="T44" y="T45"/>
                          </a:cxn>
                          <a:cxn ang="T73">
                            <a:pos x="T46" y="T47"/>
                          </a:cxn>
                          <a:cxn ang="T74">
                            <a:pos x="T48" y="T49"/>
                          </a:cxn>
                        </a:cxnLst>
                        <a:rect l="T75" t="T76" r="T77" b="T78"/>
                        <a:pathLst>
                          <a:path w="619" h="1085">
                            <a:moveTo>
                              <a:pt x="208" y="161"/>
                            </a:moveTo>
                            <a:lnTo>
                              <a:pt x="284" y="80"/>
                            </a:lnTo>
                            <a:lnTo>
                              <a:pt x="411" y="3"/>
                            </a:lnTo>
                            <a:lnTo>
                              <a:pt x="469" y="0"/>
                            </a:lnTo>
                            <a:lnTo>
                              <a:pt x="573" y="34"/>
                            </a:lnTo>
                            <a:lnTo>
                              <a:pt x="619" y="85"/>
                            </a:lnTo>
                            <a:lnTo>
                              <a:pt x="619" y="161"/>
                            </a:lnTo>
                            <a:lnTo>
                              <a:pt x="542" y="304"/>
                            </a:lnTo>
                            <a:lnTo>
                              <a:pt x="458" y="415"/>
                            </a:lnTo>
                            <a:lnTo>
                              <a:pt x="422" y="508"/>
                            </a:lnTo>
                            <a:lnTo>
                              <a:pt x="399" y="615"/>
                            </a:lnTo>
                            <a:lnTo>
                              <a:pt x="422" y="719"/>
                            </a:lnTo>
                            <a:lnTo>
                              <a:pt x="445" y="820"/>
                            </a:lnTo>
                            <a:lnTo>
                              <a:pt x="445" y="935"/>
                            </a:lnTo>
                            <a:lnTo>
                              <a:pt x="411" y="1005"/>
                            </a:lnTo>
                            <a:lnTo>
                              <a:pt x="334" y="1043"/>
                            </a:lnTo>
                            <a:lnTo>
                              <a:pt x="242" y="1085"/>
                            </a:lnTo>
                            <a:lnTo>
                              <a:pt x="157" y="1085"/>
                            </a:lnTo>
                            <a:lnTo>
                              <a:pt x="100" y="1054"/>
                            </a:lnTo>
                            <a:lnTo>
                              <a:pt x="23" y="927"/>
                            </a:lnTo>
                            <a:lnTo>
                              <a:pt x="0" y="797"/>
                            </a:lnTo>
                            <a:lnTo>
                              <a:pt x="8" y="628"/>
                            </a:lnTo>
                            <a:lnTo>
                              <a:pt x="65" y="415"/>
                            </a:lnTo>
                            <a:lnTo>
                              <a:pt x="123" y="277"/>
                            </a:lnTo>
                            <a:lnTo>
                              <a:pt x="208" y="161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1" name="Freeform 148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3504" y="2064"/>
                        <a:ext cx="812" cy="523"/>
                      </a:xfrm>
                      <a:custGeom>
                        <a:avLst/>
                        <a:gdLst>
                          <a:gd name="T0" fmla="*/ 0 w 782"/>
                          <a:gd name="T1" fmla="*/ 1 h 808"/>
                          <a:gd name="T2" fmla="*/ 113 w 782"/>
                          <a:gd name="T3" fmla="*/ 0 h 808"/>
                          <a:gd name="T4" fmla="*/ 275 w 782"/>
                          <a:gd name="T5" fmla="*/ 0 h 808"/>
                          <a:gd name="T6" fmla="*/ 580 w 782"/>
                          <a:gd name="T7" fmla="*/ 1 h 808"/>
                          <a:gd name="T8" fmla="*/ 941 w 782"/>
                          <a:gd name="T9" fmla="*/ 1 h 808"/>
                          <a:gd name="T10" fmla="*/ 1074 w 782"/>
                          <a:gd name="T11" fmla="*/ 1 h 808"/>
                          <a:gd name="T12" fmla="*/ 1135 w 782"/>
                          <a:gd name="T13" fmla="*/ 1 h 808"/>
                          <a:gd name="T14" fmla="*/ 1147 w 782"/>
                          <a:gd name="T15" fmla="*/ 1 h 808"/>
                          <a:gd name="T16" fmla="*/ 1107 w 782"/>
                          <a:gd name="T17" fmla="*/ 1 h 808"/>
                          <a:gd name="T18" fmla="*/ 995 w 782"/>
                          <a:gd name="T19" fmla="*/ 1 h 808"/>
                          <a:gd name="T20" fmla="*/ 851 w 782"/>
                          <a:gd name="T21" fmla="*/ 1 h 808"/>
                          <a:gd name="T22" fmla="*/ 746 w 782"/>
                          <a:gd name="T23" fmla="*/ 1 h 808"/>
                          <a:gd name="T24" fmla="*/ 698 w 782"/>
                          <a:gd name="T25" fmla="*/ 1 h 808"/>
                          <a:gd name="T26" fmla="*/ 667 w 782"/>
                          <a:gd name="T27" fmla="*/ 1 h 808"/>
                          <a:gd name="T28" fmla="*/ 678 w 782"/>
                          <a:gd name="T29" fmla="*/ 2 h 808"/>
                          <a:gd name="T30" fmla="*/ 686 w 782"/>
                          <a:gd name="T31" fmla="*/ 2 h 808"/>
                          <a:gd name="T32" fmla="*/ 815 w 782"/>
                          <a:gd name="T33" fmla="*/ 2 h 808"/>
                          <a:gd name="T34" fmla="*/ 1019 w 782"/>
                          <a:gd name="T35" fmla="*/ 2 h 808"/>
                          <a:gd name="T36" fmla="*/ 1147 w 782"/>
                          <a:gd name="T37" fmla="*/ 2 h 808"/>
                          <a:gd name="T38" fmla="*/ 1283 w 782"/>
                          <a:gd name="T39" fmla="*/ 2 h 808"/>
                          <a:gd name="T40" fmla="*/ 1325 w 782"/>
                          <a:gd name="T41" fmla="*/ 2 h 808"/>
                          <a:gd name="T42" fmla="*/ 1283 w 782"/>
                          <a:gd name="T43" fmla="*/ 2 h 808"/>
                          <a:gd name="T44" fmla="*/ 1228 w 782"/>
                          <a:gd name="T45" fmla="*/ 2 h 808"/>
                          <a:gd name="T46" fmla="*/ 1135 w 782"/>
                          <a:gd name="T47" fmla="*/ 2 h 808"/>
                          <a:gd name="T48" fmla="*/ 1013 w 782"/>
                          <a:gd name="T49" fmla="*/ 2 h 808"/>
                          <a:gd name="T50" fmla="*/ 881 w 782"/>
                          <a:gd name="T51" fmla="*/ 2 h 808"/>
                          <a:gd name="T52" fmla="*/ 667 w 782"/>
                          <a:gd name="T53" fmla="*/ 2 h 808"/>
                          <a:gd name="T54" fmla="*/ 601 w 782"/>
                          <a:gd name="T55" fmla="*/ 2 h 808"/>
                          <a:gd name="T56" fmla="*/ 566 w 782"/>
                          <a:gd name="T57" fmla="*/ 2 h 808"/>
                          <a:gd name="T58" fmla="*/ 566 w 782"/>
                          <a:gd name="T59" fmla="*/ 2 h 808"/>
                          <a:gd name="T60" fmla="*/ 566 w 782"/>
                          <a:gd name="T61" fmla="*/ 1 h 808"/>
                          <a:gd name="T62" fmla="*/ 658 w 782"/>
                          <a:gd name="T63" fmla="*/ 1 h 808"/>
                          <a:gd name="T64" fmla="*/ 794 w 782"/>
                          <a:gd name="T65" fmla="*/ 1 h 808"/>
                          <a:gd name="T66" fmla="*/ 915 w 782"/>
                          <a:gd name="T67" fmla="*/ 1 h 808"/>
                          <a:gd name="T68" fmla="*/ 990 w 782"/>
                          <a:gd name="T69" fmla="*/ 1 h 808"/>
                          <a:gd name="T70" fmla="*/ 1029 w 782"/>
                          <a:gd name="T71" fmla="*/ 1 h 808"/>
                          <a:gd name="T72" fmla="*/ 1013 w 782"/>
                          <a:gd name="T73" fmla="*/ 1 h 808"/>
                          <a:gd name="T74" fmla="*/ 957 w 782"/>
                          <a:gd name="T75" fmla="*/ 1 h 808"/>
                          <a:gd name="T76" fmla="*/ 881 w 782"/>
                          <a:gd name="T77" fmla="*/ 1 h 808"/>
                          <a:gd name="T78" fmla="*/ 794 w 782"/>
                          <a:gd name="T79" fmla="*/ 1 h 808"/>
                          <a:gd name="T80" fmla="*/ 607 w 782"/>
                          <a:gd name="T81" fmla="*/ 1 h 808"/>
                          <a:gd name="T82" fmla="*/ 327 w 782"/>
                          <a:gd name="T83" fmla="*/ 1 h 808"/>
                          <a:gd name="T84" fmla="*/ 118 w 782"/>
                          <a:gd name="T85" fmla="*/ 1 h 808"/>
                          <a:gd name="T86" fmla="*/ 34 w 782"/>
                          <a:gd name="T87" fmla="*/ 1 h 808"/>
                          <a:gd name="T88" fmla="*/ 0 w 782"/>
                          <a:gd name="T89" fmla="*/ 1 h 808"/>
                          <a:gd name="T90" fmla="*/ 0 w 782"/>
                          <a:gd name="T91" fmla="*/ 1 h 808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w 782"/>
                          <a:gd name="T139" fmla="*/ 0 h 808"/>
                          <a:gd name="T140" fmla="*/ 782 w 782"/>
                          <a:gd name="T141" fmla="*/ 808 h 808"/>
                        </a:gdLst>
                        <a:ahLst/>
                        <a:cxnLst>
                          <a:cxn ang="T92">
                            <a:pos x="T0" y="T1"/>
                          </a:cxn>
                          <a:cxn ang="T93">
                            <a:pos x="T2" y="T3"/>
                          </a:cxn>
                          <a:cxn ang="T94">
                            <a:pos x="T4" y="T5"/>
                          </a:cxn>
                          <a:cxn ang="T95">
                            <a:pos x="T6" y="T7"/>
                          </a:cxn>
                          <a:cxn ang="T96">
                            <a:pos x="T8" y="T9"/>
                          </a:cxn>
                          <a:cxn ang="T97">
                            <a:pos x="T10" y="T11"/>
                          </a:cxn>
                          <a:cxn ang="T98">
                            <a:pos x="T12" y="T13"/>
                          </a:cxn>
                          <a:cxn ang="T99">
                            <a:pos x="T14" y="T15"/>
                          </a:cxn>
                          <a:cxn ang="T100">
                            <a:pos x="T16" y="T17"/>
                          </a:cxn>
                          <a:cxn ang="T101">
                            <a:pos x="T18" y="T19"/>
                          </a:cxn>
                          <a:cxn ang="T102">
                            <a:pos x="T20" y="T21"/>
                          </a:cxn>
                          <a:cxn ang="T103">
                            <a:pos x="T22" y="T23"/>
                          </a:cxn>
                          <a:cxn ang="T104">
                            <a:pos x="T24" y="T25"/>
                          </a:cxn>
                          <a:cxn ang="T105">
                            <a:pos x="T26" y="T27"/>
                          </a:cxn>
                          <a:cxn ang="T106">
                            <a:pos x="T28" y="T29"/>
                          </a:cxn>
                          <a:cxn ang="T107">
                            <a:pos x="T30" y="T31"/>
                          </a:cxn>
                          <a:cxn ang="T108">
                            <a:pos x="T32" y="T33"/>
                          </a:cxn>
                          <a:cxn ang="T109">
                            <a:pos x="T34" y="T35"/>
                          </a:cxn>
                          <a:cxn ang="T110">
                            <a:pos x="T36" y="T37"/>
                          </a:cxn>
                          <a:cxn ang="T111">
                            <a:pos x="T38" y="T39"/>
                          </a:cxn>
                          <a:cxn ang="T112">
                            <a:pos x="T40" y="T41"/>
                          </a:cxn>
                          <a:cxn ang="T113">
                            <a:pos x="T42" y="T43"/>
                          </a:cxn>
                          <a:cxn ang="T114">
                            <a:pos x="T44" y="T45"/>
                          </a:cxn>
                          <a:cxn ang="T115">
                            <a:pos x="T46" y="T47"/>
                          </a:cxn>
                          <a:cxn ang="T116">
                            <a:pos x="T48" y="T49"/>
                          </a:cxn>
                          <a:cxn ang="T117">
                            <a:pos x="T50" y="T51"/>
                          </a:cxn>
                          <a:cxn ang="T118">
                            <a:pos x="T52" y="T53"/>
                          </a:cxn>
                          <a:cxn ang="T119">
                            <a:pos x="T54" y="T55"/>
                          </a:cxn>
                          <a:cxn ang="T120">
                            <a:pos x="T56" y="T57"/>
                          </a:cxn>
                          <a:cxn ang="T121">
                            <a:pos x="T58" y="T59"/>
                          </a:cxn>
                          <a:cxn ang="T122">
                            <a:pos x="T60" y="T61"/>
                          </a:cxn>
                          <a:cxn ang="T123">
                            <a:pos x="T62" y="T63"/>
                          </a:cxn>
                          <a:cxn ang="T124">
                            <a:pos x="T64" y="T65"/>
                          </a:cxn>
                          <a:cxn ang="T125">
                            <a:pos x="T66" y="T67"/>
                          </a:cxn>
                          <a:cxn ang="T126">
                            <a:pos x="T68" y="T69"/>
                          </a:cxn>
                          <a:cxn ang="T127">
                            <a:pos x="T70" y="T71"/>
                          </a:cxn>
                          <a:cxn ang="T128">
                            <a:pos x="T72" y="T73"/>
                          </a:cxn>
                          <a:cxn ang="T129">
                            <a:pos x="T74" y="T75"/>
                          </a:cxn>
                          <a:cxn ang="T130">
                            <a:pos x="T76" y="T77"/>
                          </a:cxn>
                          <a:cxn ang="T131">
                            <a:pos x="T78" y="T79"/>
                          </a:cxn>
                          <a:cxn ang="T132">
                            <a:pos x="T80" y="T81"/>
                          </a:cxn>
                          <a:cxn ang="T133">
                            <a:pos x="T82" y="T83"/>
                          </a:cxn>
                          <a:cxn ang="T134">
                            <a:pos x="T84" y="T85"/>
                          </a:cxn>
                          <a:cxn ang="T135">
                            <a:pos x="T86" y="T87"/>
                          </a:cxn>
                          <a:cxn ang="T136">
                            <a:pos x="T88" y="T89"/>
                          </a:cxn>
                          <a:cxn ang="T137">
                            <a:pos x="T90" y="T91"/>
                          </a:cxn>
                        </a:cxnLst>
                        <a:rect l="T138" t="T139" r="T140" b="T141"/>
                        <a:pathLst>
                          <a:path w="782" h="808">
                            <a:moveTo>
                              <a:pt x="0" y="76"/>
                            </a:moveTo>
                            <a:lnTo>
                              <a:pt x="66" y="0"/>
                            </a:lnTo>
                            <a:lnTo>
                              <a:pt x="163" y="0"/>
                            </a:lnTo>
                            <a:lnTo>
                              <a:pt x="343" y="19"/>
                            </a:lnTo>
                            <a:lnTo>
                              <a:pt x="555" y="30"/>
                            </a:lnTo>
                            <a:lnTo>
                              <a:pt x="636" y="65"/>
                            </a:lnTo>
                            <a:lnTo>
                              <a:pt x="670" y="110"/>
                            </a:lnTo>
                            <a:lnTo>
                              <a:pt x="678" y="180"/>
                            </a:lnTo>
                            <a:lnTo>
                              <a:pt x="654" y="253"/>
                            </a:lnTo>
                            <a:lnTo>
                              <a:pt x="589" y="365"/>
                            </a:lnTo>
                            <a:lnTo>
                              <a:pt x="504" y="457"/>
                            </a:lnTo>
                            <a:lnTo>
                              <a:pt x="439" y="541"/>
                            </a:lnTo>
                            <a:lnTo>
                              <a:pt x="412" y="607"/>
                            </a:lnTo>
                            <a:lnTo>
                              <a:pt x="393" y="653"/>
                            </a:lnTo>
                            <a:lnTo>
                              <a:pt x="400" y="689"/>
                            </a:lnTo>
                            <a:lnTo>
                              <a:pt x="405" y="711"/>
                            </a:lnTo>
                            <a:lnTo>
                              <a:pt x="482" y="711"/>
                            </a:lnTo>
                            <a:lnTo>
                              <a:pt x="601" y="692"/>
                            </a:lnTo>
                            <a:lnTo>
                              <a:pt x="678" y="692"/>
                            </a:lnTo>
                            <a:lnTo>
                              <a:pt x="758" y="723"/>
                            </a:lnTo>
                            <a:lnTo>
                              <a:pt x="782" y="761"/>
                            </a:lnTo>
                            <a:lnTo>
                              <a:pt x="758" y="796"/>
                            </a:lnTo>
                            <a:lnTo>
                              <a:pt x="724" y="808"/>
                            </a:lnTo>
                            <a:lnTo>
                              <a:pt x="670" y="792"/>
                            </a:lnTo>
                            <a:lnTo>
                              <a:pt x="597" y="749"/>
                            </a:lnTo>
                            <a:lnTo>
                              <a:pt x="520" y="757"/>
                            </a:lnTo>
                            <a:lnTo>
                              <a:pt x="393" y="780"/>
                            </a:lnTo>
                            <a:lnTo>
                              <a:pt x="355" y="773"/>
                            </a:lnTo>
                            <a:lnTo>
                              <a:pt x="335" y="746"/>
                            </a:lnTo>
                            <a:lnTo>
                              <a:pt x="335" y="681"/>
                            </a:lnTo>
                            <a:lnTo>
                              <a:pt x="335" y="588"/>
                            </a:lnTo>
                            <a:lnTo>
                              <a:pt x="389" y="518"/>
                            </a:lnTo>
                            <a:lnTo>
                              <a:pt x="470" y="414"/>
                            </a:lnTo>
                            <a:lnTo>
                              <a:pt x="540" y="323"/>
                            </a:lnTo>
                            <a:lnTo>
                              <a:pt x="586" y="253"/>
                            </a:lnTo>
                            <a:lnTo>
                              <a:pt x="609" y="192"/>
                            </a:lnTo>
                            <a:lnTo>
                              <a:pt x="597" y="157"/>
                            </a:lnTo>
                            <a:lnTo>
                              <a:pt x="566" y="115"/>
                            </a:lnTo>
                            <a:lnTo>
                              <a:pt x="520" y="103"/>
                            </a:lnTo>
                            <a:lnTo>
                              <a:pt x="470" y="103"/>
                            </a:lnTo>
                            <a:lnTo>
                              <a:pt x="358" y="103"/>
                            </a:lnTo>
                            <a:lnTo>
                              <a:pt x="193" y="134"/>
                            </a:lnTo>
                            <a:lnTo>
                              <a:pt x="70" y="146"/>
                            </a:lnTo>
                            <a:lnTo>
                              <a:pt x="20" y="134"/>
                            </a:lnTo>
                            <a:lnTo>
                              <a:pt x="0" y="115"/>
                            </a:lnTo>
                            <a:lnTo>
                              <a:pt x="0" y="76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2" name="Freeform 149"/>
                      <p:cNvSpPr>
                        <a:spLocks noChangeAspect="1"/>
                      </p:cNvSpPr>
                      <p:nvPr/>
                    </p:nvSpPr>
                    <p:spPr bwMode="auto">
                      <a:xfrm rot="-4121048">
                        <a:off x="2675" y="2797"/>
                        <a:ext cx="1159" cy="461"/>
                      </a:xfrm>
                      <a:custGeom>
                        <a:avLst/>
                        <a:gdLst>
                          <a:gd name="T0" fmla="*/ 7136 w 992"/>
                          <a:gd name="T1" fmla="*/ 1 h 770"/>
                          <a:gd name="T2" fmla="*/ 7271 w 992"/>
                          <a:gd name="T3" fmla="*/ 1 h 770"/>
                          <a:gd name="T4" fmla="*/ 7771 w 992"/>
                          <a:gd name="T5" fmla="*/ 1 h 770"/>
                          <a:gd name="T6" fmla="*/ 8390 w 992"/>
                          <a:gd name="T7" fmla="*/ 1 h 770"/>
                          <a:gd name="T8" fmla="*/ 8757 w 992"/>
                          <a:gd name="T9" fmla="*/ 1 h 770"/>
                          <a:gd name="T10" fmla="*/ 8596 w 992"/>
                          <a:gd name="T11" fmla="*/ 1 h 770"/>
                          <a:gd name="T12" fmla="*/ 8254 w 992"/>
                          <a:gd name="T13" fmla="*/ 1 h 770"/>
                          <a:gd name="T14" fmla="*/ 7569 w 992"/>
                          <a:gd name="T15" fmla="*/ 1 h 770"/>
                          <a:gd name="T16" fmla="*/ 6723 w 992"/>
                          <a:gd name="T17" fmla="*/ 1 h 770"/>
                          <a:gd name="T18" fmla="*/ 6018 w 992"/>
                          <a:gd name="T19" fmla="*/ 1 h 770"/>
                          <a:gd name="T20" fmla="*/ 5228 w 992"/>
                          <a:gd name="T21" fmla="*/ 1 h 770"/>
                          <a:gd name="T22" fmla="*/ 4475 w 992"/>
                          <a:gd name="T23" fmla="*/ 1 h 770"/>
                          <a:gd name="T24" fmla="*/ 3903 w 992"/>
                          <a:gd name="T25" fmla="*/ 1 h 770"/>
                          <a:gd name="T26" fmla="*/ 3694 w 992"/>
                          <a:gd name="T27" fmla="*/ 1 h 770"/>
                          <a:gd name="T28" fmla="*/ 3462 w 992"/>
                          <a:gd name="T29" fmla="*/ 1 h 770"/>
                          <a:gd name="T30" fmla="*/ 3190 w 992"/>
                          <a:gd name="T31" fmla="*/ 1 h 770"/>
                          <a:gd name="T32" fmla="*/ 2986 w 992"/>
                          <a:gd name="T33" fmla="*/ 1 h 770"/>
                          <a:gd name="T34" fmla="*/ 2986 w 992"/>
                          <a:gd name="T35" fmla="*/ 1 h 770"/>
                          <a:gd name="T36" fmla="*/ 2845 w 992"/>
                          <a:gd name="T37" fmla="*/ 1 h 770"/>
                          <a:gd name="T38" fmla="*/ 2455 w 992"/>
                          <a:gd name="T39" fmla="*/ 1 h 770"/>
                          <a:gd name="T40" fmla="*/ 1973 w 992"/>
                          <a:gd name="T41" fmla="*/ 1 h 770"/>
                          <a:gd name="T42" fmla="*/ 1525 w 992"/>
                          <a:gd name="T43" fmla="*/ 1 h 770"/>
                          <a:gd name="T44" fmla="*/ 1012 w 992"/>
                          <a:gd name="T45" fmla="*/ 1 h 770"/>
                          <a:gd name="T46" fmla="*/ 234 w 992"/>
                          <a:gd name="T47" fmla="*/ 1 h 770"/>
                          <a:gd name="T48" fmla="*/ 0 w 992"/>
                          <a:gd name="T49" fmla="*/ 1 h 770"/>
                          <a:gd name="T50" fmla="*/ 0 w 992"/>
                          <a:gd name="T51" fmla="*/ 1 h 770"/>
                          <a:gd name="T52" fmla="*/ 348 w 992"/>
                          <a:gd name="T53" fmla="*/ 1 h 770"/>
                          <a:gd name="T54" fmla="*/ 722 w 992"/>
                          <a:gd name="T55" fmla="*/ 1 h 770"/>
                          <a:gd name="T56" fmla="*/ 1045 w 992"/>
                          <a:gd name="T57" fmla="*/ 1 h 770"/>
                          <a:gd name="T58" fmla="*/ 1667 w 992"/>
                          <a:gd name="T59" fmla="*/ 1 h 770"/>
                          <a:gd name="T60" fmla="*/ 2271 w 992"/>
                          <a:gd name="T61" fmla="*/ 1 h 770"/>
                          <a:gd name="T62" fmla="*/ 2845 w 992"/>
                          <a:gd name="T63" fmla="*/ 1 h 770"/>
                          <a:gd name="T64" fmla="*/ 3665 w 992"/>
                          <a:gd name="T65" fmla="*/ 0 h 770"/>
                          <a:gd name="T66" fmla="*/ 3694 w 992"/>
                          <a:gd name="T67" fmla="*/ 1 h 770"/>
                          <a:gd name="T68" fmla="*/ 3509 w 992"/>
                          <a:gd name="T69" fmla="*/ 1 h 770"/>
                          <a:gd name="T70" fmla="*/ 3462 w 992"/>
                          <a:gd name="T71" fmla="*/ 1 h 770"/>
                          <a:gd name="T72" fmla="*/ 3694 w 992"/>
                          <a:gd name="T73" fmla="*/ 1 h 770"/>
                          <a:gd name="T74" fmla="*/ 4080 w 992"/>
                          <a:gd name="T75" fmla="*/ 1 h 770"/>
                          <a:gd name="T76" fmla="*/ 4409 w 992"/>
                          <a:gd name="T77" fmla="*/ 1 h 770"/>
                          <a:gd name="T78" fmla="*/ 4928 w 992"/>
                          <a:gd name="T79" fmla="*/ 1 h 770"/>
                          <a:gd name="T80" fmla="*/ 5430 w 992"/>
                          <a:gd name="T81" fmla="*/ 1 h 770"/>
                          <a:gd name="T82" fmla="*/ 5943 w 992"/>
                          <a:gd name="T83" fmla="*/ 1 h 770"/>
                          <a:gd name="T84" fmla="*/ 6619 w 992"/>
                          <a:gd name="T85" fmla="*/ 1 h 770"/>
                          <a:gd name="T86" fmla="*/ 7065 w 992"/>
                          <a:gd name="T87" fmla="*/ 1 h 770"/>
                          <a:gd name="T88" fmla="*/ 7136 w 992"/>
                          <a:gd name="T89" fmla="*/ 1 h 770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w 992"/>
                          <a:gd name="T136" fmla="*/ 0 h 770"/>
                          <a:gd name="T137" fmla="*/ 992 w 992"/>
                          <a:gd name="T138" fmla="*/ 770 h 770"/>
                        </a:gdLst>
                        <a:ahLst/>
                        <a:cxnLst>
                          <a:cxn ang="T90">
                            <a:pos x="T0" y="T1"/>
                          </a:cxn>
                          <a:cxn ang="T91">
                            <a:pos x="T2" y="T3"/>
                          </a:cxn>
                          <a:cxn ang="T92">
                            <a:pos x="T4" y="T5"/>
                          </a:cxn>
                          <a:cxn ang="T93">
                            <a:pos x="T6" y="T7"/>
                          </a:cxn>
                          <a:cxn ang="T94">
                            <a:pos x="T8" y="T9"/>
                          </a:cxn>
                          <a:cxn ang="T95">
                            <a:pos x="T10" y="T11"/>
                          </a:cxn>
                          <a:cxn ang="T96">
                            <a:pos x="T12" y="T13"/>
                          </a:cxn>
                          <a:cxn ang="T97">
                            <a:pos x="T14" y="T15"/>
                          </a:cxn>
                          <a:cxn ang="T98">
                            <a:pos x="T16" y="T17"/>
                          </a:cxn>
                          <a:cxn ang="T99">
                            <a:pos x="T18" y="T19"/>
                          </a:cxn>
                          <a:cxn ang="T100">
                            <a:pos x="T20" y="T21"/>
                          </a:cxn>
                          <a:cxn ang="T101">
                            <a:pos x="T22" y="T23"/>
                          </a:cxn>
                          <a:cxn ang="T102">
                            <a:pos x="T24" y="T25"/>
                          </a:cxn>
                          <a:cxn ang="T103">
                            <a:pos x="T26" y="T27"/>
                          </a:cxn>
                          <a:cxn ang="T104">
                            <a:pos x="T28" y="T29"/>
                          </a:cxn>
                          <a:cxn ang="T105">
                            <a:pos x="T30" y="T31"/>
                          </a:cxn>
                          <a:cxn ang="T106">
                            <a:pos x="T32" y="T33"/>
                          </a:cxn>
                          <a:cxn ang="T107">
                            <a:pos x="T34" y="T35"/>
                          </a:cxn>
                          <a:cxn ang="T108">
                            <a:pos x="T36" y="T37"/>
                          </a:cxn>
                          <a:cxn ang="T109">
                            <a:pos x="T38" y="T39"/>
                          </a:cxn>
                          <a:cxn ang="T110">
                            <a:pos x="T40" y="T41"/>
                          </a:cxn>
                          <a:cxn ang="T111">
                            <a:pos x="T42" y="T43"/>
                          </a:cxn>
                          <a:cxn ang="T112">
                            <a:pos x="T44" y="T45"/>
                          </a:cxn>
                          <a:cxn ang="T113">
                            <a:pos x="T46" y="T47"/>
                          </a:cxn>
                          <a:cxn ang="T114">
                            <a:pos x="T48" y="T49"/>
                          </a:cxn>
                          <a:cxn ang="T115">
                            <a:pos x="T50" y="T51"/>
                          </a:cxn>
                          <a:cxn ang="T116">
                            <a:pos x="T52" y="T53"/>
                          </a:cxn>
                          <a:cxn ang="T117">
                            <a:pos x="T54" y="T55"/>
                          </a:cxn>
                          <a:cxn ang="T118">
                            <a:pos x="T56" y="T57"/>
                          </a:cxn>
                          <a:cxn ang="T119">
                            <a:pos x="T58" y="T59"/>
                          </a:cxn>
                          <a:cxn ang="T120">
                            <a:pos x="T60" y="T61"/>
                          </a:cxn>
                          <a:cxn ang="T121">
                            <a:pos x="T62" y="T63"/>
                          </a:cxn>
                          <a:cxn ang="T122">
                            <a:pos x="T64" y="T65"/>
                          </a:cxn>
                          <a:cxn ang="T123">
                            <a:pos x="T66" y="T67"/>
                          </a:cxn>
                          <a:cxn ang="T124">
                            <a:pos x="T68" y="T69"/>
                          </a:cxn>
                          <a:cxn ang="T125">
                            <a:pos x="T70" y="T71"/>
                          </a:cxn>
                          <a:cxn ang="T126">
                            <a:pos x="T72" y="T73"/>
                          </a:cxn>
                          <a:cxn ang="T127">
                            <a:pos x="T74" y="T75"/>
                          </a:cxn>
                          <a:cxn ang="T128">
                            <a:pos x="T76" y="T77"/>
                          </a:cxn>
                          <a:cxn ang="T129">
                            <a:pos x="T78" y="T79"/>
                          </a:cxn>
                          <a:cxn ang="T130">
                            <a:pos x="T80" y="T81"/>
                          </a:cxn>
                          <a:cxn ang="T131">
                            <a:pos x="T82" y="T83"/>
                          </a:cxn>
                          <a:cxn ang="T132">
                            <a:pos x="T84" y="T85"/>
                          </a:cxn>
                          <a:cxn ang="T133">
                            <a:pos x="T86" y="T87"/>
                          </a:cxn>
                          <a:cxn ang="T134">
                            <a:pos x="T88" y="T89"/>
                          </a:cxn>
                        </a:cxnLst>
                        <a:rect l="T135" t="T136" r="T137" b="T138"/>
                        <a:pathLst>
                          <a:path w="992" h="770">
                            <a:moveTo>
                              <a:pt x="808" y="320"/>
                            </a:moveTo>
                            <a:lnTo>
                              <a:pt x="823" y="219"/>
                            </a:lnTo>
                            <a:lnTo>
                              <a:pt x="881" y="181"/>
                            </a:lnTo>
                            <a:lnTo>
                              <a:pt x="950" y="174"/>
                            </a:lnTo>
                            <a:lnTo>
                              <a:pt x="992" y="219"/>
                            </a:lnTo>
                            <a:lnTo>
                              <a:pt x="973" y="308"/>
                            </a:lnTo>
                            <a:lnTo>
                              <a:pt x="935" y="427"/>
                            </a:lnTo>
                            <a:lnTo>
                              <a:pt x="857" y="562"/>
                            </a:lnTo>
                            <a:lnTo>
                              <a:pt x="761" y="677"/>
                            </a:lnTo>
                            <a:lnTo>
                              <a:pt x="681" y="739"/>
                            </a:lnTo>
                            <a:lnTo>
                              <a:pt x="592" y="770"/>
                            </a:lnTo>
                            <a:lnTo>
                              <a:pt x="507" y="759"/>
                            </a:lnTo>
                            <a:lnTo>
                              <a:pt x="442" y="723"/>
                            </a:lnTo>
                            <a:lnTo>
                              <a:pt x="419" y="666"/>
                            </a:lnTo>
                            <a:lnTo>
                              <a:pt x="392" y="566"/>
                            </a:lnTo>
                            <a:lnTo>
                              <a:pt x="361" y="382"/>
                            </a:lnTo>
                            <a:lnTo>
                              <a:pt x="338" y="254"/>
                            </a:lnTo>
                            <a:lnTo>
                              <a:pt x="338" y="104"/>
                            </a:lnTo>
                            <a:lnTo>
                              <a:pt x="323" y="78"/>
                            </a:lnTo>
                            <a:lnTo>
                              <a:pt x="277" y="70"/>
                            </a:lnTo>
                            <a:lnTo>
                              <a:pt x="223" y="112"/>
                            </a:lnTo>
                            <a:lnTo>
                              <a:pt x="173" y="181"/>
                            </a:lnTo>
                            <a:lnTo>
                              <a:pt x="115" y="219"/>
                            </a:lnTo>
                            <a:lnTo>
                              <a:pt x="27" y="219"/>
                            </a:lnTo>
                            <a:lnTo>
                              <a:pt x="0" y="196"/>
                            </a:lnTo>
                            <a:lnTo>
                              <a:pt x="0" y="158"/>
                            </a:lnTo>
                            <a:lnTo>
                              <a:pt x="39" y="123"/>
                            </a:lnTo>
                            <a:lnTo>
                              <a:pt x="81" y="135"/>
                            </a:lnTo>
                            <a:lnTo>
                              <a:pt x="119" y="127"/>
                            </a:lnTo>
                            <a:lnTo>
                              <a:pt x="189" y="78"/>
                            </a:lnTo>
                            <a:lnTo>
                              <a:pt x="257" y="23"/>
                            </a:lnTo>
                            <a:lnTo>
                              <a:pt x="323" y="8"/>
                            </a:lnTo>
                            <a:lnTo>
                              <a:pt x="415" y="0"/>
                            </a:lnTo>
                            <a:lnTo>
                              <a:pt x="419" y="42"/>
                            </a:lnTo>
                            <a:lnTo>
                              <a:pt x="397" y="89"/>
                            </a:lnTo>
                            <a:lnTo>
                              <a:pt x="392" y="208"/>
                            </a:lnTo>
                            <a:lnTo>
                              <a:pt x="419" y="366"/>
                            </a:lnTo>
                            <a:lnTo>
                              <a:pt x="462" y="520"/>
                            </a:lnTo>
                            <a:lnTo>
                              <a:pt x="499" y="612"/>
                            </a:lnTo>
                            <a:lnTo>
                              <a:pt x="558" y="655"/>
                            </a:lnTo>
                            <a:lnTo>
                              <a:pt x="615" y="655"/>
                            </a:lnTo>
                            <a:lnTo>
                              <a:pt x="673" y="612"/>
                            </a:lnTo>
                            <a:lnTo>
                              <a:pt x="750" y="515"/>
                            </a:lnTo>
                            <a:lnTo>
                              <a:pt x="800" y="377"/>
                            </a:lnTo>
                            <a:lnTo>
                              <a:pt x="808" y="320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3" name="Freeform 150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2414" y="1540"/>
                        <a:ext cx="474" cy="848"/>
                      </a:xfrm>
                      <a:custGeom>
                        <a:avLst/>
                        <a:gdLst>
                          <a:gd name="T0" fmla="*/ 2 w 699"/>
                          <a:gd name="T1" fmla="*/ 6 h 1216"/>
                          <a:gd name="T2" fmla="*/ 2 w 699"/>
                          <a:gd name="T3" fmla="*/ 7 h 1216"/>
                          <a:gd name="T4" fmla="*/ 2 w 699"/>
                          <a:gd name="T5" fmla="*/ 7 h 1216"/>
                          <a:gd name="T6" fmla="*/ 3 w 699"/>
                          <a:gd name="T7" fmla="*/ 7 h 1216"/>
                          <a:gd name="T8" fmla="*/ 3 w 699"/>
                          <a:gd name="T9" fmla="*/ 7 h 1216"/>
                          <a:gd name="T10" fmla="*/ 3 w 699"/>
                          <a:gd name="T11" fmla="*/ 8 h 1216"/>
                          <a:gd name="T12" fmla="*/ 3 w 699"/>
                          <a:gd name="T13" fmla="*/ 8 h 1216"/>
                          <a:gd name="T14" fmla="*/ 2 w 699"/>
                          <a:gd name="T15" fmla="*/ 7 h 1216"/>
                          <a:gd name="T16" fmla="*/ 1 w 699"/>
                          <a:gd name="T17" fmla="*/ 7 h 1216"/>
                          <a:gd name="T18" fmla="*/ 1 w 699"/>
                          <a:gd name="T19" fmla="*/ 6 h 1216"/>
                          <a:gd name="T20" fmla="*/ 1 w 699"/>
                          <a:gd name="T21" fmla="*/ 5 h 1216"/>
                          <a:gd name="T22" fmla="*/ 1 w 699"/>
                          <a:gd name="T23" fmla="*/ 4 h 1216"/>
                          <a:gd name="T24" fmla="*/ 1 w 699"/>
                          <a:gd name="T25" fmla="*/ 2 h 1216"/>
                          <a:gd name="T26" fmla="*/ 1 w 699"/>
                          <a:gd name="T27" fmla="*/ 2 h 1216"/>
                          <a:gd name="T28" fmla="*/ 1 w 699"/>
                          <a:gd name="T29" fmla="*/ 1 h 1216"/>
                          <a:gd name="T30" fmla="*/ 1 w 699"/>
                          <a:gd name="T31" fmla="*/ 1 h 1216"/>
                          <a:gd name="T32" fmla="*/ 0 w 699"/>
                          <a:gd name="T33" fmla="*/ 1 h 1216"/>
                          <a:gd name="T34" fmla="*/ 1 w 699"/>
                          <a:gd name="T35" fmla="*/ 1 h 1216"/>
                          <a:gd name="T36" fmla="*/ 1 w 699"/>
                          <a:gd name="T37" fmla="*/ 1 h 1216"/>
                          <a:gd name="T38" fmla="*/ 1 w 699"/>
                          <a:gd name="T39" fmla="*/ 1 h 1216"/>
                          <a:gd name="T40" fmla="*/ 1 w 699"/>
                          <a:gd name="T41" fmla="*/ 1 h 1216"/>
                          <a:gd name="T42" fmla="*/ 1 w 699"/>
                          <a:gd name="T43" fmla="*/ 1 h 1216"/>
                          <a:gd name="T44" fmla="*/ 1 w 699"/>
                          <a:gd name="T45" fmla="*/ 1 h 1216"/>
                          <a:gd name="T46" fmla="*/ 1 w 699"/>
                          <a:gd name="T47" fmla="*/ 1 h 1216"/>
                          <a:gd name="T48" fmla="*/ 1 w 699"/>
                          <a:gd name="T49" fmla="*/ 1 h 1216"/>
                          <a:gd name="T50" fmla="*/ 1 w 699"/>
                          <a:gd name="T51" fmla="*/ 1 h 1216"/>
                          <a:gd name="T52" fmla="*/ 1 w 699"/>
                          <a:gd name="T53" fmla="*/ 0 h 1216"/>
                          <a:gd name="T54" fmla="*/ 1 w 699"/>
                          <a:gd name="T55" fmla="*/ 1 h 1216"/>
                          <a:gd name="T56" fmla="*/ 1 w 699"/>
                          <a:gd name="T57" fmla="*/ 1 h 1216"/>
                          <a:gd name="T58" fmla="*/ 1 w 699"/>
                          <a:gd name="T59" fmla="*/ 1 h 1216"/>
                          <a:gd name="T60" fmla="*/ 1 w 699"/>
                          <a:gd name="T61" fmla="*/ 1 h 1216"/>
                          <a:gd name="T62" fmla="*/ 1 w 699"/>
                          <a:gd name="T63" fmla="*/ 1 h 1216"/>
                          <a:gd name="T64" fmla="*/ 1 w 699"/>
                          <a:gd name="T65" fmla="*/ 1 h 1216"/>
                          <a:gd name="T66" fmla="*/ 1 w 699"/>
                          <a:gd name="T67" fmla="*/ 1 h 1216"/>
                          <a:gd name="T68" fmla="*/ 1 w 699"/>
                          <a:gd name="T69" fmla="*/ 1 h 1216"/>
                          <a:gd name="T70" fmla="*/ 1 w 699"/>
                          <a:gd name="T71" fmla="*/ 1 h 1216"/>
                          <a:gd name="T72" fmla="*/ 1 w 699"/>
                          <a:gd name="T73" fmla="*/ 2 h 1216"/>
                          <a:gd name="T74" fmla="*/ 1 w 699"/>
                          <a:gd name="T75" fmla="*/ 3 h 1216"/>
                          <a:gd name="T76" fmla="*/ 1 w 699"/>
                          <a:gd name="T77" fmla="*/ 4 h 1216"/>
                          <a:gd name="T78" fmla="*/ 1 w 699"/>
                          <a:gd name="T79" fmla="*/ 5 h 1216"/>
                          <a:gd name="T80" fmla="*/ 1 w 699"/>
                          <a:gd name="T81" fmla="*/ 6 h 1216"/>
                          <a:gd name="T82" fmla="*/ 2 w 699"/>
                          <a:gd name="T83" fmla="*/ 6 h 121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w 699"/>
                          <a:gd name="T127" fmla="*/ 0 h 1216"/>
                          <a:gd name="T128" fmla="*/ 699 w 699"/>
                          <a:gd name="T129" fmla="*/ 1216 h 1216"/>
                        </a:gdLst>
                        <a:ahLst/>
                        <a:cxnLst>
                          <a:cxn ang="T84">
                            <a:pos x="T0" y="T1"/>
                          </a:cxn>
                          <a:cxn ang="T85">
                            <a:pos x="T2" y="T3"/>
                          </a:cxn>
                          <a:cxn ang="T86">
                            <a:pos x="T4" y="T5"/>
                          </a:cxn>
                          <a:cxn ang="T87">
                            <a:pos x="T6" y="T7"/>
                          </a:cxn>
                          <a:cxn ang="T88">
                            <a:pos x="T8" y="T9"/>
                          </a:cxn>
                          <a:cxn ang="T89">
                            <a:pos x="T10" y="T11"/>
                          </a:cxn>
                          <a:cxn ang="T90">
                            <a:pos x="T12" y="T13"/>
                          </a:cxn>
                          <a:cxn ang="T91">
                            <a:pos x="T14" y="T15"/>
                          </a:cxn>
                          <a:cxn ang="T92">
                            <a:pos x="T16" y="T17"/>
                          </a:cxn>
                          <a:cxn ang="T93">
                            <a:pos x="T18" y="T19"/>
                          </a:cxn>
                          <a:cxn ang="T94">
                            <a:pos x="T20" y="T21"/>
                          </a:cxn>
                          <a:cxn ang="T95">
                            <a:pos x="T22" y="T23"/>
                          </a:cxn>
                          <a:cxn ang="T96">
                            <a:pos x="T24" y="T25"/>
                          </a:cxn>
                          <a:cxn ang="T97">
                            <a:pos x="T26" y="T27"/>
                          </a:cxn>
                          <a:cxn ang="T98">
                            <a:pos x="T28" y="T29"/>
                          </a:cxn>
                          <a:cxn ang="T99">
                            <a:pos x="T30" y="T31"/>
                          </a:cxn>
                          <a:cxn ang="T100">
                            <a:pos x="T32" y="T33"/>
                          </a:cxn>
                          <a:cxn ang="T101">
                            <a:pos x="T34" y="T35"/>
                          </a:cxn>
                          <a:cxn ang="T102">
                            <a:pos x="T36" y="T37"/>
                          </a:cxn>
                          <a:cxn ang="T103">
                            <a:pos x="T38" y="T39"/>
                          </a:cxn>
                          <a:cxn ang="T104">
                            <a:pos x="T40" y="T41"/>
                          </a:cxn>
                          <a:cxn ang="T105">
                            <a:pos x="T42" y="T43"/>
                          </a:cxn>
                          <a:cxn ang="T106">
                            <a:pos x="T44" y="T45"/>
                          </a:cxn>
                          <a:cxn ang="T107">
                            <a:pos x="T46" y="T47"/>
                          </a:cxn>
                          <a:cxn ang="T108">
                            <a:pos x="T48" y="T49"/>
                          </a:cxn>
                          <a:cxn ang="T109">
                            <a:pos x="T50" y="T51"/>
                          </a:cxn>
                          <a:cxn ang="T110">
                            <a:pos x="T52" y="T53"/>
                          </a:cxn>
                          <a:cxn ang="T111">
                            <a:pos x="T54" y="T55"/>
                          </a:cxn>
                          <a:cxn ang="T112">
                            <a:pos x="T56" y="T57"/>
                          </a:cxn>
                          <a:cxn ang="T113">
                            <a:pos x="T58" y="T59"/>
                          </a:cxn>
                          <a:cxn ang="T114">
                            <a:pos x="T60" y="T61"/>
                          </a:cxn>
                          <a:cxn ang="T115">
                            <a:pos x="T62" y="T63"/>
                          </a:cxn>
                          <a:cxn ang="T116">
                            <a:pos x="T64" y="T65"/>
                          </a:cxn>
                          <a:cxn ang="T117">
                            <a:pos x="T66" y="T67"/>
                          </a:cxn>
                          <a:cxn ang="T118">
                            <a:pos x="T68" y="T69"/>
                          </a:cxn>
                          <a:cxn ang="T119">
                            <a:pos x="T70" y="T71"/>
                          </a:cxn>
                          <a:cxn ang="T120">
                            <a:pos x="T72" y="T73"/>
                          </a:cxn>
                          <a:cxn ang="T121">
                            <a:pos x="T74" y="T75"/>
                          </a:cxn>
                          <a:cxn ang="T122">
                            <a:pos x="T76" y="T77"/>
                          </a:cxn>
                          <a:cxn ang="T123">
                            <a:pos x="T78" y="T79"/>
                          </a:cxn>
                          <a:cxn ang="T124">
                            <a:pos x="T80" y="T81"/>
                          </a:cxn>
                          <a:cxn ang="T125">
                            <a:pos x="T82" y="T83"/>
                          </a:cxn>
                        </a:cxnLst>
                        <a:rect l="T126" t="T127" r="T128" b="T129"/>
                        <a:pathLst>
                          <a:path w="699" h="1216">
                            <a:moveTo>
                              <a:pt x="445" y="923"/>
                            </a:moveTo>
                            <a:lnTo>
                              <a:pt x="560" y="1039"/>
                            </a:lnTo>
                            <a:lnTo>
                              <a:pt x="606" y="1039"/>
                            </a:lnTo>
                            <a:lnTo>
                              <a:pt x="684" y="1086"/>
                            </a:lnTo>
                            <a:lnTo>
                              <a:pt x="699" y="1139"/>
                            </a:lnTo>
                            <a:lnTo>
                              <a:pt x="676" y="1208"/>
                            </a:lnTo>
                            <a:lnTo>
                              <a:pt x="614" y="1216"/>
                            </a:lnTo>
                            <a:lnTo>
                              <a:pt x="537" y="1162"/>
                            </a:lnTo>
                            <a:lnTo>
                              <a:pt x="383" y="1016"/>
                            </a:lnTo>
                            <a:lnTo>
                              <a:pt x="284" y="878"/>
                            </a:lnTo>
                            <a:lnTo>
                              <a:pt x="237" y="769"/>
                            </a:lnTo>
                            <a:lnTo>
                              <a:pt x="206" y="585"/>
                            </a:lnTo>
                            <a:lnTo>
                              <a:pt x="206" y="346"/>
                            </a:lnTo>
                            <a:lnTo>
                              <a:pt x="198" y="285"/>
                            </a:lnTo>
                            <a:lnTo>
                              <a:pt x="153" y="239"/>
                            </a:lnTo>
                            <a:lnTo>
                              <a:pt x="22" y="247"/>
                            </a:lnTo>
                            <a:lnTo>
                              <a:pt x="0" y="223"/>
                            </a:lnTo>
                            <a:lnTo>
                              <a:pt x="29" y="208"/>
                            </a:lnTo>
                            <a:lnTo>
                              <a:pt x="122" y="200"/>
                            </a:lnTo>
                            <a:lnTo>
                              <a:pt x="138" y="185"/>
                            </a:lnTo>
                            <a:lnTo>
                              <a:pt x="6" y="107"/>
                            </a:lnTo>
                            <a:lnTo>
                              <a:pt x="6" y="77"/>
                            </a:lnTo>
                            <a:lnTo>
                              <a:pt x="29" y="70"/>
                            </a:lnTo>
                            <a:lnTo>
                              <a:pt x="138" y="130"/>
                            </a:lnTo>
                            <a:lnTo>
                              <a:pt x="161" y="123"/>
                            </a:lnTo>
                            <a:lnTo>
                              <a:pt x="138" y="8"/>
                            </a:lnTo>
                            <a:lnTo>
                              <a:pt x="153" y="0"/>
                            </a:lnTo>
                            <a:lnTo>
                              <a:pt x="169" y="8"/>
                            </a:lnTo>
                            <a:lnTo>
                              <a:pt x="198" y="123"/>
                            </a:lnTo>
                            <a:lnTo>
                              <a:pt x="222" y="130"/>
                            </a:lnTo>
                            <a:lnTo>
                              <a:pt x="284" y="8"/>
                            </a:lnTo>
                            <a:lnTo>
                              <a:pt x="299" y="8"/>
                            </a:lnTo>
                            <a:lnTo>
                              <a:pt x="299" y="46"/>
                            </a:lnTo>
                            <a:lnTo>
                              <a:pt x="260" y="146"/>
                            </a:lnTo>
                            <a:lnTo>
                              <a:pt x="260" y="200"/>
                            </a:lnTo>
                            <a:lnTo>
                              <a:pt x="276" y="270"/>
                            </a:lnTo>
                            <a:lnTo>
                              <a:pt x="268" y="361"/>
                            </a:lnTo>
                            <a:lnTo>
                              <a:pt x="276" y="531"/>
                            </a:lnTo>
                            <a:lnTo>
                              <a:pt x="291" y="639"/>
                            </a:lnTo>
                            <a:lnTo>
                              <a:pt x="330" y="762"/>
                            </a:lnTo>
                            <a:lnTo>
                              <a:pt x="383" y="855"/>
                            </a:lnTo>
                            <a:lnTo>
                              <a:pt x="445" y="923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66274" name="Freeform 151"/>
                      <p:cNvSpPr>
                        <a:spLocks noChangeAspect="1"/>
                      </p:cNvSpPr>
                      <p:nvPr/>
                    </p:nvSpPr>
                    <p:spPr bwMode="auto">
                      <a:xfrm rot="-2705309">
                        <a:off x="2793" y="1150"/>
                        <a:ext cx="620" cy="708"/>
                      </a:xfrm>
                      <a:custGeom>
                        <a:avLst/>
                        <a:gdLst>
                          <a:gd name="T0" fmla="*/ 1 w 915"/>
                          <a:gd name="T1" fmla="*/ 1 h 1139"/>
                          <a:gd name="T2" fmla="*/ 0 w 915"/>
                          <a:gd name="T3" fmla="*/ 1 h 1139"/>
                          <a:gd name="T4" fmla="*/ 1 w 915"/>
                          <a:gd name="T5" fmla="*/ 1 h 1139"/>
                          <a:gd name="T6" fmla="*/ 1 w 915"/>
                          <a:gd name="T7" fmla="*/ 1 h 1139"/>
                          <a:gd name="T8" fmla="*/ 1 w 915"/>
                          <a:gd name="T9" fmla="*/ 1 h 1139"/>
                          <a:gd name="T10" fmla="*/ 1 w 915"/>
                          <a:gd name="T11" fmla="*/ 1 h 1139"/>
                          <a:gd name="T12" fmla="*/ 2 w 915"/>
                          <a:gd name="T13" fmla="*/ 1 h 1139"/>
                          <a:gd name="T14" fmla="*/ 3 w 915"/>
                          <a:gd name="T15" fmla="*/ 1 h 1139"/>
                          <a:gd name="T16" fmla="*/ 3 w 915"/>
                          <a:gd name="T17" fmla="*/ 1 h 1139"/>
                          <a:gd name="T18" fmla="*/ 3 w 915"/>
                          <a:gd name="T19" fmla="*/ 1 h 1139"/>
                          <a:gd name="T20" fmla="*/ 3 w 915"/>
                          <a:gd name="T21" fmla="*/ 1 h 1139"/>
                          <a:gd name="T22" fmla="*/ 3 w 915"/>
                          <a:gd name="T23" fmla="*/ 1 h 1139"/>
                          <a:gd name="T24" fmla="*/ 3 w 915"/>
                          <a:gd name="T25" fmla="*/ 1 h 1139"/>
                          <a:gd name="T26" fmla="*/ 4 w 915"/>
                          <a:gd name="T27" fmla="*/ 1 h 1139"/>
                          <a:gd name="T28" fmla="*/ 4 w 915"/>
                          <a:gd name="T29" fmla="*/ 1 h 1139"/>
                          <a:gd name="T30" fmla="*/ 3 w 915"/>
                          <a:gd name="T31" fmla="*/ 1 h 1139"/>
                          <a:gd name="T32" fmla="*/ 3 w 915"/>
                          <a:gd name="T33" fmla="*/ 1 h 1139"/>
                          <a:gd name="T34" fmla="*/ 3 w 915"/>
                          <a:gd name="T35" fmla="*/ 1 h 1139"/>
                          <a:gd name="T36" fmla="*/ 3 w 915"/>
                          <a:gd name="T37" fmla="*/ 1 h 1139"/>
                          <a:gd name="T38" fmla="*/ 3 w 915"/>
                          <a:gd name="T39" fmla="*/ 1 h 1139"/>
                          <a:gd name="T40" fmla="*/ 3 w 915"/>
                          <a:gd name="T41" fmla="*/ 1 h 1139"/>
                          <a:gd name="T42" fmla="*/ 3 w 915"/>
                          <a:gd name="T43" fmla="*/ 1 h 1139"/>
                          <a:gd name="T44" fmla="*/ 3 w 915"/>
                          <a:gd name="T45" fmla="*/ 1 h 1139"/>
                          <a:gd name="T46" fmla="*/ 3 w 915"/>
                          <a:gd name="T47" fmla="*/ 0 h 1139"/>
                          <a:gd name="T48" fmla="*/ 3 w 915"/>
                          <a:gd name="T49" fmla="*/ 1 h 1139"/>
                          <a:gd name="T50" fmla="*/ 3 w 915"/>
                          <a:gd name="T51" fmla="*/ 1 h 1139"/>
                          <a:gd name="T52" fmla="*/ 3 w 915"/>
                          <a:gd name="T53" fmla="*/ 1 h 1139"/>
                          <a:gd name="T54" fmla="*/ 3 w 915"/>
                          <a:gd name="T55" fmla="*/ 1 h 1139"/>
                          <a:gd name="T56" fmla="*/ 3 w 915"/>
                          <a:gd name="T57" fmla="*/ 1 h 1139"/>
                          <a:gd name="T58" fmla="*/ 3 w 915"/>
                          <a:gd name="T59" fmla="*/ 1 h 1139"/>
                          <a:gd name="T60" fmla="*/ 3 w 915"/>
                          <a:gd name="T61" fmla="*/ 1 h 1139"/>
                          <a:gd name="T62" fmla="*/ 3 w 915"/>
                          <a:gd name="T63" fmla="*/ 1 h 1139"/>
                          <a:gd name="T64" fmla="*/ 3 w 915"/>
                          <a:gd name="T65" fmla="*/ 1 h 1139"/>
                          <a:gd name="T66" fmla="*/ 3 w 915"/>
                          <a:gd name="T67" fmla="*/ 1 h 1139"/>
                          <a:gd name="T68" fmla="*/ 3 w 915"/>
                          <a:gd name="T69" fmla="*/ 1 h 1139"/>
                          <a:gd name="T70" fmla="*/ 3 w 915"/>
                          <a:gd name="T71" fmla="*/ 1 h 1139"/>
                          <a:gd name="T72" fmla="*/ 3 w 915"/>
                          <a:gd name="T73" fmla="*/ 1 h 1139"/>
                          <a:gd name="T74" fmla="*/ 2 w 915"/>
                          <a:gd name="T75" fmla="*/ 1 h 1139"/>
                          <a:gd name="T76" fmla="*/ 2 w 915"/>
                          <a:gd name="T77" fmla="*/ 1 h 1139"/>
                          <a:gd name="T78" fmla="*/ 2 w 915"/>
                          <a:gd name="T79" fmla="*/ 1 h 1139"/>
                          <a:gd name="T80" fmla="*/ 1 w 915"/>
                          <a:gd name="T81" fmla="*/ 1 h 1139"/>
                          <a:gd name="T82" fmla="*/ 1 w 915"/>
                          <a:gd name="T83" fmla="*/ 1 h 1139"/>
                          <a:gd name="T84" fmla="*/ 1 w 915"/>
                          <a:gd name="T85" fmla="*/ 1 h 1139"/>
                          <a:gd name="T86" fmla="*/ 1 w 915"/>
                          <a:gd name="T87" fmla="*/ 1 h 1139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w 915"/>
                          <a:gd name="T133" fmla="*/ 0 h 1139"/>
                          <a:gd name="T134" fmla="*/ 915 w 915"/>
                          <a:gd name="T135" fmla="*/ 1139 h 1139"/>
                        </a:gdLst>
                        <a:ahLst/>
                        <a:cxnLst>
                          <a:cxn ang="T88">
                            <a:pos x="T0" y="T1"/>
                          </a:cxn>
                          <a:cxn ang="T89">
                            <a:pos x="T2" y="T3"/>
                          </a:cxn>
                          <a:cxn ang="T90">
                            <a:pos x="T4" y="T5"/>
                          </a:cxn>
                          <a:cxn ang="T91">
                            <a:pos x="T6" y="T7"/>
                          </a:cxn>
                          <a:cxn ang="T92">
                            <a:pos x="T8" y="T9"/>
                          </a:cxn>
                          <a:cxn ang="T93">
                            <a:pos x="T10" y="T11"/>
                          </a:cxn>
                          <a:cxn ang="T94">
                            <a:pos x="T12" y="T13"/>
                          </a:cxn>
                          <a:cxn ang="T95">
                            <a:pos x="T14" y="T15"/>
                          </a:cxn>
                          <a:cxn ang="T96">
                            <a:pos x="T16" y="T17"/>
                          </a:cxn>
                          <a:cxn ang="T97">
                            <a:pos x="T18" y="T19"/>
                          </a:cxn>
                          <a:cxn ang="T98">
                            <a:pos x="T20" y="T21"/>
                          </a:cxn>
                          <a:cxn ang="T99">
                            <a:pos x="T22" y="T23"/>
                          </a:cxn>
                          <a:cxn ang="T100">
                            <a:pos x="T24" y="T25"/>
                          </a:cxn>
                          <a:cxn ang="T101">
                            <a:pos x="T26" y="T27"/>
                          </a:cxn>
                          <a:cxn ang="T102">
                            <a:pos x="T28" y="T29"/>
                          </a:cxn>
                          <a:cxn ang="T103">
                            <a:pos x="T30" y="T31"/>
                          </a:cxn>
                          <a:cxn ang="T104">
                            <a:pos x="T32" y="T33"/>
                          </a:cxn>
                          <a:cxn ang="T105">
                            <a:pos x="T34" y="T35"/>
                          </a:cxn>
                          <a:cxn ang="T106">
                            <a:pos x="T36" y="T37"/>
                          </a:cxn>
                          <a:cxn ang="T107">
                            <a:pos x="T38" y="T39"/>
                          </a:cxn>
                          <a:cxn ang="T108">
                            <a:pos x="T40" y="T41"/>
                          </a:cxn>
                          <a:cxn ang="T109">
                            <a:pos x="T42" y="T43"/>
                          </a:cxn>
                          <a:cxn ang="T110">
                            <a:pos x="T44" y="T45"/>
                          </a:cxn>
                          <a:cxn ang="T111">
                            <a:pos x="T46" y="T47"/>
                          </a:cxn>
                          <a:cxn ang="T112">
                            <a:pos x="T48" y="T49"/>
                          </a:cxn>
                          <a:cxn ang="T113">
                            <a:pos x="T50" y="T51"/>
                          </a:cxn>
                          <a:cxn ang="T114">
                            <a:pos x="T52" y="T53"/>
                          </a:cxn>
                          <a:cxn ang="T115">
                            <a:pos x="T54" y="T55"/>
                          </a:cxn>
                          <a:cxn ang="T116">
                            <a:pos x="T56" y="T57"/>
                          </a:cxn>
                          <a:cxn ang="T117">
                            <a:pos x="T58" y="T59"/>
                          </a:cxn>
                          <a:cxn ang="T118">
                            <a:pos x="T60" y="T61"/>
                          </a:cxn>
                          <a:cxn ang="T119">
                            <a:pos x="T62" y="T63"/>
                          </a:cxn>
                          <a:cxn ang="T120">
                            <a:pos x="T64" y="T65"/>
                          </a:cxn>
                          <a:cxn ang="T121">
                            <a:pos x="T66" y="T67"/>
                          </a:cxn>
                          <a:cxn ang="T122">
                            <a:pos x="T68" y="T69"/>
                          </a:cxn>
                          <a:cxn ang="T123">
                            <a:pos x="T70" y="T71"/>
                          </a:cxn>
                          <a:cxn ang="T124">
                            <a:pos x="T72" y="T73"/>
                          </a:cxn>
                          <a:cxn ang="T125">
                            <a:pos x="T74" y="T75"/>
                          </a:cxn>
                          <a:cxn ang="T126">
                            <a:pos x="T76" y="T77"/>
                          </a:cxn>
                          <a:cxn ang="T127">
                            <a:pos x="T78" y="T79"/>
                          </a:cxn>
                          <a:cxn ang="T128">
                            <a:pos x="T80" y="T81"/>
                          </a:cxn>
                          <a:cxn ang="T129">
                            <a:pos x="T82" y="T83"/>
                          </a:cxn>
                          <a:cxn ang="T130">
                            <a:pos x="T84" y="T85"/>
                          </a:cxn>
                          <a:cxn ang="T131">
                            <a:pos x="T86" y="T87"/>
                          </a:cxn>
                        </a:cxnLst>
                        <a:rect l="T132" t="T133" r="T134" b="T135"/>
                        <a:pathLst>
                          <a:path w="915" h="1139">
                            <a:moveTo>
                              <a:pt x="15" y="1008"/>
                            </a:moveTo>
                            <a:lnTo>
                              <a:pt x="0" y="1061"/>
                            </a:lnTo>
                            <a:lnTo>
                              <a:pt x="15" y="1139"/>
                            </a:lnTo>
                            <a:lnTo>
                              <a:pt x="70" y="1139"/>
                            </a:lnTo>
                            <a:lnTo>
                              <a:pt x="231" y="1108"/>
                            </a:lnTo>
                            <a:lnTo>
                              <a:pt x="408" y="1046"/>
                            </a:lnTo>
                            <a:lnTo>
                              <a:pt x="554" y="946"/>
                            </a:lnTo>
                            <a:lnTo>
                              <a:pt x="639" y="816"/>
                            </a:lnTo>
                            <a:lnTo>
                              <a:pt x="715" y="593"/>
                            </a:lnTo>
                            <a:lnTo>
                              <a:pt x="738" y="385"/>
                            </a:lnTo>
                            <a:lnTo>
                              <a:pt x="738" y="285"/>
                            </a:lnTo>
                            <a:lnTo>
                              <a:pt x="777" y="224"/>
                            </a:lnTo>
                            <a:lnTo>
                              <a:pt x="845" y="200"/>
                            </a:lnTo>
                            <a:lnTo>
                              <a:pt x="907" y="200"/>
                            </a:lnTo>
                            <a:lnTo>
                              <a:pt x="915" y="169"/>
                            </a:lnTo>
                            <a:lnTo>
                              <a:pt x="823" y="177"/>
                            </a:lnTo>
                            <a:lnTo>
                              <a:pt x="808" y="154"/>
                            </a:lnTo>
                            <a:lnTo>
                              <a:pt x="884" y="70"/>
                            </a:lnTo>
                            <a:lnTo>
                              <a:pt x="868" y="47"/>
                            </a:lnTo>
                            <a:lnTo>
                              <a:pt x="853" y="62"/>
                            </a:lnTo>
                            <a:lnTo>
                              <a:pt x="792" y="123"/>
                            </a:lnTo>
                            <a:lnTo>
                              <a:pt x="777" y="123"/>
                            </a:lnTo>
                            <a:lnTo>
                              <a:pt x="777" y="16"/>
                            </a:lnTo>
                            <a:lnTo>
                              <a:pt x="761" y="0"/>
                            </a:lnTo>
                            <a:lnTo>
                              <a:pt x="738" y="8"/>
                            </a:lnTo>
                            <a:lnTo>
                              <a:pt x="746" y="123"/>
                            </a:lnTo>
                            <a:lnTo>
                              <a:pt x="730" y="131"/>
                            </a:lnTo>
                            <a:lnTo>
                              <a:pt x="668" y="70"/>
                            </a:lnTo>
                            <a:lnTo>
                              <a:pt x="623" y="62"/>
                            </a:lnTo>
                            <a:lnTo>
                              <a:pt x="631" y="93"/>
                            </a:lnTo>
                            <a:lnTo>
                              <a:pt x="699" y="162"/>
                            </a:lnTo>
                            <a:lnTo>
                              <a:pt x="699" y="200"/>
                            </a:lnTo>
                            <a:lnTo>
                              <a:pt x="676" y="278"/>
                            </a:lnTo>
                            <a:lnTo>
                              <a:pt x="676" y="346"/>
                            </a:lnTo>
                            <a:lnTo>
                              <a:pt x="676" y="462"/>
                            </a:lnTo>
                            <a:lnTo>
                              <a:pt x="645" y="608"/>
                            </a:lnTo>
                            <a:lnTo>
                              <a:pt x="615" y="700"/>
                            </a:lnTo>
                            <a:lnTo>
                              <a:pt x="561" y="816"/>
                            </a:lnTo>
                            <a:lnTo>
                              <a:pt x="499" y="908"/>
                            </a:lnTo>
                            <a:lnTo>
                              <a:pt x="454" y="954"/>
                            </a:lnTo>
                            <a:lnTo>
                              <a:pt x="330" y="993"/>
                            </a:lnTo>
                            <a:lnTo>
                              <a:pt x="215" y="1008"/>
                            </a:lnTo>
                            <a:lnTo>
                              <a:pt x="99" y="1024"/>
                            </a:lnTo>
                            <a:lnTo>
                              <a:pt x="15" y="1008"/>
                            </a:lnTo>
                            <a:close/>
                          </a:path>
                        </a:pathLst>
                      </a:custGeom>
                      <a:solidFill>
                        <a:schemeClr val="tx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266265" name="Oval 1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1104"/>
                    <a:ext cx="912" cy="912"/>
                  </a:xfrm>
                  <a:prstGeom prst="ellipse">
                    <a:avLst/>
                  </a:prstGeom>
                  <a:noFill/>
                  <a:ln w="63500">
                    <a:solidFill>
                      <a:srgbClr val="33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buFontTx/>
                      <a:buNone/>
                    </a:pPr>
                    <a:endParaRPr lang="en-US" altLang="en-US"/>
                  </a:p>
                </p:txBody>
              </p:sp>
            </p:grpSp>
            <p:grpSp>
              <p:nvGrpSpPr>
                <p:cNvPr id="266258" name="Group 153"/>
                <p:cNvGrpSpPr>
                  <a:grpSpLocks noChangeAspect="1"/>
                </p:cNvGrpSpPr>
                <p:nvPr/>
              </p:nvGrpSpPr>
              <p:grpSpPr bwMode="auto">
                <a:xfrm>
                  <a:off x="4368" y="2112"/>
                  <a:ext cx="432" cy="240"/>
                  <a:chOff x="-1152" y="3504"/>
                  <a:chExt cx="432" cy="240"/>
                </a:xfrm>
              </p:grpSpPr>
              <p:grpSp>
                <p:nvGrpSpPr>
                  <p:cNvPr id="266259" name="Group 1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-1075" y="3504"/>
                    <a:ext cx="256" cy="210"/>
                    <a:chOff x="1728" y="2064"/>
                    <a:chExt cx="768" cy="672"/>
                  </a:xfrm>
                </p:grpSpPr>
                <p:sp>
                  <p:nvSpPr>
                    <p:cNvPr id="266262" name="AutoShape 1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28" y="2064"/>
                      <a:ext cx="768" cy="576"/>
                    </a:xfrm>
                    <a:prstGeom prst="horizontalScroll">
                      <a:avLst>
                        <a:gd name="adj" fmla="val 12500"/>
                      </a:avLst>
                    </a:prstGeom>
                    <a:solidFill>
                      <a:srgbClr val="FFFFFF"/>
                    </a:solidFill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r>
                        <a:rPr lang="en-US" altLang="en-US" sz="2400" i="0" baseline="-8000">
                          <a:solidFill>
                            <a:schemeClr val="bg2"/>
                          </a:solidFill>
                        </a:rPr>
                        <a:t>Exit</a:t>
                      </a:r>
                      <a:endParaRPr lang="en-CA" altLang="en-US" sz="2400" i="0" baseline="-8000">
                        <a:solidFill>
                          <a:schemeClr val="bg2"/>
                        </a:solidFill>
                      </a:endParaRPr>
                    </a:p>
                  </p:txBody>
                </p:sp>
                <p:sp>
                  <p:nvSpPr>
                    <p:cNvPr id="266263" name="Line 1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112" y="2592"/>
                      <a:ext cx="0" cy="144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6260" name="Line 1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-1152" y="3504"/>
                    <a:ext cx="432" cy="240"/>
                  </a:xfrm>
                  <a:prstGeom prst="line">
                    <a:avLst/>
                  </a:prstGeom>
                  <a:noFill/>
                  <a:ln w="22225">
                    <a:solidFill>
                      <a:schemeClr val="hlink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261" name="Line 15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-1152" y="3504"/>
                    <a:ext cx="432" cy="240"/>
                  </a:xfrm>
                  <a:prstGeom prst="line">
                    <a:avLst/>
                  </a:prstGeom>
                  <a:noFill/>
                  <a:ln w="22225">
                    <a:solidFill>
                      <a:schemeClr val="hlink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66256" name="Text Box 159"/>
              <p:cNvSpPr txBox="1">
                <a:spLocks noChangeArrowheads="1"/>
              </p:cNvSpPr>
              <p:nvPr/>
            </p:nvSpPr>
            <p:spPr bwMode="auto">
              <a:xfrm>
                <a:off x="1445" y="669"/>
                <a:ext cx="2960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i="0">
                    <a:solidFill>
                      <a:schemeClr val="tx2"/>
                    </a:solidFill>
                  </a:rPr>
                  <a:t>Maintaining Loop Invariant</a:t>
                </a:r>
              </a:p>
            </p:txBody>
          </p:sp>
        </p:grpSp>
        <p:sp>
          <p:nvSpPr>
            <p:cNvPr id="266253" name="AutoShape 160"/>
            <p:cNvSpPr>
              <a:spLocks noChangeArrowheads="1"/>
            </p:cNvSpPr>
            <p:nvPr/>
          </p:nvSpPr>
          <p:spPr bwMode="auto">
            <a:xfrm>
              <a:off x="1488" y="3104"/>
              <a:ext cx="4272" cy="1216"/>
            </a:xfrm>
            <a:prstGeom prst="wedgeRoundRectCallout">
              <a:avLst>
                <a:gd name="adj1" fmla="val -70694"/>
                <a:gd name="adj2" fmla="val -39556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i="0"/>
            </a:p>
          </p:txBody>
        </p:sp>
      </p:grpSp>
    </p:spTree>
    <p:extLst>
      <p:ext uri="{BB962C8B-B14F-4D97-AF65-F5344CB8AC3E}">
        <p14:creationId xmlns:p14="http://schemas.microsoft.com/office/powerpoint/2010/main" val="3374252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266" name="Group 31"/>
          <p:cNvGrpSpPr>
            <a:grpSpLocks/>
          </p:cNvGrpSpPr>
          <p:nvPr/>
        </p:nvGrpSpPr>
        <p:grpSpPr bwMode="auto">
          <a:xfrm>
            <a:off x="981075" y="76200"/>
            <a:ext cx="7373938" cy="2025650"/>
            <a:chOff x="618" y="48"/>
            <a:chExt cx="4645" cy="1276"/>
          </a:xfrm>
        </p:grpSpPr>
        <p:grpSp>
          <p:nvGrpSpPr>
            <p:cNvPr id="267284" name="Group 30"/>
            <p:cNvGrpSpPr>
              <a:grpSpLocks/>
            </p:cNvGrpSpPr>
            <p:nvPr/>
          </p:nvGrpSpPr>
          <p:grpSpPr bwMode="auto">
            <a:xfrm>
              <a:off x="1887" y="459"/>
              <a:ext cx="3376" cy="865"/>
              <a:chOff x="1887" y="459"/>
              <a:chExt cx="3376" cy="865"/>
            </a:xfrm>
          </p:grpSpPr>
          <p:sp>
            <p:nvSpPr>
              <p:cNvPr id="267300" name="Text Box 8"/>
              <p:cNvSpPr txBox="1">
                <a:spLocks noChangeArrowheads="1"/>
              </p:cNvSpPr>
              <p:nvPr/>
            </p:nvSpPr>
            <p:spPr bwMode="auto">
              <a:xfrm>
                <a:off x="1887" y="459"/>
                <a:ext cx="1636" cy="8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&lt;loop-invariant&gt;</a:t>
                </a: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chemeClr val="accent1"/>
                    </a:solidFill>
                  </a:rPr>
                  <a:t>&lt;exit Cond&gt;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code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C</a:t>
                </a:r>
                <a:endParaRPr lang="en-CA" altLang="en-US" sz="2800" i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67301" name="Text Box 9"/>
              <p:cNvSpPr txBox="1">
                <a:spLocks noChangeArrowheads="1"/>
              </p:cNvSpPr>
              <p:nvPr/>
            </p:nvSpPr>
            <p:spPr bwMode="auto">
              <a:xfrm>
                <a:off x="4037" y="711"/>
                <a:ext cx="1226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&lt;postCond&gt;</a:t>
                </a: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267302" name="AutoShape 10"/>
              <p:cNvSpPr>
                <a:spLocks noChangeArrowheads="1"/>
              </p:cNvSpPr>
              <p:nvPr/>
            </p:nvSpPr>
            <p:spPr bwMode="auto">
              <a:xfrm>
                <a:off x="3471" y="731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267285" name="Group 11"/>
            <p:cNvGrpSpPr>
              <a:grpSpLocks noChangeAspect="1"/>
            </p:cNvGrpSpPr>
            <p:nvPr/>
          </p:nvGrpSpPr>
          <p:grpSpPr bwMode="auto">
            <a:xfrm>
              <a:off x="618" y="432"/>
              <a:ext cx="705" cy="737"/>
              <a:chOff x="4641" y="2352"/>
              <a:chExt cx="735" cy="768"/>
            </a:xfrm>
          </p:grpSpPr>
          <p:sp>
            <p:nvSpPr>
              <p:cNvPr id="267287" name="Freeform 12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7288" name="Group 13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267298" name="AutoShape 1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67299" name="Line 1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7289" name="Oval 16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pic>
            <p:nvPicPr>
              <p:cNvPr id="267290" name="Picture 1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67291" name="Group 18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267292" name="Freeform 19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2 w 600"/>
                    <a:gd name="T37" fmla="*/ 1 h 608"/>
                    <a:gd name="T38" fmla="*/ 2 w 600"/>
                    <a:gd name="T39" fmla="*/ 1 h 608"/>
                    <a:gd name="T40" fmla="*/ 2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3" name="Freeform 20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2 w 619"/>
                    <a:gd name="T7" fmla="*/ 0 h 1085"/>
                    <a:gd name="T8" fmla="*/ 2 w 619"/>
                    <a:gd name="T9" fmla="*/ 1 h 1085"/>
                    <a:gd name="T10" fmla="*/ 2 w 619"/>
                    <a:gd name="T11" fmla="*/ 1 h 1085"/>
                    <a:gd name="T12" fmla="*/ 2 w 619"/>
                    <a:gd name="T13" fmla="*/ 1 h 1085"/>
                    <a:gd name="T14" fmla="*/ 2 w 619"/>
                    <a:gd name="T15" fmla="*/ 2 h 1085"/>
                    <a:gd name="T16" fmla="*/ 2 w 619"/>
                    <a:gd name="T17" fmla="*/ 3 h 1085"/>
                    <a:gd name="T18" fmla="*/ 1 w 619"/>
                    <a:gd name="T19" fmla="*/ 3 h 1085"/>
                    <a:gd name="T20" fmla="*/ 1 w 619"/>
                    <a:gd name="T21" fmla="*/ 4 h 1085"/>
                    <a:gd name="T22" fmla="*/ 1 w 619"/>
                    <a:gd name="T23" fmla="*/ 5 h 1085"/>
                    <a:gd name="T24" fmla="*/ 2 w 619"/>
                    <a:gd name="T25" fmla="*/ 5 h 1085"/>
                    <a:gd name="T26" fmla="*/ 2 w 619"/>
                    <a:gd name="T27" fmla="*/ 6 h 1085"/>
                    <a:gd name="T28" fmla="*/ 1 w 619"/>
                    <a:gd name="T29" fmla="*/ 7 h 1085"/>
                    <a:gd name="T30" fmla="*/ 1 w 619"/>
                    <a:gd name="T31" fmla="*/ 7 h 1085"/>
                    <a:gd name="T32" fmla="*/ 1 w 619"/>
                    <a:gd name="T33" fmla="*/ 7 h 1085"/>
                    <a:gd name="T34" fmla="*/ 1 w 619"/>
                    <a:gd name="T35" fmla="*/ 7 h 1085"/>
                    <a:gd name="T36" fmla="*/ 1 w 619"/>
                    <a:gd name="T37" fmla="*/ 7 h 1085"/>
                    <a:gd name="T38" fmla="*/ 1 w 619"/>
                    <a:gd name="T39" fmla="*/ 6 h 1085"/>
                    <a:gd name="T40" fmla="*/ 0 w 619"/>
                    <a:gd name="T41" fmla="*/ 5 h 1085"/>
                    <a:gd name="T42" fmla="*/ 1 w 619"/>
                    <a:gd name="T43" fmla="*/ 4 h 1085"/>
                    <a:gd name="T44" fmla="*/ 1 w 619"/>
                    <a:gd name="T45" fmla="*/ 3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4" name="Freeform 21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13 w 782"/>
                    <a:gd name="T3" fmla="*/ 0 h 808"/>
                    <a:gd name="T4" fmla="*/ 275 w 782"/>
                    <a:gd name="T5" fmla="*/ 0 h 808"/>
                    <a:gd name="T6" fmla="*/ 580 w 782"/>
                    <a:gd name="T7" fmla="*/ 1 h 808"/>
                    <a:gd name="T8" fmla="*/ 941 w 782"/>
                    <a:gd name="T9" fmla="*/ 1 h 808"/>
                    <a:gd name="T10" fmla="*/ 1074 w 782"/>
                    <a:gd name="T11" fmla="*/ 1 h 808"/>
                    <a:gd name="T12" fmla="*/ 1135 w 782"/>
                    <a:gd name="T13" fmla="*/ 1 h 808"/>
                    <a:gd name="T14" fmla="*/ 1147 w 782"/>
                    <a:gd name="T15" fmla="*/ 1 h 808"/>
                    <a:gd name="T16" fmla="*/ 1107 w 782"/>
                    <a:gd name="T17" fmla="*/ 1 h 808"/>
                    <a:gd name="T18" fmla="*/ 995 w 782"/>
                    <a:gd name="T19" fmla="*/ 1 h 808"/>
                    <a:gd name="T20" fmla="*/ 851 w 782"/>
                    <a:gd name="T21" fmla="*/ 1 h 808"/>
                    <a:gd name="T22" fmla="*/ 746 w 782"/>
                    <a:gd name="T23" fmla="*/ 1 h 808"/>
                    <a:gd name="T24" fmla="*/ 698 w 782"/>
                    <a:gd name="T25" fmla="*/ 1 h 808"/>
                    <a:gd name="T26" fmla="*/ 667 w 782"/>
                    <a:gd name="T27" fmla="*/ 1 h 808"/>
                    <a:gd name="T28" fmla="*/ 678 w 782"/>
                    <a:gd name="T29" fmla="*/ 2 h 808"/>
                    <a:gd name="T30" fmla="*/ 686 w 782"/>
                    <a:gd name="T31" fmla="*/ 2 h 808"/>
                    <a:gd name="T32" fmla="*/ 815 w 782"/>
                    <a:gd name="T33" fmla="*/ 2 h 808"/>
                    <a:gd name="T34" fmla="*/ 1019 w 782"/>
                    <a:gd name="T35" fmla="*/ 2 h 808"/>
                    <a:gd name="T36" fmla="*/ 1147 w 782"/>
                    <a:gd name="T37" fmla="*/ 2 h 808"/>
                    <a:gd name="T38" fmla="*/ 1283 w 782"/>
                    <a:gd name="T39" fmla="*/ 2 h 808"/>
                    <a:gd name="T40" fmla="*/ 1325 w 782"/>
                    <a:gd name="T41" fmla="*/ 2 h 808"/>
                    <a:gd name="T42" fmla="*/ 1283 w 782"/>
                    <a:gd name="T43" fmla="*/ 2 h 808"/>
                    <a:gd name="T44" fmla="*/ 1228 w 782"/>
                    <a:gd name="T45" fmla="*/ 2 h 808"/>
                    <a:gd name="T46" fmla="*/ 1135 w 782"/>
                    <a:gd name="T47" fmla="*/ 2 h 808"/>
                    <a:gd name="T48" fmla="*/ 1013 w 782"/>
                    <a:gd name="T49" fmla="*/ 2 h 808"/>
                    <a:gd name="T50" fmla="*/ 881 w 782"/>
                    <a:gd name="T51" fmla="*/ 2 h 808"/>
                    <a:gd name="T52" fmla="*/ 667 w 782"/>
                    <a:gd name="T53" fmla="*/ 2 h 808"/>
                    <a:gd name="T54" fmla="*/ 601 w 782"/>
                    <a:gd name="T55" fmla="*/ 2 h 808"/>
                    <a:gd name="T56" fmla="*/ 566 w 782"/>
                    <a:gd name="T57" fmla="*/ 2 h 808"/>
                    <a:gd name="T58" fmla="*/ 566 w 782"/>
                    <a:gd name="T59" fmla="*/ 2 h 808"/>
                    <a:gd name="T60" fmla="*/ 566 w 782"/>
                    <a:gd name="T61" fmla="*/ 1 h 808"/>
                    <a:gd name="T62" fmla="*/ 658 w 782"/>
                    <a:gd name="T63" fmla="*/ 1 h 808"/>
                    <a:gd name="T64" fmla="*/ 794 w 782"/>
                    <a:gd name="T65" fmla="*/ 1 h 808"/>
                    <a:gd name="T66" fmla="*/ 915 w 782"/>
                    <a:gd name="T67" fmla="*/ 1 h 808"/>
                    <a:gd name="T68" fmla="*/ 990 w 782"/>
                    <a:gd name="T69" fmla="*/ 1 h 808"/>
                    <a:gd name="T70" fmla="*/ 1029 w 782"/>
                    <a:gd name="T71" fmla="*/ 1 h 808"/>
                    <a:gd name="T72" fmla="*/ 1013 w 782"/>
                    <a:gd name="T73" fmla="*/ 1 h 808"/>
                    <a:gd name="T74" fmla="*/ 957 w 782"/>
                    <a:gd name="T75" fmla="*/ 1 h 808"/>
                    <a:gd name="T76" fmla="*/ 881 w 782"/>
                    <a:gd name="T77" fmla="*/ 1 h 808"/>
                    <a:gd name="T78" fmla="*/ 794 w 782"/>
                    <a:gd name="T79" fmla="*/ 1 h 808"/>
                    <a:gd name="T80" fmla="*/ 607 w 782"/>
                    <a:gd name="T81" fmla="*/ 1 h 808"/>
                    <a:gd name="T82" fmla="*/ 327 w 782"/>
                    <a:gd name="T83" fmla="*/ 1 h 808"/>
                    <a:gd name="T84" fmla="*/ 118 w 782"/>
                    <a:gd name="T85" fmla="*/ 1 h 808"/>
                    <a:gd name="T86" fmla="*/ 34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5" name="Freeform 22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7136 w 992"/>
                    <a:gd name="T1" fmla="*/ 1 h 770"/>
                    <a:gd name="T2" fmla="*/ 7271 w 992"/>
                    <a:gd name="T3" fmla="*/ 1 h 770"/>
                    <a:gd name="T4" fmla="*/ 7771 w 992"/>
                    <a:gd name="T5" fmla="*/ 1 h 770"/>
                    <a:gd name="T6" fmla="*/ 8390 w 992"/>
                    <a:gd name="T7" fmla="*/ 1 h 770"/>
                    <a:gd name="T8" fmla="*/ 8757 w 992"/>
                    <a:gd name="T9" fmla="*/ 1 h 770"/>
                    <a:gd name="T10" fmla="*/ 8596 w 992"/>
                    <a:gd name="T11" fmla="*/ 1 h 770"/>
                    <a:gd name="T12" fmla="*/ 8254 w 992"/>
                    <a:gd name="T13" fmla="*/ 1 h 770"/>
                    <a:gd name="T14" fmla="*/ 7569 w 992"/>
                    <a:gd name="T15" fmla="*/ 1 h 770"/>
                    <a:gd name="T16" fmla="*/ 6723 w 992"/>
                    <a:gd name="T17" fmla="*/ 1 h 770"/>
                    <a:gd name="T18" fmla="*/ 6018 w 992"/>
                    <a:gd name="T19" fmla="*/ 1 h 770"/>
                    <a:gd name="T20" fmla="*/ 5228 w 992"/>
                    <a:gd name="T21" fmla="*/ 1 h 770"/>
                    <a:gd name="T22" fmla="*/ 4475 w 992"/>
                    <a:gd name="T23" fmla="*/ 1 h 770"/>
                    <a:gd name="T24" fmla="*/ 3903 w 992"/>
                    <a:gd name="T25" fmla="*/ 1 h 770"/>
                    <a:gd name="T26" fmla="*/ 3694 w 992"/>
                    <a:gd name="T27" fmla="*/ 1 h 770"/>
                    <a:gd name="T28" fmla="*/ 3462 w 992"/>
                    <a:gd name="T29" fmla="*/ 1 h 770"/>
                    <a:gd name="T30" fmla="*/ 3190 w 992"/>
                    <a:gd name="T31" fmla="*/ 1 h 770"/>
                    <a:gd name="T32" fmla="*/ 2986 w 992"/>
                    <a:gd name="T33" fmla="*/ 1 h 770"/>
                    <a:gd name="T34" fmla="*/ 2986 w 992"/>
                    <a:gd name="T35" fmla="*/ 1 h 770"/>
                    <a:gd name="T36" fmla="*/ 2845 w 992"/>
                    <a:gd name="T37" fmla="*/ 1 h 770"/>
                    <a:gd name="T38" fmla="*/ 2455 w 992"/>
                    <a:gd name="T39" fmla="*/ 1 h 770"/>
                    <a:gd name="T40" fmla="*/ 1973 w 992"/>
                    <a:gd name="T41" fmla="*/ 1 h 770"/>
                    <a:gd name="T42" fmla="*/ 1525 w 992"/>
                    <a:gd name="T43" fmla="*/ 1 h 770"/>
                    <a:gd name="T44" fmla="*/ 1012 w 992"/>
                    <a:gd name="T45" fmla="*/ 1 h 770"/>
                    <a:gd name="T46" fmla="*/ 234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48 w 992"/>
                    <a:gd name="T53" fmla="*/ 1 h 770"/>
                    <a:gd name="T54" fmla="*/ 722 w 992"/>
                    <a:gd name="T55" fmla="*/ 1 h 770"/>
                    <a:gd name="T56" fmla="*/ 1045 w 992"/>
                    <a:gd name="T57" fmla="*/ 1 h 770"/>
                    <a:gd name="T58" fmla="*/ 1667 w 992"/>
                    <a:gd name="T59" fmla="*/ 1 h 770"/>
                    <a:gd name="T60" fmla="*/ 2271 w 992"/>
                    <a:gd name="T61" fmla="*/ 1 h 770"/>
                    <a:gd name="T62" fmla="*/ 2845 w 992"/>
                    <a:gd name="T63" fmla="*/ 1 h 770"/>
                    <a:gd name="T64" fmla="*/ 3665 w 992"/>
                    <a:gd name="T65" fmla="*/ 0 h 770"/>
                    <a:gd name="T66" fmla="*/ 3694 w 992"/>
                    <a:gd name="T67" fmla="*/ 1 h 770"/>
                    <a:gd name="T68" fmla="*/ 3509 w 992"/>
                    <a:gd name="T69" fmla="*/ 1 h 770"/>
                    <a:gd name="T70" fmla="*/ 3462 w 992"/>
                    <a:gd name="T71" fmla="*/ 1 h 770"/>
                    <a:gd name="T72" fmla="*/ 3694 w 992"/>
                    <a:gd name="T73" fmla="*/ 1 h 770"/>
                    <a:gd name="T74" fmla="*/ 4080 w 992"/>
                    <a:gd name="T75" fmla="*/ 1 h 770"/>
                    <a:gd name="T76" fmla="*/ 4409 w 992"/>
                    <a:gd name="T77" fmla="*/ 1 h 770"/>
                    <a:gd name="T78" fmla="*/ 4928 w 992"/>
                    <a:gd name="T79" fmla="*/ 1 h 770"/>
                    <a:gd name="T80" fmla="*/ 5430 w 992"/>
                    <a:gd name="T81" fmla="*/ 1 h 770"/>
                    <a:gd name="T82" fmla="*/ 5943 w 992"/>
                    <a:gd name="T83" fmla="*/ 1 h 770"/>
                    <a:gd name="T84" fmla="*/ 6619 w 992"/>
                    <a:gd name="T85" fmla="*/ 1 h 770"/>
                    <a:gd name="T86" fmla="*/ 7065 w 992"/>
                    <a:gd name="T87" fmla="*/ 1 h 770"/>
                    <a:gd name="T88" fmla="*/ 7136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6" name="Freeform 23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2 w 699"/>
                    <a:gd name="T1" fmla="*/ 6 h 1216"/>
                    <a:gd name="T2" fmla="*/ 2 w 699"/>
                    <a:gd name="T3" fmla="*/ 7 h 1216"/>
                    <a:gd name="T4" fmla="*/ 2 w 699"/>
                    <a:gd name="T5" fmla="*/ 7 h 1216"/>
                    <a:gd name="T6" fmla="*/ 3 w 699"/>
                    <a:gd name="T7" fmla="*/ 7 h 1216"/>
                    <a:gd name="T8" fmla="*/ 3 w 699"/>
                    <a:gd name="T9" fmla="*/ 7 h 1216"/>
                    <a:gd name="T10" fmla="*/ 3 w 699"/>
                    <a:gd name="T11" fmla="*/ 8 h 1216"/>
                    <a:gd name="T12" fmla="*/ 3 w 699"/>
                    <a:gd name="T13" fmla="*/ 8 h 1216"/>
                    <a:gd name="T14" fmla="*/ 2 w 699"/>
                    <a:gd name="T15" fmla="*/ 7 h 1216"/>
                    <a:gd name="T16" fmla="*/ 1 w 699"/>
                    <a:gd name="T17" fmla="*/ 7 h 1216"/>
                    <a:gd name="T18" fmla="*/ 1 w 699"/>
                    <a:gd name="T19" fmla="*/ 6 h 1216"/>
                    <a:gd name="T20" fmla="*/ 1 w 699"/>
                    <a:gd name="T21" fmla="*/ 5 h 1216"/>
                    <a:gd name="T22" fmla="*/ 1 w 699"/>
                    <a:gd name="T23" fmla="*/ 4 h 1216"/>
                    <a:gd name="T24" fmla="*/ 1 w 699"/>
                    <a:gd name="T25" fmla="*/ 2 h 1216"/>
                    <a:gd name="T26" fmla="*/ 1 w 699"/>
                    <a:gd name="T27" fmla="*/ 2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2 h 1216"/>
                    <a:gd name="T74" fmla="*/ 1 w 699"/>
                    <a:gd name="T75" fmla="*/ 3 h 1216"/>
                    <a:gd name="T76" fmla="*/ 1 w 699"/>
                    <a:gd name="T77" fmla="*/ 4 h 1216"/>
                    <a:gd name="T78" fmla="*/ 1 w 699"/>
                    <a:gd name="T79" fmla="*/ 5 h 1216"/>
                    <a:gd name="T80" fmla="*/ 1 w 699"/>
                    <a:gd name="T81" fmla="*/ 6 h 1216"/>
                    <a:gd name="T82" fmla="*/ 2 w 699"/>
                    <a:gd name="T83" fmla="*/ 6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97" name="Freeform 24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2 w 915"/>
                    <a:gd name="T13" fmla="*/ 1 h 1139"/>
                    <a:gd name="T14" fmla="*/ 3 w 915"/>
                    <a:gd name="T15" fmla="*/ 1 h 1139"/>
                    <a:gd name="T16" fmla="*/ 3 w 915"/>
                    <a:gd name="T17" fmla="*/ 1 h 1139"/>
                    <a:gd name="T18" fmla="*/ 3 w 915"/>
                    <a:gd name="T19" fmla="*/ 1 h 1139"/>
                    <a:gd name="T20" fmla="*/ 3 w 915"/>
                    <a:gd name="T21" fmla="*/ 1 h 1139"/>
                    <a:gd name="T22" fmla="*/ 3 w 915"/>
                    <a:gd name="T23" fmla="*/ 1 h 1139"/>
                    <a:gd name="T24" fmla="*/ 3 w 915"/>
                    <a:gd name="T25" fmla="*/ 1 h 1139"/>
                    <a:gd name="T26" fmla="*/ 4 w 915"/>
                    <a:gd name="T27" fmla="*/ 1 h 1139"/>
                    <a:gd name="T28" fmla="*/ 4 w 915"/>
                    <a:gd name="T29" fmla="*/ 1 h 1139"/>
                    <a:gd name="T30" fmla="*/ 3 w 915"/>
                    <a:gd name="T31" fmla="*/ 1 h 1139"/>
                    <a:gd name="T32" fmla="*/ 3 w 915"/>
                    <a:gd name="T33" fmla="*/ 1 h 1139"/>
                    <a:gd name="T34" fmla="*/ 3 w 915"/>
                    <a:gd name="T35" fmla="*/ 1 h 1139"/>
                    <a:gd name="T36" fmla="*/ 3 w 915"/>
                    <a:gd name="T37" fmla="*/ 1 h 1139"/>
                    <a:gd name="T38" fmla="*/ 3 w 915"/>
                    <a:gd name="T39" fmla="*/ 1 h 1139"/>
                    <a:gd name="T40" fmla="*/ 3 w 915"/>
                    <a:gd name="T41" fmla="*/ 1 h 1139"/>
                    <a:gd name="T42" fmla="*/ 3 w 915"/>
                    <a:gd name="T43" fmla="*/ 1 h 1139"/>
                    <a:gd name="T44" fmla="*/ 3 w 915"/>
                    <a:gd name="T45" fmla="*/ 1 h 1139"/>
                    <a:gd name="T46" fmla="*/ 3 w 915"/>
                    <a:gd name="T47" fmla="*/ 0 h 1139"/>
                    <a:gd name="T48" fmla="*/ 3 w 915"/>
                    <a:gd name="T49" fmla="*/ 1 h 1139"/>
                    <a:gd name="T50" fmla="*/ 3 w 915"/>
                    <a:gd name="T51" fmla="*/ 1 h 1139"/>
                    <a:gd name="T52" fmla="*/ 3 w 915"/>
                    <a:gd name="T53" fmla="*/ 1 h 1139"/>
                    <a:gd name="T54" fmla="*/ 3 w 915"/>
                    <a:gd name="T55" fmla="*/ 1 h 1139"/>
                    <a:gd name="T56" fmla="*/ 3 w 915"/>
                    <a:gd name="T57" fmla="*/ 1 h 1139"/>
                    <a:gd name="T58" fmla="*/ 3 w 915"/>
                    <a:gd name="T59" fmla="*/ 1 h 1139"/>
                    <a:gd name="T60" fmla="*/ 3 w 915"/>
                    <a:gd name="T61" fmla="*/ 1 h 1139"/>
                    <a:gd name="T62" fmla="*/ 3 w 915"/>
                    <a:gd name="T63" fmla="*/ 1 h 1139"/>
                    <a:gd name="T64" fmla="*/ 3 w 915"/>
                    <a:gd name="T65" fmla="*/ 1 h 1139"/>
                    <a:gd name="T66" fmla="*/ 3 w 915"/>
                    <a:gd name="T67" fmla="*/ 1 h 1139"/>
                    <a:gd name="T68" fmla="*/ 3 w 915"/>
                    <a:gd name="T69" fmla="*/ 1 h 1139"/>
                    <a:gd name="T70" fmla="*/ 3 w 915"/>
                    <a:gd name="T71" fmla="*/ 1 h 1139"/>
                    <a:gd name="T72" fmla="*/ 3 w 915"/>
                    <a:gd name="T73" fmla="*/ 1 h 1139"/>
                    <a:gd name="T74" fmla="*/ 2 w 915"/>
                    <a:gd name="T75" fmla="*/ 1 h 1139"/>
                    <a:gd name="T76" fmla="*/ 2 w 915"/>
                    <a:gd name="T77" fmla="*/ 1 h 1139"/>
                    <a:gd name="T78" fmla="*/ 2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67286" name="Rectangle 25"/>
            <p:cNvSpPr>
              <a:spLocks noChangeArrowheads="1"/>
            </p:cNvSpPr>
            <p:nvPr/>
          </p:nvSpPr>
          <p:spPr bwMode="auto">
            <a:xfrm>
              <a:off x="1434" y="48"/>
              <a:ext cx="2941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4400" i="0">
                  <a:solidFill>
                    <a:schemeClr val="tx2"/>
                  </a:solidFill>
                </a:rPr>
                <a:t>Clean up loose ends</a:t>
              </a:r>
              <a:endParaRPr lang="en-US" altLang="en-US" sz="4400" i="0">
                <a:solidFill>
                  <a:schemeClr val="tx2"/>
                </a:solidFill>
              </a:endParaRPr>
            </a:p>
          </p:txBody>
        </p:sp>
      </p:grpSp>
      <p:sp>
        <p:nvSpPr>
          <p:cNvPr id="1067040" name="Rectangle 32"/>
          <p:cNvSpPr>
            <a:spLocks noChangeArrowheads="1"/>
          </p:cNvSpPr>
          <p:nvPr/>
        </p:nvSpPr>
        <p:spPr bwMode="auto">
          <a:xfrm>
            <a:off x="2751138" y="2362200"/>
            <a:ext cx="61452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Alg commit to or reject each object. </a:t>
            </a:r>
          </a:p>
        </p:txBody>
      </p:sp>
      <p:sp>
        <p:nvSpPr>
          <p:cNvPr id="1067041" name="Rectangle 33"/>
          <p:cNvSpPr>
            <a:spLocks noChangeArrowheads="1"/>
          </p:cNvSpPr>
          <p:nvPr/>
        </p:nvSpPr>
        <p:spPr bwMode="auto">
          <a:xfrm>
            <a:off x="2743200" y="2819400"/>
            <a:ext cx="5759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/>
              <a:t>Has given a “solution”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>
                <a:solidFill>
                  <a:srgbClr val="FF66FF"/>
                </a:solidFill>
              </a:rPr>
              <a:t>=S</a:t>
            </a:r>
            <a:r>
              <a:rPr lang="en-US" altLang="en-US" i="0"/>
              <a:t>.   </a:t>
            </a:r>
          </a:p>
        </p:txBody>
      </p:sp>
      <p:grpSp>
        <p:nvGrpSpPr>
          <p:cNvPr id="7" name="Group 43"/>
          <p:cNvGrpSpPr>
            <a:grpSpLocks/>
          </p:cNvGrpSpPr>
          <p:nvPr/>
        </p:nvGrpSpPr>
        <p:grpSpPr bwMode="auto">
          <a:xfrm>
            <a:off x="-76200" y="2378075"/>
            <a:ext cx="2819400" cy="519113"/>
            <a:chOff x="-48" y="1498"/>
            <a:chExt cx="1776" cy="327"/>
          </a:xfrm>
        </p:grpSpPr>
        <p:sp>
          <p:nvSpPr>
            <p:cNvPr id="267282" name="Rectangle 26"/>
            <p:cNvSpPr>
              <a:spLocks noChangeArrowheads="1"/>
            </p:cNvSpPr>
            <p:nvPr/>
          </p:nvSpPr>
          <p:spPr bwMode="auto">
            <a:xfrm>
              <a:off x="-48" y="1498"/>
              <a:ext cx="124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chemeClr val="accent1"/>
                </a:solidFill>
              </a:endParaRPr>
            </a:p>
          </p:txBody>
        </p:sp>
        <p:sp>
          <p:nvSpPr>
            <p:cNvPr id="267283" name="AutoShape 27"/>
            <p:cNvSpPr>
              <a:spLocks noChangeArrowheads="1"/>
            </p:cNvSpPr>
            <p:nvPr/>
          </p:nvSpPr>
          <p:spPr bwMode="auto">
            <a:xfrm>
              <a:off x="1296" y="1518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</p:grpSp>
      <p:grpSp>
        <p:nvGrpSpPr>
          <p:cNvPr id="8" name="Group 46"/>
          <p:cNvGrpSpPr>
            <a:grpSpLocks/>
          </p:cNvGrpSpPr>
          <p:nvPr/>
        </p:nvGrpSpPr>
        <p:grpSpPr bwMode="auto">
          <a:xfrm>
            <a:off x="-74613" y="3703638"/>
            <a:ext cx="2817813" cy="534987"/>
            <a:chOff x="-47" y="2333"/>
            <a:chExt cx="1775" cy="337"/>
          </a:xfrm>
        </p:grpSpPr>
        <p:sp>
          <p:nvSpPr>
            <p:cNvPr id="267280" name="Rectangle 29"/>
            <p:cNvSpPr>
              <a:spLocks noChangeArrowheads="1"/>
            </p:cNvSpPr>
            <p:nvPr/>
          </p:nvSpPr>
          <p:spPr bwMode="auto">
            <a:xfrm>
              <a:off x="-47" y="2343"/>
              <a:ext cx="5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&lt;LI&gt;</a:t>
              </a:r>
            </a:p>
          </p:txBody>
        </p:sp>
        <p:sp>
          <p:nvSpPr>
            <p:cNvPr id="267281" name="AutoShape 34"/>
            <p:cNvSpPr>
              <a:spLocks noChangeArrowheads="1"/>
            </p:cNvSpPr>
            <p:nvPr/>
          </p:nvSpPr>
          <p:spPr bwMode="auto">
            <a:xfrm>
              <a:off x="1296" y="233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</p:grpSp>
      <p:sp>
        <p:nvSpPr>
          <p:cNvPr id="1067043" name="Rectangle 35"/>
          <p:cNvSpPr>
            <a:spLocks noChangeArrowheads="1"/>
          </p:cNvSpPr>
          <p:nvPr/>
        </p:nvSpPr>
        <p:spPr bwMode="auto">
          <a:xfrm>
            <a:off x="2786063" y="3657600"/>
            <a:ext cx="52466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i="0">
                <a:latin typeface="Symbol" pitchFamily="18" charset="2"/>
              </a:rPr>
              <a:t>$</a:t>
            </a:r>
            <a:r>
              <a:rPr lang="en-US" altLang="en-US" i="0"/>
              <a:t> optSol </a:t>
            </a:r>
            <a:r>
              <a:rPr lang="en-US" altLang="en-US">
                <a:solidFill>
                  <a:srgbClr val="FF66FF"/>
                </a:solidFill>
              </a:rPr>
              <a:t>S</a:t>
            </a:r>
            <a:r>
              <a:rPr lang="en-US" altLang="en-US" baseline="-25000">
                <a:solidFill>
                  <a:srgbClr val="FF66FF"/>
                </a:solidFill>
              </a:rPr>
              <a:t>exit  </a:t>
            </a:r>
            <a:r>
              <a:rPr lang="en-US" altLang="en-US" i="0"/>
              <a:t>that extends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 i="0"/>
              <a:t>.</a:t>
            </a:r>
          </a:p>
        </p:txBody>
      </p:sp>
      <p:sp>
        <p:nvSpPr>
          <p:cNvPr id="1067044" name="Rectangle 36"/>
          <p:cNvSpPr>
            <a:spLocks noChangeArrowheads="1"/>
          </p:cNvSpPr>
          <p:nvPr/>
        </p:nvSpPr>
        <p:spPr bwMode="auto">
          <a:xfrm>
            <a:off x="2852738" y="4191000"/>
            <a:ext cx="49657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>
                <a:solidFill>
                  <a:srgbClr val="FF66FF"/>
                </a:solidFill>
              </a:rPr>
              <a:t>=S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>
                <a:solidFill>
                  <a:srgbClr val="FF66FF"/>
                </a:solidFill>
              </a:rPr>
              <a:t> </a:t>
            </a:r>
            <a:r>
              <a:rPr lang="en-US" altLang="en-US" i="0"/>
              <a:t>must be an optSol. </a:t>
            </a:r>
          </a:p>
        </p:txBody>
      </p:sp>
      <p:sp>
        <p:nvSpPr>
          <p:cNvPr id="1067045" name="Text Box 37"/>
          <p:cNvSpPr txBox="1">
            <a:spLocks noChangeArrowheads="1"/>
          </p:cNvSpPr>
          <p:nvPr/>
        </p:nvSpPr>
        <p:spPr bwMode="auto">
          <a:xfrm>
            <a:off x="2794000" y="5062538"/>
            <a:ext cx="2892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i="0"/>
              <a:t>Alg returns </a:t>
            </a:r>
            <a:r>
              <a:rPr lang="en-US" altLang="en-US">
                <a:solidFill>
                  <a:srgbClr val="FF66FF"/>
                </a:solidFill>
              </a:rPr>
              <a:t>A</a:t>
            </a:r>
            <a:r>
              <a:rPr lang="en-US" altLang="en-US" baseline="-25000">
                <a:solidFill>
                  <a:srgbClr val="FF66FF"/>
                </a:solidFill>
              </a:rPr>
              <a:t>exit</a:t>
            </a:r>
            <a:r>
              <a:rPr lang="en-US" altLang="en-US" i="0"/>
              <a:t>.</a:t>
            </a:r>
          </a:p>
        </p:txBody>
      </p:sp>
      <p:grpSp>
        <p:nvGrpSpPr>
          <p:cNvPr id="9" name="Group 42"/>
          <p:cNvGrpSpPr>
            <a:grpSpLocks/>
          </p:cNvGrpSpPr>
          <p:nvPr/>
        </p:nvGrpSpPr>
        <p:grpSpPr bwMode="auto">
          <a:xfrm>
            <a:off x="5951538" y="6019800"/>
            <a:ext cx="2784475" cy="534988"/>
            <a:chOff x="1296" y="3600"/>
            <a:chExt cx="1754" cy="337"/>
          </a:xfrm>
        </p:grpSpPr>
        <p:sp>
          <p:nvSpPr>
            <p:cNvPr id="267278" name="Text Box 28"/>
            <p:cNvSpPr txBox="1">
              <a:spLocks noChangeArrowheads="1"/>
            </p:cNvSpPr>
            <p:nvPr/>
          </p:nvSpPr>
          <p:spPr bwMode="auto">
            <a:xfrm>
              <a:off x="1824" y="3610"/>
              <a:ext cx="12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267279" name="AutoShape 39"/>
            <p:cNvSpPr>
              <a:spLocks noChangeArrowheads="1"/>
            </p:cNvSpPr>
            <p:nvPr/>
          </p:nvSpPr>
          <p:spPr bwMode="auto">
            <a:xfrm>
              <a:off x="1296" y="3600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grpSp>
        <p:nvGrpSpPr>
          <p:cNvPr id="10" name="Group 45"/>
          <p:cNvGrpSpPr>
            <a:grpSpLocks/>
          </p:cNvGrpSpPr>
          <p:nvPr/>
        </p:nvGrpSpPr>
        <p:grpSpPr bwMode="auto">
          <a:xfrm>
            <a:off x="1588" y="5105400"/>
            <a:ext cx="2741612" cy="519113"/>
            <a:chOff x="1" y="3216"/>
            <a:chExt cx="1727" cy="327"/>
          </a:xfrm>
        </p:grpSpPr>
        <p:sp>
          <p:nvSpPr>
            <p:cNvPr id="267276" name="Rectangle 40"/>
            <p:cNvSpPr>
              <a:spLocks noChangeArrowheads="1"/>
            </p:cNvSpPr>
            <p:nvPr/>
          </p:nvSpPr>
          <p:spPr bwMode="auto">
            <a:xfrm>
              <a:off x="1" y="3216"/>
              <a:ext cx="8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</a:p>
          </p:txBody>
        </p:sp>
        <p:sp>
          <p:nvSpPr>
            <p:cNvPr id="267277" name="AutoShape 41"/>
            <p:cNvSpPr>
              <a:spLocks noChangeArrowheads="1"/>
            </p:cNvSpPr>
            <p:nvPr/>
          </p:nvSpPr>
          <p:spPr bwMode="auto">
            <a:xfrm>
              <a:off x="1296" y="3216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i="0">
                <a:solidFill>
                  <a:schemeClr val="hlink"/>
                </a:solidFill>
                <a:latin typeface="Technic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74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67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67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67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67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67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67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67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67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67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67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7040" grpId="0" autoUpdateAnimBg="0"/>
      <p:bldP spid="1067041" grpId="0" autoUpdateAnimBg="0"/>
      <p:bldP spid="1067043" grpId="0" autoUpdateAnimBg="0"/>
      <p:bldP spid="1067044" grpId="0" autoUpdateAnimBg="0"/>
      <p:bldP spid="1067045" grpId="0" autoUpdateAnimBg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1129475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6830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26851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26852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52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68518" name="Picture 2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26851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70341" name="Equation" r:id="rId5" imgW="342603" imgH="177646" progId="Equation.3">
                    <p:embed/>
                  </p:oleObj>
                </mc:Choice>
                <mc:Fallback>
                  <p:oleObj name="Equation" r:id="rId5" imgW="342603" imgH="177646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6852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26852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6852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6831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26850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26851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  <p:pic>
            <p:nvPicPr>
              <p:cNvPr id="268516" name="Picture 3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6850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26850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2 w 600"/>
                  <a:gd name="T37" fmla="*/ 1 h 608"/>
                  <a:gd name="T38" fmla="*/ 2 w 600"/>
                  <a:gd name="T39" fmla="*/ 1 h 608"/>
                  <a:gd name="T40" fmla="*/ 2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0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2 w 619"/>
                  <a:gd name="T7" fmla="*/ 0 h 1085"/>
                  <a:gd name="T8" fmla="*/ 2 w 619"/>
                  <a:gd name="T9" fmla="*/ 1 h 1085"/>
                  <a:gd name="T10" fmla="*/ 2 w 619"/>
                  <a:gd name="T11" fmla="*/ 1 h 1085"/>
                  <a:gd name="T12" fmla="*/ 2 w 619"/>
                  <a:gd name="T13" fmla="*/ 1 h 1085"/>
                  <a:gd name="T14" fmla="*/ 2 w 619"/>
                  <a:gd name="T15" fmla="*/ 2 h 1085"/>
                  <a:gd name="T16" fmla="*/ 2 w 619"/>
                  <a:gd name="T17" fmla="*/ 3 h 1085"/>
                  <a:gd name="T18" fmla="*/ 1 w 619"/>
                  <a:gd name="T19" fmla="*/ 3 h 1085"/>
                  <a:gd name="T20" fmla="*/ 1 w 619"/>
                  <a:gd name="T21" fmla="*/ 4 h 1085"/>
                  <a:gd name="T22" fmla="*/ 1 w 619"/>
                  <a:gd name="T23" fmla="*/ 5 h 1085"/>
                  <a:gd name="T24" fmla="*/ 2 w 619"/>
                  <a:gd name="T25" fmla="*/ 5 h 1085"/>
                  <a:gd name="T26" fmla="*/ 2 w 619"/>
                  <a:gd name="T27" fmla="*/ 6 h 1085"/>
                  <a:gd name="T28" fmla="*/ 1 w 619"/>
                  <a:gd name="T29" fmla="*/ 7 h 1085"/>
                  <a:gd name="T30" fmla="*/ 1 w 619"/>
                  <a:gd name="T31" fmla="*/ 7 h 1085"/>
                  <a:gd name="T32" fmla="*/ 1 w 619"/>
                  <a:gd name="T33" fmla="*/ 7 h 1085"/>
                  <a:gd name="T34" fmla="*/ 1 w 619"/>
                  <a:gd name="T35" fmla="*/ 7 h 1085"/>
                  <a:gd name="T36" fmla="*/ 1 w 619"/>
                  <a:gd name="T37" fmla="*/ 7 h 1085"/>
                  <a:gd name="T38" fmla="*/ 1 w 619"/>
                  <a:gd name="T39" fmla="*/ 6 h 1085"/>
                  <a:gd name="T40" fmla="*/ 0 w 619"/>
                  <a:gd name="T41" fmla="*/ 5 h 1085"/>
                  <a:gd name="T42" fmla="*/ 1 w 619"/>
                  <a:gd name="T43" fmla="*/ 4 h 1085"/>
                  <a:gd name="T44" fmla="*/ 1 w 619"/>
                  <a:gd name="T45" fmla="*/ 3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13 w 782"/>
                  <a:gd name="T3" fmla="*/ 0 h 808"/>
                  <a:gd name="T4" fmla="*/ 275 w 782"/>
                  <a:gd name="T5" fmla="*/ 0 h 808"/>
                  <a:gd name="T6" fmla="*/ 580 w 782"/>
                  <a:gd name="T7" fmla="*/ 1 h 808"/>
                  <a:gd name="T8" fmla="*/ 941 w 782"/>
                  <a:gd name="T9" fmla="*/ 1 h 808"/>
                  <a:gd name="T10" fmla="*/ 1074 w 782"/>
                  <a:gd name="T11" fmla="*/ 1 h 808"/>
                  <a:gd name="T12" fmla="*/ 1135 w 782"/>
                  <a:gd name="T13" fmla="*/ 1 h 808"/>
                  <a:gd name="T14" fmla="*/ 1147 w 782"/>
                  <a:gd name="T15" fmla="*/ 1 h 808"/>
                  <a:gd name="T16" fmla="*/ 1107 w 782"/>
                  <a:gd name="T17" fmla="*/ 1 h 808"/>
                  <a:gd name="T18" fmla="*/ 995 w 782"/>
                  <a:gd name="T19" fmla="*/ 1 h 808"/>
                  <a:gd name="T20" fmla="*/ 851 w 782"/>
                  <a:gd name="T21" fmla="*/ 1 h 808"/>
                  <a:gd name="T22" fmla="*/ 746 w 782"/>
                  <a:gd name="T23" fmla="*/ 1 h 808"/>
                  <a:gd name="T24" fmla="*/ 698 w 782"/>
                  <a:gd name="T25" fmla="*/ 1 h 808"/>
                  <a:gd name="T26" fmla="*/ 667 w 782"/>
                  <a:gd name="T27" fmla="*/ 1 h 808"/>
                  <a:gd name="T28" fmla="*/ 678 w 782"/>
                  <a:gd name="T29" fmla="*/ 2 h 808"/>
                  <a:gd name="T30" fmla="*/ 686 w 782"/>
                  <a:gd name="T31" fmla="*/ 2 h 808"/>
                  <a:gd name="T32" fmla="*/ 815 w 782"/>
                  <a:gd name="T33" fmla="*/ 2 h 808"/>
                  <a:gd name="T34" fmla="*/ 1019 w 782"/>
                  <a:gd name="T35" fmla="*/ 2 h 808"/>
                  <a:gd name="T36" fmla="*/ 1147 w 782"/>
                  <a:gd name="T37" fmla="*/ 2 h 808"/>
                  <a:gd name="T38" fmla="*/ 1283 w 782"/>
                  <a:gd name="T39" fmla="*/ 2 h 808"/>
                  <a:gd name="T40" fmla="*/ 1325 w 782"/>
                  <a:gd name="T41" fmla="*/ 2 h 808"/>
                  <a:gd name="T42" fmla="*/ 1283 w 782"/>
                  <a:gd name="T43" fmla="*/ 2 h 808"/>
                  <a:gd name="T44" fmla="*/ 1228 w 782"/>
                  <a:gd name="T45" fmla="*/ 2 h 808"/>
                  <a:gd name="T46" fmla="*/ 1135 w 782"/>
                  <a:gd name="T47" fmla="*/ 2 h 808"/>
                  <a:gd name="T48" fmla="*/ 1013 w 782"/>
                  <a:gd name="T49" fmla="*/ 2 h 808"/>
                  <a:gd name="T50" fmla="*/ 881 w 782"/>
                  <a:gd name="T51" fmla="*/ 2 h 808"/>
                  <a:gd name="T52" fmla="*/ 667 w 782"/>
                  <a:gd name="T53" fmla="*/ 2 h 808"/>
                  <a:gd name="T54" fmla="*/ 601 w 782"/>
                  <a:gd name="T55" fmla="*/ 2 h 808"/>
                  <a:gd name="T56" fmla="*/ 566 w 782"/>
                  <a:gd name="T57" fmla="*/ 2 h 808"/>
                  <a:gd name="T58" fmla="*/ 566 w 782"/>
                  <a:gd name="T59" fmla="*/ 2 h 808"/>
                  <a:gd name="T60" fmla="*/ 566 w 782"/>
                  <a:gd name="T61" fmla="*/ 1 h 808"/>
                  <a:gd name="T62" fmla="*/ 658 w 782"/>
                  <a:gd name="T63" fmla="*/ 1 h 808"/>
                  <a:gd name="T64" fmla="*/ 794 w 782"/>
                  <a:gd name="T65" fmla="*/ 1 h 808"/>
                  <a:gd name="T66" fmla="*/ 915 w 782"/>
                  <a:gd name="T67" fmla="*/ 1 h 808"/>
                  <a:gd name="T68" fmla="*/ 990 w 782"/>
                  <a:gd name="T69" fmla="*/ 1 h 808"/>
                  <a:gd name="T70" fmla="*/ 1029 w 782"/>
                  <a:gd name="T71" fmla="*/ 1 h 808"/>
                  <a:gd name="T72" fmla="*/ 1013 w 782"/>
                  <a:gd name="T73" fmla="*/ 1 h 808"/>
                  <a:gd name="T74" fmla="*/ 957 w 782"/>
                  <a:gd name="T75" fmla="*/ 1 h 808"/>
                  <a:gd name="T76" fmla="*/ 881 w 782"/>
                  <a:gd name="T77" fmla="*/ 1 h 808"/>
                  <a:gd name="T78" fmla="*/ 794 w 782"/>
                  <a:gd name="T79" fmla="*/ 1 h 808"/>
                  <a:gd name="T80" fmla="*/ 607 w 782"/>
                  <a:gd name="T81" fmla="*/ 1 h 808"/>
                  <a:gd name="T82" fmla="*/ 327 w 782"/>
                  <a:gd name="T83" fmla="*/ 1 h 808"/>
                  <a:gd name="T84" fmla="*/ 118 w 782"/>
                  <a:gd name="T85" fmla="*/ 1 h 808"/>
                  <a:gd name="T86" fmla="*/ 34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136 w 992"/>
                  <a:gd name="T1" fmla="*/ 1 h 770"/>
                  <a:gd name="T2" fmla="*/ 7271 w 992"/>
                  <a:gd name="T3" fmla="*/ 1 h 770"/>
                  <a:gd name="T4" fmla="*/ 7771 w 992"/>
                  <a:gd name="T5" fmla="*/ 1 h 770"/>
                  <a:gd name="T6" fmla="*/ 8390 w 992"/>
                  <a:gd name="T7" fmla="*/ 1 h 770"/>
                  <a:gd name="T8" fmla="*/ 8757 w 992"/>
                  <a:gd name="T9" fmla="*/ 1 h 770"/>
                  <a:gd name="T10" fmla="*/ 8596 w 992"/>
                  <a:gd name="T11" fmla="*/ 1 h 770"/>
                  <a:gd name="T12" fmla="*/ 8254 w 992"/>
                  <a:gd name="T13" fmla="*/ 1 h 770"/>
                  <a:gd name="T14" fmla="*/ 7569 w 992"/>
                  <a:gd name="T15" fmla="*/ 1 h 770"/>
                  <a:gd name="T16" fmla="*/ 6723 w 992"/>
                  <a:gd name="T17" fmla="*/ 1 h 770"/>
                  <a:gd name="T18" fmla="*/ 6018 w 992"/>
                  <a:gd name="T19" fmla="*/ 1 h 770"/>
                  <a:gd name="T20" fmla="*/ 5228 w 992"/>
                  <a:gd name="T21" fmla="*/ 1 h 770"/>
                  <a:gd name="T22" fmla="*/ 4475 w 992"/>
                  <a:gd name="T23" fmla="*/ 1 h 770"/>
                  <a:gd name="T24" fmla="*/ 3903 w 992"/>
                  <a:gd name="T25" fmla="*/ 1 h 770"/>
                  <a:gd name="T26" fmla="*/ 3694 w 992"/>
                  <a:gd name="T27" fmla="*/ 1 h 770"/>
                  <a:gd name="T28" fmla="*/ 3462 w 992"/>
                  <a:gd name="T29" fmla="*/ 1 h 770"/>
                  <a:gd name="T30" fmla="*/ 3190 w 992"/>
                  <a:gd name="T31" fmla="*/ 1 h 770"/>
                  <a:gd name="T32" fmla="*/ 2986 w 992"/>
                  <a:gd name="T33" fmla="*/ 1 h 770"/>
                  <a:gd name="T34" fmla="*/ 2986 w 992"/>
                  <a:gd name="T35" fmla="*/ 1 h 770"/>
                  <a:gd name="T36" fmla="*/ 2845 w 992"/>
                  <a:gd name="T37" fmla="*/ 1 h 770"/>
                  <a:gd name="T38" fmla="*/ 2455 w 992"/>
                  <a:gd name="T39" fmla="*/ 1 h 770"/>
                  <a:gd name="T40" fmla="*/ 1973 w 992"/>
                  <a:gd name="T41" fmla="*/ 1 h 770"/>
                  <a:gd name="T42" fmla="*/ 1525 w 992"/>
                  <a:gd name="T43" fmla="*/ 1 h 770"/>
                  <a:gd name="T44" fmla="*/ 1012 w 992"/>
                  <a:gd name="T45" fmla="*/ 1 h 770"/>
                  <a:gd name="T46" fmla="*/ 234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48 w 992"/>
                  <a:gd name="T53" fmla="*/ 1 h 770"/>
                  <a:gd name="T54" fmla="*/ 722 w 992"/>
                  <a:gd name="T55" fmla="*/ 1 h 770"/>
                  <a:gd name="T56" fmla="*/ 1045 w 992"/>
                  <a:gd name="T57" fmla="*/ 1 h 770"/>
                  <a:gd name="T58" fmla="*/ 1667 w 992"/>
                  <a:gd name="T59" fmla="*/ 1 h 770"/>
                  <a:gd name="T60" fmla="*/ 2271 w 992"/>
                  <a:gd name="T61" fmla="*/ 1 h 770"/>
                  <a:gd name="T62" fmla="*/ 2845 w 992"/>
                  <a:gd name="T63" fmla="*/ 1 h 770"/>
                  <a:gd name="T64" fmla="*/ 3665 w 992"/>
                  <a:gd name="T65" fmla="*/ 0 h 770"/>
                  <a:gd name="T66" fmla="*/ 3694 w 992"/>
                  <a:gd name="T67" fmla="*/ 1 h 770"/>
                  <a:gd name="T68" fmla="*/ 3509 w 992"/>
                  <a:gd name="T69" fmla="*/ 1 h 770"/>
                  <a:gd name="T70" fmla="*/ 3462 w 992"/>
                  <a:gd name="T71" fmla="*/ 1 h 770"/>
                  <a:gd name="T72" fmla="*/ 3694 w 992"/>
                  <a:gd name="T73" fmla="*/ 1 h 770"/>
                  <a:gd name="T74" fmla="*/ 4080 w 992"/>
                  <a:gd name="T75" fmla="*/ 1 h 770"/>
                  <a:gd name="T76" fmla="*/ 4409 w 992"/>
                  <a:gd name="T77" fmla="*/ 1 h 770"/>
                  <a:gd name="T78" fmla="*/ 4928 w 992"/>
                  <a:gd name="T79" fmla="*/ 1 h 770"/>
                  <a:gd name="T80" fmla="*/ 5430 w 992"/>
                  <a:gd name="T81" fmla="*/ 1 h 770"/>
                  <a:gd name="T82" fmla="*/ 5943 w 992"/>
                  <a:gd name="T83" fmla="*/ 1 h 770"/>
                  <a:gd name="T84" fmla="*/ 6619 w 992"/>
                  <a:gd name="T85" fmla="*/ 1 h 770"/>
                  <a:gd name="T86" fmla="*/ 7065 w 992"/>
                  <a:gd name="T87" fmla="*/ 1 h 770"/>
                  <a:gd name="T88" fmla="*/ 7136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 w 699"/>
                  <a:gd name="T1" fmla="*/ 6 h 1216"/>
                  <a:gd name="T2" fmla="*/ 2 w 699"/>
                  <a:gd name="T3" fmla="*/ 7 h 1216"/>
                  <a:gd name="T4" fmla="*/ 2 w 699"/>
                  <a:gd name="T5" fmla="*/ 7 h 1216"/>
                  <a:gd name="T6" fmla="*/ 3 w 699"/>
                  <a:gd name="T7" fmla="*/ 7 h 1216"/>
                  <a:gd name="T8" fmla="*/ 3 w 699"/>
                  <a:gd name="T9" fmla="*/ 7 h 1216"/>
                  <a:gd name="T10" fmla="*/ 3 w 699"/>
                  <a:gd name="T11" fmla="*/ 8 h 1216"/>
                  <a:gd name="T12" fmla="*/ 3 w 699"/>
                  <a:gd name="T13" fmla="*/ 8 h 1216"/>
                  <a:gd name="T14" fmla="*/ 2 w 699"/>
                  <a:gd name="T15" fmla="*/ 7 h 1216"/>
                  <a:gd name="T16" fmla="*/ 1 w 699"/>
                  <a:gd name="T17" fmla="*/ 7 h 1216"/>
                  <a:gd name="T18" fmla="*/ 1 w 699"/>
                  <a:gd name="T19" fmla="*/ 6 h 1216"/>
                  <a:gd name="T20" fmla="*/ 1 w 699"/>
                  <a:gd name="T21" fmla="*/ 5 h 1216"/>
                  <a:gd name="T22" fmla="*/ 1 w 699"/>
                  <a:gd name="T23" fmla="*/ 4 h 1216"/>
                  <a:gd name="T24" fmla="*/ 1 w 699"/>
                  <a:gd name="T25" fmla="*/ 2 h 1216"/>
                  <a:gd name="T26" fmla="*/ 1 w 699"/>
                  <a:gd name="T27" fmla="*/ 2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2 h 1216"/>
                  <a:gd name="T74" fmla="*/ 1 w 699"/>
                  <a:gd name="T75" fmla="*/ 3 h 1216"/>
                  <a:gd name="T76" fmla="*/ 1 w 699"/>
                  <a:gd name="T77" fmla="*/ 4 h 1216"/>
                  <a:gd name="T78" fmla="*/ 1 w 699"/>
                  <a:gd name="T79" fmla="*/ 5 h 1216"/>
                  <a:gd name="T80" fmla="*/ 1 w 699"/>
                  <a:gd name="T81" fmla="*/ 6 h 1216"/>
                  <a:gd name="T82" fmla="*/ 2 w 699"/>
                  <a:gd name="T83" fmla="*/ 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2 w 915"/>
                  <a:gd name="T13" fmla="*/ 1 h 1139"/>
                  <a:gd name="T14" fmla="*/ 3 w 915"/>
                  <a:gd name="T15" fmla="*/ 1 h 1139"/>
                  <a:gd name="T16" fmla="*/ 3 w 915"/>
                  <a:gd name="T17" fmla="*/ 1 h 1139"/>
                  <a:gd name="T18" fmla="*/ 3 w 915"/>
                  <a:gd name="T19" fmla="*/ 1 h 1139"/>
                  <a:gd name="T20" fmla="*/ 3 w 915"/>
                  <a:gd name="T21" fmla="*/ 1 h 1139"/>
                  <a:gd name="T22" fmla="*/ 3 w 915"/>
                  <a:gd name="T23" fmla="*/ 1 h 1139"/>
                  <a:gd name="T24" fmla="*/ 3 w 915"/>
                  <a:gd name="T25" fmla="*/ 1 h 1139"/>
                  <a:gd name="T26" fmla="*/ 4 w 915"/>
                  <a:gd name="T27" fmla="*/ 1 h 1139"/>
                  <a:gd name="T28" fmla="*/ 4 w 915"/>
                  <a:gd name="T29" fmla="*/ 1 h 1139"/>
                  <a:gd name="T30" fmla="*/ 3 w 915"/>
                  <a:gd name="T31" fmla="*/ 1 h 1139"/>
                  <a:gd name="T32" fmla="*/ 3 w 915"/>
                  <a:gd name="T33" fmla="*/ 1 h 1139"/>
                  <a:gd name="T34" fmla="*/ 3 w 915"/>
                  <a:gd name="T35" fmla="*/ 1 h 1139"/>
                  <a:gd name="T36" fmla="*/ 3 w 915"/>
                  <a:gd name="T37" fmla="*/ 1 h 1139"/>
                  <a:gd name="T38" fmla="*/ 3 w 915"/>
                  <a:gd name="T39" fmla="*/ 1 h 1139"/>
                  <a:gd name="T40" fmla="*/ 3 w 915"/>
                  <a:gd name="T41" fmla="*/ 1 h 1139"/>
                  <a:gd name="T42" fmla="*/ 3 w 915"/>
                  <a:gd name="T43" fmla="*/ 1 h 1139"/>
                  <a:gd name="T44" fmla="*/ 3 w 915"/>
                  <a:gd name="T45" fmla="*/ 1 h 1139"/>
                  <a:gd name="T46" fmla="*/ 3 w 915"/>
                  <a:gd name="T47" fmla="*/ 0 h 1139"/>
                  <a:gd name="T48" fmla="*/ 3 w 915"/>
                  <a:gd name="T49" fmla="*/ 1 h 1139"/>
                  <a:gd name="T50" fmla="*/ 3 w 915"/>
                  <a:gd name="T51" fmla="*/ 1 h 1139"/>
                  <a:gd name="T52" fmla="*/ 3 w 915"/>
                  <a:gd name="T53" fmla="*/ 1 h 1139"/>
                  <a:gd name="T54" fmla="*/ 3 w 915"/>
                  <a:gd name="T55" fmla="*/ 1 h 1139"/>
                  <a:gd name="T56" fmla="*/ 3 w 915"/>
                  <a:gd name="T57" fmla="*/ 1 h 1139"/>
                  <a:gd name="T58" fmla="*/ 3 w 915"/>
                  <a:gd name="T59" fmla="*/ 1 h 1139"/>
                  <a:gd name="T60" fmla="*/ 3 w 915"/>
                  <a:gd name="T61" fmla="*/ 1 h 1139"/>
                  <a:gd name="T62" fmla="*/ 3 w 915"/>
                  <a:gd name="T63" fmla="*/ 1 h 1139"/>
                  <a:gd name="T64" fmla="*/ 3 w 915"/>
                  <a:gd name="T65" fmla="*/ 1 h 1139"/>
                  <a:gd name="T66" fmla="*/ 3 w 915"/>
                  <a:gd name="T67" fmla="*/ 1 h 1139"/>
                  <a:gd name="T68" fmla="*/ 3 w 915"/>
                  <a:gd name="T69" fmla="*/ 1 h 1139"/>
                  <a:gd name="T70" fmla="*/ 3 w 915"/>
                  <a:gd name="T71" fmla="*/ 1 h 1139"/>
                  <a:gd name="T72" fmla="*/ 3 w 915"/>
                  <a:gd name="T73" fmla="*/ 1 h 1139"/>
                  <a:gd name="T74" fmla="*/ 2 w 915"/>
                  <a:gd name="T75" fmla="*/ 1 h 1139"/>
                  <a:gd name="T76" fmla="*/ 2 w 915"/>
                  <a:gd name="T77" fmla="*/ 1 h 1139"/>
                  <a:gd name="T78" fmla="*/ 2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68311" name="Picture 4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8312" name="Picture 4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831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6831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26850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50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831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26850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6850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6831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26848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849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26850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50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6849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pic>
          <p:nvPicPr>
            <p:cNvPr id="268492" name="Picture 57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6849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26849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2 w 600"/>
                  <a:gd name="T37" fmla="*/ 1 h 608"/>
                  <a:gd name="T38" fmla="*/ 2 w 600"/>
                  <a:gd name="T39" fmla="*/ 1 h 608"/>
                  <a:gd name="T40" fmla="*/ 2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2 w 619"/>
                  <a:gd name="T7" fmla="*/ 0 h 1085"/>
                  <a:gd name="T8" fmla="*/ 2 w 619"/>
                  <a:gd name="T9" fmla="*/ 1 h 1085"/>
                  <a:gd name="T10" fmla="*/ 2 w 619"/>
                  <a:gd name="T11" fmla="*/ 1 h 1085"/>
                  <a:gd name="T12" fmla="*/ 2 w 619"/>
                  <a:gd name="T13" fmla="*/ 1 h 1085"/>
                  <a:gd name="T14" fmla="*/ 2 w 619"/>
                  <a:gd name="T15" fmla="*/ 2 h 1085"/>
                  <a:gd name="T16" fmla="*/ 2 w 619"/>
                  <a:gd name="T17" fmla="*/ 3 h 1085"/>
                  <a:gd name="T18" fmla="*/ 1 w 619"/>
                  <a:gd name="T19" fmla="*/ 3 h 1085"/>
                  <a:gd name="T20" fmla="*/ 1 w 619"/>
                  <a:gd name="T21" fmla="*/ 4 h 1085"/>
                  <a:gd name="T22" fmla="*/ 1 w 619"/>
                  <a:gd name="T23" fmla="*/ 5 h 1085"/>
                  <a:gd name="T24" fmla="*/ 2 w 619"/>
                  <a:gd name="T25" fmla="*/ 5 h 1085"/>
                  <a:gd name="T26" fmla="*/ 2 w 619"/>
                  <a:gd name="T27" fmla="*/ 6 h 1085"/>
                  <a:gd name="T28" fmla="*/ 1 w 619"/>
                  <a:gd name="T29" fmla="*/ 7 h 1085"/>
                  <a:gd name="T30" fmla="*/ 1 w 619"/>
                  <a:gd name="T31" fmla="*/ 7 h 1085"/>
                  <a:gd name="T32" fmla="*/ 1 w 619"/>
                  <a:gd name="T33" fmla="*/ 7 h 1085"/>
                  <a:gd name="T34" fmla="*/ 1 w 619"/>
                  <a:gd name="T35" fmla="*/ 7 h 1085"/>
                  <a:gd name="T36" fmla="*/ 1 w 619"/>
                  <a:gd name="T37" fmla="*/ 7 h 1085"/>
                  <a:gd name="T38" fmla="*/ 1 w 619"/>
                  <a:gd name="T39" fmla="*/ 6 h 1085"/>
                  <a:gd name="T40" fmla="*/ 0 w 619"/>
                  <a:gd name="T41" fmla="*/ 5 h 1085"/>
                  <a:gd name="T42" fmla="*/ 1 w 619"/>
                  <a:gd name="T43" fmla="*/ 4 h 1085"/>
                  <a:gd name="T44" fmla="*/ 1 w 619"/>
                  <a:gd name="T45" fmla="*/ 3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13 w 782"/>
                  <a:gd name="T3" fmla="*/ 0 h 808"/>
                  <a:gd name="T4" fmla="*/ 275 w 782"/>
                  <a:gd name="T5" fmla="*/ 0 h 808"/>
                  <a:gd name="T6" fmla="*/ 580 w 782"/>
                  <a:gd name="T7" fmla="*/ 1 h 808"/>
                  <a:gd name="T8" fmla="*/ 941 w 782"/>
                  <a:gd name="T9" fmla="*/ 1 h 808"/>
                  <a:gd name="T10" fmla="*/ 1074 w 782"/>
                  <a:gd name="T11" fmla="*/ 1 h 808"/>
                  <a:gd name="T12" fmla="*/ 1135 w 782"/>
                  <a:gd name="T13" fmla="*/ 1 h 808"/>
                  <a:gd name="T14" fmla="*/ 1147 w 782"/>
                  <a:gd name="T15" fmla="*/ 1 h 808"/>
                  <a:gd name="T16" fmla="*/ 1107 w 782"/>
                  <a:gd name="T17" fmla="*/ 1 h 808"/>
                  <a:gd name="T18" fmla="*/ 995 w 782"/>
                  <a:gd name="T19" fmla="*/ 1 h 808"/>
                  <a:gd name="T20" fmla="*/ 851 w 782"/>
                  <a:gd name="T21" fmla="*/ 1 h 808"/>
                  <a:gd name="T22" fmla="*/ 746 w 782"/>
                  <a:gd name="T23" fmla="*/ 1 h 808"/>
                  <a:gd name="T24" fmla="*/ 698 w 782"/>
                  <a:gd name="T25" fmla="*/ 1 h 808"/>
                  <a:gd name="T26" fmla="*/ 667 w 782"/>
                  <a:gd name="T27" fmla="*/ 1 h 808"/>
                  <a:gd name="T28" fmla="*/ 678 w 782"/>
                  <a:gd name="T29" fmla="*/ 2 h 808"/>
                  <a:gd name="T30" fmla="*/ 686 w 782"/>
                  <a:gd name="T31" fmla="*/ 2 h 808"/>
                  <a:gd name="T32" fmla="*/ 815 w 782"/>
                  <a:gd name="T33" fmla="*/ 2 h 808"/>
                  <a:gd name="T34" fmla="*/ 1019 w 782"/>
                  <a:gd name="T35" fmla="*/ 2 h 808"/>
                  <a:gd name="T36" fmla="*/ 1147 w 782"/>
                  <a:gd name="T37" fmla="*/ 2 h 808"/>
                  <a:gd name="T38" fmla="*/ 1283 w 782"/>
                  <a:gd name="T39" fmla="*/ 2 h 808"/>
                  <a:gd name="T40" fmla="*/ 1325 w 782"/>
                  <a:gd name="T41" fmla="*/ 2 h 808"/>
                  <a:gd name="T42" fmla="*/ 1283 w 782"/>
                  <a:gd name="T43" fmla="*/ 2 h 808"/>
                  <a:gd name="T44" fmla="*/ 1228 w 782"/>
                  <a:gd name="T45" fmla="*/ 2 h 808"/>
                  <a:gd name="T46" fmla="*/ 1135 w 782"/>
                  <a:gd name="T47" fmla="*/ 2 h 808"/>
                  <a:gd name="T48" fmla="*/ 1013 w 782"/>
                  <a:gd name="T49" fmla="*/ 2 h 808"/>
                  <a:gd name="T50" fmla="*/ 881 w 782"/>
                  <a:gd name="T51" fmla="*/ 2 h 808"/>
                  <a:gd name="T52" fmla="*/ 667 w 782"/>
                  <a:gd name="T53" fmla="*/ 2 h 808"/>
                  <a:gd name="T54" fmla="*/ 601 w 782"/>
                  <a:gd name="T55" fmla="*/ 2 h 808"/>
                  <a:gd name="T56" fmla="*/ 566 w 782"/>
                  <a:gd name="T57" fmla="*/ 2 h 808"/>
                  <a:gd name="T58" fmla="*/ 566 w 782"/>
                  <a:gd name="T59" fmla="*/ 2 h 808"/>
                  <a:gd name="T60" fmla="*/ 566 w 782"/>
                  <a:gd name="T61" fmla="*/ 1 h 808"/>
                  <a:gd name="T62" fmla="*/ 658 w 782"/>
                  <a:gd name="T63" fmla="*/ 1 h 808"/>
                  <a:gd name="T64" fmla="*/ 794 w 782"/>
                  <a:gd name="T65" fmla="*/ 1 h 808"/>
                  <a:gd name="T66" fmla="*/ 915 w 782"/>
                  <a:gd name="T67" fmla="*/ 1 h 808"/>
                  <a:gd name="T68" fmla="*/ 990 w 782"/>
                  <a:gd name="T69" fmla="*/ 1 h 808"/>
                  <a:gd name="T70" fmla="*/ 1029 w 782"/>
                  <a:gd name="T71" fmla="*/ 1 h 808"/>
                  <a:gd name="T72" fmla="*/ 1013 w 782"/>
                  <a:gd name="T73" fmla="*/ 1 h 808"/>
                  <a:gd name="T74" fmla="*/ 957 w 782"/>
                  <a:gd name="T75" fmla="*/ 1 h 808"/>
                  <a:gd name="T76" fmla="*/ 881 w 782"/>
                  <a:gd name="T77" fmla="*/ 1 h 808"/>
                  <a:gd name="T78" fmla="*/ 794 w 782"/>
                  <a:gd name="T79" fmla="*/ 1 h 808"/>
                  <a:gd name="T80" fmla="*/ 607 w 782"/>
                  <a:gd name="T81" fmla="*/ 1 h 808"/>
                  <a:gd name="T82" fmla="*/ 327 w 782"/>
                  <a:gd name="T83" fmla="*/ 1 h 808"/>
                  <a:gd name="T84" fmla="*/ 118 w 782"/>
                  <a:gd name="T85" fmla="*/ 1 h 808"/>
                  <a:gd name="T86" fmla="*/ 34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136 w 992"/>
                  <a:gd name="T1" fmla="*/ 1 h 770"/>
                  <a:gd name="T2" fmla="*/ 7271 w 992"/>
                  <a:gd name="T3" fmla="*/ 1 h 770"/>
                  <a:gd name="T4" fmla="*/ 7771 w 992"/>
                  <a:gd name="T5" fmla="*/ 1 h 770"/>
                  <a:gd name="T6" fmla="*/ 8390 w 992"/>
                  <a:gd name="T7" fmla="*/ 1 h 770"/>
                  <a:gd name="T8" fmla="*/ 8757 w 992"/>
                  <a:gd name="T9" fmla="*/ 1 h 770"/>
                  <a:gd name="T10" fmla="*/ 8596 w 992"/>
                  <a:gd name="T11" fmla="*/ 1 h 770"/>
                  <a:gd name="T12" fmla="*/ 8254 w 992"/>
                  <a:gd name="T13" fmla="*/ 1 h 770"/>
                  <a:gd name="T14" fmla="*/ 7569 w 992"/>
                  <a:gd name="T15" fmla="*/ 1 h 770"/>
                  <a:gd name="T16" fmla="*/ 6723 w 992"/>
                  <a:gd name="T17" fmla="*/ 1 h 770"/>
                  <a:gd name="T18" fmla="*/ 6018 w 992"/>
                  <a:gd name="T19" fmla="*/ 1 h 770"/>
                  <a:gd name="T20" fmla="*/ 5228 w 992"/>
                  <a:gd name="T21" fmla="*/ 1 h 770"/>
                  <a:gd name="T22" fmla="*/ 4475 w 992"/>
                  <a:gd name="T23" fmla="*/ 1 h 770"/>
                  <a:gd name="T24" fmla="*/ 3903 w 992"/>
                  <a:gd name="T25" fmla="*/ 1 h 770"/>
                  <a:gd name="T26" fmla="*/ 3694 w 992"/>
                  <a:gd name="T27" fmla="*/ 1 h 770"/>
                  <a:gd name="T28" fmla="*/ 3462 w 992"/>
                  <a:gd name="T29" fmla="*/ 1 h 770"/>
                  <a:gd name="T30" fmla="*/ 3190 w 992"/>
                  <a:gd name="T31" fmla="*/ 1 h 770"/>
                  <a:gd name="T32" fmla="*/ 2986 w 992"/>
                  <a:gd name="T33" fmla="*/ 1 h 770"/>
                  <a:gd name="T34" fmla="*/ 2986 w 992"/>
                  <a:gd name="T35" fmla="*/ 1 h 770"/>
                  <a:gd name="T36" fmla="*/ 2845 w 992"/>
                  <a:gd name="T37" fmla="*/ 1 h 770"/>
                  <a:gd name="T38" fmla="*/ 2455 w 992"/>
                  <a:gd name="T39" fmla="*/ 1 h 770"/>
                  <a:gd name="T40" fmla="*/ 1973 w 992"/>
                  <a:gd name="T41" fmla="*/ 1 h 770"/>
                  <a:gd name="T42" fmla="*/ 1525 w 992"/>
                  <a:gd name="T43" fmla="*/ 1 h 770"/>
                  <a:gd name="T44" fmla="*/ 1012 w 992"/>
                  <a:gd name="T45" fmla="*/ 1 h 770"/>
                  <a:gd name="T46" fmla="*/ 234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48 w 992"/>
                  <a:gd name="T53" fmla="*/ 1 h 770"/>
                  <a:gd name="T54" fmla="*/ 722 w 992"/>
                  <a:gd name="T55" fmla="*/ 1 h 770"/>
                  <a:gd name="T56" fmla="*/ 1045 w 992"/>
                  <a:gd name="T57" fmla="*/ 1 h 770"/>
                  <a:gd name="T58" fmla="*/ 1667 w 992"/>
                  <a:gd name="T59" fmla="*/ 1 h 770"/>
                  <a:gd name="T60" fmla="*/ 2271 w 992"/>
                  <a:gd name="T61" fmla="*/ 1 h 770"/>
                  <a:gd name="T62" fmla="*/ 2845 w 992"/>
                  <a:gd name="T63" fmla="*/ 1 h 770"/>
                  <a:gd name="T64" fmla="*/ 3665 w 992"/>
                  <a:gd name="T65" fmla="*/ 0 h 770"/>
                  <a:gd name="T66" fmla="*/ 3694 w 992"/>
                  <a:gd name="T67" fmla="*/ 1 h 770"/>
                  <a:gd name="T68" fmla="*/ 3509 w 992"/>
                  <a:gd name="T69" fmla="*/ 1 h 770"/>
                  <a:gd name="T70" fmla="*/ 3462 w 992"/>
                  <a:gd name="T71" fmla="*/ 1 h 770"/>
                  <a:gd name="T72" fmla="*/ 3694 w 992"/>
                  <a:gd name="T73" fmla="*/ 1 h 770"/>
                  <a:gd name="T74" fmla="*/ 4080 w 992"/>
                  <a:gd name="T75" fmla="*/ 1 h 770"/>
                  <a:gd name="T76" fmla="*/ 4409 w 992"/>
                  <a:gd name="T77" fmla="*/ 1 h 770"/>
                  <a:gd name="T78" fmla="*/ 4928 w 992"/>
                  <a:gd name="T79" fmla="*/ 1 h 770"/>
                  <a:gd name="T80" fmla="*/ 5430 w 992"/>
                  <a:gd name="T81" fmla="*/ 1 h 770"/>
                  <a:gd name="T82" fmla="*/ 5943 w 992"/>
                  <a:gd name="T83" fmla="*/ 1 h 770"/>
                  <a:gd name="T84" fmla="*/ 6619 w 992"/>
                  <a:gd name="T85" fmla="*/ 1 h 770"/>
                  <a:gd name="T86" fmla="*/ 7065 w 992"/>
                  <a:gd name="T87" fmla="*/ 1 h 770"/>
                  <a:gd name="T88" fmla="*/ 7136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 w 699"/>
                  <a:gd name="T1" fmla="*/ 6 h 1216"/>
                  <a:gd name="T2" fmla="*/ 2 w 699"/>
                  <a:gd name="T3" fmla="*/ 7 h 1216"/>
                  <a:gd name="T4" fmla="*/ 2 w 699"/>
                  <a:gd name="T5" fmla="*/ 7 h 1216"/>
                  <a:gd name="T6" fmla="*/ 3 w 699"/>
                  <a:gd name="T7" fmla="*/ 7 h 1216"/>
                  <a:gd name="T8" fmla="*/ 3 w 699"/>
                  <a:gd name="T9" fmla="*/ 7 h 1216"/>
                  <a:gd name="T10" fmla="*/ 3 w 699"/>
                  <a:gd name="T11" fmla="*/ 8 h 1216"/>
                  <a:gd name="T12" fmla="*/ 3 w 699"/>
                  <a:gd name="T13" fmla="*/ 8 h 1216"/>
                  <a:gd name="T14" fmla="*/ 2 w 699"/>
                  <a:gd name="T15" fmla="*/ 7 h 1216"/>
                  <a:gd name="T16" fmla="*/ 1 w 699"/>
                  <a:gd name="T17" fmla="*/ 7 h 1216"/>
                  <a:gd name="T18" fmla="*/ 1 w 699"/>
                  <a:gd name="T19" fmla="*/ 6 h 1216"/>
                  <a:gd name="T20" fmla="*/ 1 w 699"/>
                  <a:gd name="T21" fmla="*/ 5 h 1216"/>
                  <a:gd name="T22" fmla="*/ 1 w 699"/>
                  <a:gd name="T23" fmla="*/ 4 h 1216"/>
                  <a:gd name="T24" fmla="*/ 1 w 699"/>
                  <a:gd name="T25" fmla="*/ 2 h 1216"/>
                  <a:gd name="T26" fmla="*/ 1 w 699"/>
                  <a:gd name="T27" fmla="*/ 2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2 h 1216"/>
                  <a:gd name="T74" fmla="*/ 1 w 699"/>
                  <a:gd name="T75" fmla="*/ 3 h 1216"/>
                  <a:gd name="T76" fmla="*/ 1 w 699"/>
                  <a:gd name="T77" fmla="*/ 4 h 1216"/>
                  <a:gd name="T78" fmla="*/ 1 w 699"/>
                  <a:gd name="T79" fmla="*/ 5 h 1216"/>
                  <a:gd name="T80" fmla="*/ 1 w 699"/>
                  <a:gd name="T81" fmla="*/ 6 h 1216"/>
                  <a:gd name="T82" fmla="*/ 2 w 699"/>
                  <a:gd name="T83" fmla="*/ 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2 w 915"/>
                  <a:gd name="T13" fmla="*/ 1 h 1139"/>
                  <a:gd name="T14" fmla="*/ 3 w 915"/>
                  <a:gd name="T15" fmla="*/ 1 h 1139"/>
                  <a:gd name="T16" fmla="*/ 3 w 915"/>
                  <a:gd name="T17" fmla="*/ 1 h 1139"/>
                  <a:gd name="T18" fmla="*/ 3 w 915"/>
                  <a:gd name="T19" fmla="*/ 1 h 1139"/>
                  <a:gd name="T20" fmla="*/ 3 w 915"/>
                  <a:gd name="T21" fmla="*/ 1 h 1139"/>
                  <a:gd name="T22" fmla="*/ 3 w 915"/>
                  <a:gd name="T23" fmla="*/ 1 h 1139"/>
                  <a:gd name="T24" fmla="*/ 3 w 915"/>
                  <a:gd name="T25" fmla="*/ 1 h 1139"/>
                  <a:gd name="T26" fmla="*/ 4 w 915"/>
                  <a:gd name="T27" fmla="*/ 1 h 1139"/>
                  <a:gd name="T28" fmla="*/ 4 w 915"/>
                  <a:gd name="T29" fmla="*/ 1 h 1139"/>
                  <a:gd name="T30" fmla="*/ 3 w 915"/>
                  <a:gd name="T31" fmla="*/ 1 h 1139"/>
                  <a:gd name="T32" fmla="*/ 3 w 915"/>
                  <a:gd name="T33" fmla="*/ 1 h 1139"/>
                  <a:gd name="T34" fmla="*/ 3 w 915"/>
                  <a:gd name="T35" fmla="*/ 1 h 1139"/>
                  <a:gd name="T36" fmla="*/ 3 w 915"/>
                  <a:gd name="T37" fmla="*/ 1 h 1139"/>
                  <a:gd name="T38" fmla="*/ 3 w 915"/>
                  <a:gd name="T39" fmla="*/ 1 h 1139"/>
                  <a:gd name="T40" fmla="*/ 3 w 915"/>
                  <a:gd name="T41" fmla="*/ 1 h 1139"/>
                  <a:gd name="T42" fmla="*/ 3 w 915"/>
                  <a:gd name="T43" fmla="*/ 1 h 1139"/>
                  <a:gd name="T44" fmla="*/ 3 w 915"/>
                  <a:gd name="T45" fmla="*/ 1 h 1139"/>
                  <a:gd name="T46" fmla="*/ 3 w 915"/>
                  <a:gd name="T47" fmla="*/ 0 h 1139"/>
                  <a:gd name="T48" fmla="*/ 3 w 915"/>
                  <a:gd name="T49" fmla="*/ 1 h 1139"/>
                  <a:gd name="T50" fmla="*/ 3 w 915"/>
                  <a:gd name="T51" fmla="*/ 1 h 1139"/>
                  <a:gd name="T52" fmla="*/ 3 w 915"/>
                  <a:gd name="T53" fmla="*/ 1 h 1139"/>
                  <a:gd name="T54" fmla="*/ 3 w 915"/>
                  <a:gd name="T55" fmla="*/ 1 h 1139"/>
                  <a:gd name="T56" fmla="*/ 3 w 915"/>
                  <a:gd name="T57" fmla="*/ 1 h 1139"/>
                  <a:gd name="T58" fmla="*/ 3 w 915"/>
                  <a:gd name="T59" fmla="*/ 1 h 1139"/>
                  <a:gd name="T60" fmla="*/ 3 w 915"/>
                  <a:gd name="T61" fmla="*/ 1 h 1139"/>
                  <a:gd name="T62" fmla="*/ 3 w 915"/>
                  <a:gd name="T63" fmla="*/ 1 h 1139"/>
                  <a:gd name="T64" fmla="*/ 3 w 915"/>
                  <a:gd name="T65" fmla="*/ 1 h 1139"/>
                  <a:gd name="T66" fmla="*/ 3 w 915"/>
                  <a:gd name="T67" fmla="*/ 1 h 1139"/>
                  <a:gd name="T68" fmla="*/ 3 w 915"/>
                  <a:gd name="T69" fmla="*/ 1 h 1139"/>
                  <a:gd name="T70" fmla="*/ 3 w 915"/>
                  <a:gd name="T71" fmla="*/ 1 h 1139"/>
                  <a:gd name="T72" fmla="*/ 3 w 915"/>
                  <a:gd name="T73" fmla="*/ 1 h 1139"/>
                  <a:gd name="T74" fmla="*/ 2 w 915"/>
                  <a:gd name="T75" fmla="*/ 1 h 1139"/>
                  <a:gd name="T76" fmla="*/ 2 w 915"/>
                  <a:gd name="T77" fmla="*/ 1 h 1139"/>
                  <a:gd name="T78" fmla="*/ 2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831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26837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grpSp>
          <p:nvGrpSpPr>
            <p:cNvPr id="26837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6848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8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8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6847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7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8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7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68373" name="Picture 85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6837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6846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6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7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6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6845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5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6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5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6844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5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5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5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6844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4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4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6843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3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4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3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7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6842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2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3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2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6841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1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2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1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6840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1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1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1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6840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40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40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6839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39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0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39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38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6838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6838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8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8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9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38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831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26835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6835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6836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6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6836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6836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2 w 600"/>
                      <a:gd name="T37" fmla="*/ 1 h 608"/>
                      <a:gd name="T38" fmla="*/ 2 w 600"/>
                      <a:gd name="T39" fmla="*/ 1 h 608"/>
                      <a:gd name="T40" fmla="*/ 2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2 w 619"/>
                      <a:gd name="T7" fmla="*/ 0 h 1085"/>
                      <a:gd name="T8" fmla="*/ 2 w 619"/>
                      <a:gd name="T9" fmla="*/ 1 h 1085"/>
                      <a:gd name="T10" fmla="*/ 2 w 619"/>
                      <a:gd name="T11" fmla="*/ 1 h 1085"/>
                      <a:gd name="T12" fmla="*/ 2 w 619"/>
                      <a:gd name="T13" fmla="*/ 1 h 1085"/>
                      <a:gd name="T14" fmla="*/ 2 w 619"/>
                      <a:gd name="T15" fmla="*/ 2 h 1085"/>
                      <a:gd name="T16" fmla="*/ 2 w 619"/>
                      <a:gd name="T17" fmla="*/ 3 h 1085"/>
                      <a:gd name="T18" fmla="*/ 1 w 619"/>
                      <a:gd name="T19" fmla="*/ 3 h 1085"/>
                      <a:gd name="T20" fmla="*/ 1 w 619"/>
                      <a:gd name="T21" fmla="*/ 4 h 1085"/>
                      <a:gd name="T22" fmla="*/ 1 w 619"/>
                      <a:gd name="T23" fmla="*/ 5 h 1085"/>
                      <a:gd name="T24" fmla="*/ 2 w 619"/>
                      <a:gd name="T25" fmla="*/ 5 h 1085"/>
                      <a:gd name="T26" fmla="*/ 2 w 619"/>
                      <a:gd name="T27" fmla="*/ 6 h 1085"/>
                      <a:gd name="T28" fmla="*/ 1 w 619"/>
                      <a:gd name="T29" fmla="*/ 7 h 1085"/>
                      <a:gd name="T30" fmla="*/ 1 w 619"/>
                      <a:gd name="T31" fmla="*/ 7 h 1085"/>
                      <a:gd name="T32" fmla="*/ 1 w 619"/>
                      <a:gd name="T33" fmla="*/ 7 h 1085"/>
                      <a:gd name="T34" fmla="*/ 1 w 619"/>
                      <a:gd name="T35" fmla="*/ 7 h 1085"/>
                      <a:gd name="T36" fmla="*/ 1 w 619"/>
                      <a:gd name="T37" fmla="*/ 7 h 1085"/>
                      <a:gd name="T38" fmla="*/ 1 w 619"/>
                      <a:gd name="T39" fmla="*/ 6 h 1085"/>
                      <a:gd name="T40" fmla="*/ 0 w 619"/>
                      <a:gd name="T41" fmla="*/ 5 h 1085"/>
                      <a:gd name="T42" fmla="*/ 1 w 619"/>
                      <a:gd name="T43" fmla="*/ 4 h 1085"/>
                      <a:gd name="T44" fmla="*/ 1 w 619"/>
                      <a:gd name="T45" fmla="*/ 3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13 w 782"/>
                      <a:gd name="T3" fmla="*/ 0 h 808"/>
                      <a:gd name="T4" fmla="*/ 275 w 782"/>
                      <a:gd name="T5" fmla="*/ 0 h 808"/>
                      <a:gd name="T6" fmla="*/ 580 w 782"/>
                      <a:gd name="T7" fmla="*/ 1 h 808"/>
                      <a:gd name="T8" fmla="*/ 941 w 782"/>
                      <a:gd name="T9" fmla="*/ 1 h 808"/>
                      <a:gd name="T10" fmla="*/ 1074 w 782"/>
                      <a:gd name="T11" fmla="*/ 1 h 808"/>
                      <a:gd name="T12" fmla="*/ 1135 w 782"/>
                      <a:gd name="T13" fmla="*/ 1 h 808"/>
                      <a:gd name="T14" fmla="*/ 1147 w 782"/>
                      <a:gd name="T15" fmla="*/ 1 h 808"/>
                      <a:gd name="T16" fmla="*/ 1107 w 782"/>
                      <a:gd name="T17" fmla="*/ 1 h 808"/>
                      <a:gd name="T18" fmla="*/ 995 w 782"/>
                      <a:gd name="T19" fmla="*/ 1 h 808"/>
                      <a:gd name="T20" fmla="*/ 851 w 782"/>
                      <a:gd name="T21" fmla="*/ 1 h 808"/>
                      <a:gd name="T22" fmla="*/ 746 w 782"/>
                      <a:gd name="T23" fmla="*/ 1 h 808"/>
                      <a:gd name="T24" fmla="*/ 698 w 782"/>
                      <a:gd name="T25" fmla="*/ 1 h 808"/>
                      <a:gd name="T26" fmla="*/ 667 w 782"/>
                      <a:gd name="T27" fmla="*/ 1 h 808"/>
                      <a:gd name="T28" fmla="*/ 678 w 782"/>
                      <a:gd name="T29" fmla="*/ 2 h 808"/>
                      <a:gd name="T30" fmla="*/ 686 w 782"/>
                      <a:gd name="T31" fmla="*/ 2 h 808"/>
                      <a:gd name="T32" fmla="*/ 815 w 782"/>
                      <a:gd name="T33" fmla="*/ 2 h 808"/>
                      <a:gd name="T34" fmla="*/ 1019 w 782"/>
                      <a:gd name="T35" fmla="*/ 2 h 808"/>
                      <a:gd name="T36" fmla="*/ 1147 w 782"/>
                      <a:gd name="T37" fmla="*/ 2 h 808"/>
                      <a:gd name="T38" fmla="*/ 1283 w 782"/>
                      <a:gd name="T39" fmla="*/ 2 h 808"/>
                      <a:gd name="T40" fmla="*/ 1325 w 782"/>
                      <a:gd name="T41" fmla="*/ 2 h 808"/>
                      <a:gd name="T42" fmla="*/ 1283 w 782"/>
                      <a:gd name="T43" fmla="*/ 2 h 808"/>
                      <a:gd name="T44" fmla="*/ 1228 w 782"/>
                      <a:gd name="T45" fmla="*/ 2 h 808"/>
                      <a:gd name="T46" fmla="*/ 1135 w 782"/>
                      <a:gd name="T47" fmla="*/ 2 h 808"/>
                      <a:gd name="T48" fmla="*/ 1013 w 782"/>
                      <a:gd name="T49" fmla="*/ 2 h 808"/>
                      <a:gd name="T50" fmla="*/ 881 w 782"/>
                      <a:gd name="T51" fmla="*/ 2 h 808"/>
                      <a:gd name="T52" fmla="*/ 667 w 782"/>
                      <a:gd name="T53" fmla="*/ 2 h 808"/>
                      <a:gd name="T54" fmla="*/ 601 w 782"/>
                      <a:gd name="T55" fmla="*/ 2 h 808"/>
                      <a:gd name="T56" fmla="*/ 566 w 782"/>
                      <a:gd name="T57" fmla="*/ 2 h 808"/>
                      <a:gd name="T58" fmla="*/ 566 w 782"/>
                      <a:gd name="T59" fmla="*/ 2 h 808"/>
                      <a:gd name="T60" fmla="*/ 566 w 782"/>
                      <a:gd name="T61" fmla="*/ 1 h 808"/>
                      <a:gd name="T62" fmla="*/ 658 w 782"/>
                      <a:gd name="T63" fmla="*/ 1 h 808"/>
                      <a:gd name="T64" fmla="*/ 794 w 782"/>
                      <a:gd name="T65" fmla="*/ 1 h 808"/>
                      <a:gd name="T66" fmla="*/ 915 w 782"/>
                      <a:gd name="T67" fmla="*/ 1 h 808"/>
                      <a:gd name="T68" fmla="*/ 990 w 782"/>
                      <a:gd name="T69" fmla="*/ 1 h 808"/>
                      <a:gd name="T70" fmla="*/ 1029 w 782"/>
                      <a:gd name="T71" fmla="*/ 1 h 808"/>
                      <a:gd name="T72" fmla="*/ 1013 w 782"/>
                      <a:gd name="T73" fmla="*/ 1 h 808"/>
                      <a:gd name="T74" fmla="*/ 957 w 782"/>
                      <a:gd name="T75" fmla="*/ 1 h 808"/>
                      <a:gd name="T76" fmla="*/ 881 w 782"/>
                      <a:gd name="T77" fmla="*/ 1 h 808"/>
                      <a:gd name="T78" fmla="*/ 794 w 782"/>
                      <a:gd name="T79" fmla="*/ 1 h 808"/>
                      <a:gd name="T80" fmla="*/ 607 w 782"/>
                      <a:gd name="T81" fmla="*/ 1 h 808"/>
                      <a:gd name="T82" fmla="*/ 327 w 782"/>
                      <a:gd name="T83" fmla="*/ 1 h 808"/>
                      <a:gd name="T84" fmla="*/ 118 w 782"/>
                      <a:gd name="T85" fmla="*/ 1 h 808"/>
                      <a:gd name="T86" fmla="*/ 34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7136 w 992"/>
                      <a:gd name="T1" fmla="*/ 1 h 770"/>
                      <a:gd name="T2" fmla="*/ 7271 w 992"/>
                      <a:gd name="T3" fmla="*/ 1 h 770"/>
                      <a:gd name="T4" fmla="*/ 7771 w 992"/>
                      <a:gd name="T5" fmla="*/ 1 h 770"/>
                      <a:gd name="T6" fmla="*/ 8390 w 992"/>
                      <a:gd name="T7" fmla="*/ 1 h 770"/>
                      <a:gd name="T8" fmla="*/ 8757 w 992"/>
                      <a:gd name="T9" fmla="*/ 1 h 770"/>
                      <a:gd name="T10" fmla="*/ 8596 w 992"/>
                      <a:gd name="T11" fmla="*/ 1 h 770"/>
                      <a:gd name="T12" fmla="*/ 8254 w 992"/>
                      <a:gd name="T13" fmla="*/ 1 h 770"/>
                      <a:gd name="T14" fmla="*/ 7569 w 992"/>
                      <a:gd name="T15" fmla="*/ 1 h 770"/>
                      <a:gd name="T16" fmla="*/ 6723 w 992"/>
                      <a:gd name="T17" fmla="*/ 1 h 770"/>
                      <a:gd name="T18" fmla="*/ 6018 w 992"/>
                      <a:gd name="T19" fmla="*/ 1 h 770"/>
                      <a:gd name="T20" fmla="*/ 5228 w 992"/>
                      <a:gd name="T21" fmla="*/ 1 h 770"/>
                      <a:gd name="T22" fmla="*/ 4475 w 992"/>
                      <a:gd name="T23" fmla="*/ 1 h 770"/>
                      <a:gd name="T24" fmla="*/ 3903 w 992"/>
                      <a:gd name="T25" fmla="*/ 1 h 770"/>
                      <a:gd name="T26" fmla="*/ 3694 w 992"/>
                      <a:gd name="T27" fmla="*/ 1 h 770"/>
                      <a:gd name="T28" fmla="*/ 3462 w 992"/>
                      <a:gd name="T29" fmla="*/ 1 h 770"/>
                      <a:gd name="T30" fmla="*/ 3190 w 992"/>
                      <a:gd name="T31" fmla="*/ 1 h 770"/>
                      <a:gd name="T32" fmla="*/ 2986 w 992"/>
                      <a:gd name="T33" fmla="*/ 1 h 770"/>
                      <a:gd name="T34" fmla="*/ 2986 w 992"/>
                      <a:gd name="T35" fmla="*/ 1 h 770"/>
                      <a:gd name="T36" fmla="*/ 2845 w 992"/>
                      <a:gd name="T37" fmla="*/ 1 h 770"/>
                      <a:gd name="T38" fmla="*/ 2455 w 992"/>
                      <a:gd name="T39" fmla="*/ 1 h 770"/>
                      <a:gd name="T40" fmla="*/ 1973 w 992"/>
                      <a:gd name="T41" fmla="*/ 1 h 770"/>
                      <a:gd name="T42" fmla="*/ 1525 w 992"/>
                      <a:gd name="T43" fmla="*/ 1 h 770"/>
                      <a:gd name="T44" fmla="*/ 1012 w 992"/>
                      <a:gd name="T45" fmla="*/ 1 h 770"/>
                      <a:gd name="T46" fmla="*/ 234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48 w 992"/>
                      <a:gd name="T53" fmla="*/ 1 h 770"/>
                      <a:gd name="T54" fmla="*/ 722 w 992"/>
                      <a:gd name="T55" fmla="*/ 1 h 770"/>
                      <a:gd name="T56" fmla="*/ 1045 w 992"/>
                      <a:gd name="T57" fmla="*/ 1 h 770"/>
                      <a:gd name="T58" fmla="*/ 1667 w 992"/>
                      <a:gd name="T59" fmla="*/ 1 h 770"/>
                      <a:gd name="T60" fmla="*/ 2271 w 992"/>
                      <a:gd name="T61" fmla="*/ 1 h 770"/>
                      <a:gd name="T62" fmla="*/ 2845 w 992"/>
                      <a:gd name="T63" fmla="*/ 1 h 770"/>
                      <a:gd name="T64" fmla="*/ 3665 w 992"/>
                      <a:gd name="T65" fmla="*/ 0 h 770"/>
                      <a:gd name="T66" fmla="*/ 3694 w 992"/>
                      <a:gd name="T67" fmla="*/ 1 h 770"/>
                      <a:gd name="T68" fmla="*/ 3509 w 992"/>
                      <a:gd name="T69" fmla="*/ 1 h 770"/>
                      <a:gd name="T70" fmla="*/ 3462 w 992"/>
                      <a:gd name="T71" fmla="*/ 1 h 770"/>
                      <a:gd name="T72" fmla="*/ 3694 w 992"/>
                      <a:gd name="T73" fmla="*/ 1 h 770"/>
                      <a:gd name="T74" fmla="*/ 4080 w 992"/>
                      <a:gd name="T75" fmla="*/ 1 h 770"/>
                      <a:gd name="T76" fmla="*/ 4409 w 992"/>
                      <a:gd name="T77" fmla="*/ 1 h 770"/>
                      <a:gd name="T78" fmla="*/ 4928 w 992"/>
                      <a:gd name="T79" fmla="*/ 1 h 770"/>
                      <a:gd name="T80" fmla="*/ 5430 w 992"/>
                      <a:gd name="T81" fmla="*/ 1 h 770"/>
                      <a:gd name="T82" fmla="*/ 5943 w 992"/>
                      <a:gd name="T83" fmla="*/ 1 h 770"/>
                      <a:gd name="T84" fmla="*/ 6619 w 992"/>
                      <a:gd name="T85" fmla="*/ 1 h 770"/>
                      <a:gd name="T86" fmla="*/ 7065 w 992"/>
                      <a:gd name="T87" fmla="*/ 1 h 770"/>
                      <a:gd name="T88" fmla="*/ 7136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2 w 699"/>
                      <a:gd name="T1" fmla="*/ 6 h 1216"/>
                      <a:gd name="T2" fmla="*/ 2 w 699"/>
                      <a:gd name="T3" fmla="*/ 7 h 1216"/>
                      <a:gd name="T4" fmla="*/ 2 w 699"/>
                      <a:gd name="T5" fmla="*/ 7 h 1216"/>
                      <a:gd name="T6" fmla="*/ 3 w 699"/>
                      <a:gd name="T7" fmla="*/ 7 h 1216"/>
                      <a:gd name="T8" fmla="*/ 3 w 699"/>
                      <a:gd name="T9" fmla="*/ 7 h 1216"/>
                      <a:gd name="T10" fmla="*/ 3 w 699"/>
                      <a:gd name="T11" fmla="*/ 8 h 1216"/>
                      <a:gd name="T12" fmla="*/ 3 w 699"/>
                      <a:gd name="T13" fmla="*/ 8 h 1216"/>
                      <a:gd name="T14" fmla="*/ 2 w 699"/>
                      <a:gd name="T15" fmla="*/ 7 h 1216"/>
                      <a:gd name="T16" fmla="*/ 1 w 699"/>
                      <a:gd name="T17" fmla="*/ 7 h 1216"/>
                      <a:gd name="T18" fmla="*/ 1 w 699"/>
                      <a:gd name="T19" fmla="*/ 6 h 1216"/>
                      <a:gd name="T20" fmla="*/ 1 w 699"/>
                      <a:gd name="T21" fmla="*/ 5 h 1216"/>
                      <a:gd name="T22" fmla="*/ 1 w 699"/>
                      <a:gd name="T23" fmla="*/ 4 h 1216"/>
                      <a:gd name="T24" fmla="*/ 1 w 699"/>
                      <a:gd name="T25" fmla="*/ 2 h 1216"/>
                      <a:gd name="T26" fmla="*/ 1 w 699"/>
                      <a:gd name="T27" fmla="*/ 2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2 h 1216"/>
                      <a:gd name="T74" fmla="*/ 1 w 699"/>
                      <a:gd name="T75" fmla="*/ 3 h 1216"/>
                      <a:gd name="T76" fmla="*/ 1 w 699"/>
                      <a:gd name="T77" fmla="*/ 4 h 1216"/>
                      <a:gd name="T78" fmla="*/ 1 w 699"/>
                      <a:gd name="T79" fmla="*/ 5 h 1216"/>
                      <a:gd name="T80" fmla="*/ 1 w 699"/>
                      <a:gd name="T81" fmla="*/ 6 h 1216"/>
                      <a:gd name="T82" fmla="*/ 2 w 699"/>
                      <a:gd name="T83" fmla="*/ 6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36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2 w 915"/>
                      <a:gd name="T13" fmla="*/ 1 h 1139"/>
                      <a:gd name="T14" fmla="*/ 3 w 915"/>
                      <a:gd name="T15" fmla="*/ 1 h 1139"/>
                      <a:gd name="T16" fmla="*/ 3 w 915"/>
                      <a:gd name="T17" fmla="*/ 1 h 1139"/>
                      <a:gd name="T18" fmla="*/ 3 w 915"/>
                      <a:gd name="T19" fmla="*/ 1 h 1139"/>
                      <a:gd name="T20" fmla="*/ 3 w 915"/>
                      <a:gd name="T21" fmla="*/ 1 h 1139"/>
                      <a:gd name="T22" fmla="*/ 3 w 915"/>
                      <a:gd name="T23" fmla="*/ 1 h 1139"/>
                      <a:gd name="T24" fmla="*/ 3 w 915"/>
                      <a:gd name="T25" fmla="*/ 1 h 1139"/>
                      <a:gd name="T26" fmla="*/ 4 w 915"/>
                      <a:gd name="T27" fmla="*/ 1 h 1139"/>
                      <a:gd name="T28" fmla="*/ 4 w 915"/>
                      <a:gd name="T29" fmla="*/ 1 h 1139"/>
                      <a:gd name="T30" fmla="*/ 3 w 915"/>
                      <a:gd name="T31" fmla="*/ 1 h 1139"/>
                      <a:gd name="T32" fmla="*/ 3 w 915"/>
                      <a:gd name="T33" fmla="*/ 1 h 1139"/>
                      <a:gd name="T34" fmla="*/ 3 w 915"/>
                      <a:gd name="T35" fmla="*/ 1 h 1139"/>
                      <a:gd name="T36" fmla="*/ 3 w 915"/>
                      <a:gd name="T37" fmla="*/ 1 h 1139"/>
                      <a:gd name="T38" fmla="*/ 3 w 915"/>
                      <a:gd name="T39" fmla="*/ 1 h 1139"/>
                      <a:gd name="T40" fmla="*/ 3 w 915"/>
                      <a:gd name="T41" fmla="*/ 1 h 1139"/>
                      <a:gd name="T42" fmla="*/ 3 w 915"/>
                      <a:gd name="T43" fmla="*/ 1 h 1139"/>
                      <a:gd name="T44" fmla="*/ 3 w 915"/>
                      <a:gd name="T45" fmla="*/ 1 h 1139"/>
                      <a:gd name="T46" fmla="*/ 3 w 915"/>
                      <a:gd name="T47" fmla="*/ 0 h 1139"/>
                      <a:gd name="T48" fmla="*/ 3 w 915"/>
                      <a:gd name="T49" fmla="*/ 1 h 1139"/>
                      <a:gd name="T50" fmla="*/ 3 w 915"/>
                      <a:gd name="T51" fmla="*/ 1 h 1139"/>
                      <a:gd name="T52" fmla="*/ 3 w 915"/>
                      <a:gd name="T53" fmla="*/ 1 h 1139"/>
                      <a:gd name="T54" fmla="*/ 3 w 915"/>
                      <a:gd name="T55" fmla="*/ 1 h 1139"/>
                      <a:gd name="T56" fmla="*/ 3 w 915"/>
                      <a:gd name="T57" fmla="*/ 1 h 1139"/>
                      <a:gd name="T58" fmla="*/ 3 w 915"/>
                      <a:gd name="T59" fmla="*/ 1 h 1139"/>
                      <a:gd name="T60" fmla="*/ 3 w 915"/>
                      <a:gd name="T61" fmla="*/ 1 h 1139"/>
                      <a:gd name="T62" fmla="*/ 3 w 915"/>
                      <a:gd name="T63" fmla="*/ 1 h 1139"/>
                      <a:gd name="T64" fmla="*/ 3 w 915"/>
                      <a:gd name="T65" fmla="*/ 1 h 1139"/>
                      <a:gd name="T66" fmla="*/ 3 w 915"/>
                      <a:gd name="T67" fmla="*/ 1 h 1139"/>
                      <a:gd name="T68" fmla="*/ 3 w 915"/>
                      <a:gd name="T69" fmla="*/ 1 h 1139"/>
                      <a:gd name="T70" fmla="*/ 3 w 915"/>
                      <a:gd name="T71" fmla="*/ 1 h 1139"/>
                      <a:gd name="T72" fmla="*/ 3 w 915"/>
                      <a:gd name="T73" fmla="*/ 1 h 1139"/>
                      <a:gd name="T74" fmla="*/ 2 w 915"/>
                      <a:gd name="T75" fmla="*/ 1 h 1139"/>
                      <a:gd name="T76" fmla="*/ 2 w 915"/>
                      <a:gd name="T77" fmla="*/ 1 h 1139"/>
                      <a:gd name="T78" fmla="*/ 2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6836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  <p:grpSp>
          <p:nvGrpSpPr>
            <p:cNvPr id="26835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6835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6835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6835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835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5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831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26833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6833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834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6834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4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4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4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5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5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34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34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834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34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834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endParaRPr lang="en-US" altLang="en-US"/>
              </a:p>
            </p:txBody>
          </p:sp>
        </p:grpSp>
        <p:grpSp>
          <p:nvGrpSpPr>
            <p:cNvPr id="26833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6833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6833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6833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833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3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832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26833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26833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6832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26832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26832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32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6832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  <p:grpSp>
          <p:nvGrpSpPr>
            <p:cNvPr id="26832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26832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6832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6832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endParaRPr lang="en-US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483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6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6547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36548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49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0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1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2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3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4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5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6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7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8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9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60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6561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236562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6567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8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9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68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6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7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69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4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5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0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2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3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1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6610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1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2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6608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9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3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6606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7" name="Straight Connector 75"/>
              <p:cNvCxnSpPr>
                <a:cxnSpLocks noChangeShapeType="1"/>
                <a:stCxn id="236553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4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6604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5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5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6602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3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6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6600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1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7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6598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599" name="Straight Connector 87"/>
              <p:cNvCxnSpPr>
                <a:cxnSpLocks noChangeShapeType="1"/>
                <a:stCxn id="236560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6578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79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0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1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2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3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4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5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6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7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8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9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0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1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2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3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4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5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6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7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sp>
        <p:nvSpPr>
          <p:cNvPr id="108" name="Rectangular Callout 107"/>
          <p:cNvSpPr>
            <a:spLocks noChangeArrowheads="1"/>
          </p:cNvSpPr>
          <p:nvPr/>
        </p:nvSpPr>
        <p:spPr bwMode="auto">
          <a:xfrm>
            <a:off x="1447800" y="838200"/>
            <a:ext cx="4559300" cy="954088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Objects that are more likely will have shorter codes.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209800" y="2000250"/>
            <a:ext cx="4122738" cy="1200150"/>
            <a:chOff x="2209800" y="1803737"/>
            <a:chExt cx="4122906" cy="1200329"/>
          </a:xfrm>
        </p:grpSpPr>
        <p:sp>
          <p:nvSpPr>
            <p:cNvPr id="236565" name="Rectangular Callout 111"/>
            <p:cNvSpPr>
              <a:spLocks noChangeArrowheads="1"/>
            </p:cNvSpPr>
            <p:nvPr/>
          </p:nvSpPr>
          <p:spPr bwMode="auto">
            <a:xfrm>
              <a:off x="2209800" y="1803737"/>
              <a:ext cx="4122906" cy="1200329"/>
            </a:xfrm>
            <a:prstGeom prst="wedgeRectCallout">
              <a:avLst>
                <a:gd name="adj1" fmla="val 55519"/>
                <a:gd name="adj2" fmla="val -120866"/>
              </a:avLst>
            </a:prstGeom>
            <a:noFill/>
            <a:ln w="31750">
              <a:solidFill>
                <a:srgbClr val="92D05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2400" i="0" dirty="0"/>
                <a:t>I get it.</a:t>
              </a:r>
            </a:p>
            <a:p>
              <a:pPr algn="ctr" eaLnBrk="1" hangingPunct="1">
                <a:buFontTx/>
                <a:buNone/>
              </a:pPr>
              <a:r>
                <a:rPr lang="en-US" altLang="en-US" sz="2400" i="0" dirty="0"/>
                <a:t>I am likely to answer     .  </a:t>
              </a:r>
              <a:br>
                <a:rPr lang="en-US" altLang="en-US" sz="2400" i="0" dirty="0"/>
              </a:br>
              <a:r>
                <a:rPr lang="en-US" altLang="en-US" sz="2400" i="0" dirty="0"/>
                <a:t>so you give it a 1 bit code.    </a:t>
              </a:r>
            </a:p>
          </p:txBody>
        </p:sp>
        <p:pic>
          <p:nvPicPr>
            <p:cNvPr id="236566" name="Picture 36" descr="http://www.photo-dictionary.com/photofiles/list/3965/5315toy_dog.jpg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75245" y="2185136"/>
              <a:ext cx="627125" cy="470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570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71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37572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3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4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5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6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8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9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0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1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2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3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4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85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237586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7606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7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8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7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5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6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8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3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4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9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1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2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0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7649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0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1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7647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8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2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7645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6" name="Straight Connector 75"/>
              <p:cNvCxnSpPr>
                <a:cxnSpLocks noChangeShapeType="1"/>
                <a:stCxn id="237577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3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7643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4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4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7641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2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5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7639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0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6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7637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38" name="Straight Connector 87"/>
              <p:cNvCxnSpPr>
                <a:cxnSpLocks noChangeShapeType="1"/>
                <a:stCxn id="237584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7617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18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19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0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1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2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3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4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5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6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7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8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29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0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1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2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3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4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5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7636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sp>
        <p:nvSpPr>
          <p:cNvPr id="10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37604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7605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125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954088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The expected number of bits sent is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ym typeface="Symbol" pitchFamily="18" charset="2"/>
              </a:rPr>
              <a:t>                    = </a:t>
            </a:r>
            <a:r>
              <a:rPr lang="en-US" altLang="en-US" sz="2800" i="0" baseline="-25000"/>
              <a:t>i</a:t>
            </a:r>
            <a:r>
              <a:rPr lang="en-US" altLang="en-US" sz="2800" i="0"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 baseline="-25000"/>
              <a:t> </a:t>
            </a:r>
            <a:r>
              <a:rPr lang="en-US" altLang="en-US" sz="2800" i="0"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</a:p>
        </p:txBody>
      </p:sp>
      <p:grpSp>
        <p:nvGrpSpPr>
          <p:cNvPr id="139" name="Group 138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37592" name="Rectangle 139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3" name="Rectangle 140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4" name="Rectangle 141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5" name="Rectangle 142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6" name="Rectangle 143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7" name="Rectangle 144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8" name="Rectangle 145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599" name="Rectangle 146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0" name="Rectangle 147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1" name="Rectangle 148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2" name="Rectangle 149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7603" name="Rectangle 150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sp>
        <p:nvSpPr>
          <p:cNvPr id="92" name="Rectangular Callout 91"/>
          <p:cNvSpPr>
            <a:spLocks noChangeArrowheads="1"/>
          </p:cNvSpPr>
          <p:nvPr/>
        </p:nvSpPr>
        <p:spPr bwMode="auto">
          <a:xfrm>
            <a:off x="381000" y="3035300"/>
            <a:ext cx="7243763" cy="1384300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/>
              <a:t>We choose the code lengths </a:t>
            </a: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FF66FF"/>
                </a:solidFill>
              </a:rPr>
              <a:t> </a:t>
            </a:r>
            <a:r>
              <a:rPr lang="en-US" altLang="en-US" sz="2800" i="0"/>
              <a:t>to minimized this.</a:t>
            </a:r>
          </a:p>
          <a:p>
            <a:pPr eaLnBrk="1" hangingPunct="1">
              <a:buFontTx/>
              <a:buNone/>
            </a:pPr>
            <a:r>
              <a:rPr lang="en-US" altLang="en-US" sz="2800" i="0"/>
              <a:t>Then we call it the </a:t>
            </a:r>
            <a:r>
              <a:rPr lang="en-US" altLang="en-US" sz="2800" i="0">
                <a:solidFill>
                  <a:schemeClr val="tx2"/>
                </a:solidFill>
              </a:rPr>
              <a:t>Entropy</a:t>
            </a:r>
            <a:r>
              <a:rPr lang="en-US" altLang="en-US" sz="2800" i="0"/>
              <a:t> of </a:t>
            </a:r>
            <a:br>
              <a:rPr lang="en-US" altLang="en-US" sz="2800" i="0"/>
            </a:br>
            <a:r>
              <a:rPr lang="en-US" altLang="en-US" sz="2800" i="0"/>
              <a:t>the distribution on toys.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25" grpId="0" animBg="1"/>
      <p:bldP spid="9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18" name="Text Box 2"/>
          <p:cNvSpPr txBox="1">
            <a:spLocks noChangeArrowheads="1"/>
          </p:cNvSpPr>
          <p:nvPr/>
        </p:nvSpPr>
        <p:spPr bwMode="auto">
          <a:xfrm>
            <a:off x="76200" y="1541463"/>
            <a:ext cx="93726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chemeClr val="accent1"/>
                </a:solidFill>
              </a:rPr>
              <a:t>Ingredients: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chemeClr val="accent1"/>
                </a:solidFill>
              </a:rPr>
              <a:t>Instances:</a:t>
            </a:r>
            <a:r>
              <a:rPr lang="en-US" altLang="en-US" i="0"/>
              <a:t> Probabilities of objects </a:t>
            </a:r>
            <a:br>
              <a:rPr lang="en-US" altLang="en-US" i="0"/>
            </a:br>
            <a:r>
              <a:rPr lang="en-US" altLang="en-US" i="0"/>
              <a:t>                      </a:t>
            </a:r>
            <a:r>
              <a:rPr lang="en-US" altLang="en-US" i="0">
                <a:solidFill>
                  <a:srgbClr val="66FF66"/>
                </a:solidFill>
              </a:rPr>
              <a:t>&lt;p</a:t>
            </a:r>
            <a:r>
              <a:rPr lang="en-US" altLang="en-US" i="0" baseline="-25000">
                <a:solidFill>
                  <a:srgbClr val="66FF66"/>
                </a:solidFill>
              </a:rPr>
              <a:t>1</a:t>
            </a:r>
            <a:r>
              <a:rPr lang="en-US" altLang="en-US" i="0">
                <a:solidFill>
                  <a:srgbClr val="66FF66"/>
                </a:solidFill>
              </a:rPr>
              <a:t>,p</a:t>
            </a:r>
            <a:r>
              <a:rPr lang="en-US" altLang="en-US" i="0" baseline="-25000">
                <a:solidFill>
                  <a:srgbClr val="66FF66"/>
                </a:solidFill>
              </a:rPr>
              <a:t>1</a:t>
            </a:r>
            <a:r>
              <a:rPr lang="en-US" altLang="en-US" i="0">
                <a:solidFill>
                  <a:srgbClr val="66FF66"/>
                </a:solidFill>
              </a:rPr>
              <a:t>,p</a:t>
            </a:r>
            <a:r>
              <a:rPr lang="en-US" altLang="en-US" i="0" baseline="-25000">
                <a:solidFill>
                  <a:srgbClr val="66FF66"/>
                </a:solidFill>
              </a:rPr>
              <a:t>2</a:t>
            </a:r>
            <a:r>
              <a:rPr lang="en-US" altLang="en-US" i="0">
                <a:solidFill>
                  <a:srgbClr val="66FF66"/>
                </a:solidFill>
              </a:rPr>
              <a:t>,… ,p</a:t>
            </a:r>
            <a:r>
              <a:rPr lang="en-US" altLang="en-US" i="0" baseline="-25000">
                <a:solidFill>
                  <a:srgbClr val="66FF66"/>
                </a:solidFill>
              </a:rPr>
              <a:t>n</a:t>
            </a:r>
            <a:r>
              <a:rPr lang="en-US" altLang="en-US" i="0">
                <a:solidFill>
                  <a:srgbClr val="66FF66"/>
                </a:solidFill>
              </a:rPr>
              <a:t>&gt;.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chemeClr val="accent1"/>
                </a:solidFill>
              </a:rPr>
              <a:t>Solutions:</a:t>
            </a:r>
            <a:r>
              <a:rPr lang="en-US" altLang="en-US" i="0"/>
              <a:t> A Huffman code tree.</a:t>
            </a:r>
            <a:endParaRPr lang="en-US" altLang="en-US" i="0">
              <a:solidFill>
                <a:schemeClr val="accent2"/>
              </a:solidFill>
            </a:endParaRPr>
          </a:p>
          <a:p>
            <a:pPr>
              <a:buFontTx/>
              <a:buNone/>
            </a:pPr>
            <a:r>
              <a:rPr lang="en-US" altLang="en-US" sz="2800" i="0">
                <a:solidFill>
                  <a:schemeClr val="accent1"/>
                </a:solidFill>
              </a:rPr>
              <a:t>Cost of Solution:</a:t>
            </a:r>
            <a:r>
              <a:rPr lang="en-US" altLang="en-US" sz="2800" i="0"/>
              <a:t> The expected number of bits sent </a:t>
            </a:r>
          </a:p>
          <a:p>
            <a:pPr>
              <a:buFontTx/>
              <a:buNone/>
            </a:pPr>
            <a:r>
              <a:rPr lang="en-US" altLang="en-US" sz="2800" i="0">
                <a:sym typeface="Symbol" pitchFamily="18" charset="2"/>
              </a:rPr>
              <a:t>                                    = </a:t>
            </a:r>
            <a:r>
              <a:rPr lang="en-US" altLang="en-US" sz="2800" i="0" baseline="-25000"/>
              <a:t>i</a:t>
            </a:r>
            <a:r>
              <a:rPr lang="en-US" altLang="en-US" sz="2800" i="0">
                <a:sym typeface="Symbol" pitchFamily="18" charset="2"/>
              </a:rPr>
              <a:t> </a:t>
            </a: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 baseline="-25000"/>
              <a:t> </a:t>
            </a:r>
            <a:r>
              <a:rPr lang="en-US" altLang="en-US" sz="2800" i="0">
                <a:sym typeface="Symbol" pitchFamily="18" charset="2"/>
              </a:rPr>
              <a:t> </a:t>
            </a: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</a:p>
          <a:p>
            <a:pPr eaLnBrk="1" hangingPunct="1"/>
            <a:r>
              <a:rPr lang="en-US" altLang="en-US" sz="2800" i="0">
                <a:solidFill>
                  <a:schemeClr val="accent1"/>
                </a:solidFill>
              </a:rPr>
              <a:t>Goal:</a:t>
            </a:r>
            <a:r>
              <a:rPr lang="en-US" altLang="en-US" sz="2800" i="0"/>
              <a:t> Given probabilities, find code with minimum </a:t>
            </a:r>
            <a:br>
              <a:rPr lang="en-US" altLang="en-US" sz="2800" i="0"/>
            </a:br>
            <a:r>
              <a:rPr lang="en-US" altLang="en-US" sz="2800" i="0"/>
              <a:t>            number of expected bits.</a:t>
            </a:r>
          </a:p>
        </p:txBody>
      </p:sp>
      <p:sp>
        <p:nvSpPr>
          <p:cNvPr id="238595" name="Rectangle 3"/>
          <p:cNvSpPr>
            <a:spLocks noChangeArrowheads="1"/>
          </p:cNvSpPr>
          <p:nvPr/>
        </p:nvSpPr>
        <p:spPr bwMode="auto">
          <a:xfrm>
            <a:off x="457200" y="1524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Communication &amp; Entropy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5618" grpId="0" build="p" bldLvl="2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sp>
        <p:nvSpPr>
          <p:cNvPr id="139" name="Rectangle 138"/>
          <p:cNvSpPr>
            <a:spLocks noChangeArrowheads="1"/>
          </p:cNvSpPr>
          <p:nvPr/>
        </p:nvSpPr>
        <p:spPr bwMode="auto">
          <a:xfrm>
            <a:off x="520700" y="5470525"/>
            <a:ext cx="5889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400" i="0">
                <a:solidFill>
                  <a:srgbClr val="66FF66"/>
                </a:solidFill>
              </a:rPr>
              <a:t>0.025</a:t>
            </a:r>
            <a:endParaRPr lang="en-US" altLang="en-US" sz="1400">
              <a:solidFill>
                <a:srgbClr val="66FF66"/>
              </a:solidFill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i="0" dirty="0">
                <a:cs typeface="+mn-cs"/>
              </a:rPr>
              <a:t>Greedy Algorithm.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 objects in a priority queue sorted by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Take the two objects with the smallest probabilities.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They should have the longest codes.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Put them in a little tree.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Join them into one object, with the sum probability.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cs typeface="+mn-cs"/>
              </a:rPr>
              <a:t>Repeat.</a:t>
            </a:r>
          </a:p>
        </p:txBody>
      </p:sp>
      <p:grpSp>
        <p:nvGrpSpPr>
          <p:cNvPr id="109" name="Group 108"/>
          <p:cNvGrpSpPr>
            <a:grpSpLocks/>
          </p:cNvGrpSpPr>
          <p:nvPr/>
        </p:nvGrpSpPr>
        <p:grpSpPr bwMode="auto">
          <a:xfrm>
            <a:off x="588963" y="5764213"/>
            <a:ext cx="517525" cy="331787"/>
            <a:chOff x="494573" y="5753100"/>
            <a:chExt cx="883644" cy="352489"/>
          </a:xfrm>
        </p:grpSpPr>
        <p:cxnSp>
          <p:nvCxnSpPr>
            <p:cNvPr id="239650" name="Straight Connector 111"/>
            <p:cNvCxnSpPr>
              <a:cxnSpLocks noChangeShapeType="1"/>
            </p:cNvCxnSpPr>
            <p:nvPr/>
          </p:nvCxnSpPr>
          <p:spPr bwMode="auto">
            <a:xfrm flipV="1">
              <a:off x="494573" y="5762689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9651" name="Straight Connector 112"/>
            <p:cNvCxnSpPr>
              <a:cxnSpLocks noChangeShapeType="1"/>
            </p:cNvCxnSpPr>
            <p:nvPr/>
          </p:nvCxnSpPr>
          <p:spPr bwMode="auto">
            <a:xfrm flipH="1" flipV="1">
              <a:off x="930958" y="5753100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85738" y="5935663"/>
            <a:ext cx="8574087" cy="925512"/>
            <a:chOff x="185569" y="5936372"/>
            <a:chExt cx="8574628" cy="924605"/>
          </a:xfrm>
        </p:grpSpPr>
        <p:pic>
          <p:nvPicPr>
            <p:cNvPr id="239626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7" name="Picture 12" descr="http://www.toyshopuk.co.uk/assets/gfx/bloco-toys-lion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5080" y="5947717"/>
              <a:ext cx="535152" cy="626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8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1432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9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0" name="Picture 18" descr="http://upload.wikimedia.org/wikipedia/commons/2/26/The_King's_Aeroplane,_Airspeed_Envoy_(Dinky_Toys_62k).jp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16310" y="6027480"/>
              <a:ext cx="586498" cy="522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1" name="Picture 22" descr="http://www.modeltreinenenmeer.nl/files/7657/editor/images/Dinky-Toys-citroen-2cv-wegenwachtDSC_69091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1608" y="6038004"/>
              <a:ext cx="670078" cy="488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2" name="Picture 24" descr="http://upload.wikimedia.org/wikipedia/commons/b/be/Dinky_Toys_-_Elevator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8204" y="5936372"/>
              <a:ext cx="601652" cy="61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3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5792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4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6184" y="6117144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5" name="Picture 34" descr="http://www.photo-dictionary.com/photofiles/list/2387/3117toy_spring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15200" y="6101375"/>
              <a:ext cx="6823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6" name="Picture 36" descr="http://www.photo-dictionary.com/photofiles/list/3965/5315toy_dog.jpg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7200" y="6098825"/>
              <a:ext cx="627125" cy="470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637" name="Rectangle 11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38" name="Rectangle 119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39" name="Rectangle 120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0" name="Rectangle 121"/>
            <p:cNvSpPr>
              <a:spLocks noChangeArrowheads="1"/>
            </p:cNvSpPr>
            <p:nvPr/>
          </p:nvSpPr>
          <p:spPr bwMode="auto">
            <a:xfrm>
              <a:off x="5205984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1" name="Rectangle 122"/>
            <p:cNvSpPr>
              <a:spLocks noChangeArrowheads="1"/>
            </p:cNvSpPr>
            <p:nvPr/>
          </p:nvSpPr>
          <p:spPr bwMode="auto">
            <a:xfrm>
              <a:off x="4511040" y="6541008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2" name="Rectangle 123"/>
            <p:cNvSpPr>
              <a:spLocks noChangeArrowheads="1"/>
            </p:cNvSpPr>
            <p:nvPr/>
          </p:nvSpPr>
          <p:spPr bwMode="auto">
            <a:xfrm>
              <a:off x="3832353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3" name="Rectangle 124"/>
            <p:cNvSpPr>
              <a:spLocks noChangeArrowheads="1"/>
            </p:cNvSpPr>
            <p:nvPr/>
          </p:nvSpPr>
          <p:spPr bwMode="auto">
            <a:xfrm>
              <a:off x="3094737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4" name="Rectangle 125"/>
            <p:cNvSpPr>
              <a:spLocks noChangeArrowheads="1"/>
            </p:cNvSpPr>
            <p:nvPr/>
          </p:nvSpPr>
          <p:spPr bwMode="auto">
            <a:xfrm>
              <a:off x="5938020" y="653554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5" name="Rectangle 126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6" name="Rectangle 127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7" name="Rectangle 128"/>
            <p:cNvSpPr>
              <a:spLocks noChangeArrowheads="1"/>
            </p:cNvSpPr>
            <p:nvPr/>
          </p:nvSpPr>
          <p:spPr bwMode="auto">
            <a:xfrm>
              <a:off x="865632" y="6553200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39648" name="Rectangle 129"/>
            <p:cNvSpPr>
              <a:spLocks noChangeArrowheads="1"/>
            </p:cNvSpPr>
            <p:nvPr/>
          </p:nvSpPr>
          <p:spPr bwMode="auto">
            <a:xfrm>
              <a:off x="185569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pic>
          <p:nvPicPr>
            <p:cNvPr id="239649" name="Picture 20" descr="http://upload.wikimedia.org/wikipedia/commons/5/55/Dinky_Toys_-_Fire_engine.jpg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572" y="6066912"/>
              <a:ext cx="681752" cy="454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1" name="Group 150"/>
          <p:cNvGrpSpPr>
            <a:grpSpLocks/>
          </p:cNvGrpSpPr>
          <p:nvPr/>
        </p:nvGrpSpPr>
        <p:grpSpPr bwMode="auto">
          <a:xfrm>
            <a:off x="152400" y="6527800"/>
            <a:ext cx="1195388" cy="368300"/>
            <a:chOff x="152400" y="6528148"/>
            <a:chExt cx="1195192" cy="368474"/>
          </a:xfrm>
        </p:grpSpPr>
        <p:sp>
          <p:nvSpPr>
            <p:cNvPr id="239624" name="Oval 151"/>
            <p:cNvSpPr>
              <a:spLocks noChangeArrowheads="1"/>
            </p:cNvSpPr>
            <p:nvPr/>
          </p:nvSpPr>
          <p:spPr bwMode="auto">
            <a:xfrm>
              <a:off x="866724" y="6562901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  <p:sp>
          <p:nvSpPr>
            <p:cNvPr id="239625" name="Oval 15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8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15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 smtClean="0"/>
              <a:t>Communication &amp; Entropy</a:t>
            </a:r>
          </a:p>
        </p:txBody>
      </p:sp>
      <p:pic>
        <p:nvPicPr>
          <p:cNvPr id="269316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7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8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19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0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1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2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3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4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5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6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7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932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9329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sp>
        <p:nvSpPr>
          <p:cNvPr id="23041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>
                <a:solidFill>
                  <a:srgbClr val="66FF66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 </a:t>
            </a:r>
            <a:r>
              <a:rPr lang="en-US" altLang="en-US" sz="2800" i="0"/>
              <a:t>is the probability of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>
                <a:solidFill>
                  <a:srgbClr val="FF66FF"/>
                </a:solidFill>
              </a:rPr>
              <a:t>i</a:t>
            </a:r>
            <a:r>
              <a:rPr lang="en-US" altLang="en-US" sz="2800" i="0">
                <a:solidFill>
                  <a:srgbClr val="66FF66"/>
                </a:solidFill>
              </a:rPr>
              <a:t> </a:t>
            </a:r>
            <a:r>
              <a:rPr lang="en-US" altLang="en-US" sz="2800" i="0"/>
              <a:t>is the length of the code for the i</a:t>
            </a:r>
            <a:r>
              <a:rPr lang="en-US" altLang="en-US" sz="2800" i="0" baseline="30000"/>
              <a:t>th</a:t>
            </a:r>
            <a:r>
              <a:rPr lang="en-US" altLang="en-US" sz="2800" i="0"/>
              <a:t> toy.</a:t>
            </a:r>
          </a:p>
        </p:txBody>
      </p:sp>
      <p:grpSp>
        <p:nvGrpSpPr>
          <p:cNvPr id="269331" name="Group 106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69338" name="Rectangle 10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0.495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39" name="Rectangle 112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0.13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0" name="Rectangle 113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0.11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1" name="Rectangle 114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0.05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2" name="Rectangle 115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0.031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3" name="Rectangle 116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4" name="Rectangle 118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5" name="Rectangle 119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0.08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6" name="Rectangle 120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7" name="Rectangle 121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0.02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8" name="Rectangle 122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  <p:sp>
          <p:nvSpPr>
            <p:cNvPr id="269349" name="Rectangle 123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66FF66"/>
                  </a:solidFill>
                </a:rPr>
                <a:t>P</a:t>
              </a:r>
              <a:r>
                <a:rPr lang="en-US" altLang="en-US" sz="1400" i="0" baseline="-25000">
                  <a:solidFill>
                    <a:srgbClr val="66FF66"/>
                  </a:solidFill>
                </a:rPr>
                <a:t>i </a:t>
              </a:r>
              <a:r>
                <a:rPr lang="en-US" altLang="en-US" sz="1400" i="0">
                  <a:solidFill>
                    <a:srgbClr val="66FF66"/>
                  </a:solidFill>
                </a:rPr>
                <a:t>= 0.01</a:t>
              </a:r>
              <a:endParaRPr lang="en-US" altLang="en-US" sz="1400">
                <a:solidFill>
                  <a:srgbClr val="66FF66"/>
                </a:solidFill>
              </a:endParaRPr>
            </a:p>
          </p:txBody>
        </p:sp>
      </p:grpSp>
      <p:grpSp>
        <p:nvGrpSpPr>
          <p:cNvPr id="269332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69336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9337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66FF"/>
                  </a:solidFill>
                  <a:sym typeface="Symbol" pitchFamily="18" charset="2"/>
                </a:rPr>
                <a:t>L</a:t>
              </a:r>
              <a:r>
                <a:rPr lang="en-US" altLang="en-US" i="0" baseline="-25000">
                  <a:solidFill>
                    <a:srgbClr val="FF66FF"/>
                  </a:solidFill>
                </a:rPr>
                <a:t>i</a:t>
              </a:r>
            </a:p>
          </p:txBody>
        </p:sp>
      </p:grpSp>
      <p:sp>
        <p:nvSpPr>
          <p:cNvPr id="230421" name="Rectangular Callout 124"/>
          <p:cNvSpPr>
            <a:spLocks noChangeArrowheads="1"/>
          </p:cNvSpPr>
          <p:nvPr/>
        </p:nvSpPr>
        <p:spPr bwMode="auto">
          <a:xfrm>
            <a:off x="1447800" y="1904991"/>
            <a:ext cx="6148388" cy="954107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 smtClean="0"/>
              <a:t>Minimize: expected </a:t>
            </a:r>
            <a:r>
              <a:rPr lang="en-US" altLang="en-US" sz="2800" i="0" dirty="0"/>
              <a:t>number of bits </a:t>
            </a:r>
            <a:r>
              <a:rPr lang="en-US" altLang="en-US" sz="2800" i="0" dirty="0" smtClean="0"/>
              <a:t>sent</a:t>
            </a:r>
            <a:endParaRPr lang="en-US" altLang="en-US" sz="2800" i="0" dirty="0"/>
          </a:p>
          <a:p>
            <a:pPr eaLnBrk="1" hangingPunct="1">
              <a:buFontTx/>
              <a:buNone/>
            </a:pPr>
            <a:r>
              <a:rPr lang="en-US" altLang="en-US" sz="2800" i="0" dirty="0">
                <a:sym typeface="Symbol" pitchFamily="18" charset="2"/>
              </a:rPr>
              <a:t>                   </a:t>
            </a:r>
            <a:r>
              <a:rPr lang="en-US" altLang="en-US" sz="2800" i="0" dirty="0" smtClean="0">
                <a:sym typeface="Symbol" pitchFamily="18" charset="2"/>
              </a:rPr>
              <a:t>  </a:t>
            </a:r>
            <a:r>
              <a:rPr lang="en-US" altLang="en-US" sz="2800" i="0" baseline="-25000" dirty="0" err="1"/>
              <a:t>i</a:t>
            </a:r>
            <a:r>
              <a:rPr lang="en-US" altLang="en-US" sz="2800" i="0" dirty="0">
                <a:sym typeface="Symbol" pitchFamily="18" charset="2"/>
              </a:rPr>
              <a:t> </a:t>
            </a:r>
            <a:r>
              <a:rPr lang="en-US" altLang="en-US" sz="2800" i="0" dirty="0">
                <a:solidFill>
                  <a:srgbClr val="66FF66"/>
                </a:solidFill>
              </a:rPr>
              <a:t>p</a:t>
            </a:r>
            <a:r>
              <a:rPr lang="en-US" altLang="en-US" sz="2800" i="0" baseline="-25000" dirty="0">
                <a:solidFill>
                  <a:srgbClr val="66FF66"/>
                </a:solidFill>
              </a:rPr>
              <a:t>i</a:t>
            </a:r>
            <a:r>
              <a:rPr lang="en-US" altLang="en-US" sz="2800" i="0" baseline="-25000" dirty="0"/>
              <a:t> </a:t>
            </a:r>
            <a:r>
              <a:rPr lang="en-US" altLang="en-US" sz="2800" i="0" dirty="0">
                <a:sym typeface="Symbol" pitchFamily="18" charset="2"/>
              </a:rPr>
              <a:t> </a:t>
            </a:r>
            <a:r>
              <a:rPr lang="en-US" altLang="en-US" sz="2800" i="0" dirty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>
                <a:solidFill>
                  <a:srgbClr val="FF66FF"/>
                </a:solidFill>
              </a:rPr>
              <a:t>i</a:t>
            </a:r>
          </a:p>
        </p:txBody>
      </p:sp>
      <p:sp>
        <p:nvSpPr>
          <p:cNvPr id="230422" name="Rectangular Callout 111"/>
          <p:cNvSpPr>
            <a:spLocks noChangeArrowheads="1"/>
          </p:cNvSpPr>
          <p:nvPr/>
        </p:nvSpPr>
        <p:spPr bwMode="auto">
          <a:xfrm>
            <a:off x="914400" y="2979738"/>
            <a:ext cx="6827838" cy="2862262"/>
          </a:xfrm>
          <a:prstGeom prst="wedgeRectCallout">
            <a:avLst>
              <a:gd name="adj1" fmla="val 57662"/>
              <a:gd name="adj2" fmla="val -94028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  <a:p>
            <a:pPr eaLnBrk="1" hangingPunct="1">
              <a:buFontTx/>
              <a:buNone/>
            </a:pPr>
            <a:endParaRPr lang="en-US" altLang="en-US" sz="2000" i="0"/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1046163" y="2987675"/>
            <a:ext cx="615841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 dirty="0"/>
              <a:t>Huffman’s algorithm says how to choose </a:t>
            </a:r>
            <a:br>
              <a:rPr lang="en-US" altLang="en-US" sz="2800" i="0" dirty="0"/>
            </a:br>
            <a:r>
              <a:rPr lang="en-US" altLang="en-US" sz="2800" i="0" dirty="0"/>
              <a:t>the code lengths </a:t>
            </a:r>
            <a:r>
              <a:rPr lang="en-US" altLang="en-US" sz="2800" i="0" dirty="0" smtClean="0">
                <a:solidFill>
                  <a:srgbClr val="FF66FF"/>
                </a:solidFill>
                <a:sym typeface="Symbol" pitchFamily="18" charset="2"/>
              </a:rPr>
              <a:t>L</a:t>
            </a:r>
            <a:r>
              <a:rPr lang="en-US" altLang="en-US" sz="2800" i="0" baseline="-25000" dirty="0" smtClean="0">
                <a:solidFill>
                  <a:srgbClr val="FF66FF"/>
                </a:solidFill>
              </a:rPr>
              <a:t>i</a:t>
            </a:r>
            <a:r>
              <a:rPr lang="en-US" altLang="en-US" sz="2800" i="0" dirty="0" smtClean="0"/>
              <a:t>.</a:t>
            </a:r>
            <a:endParaRPr lang="en-US" altLang="en-US" sz="2800" i="0" dirty="0"/>
          </a:p>
          <a:p>
            <a:pPr eaLnBrk="1" hangingPunct="1">
              <a:buFontTx/>
              <a:buNone/>
            </a:pPr>
            <a:r>
              <a:rPr lang="en-US" altLang="en-US" sz="2800" i="0" dirty="0"/>
              <a:t>We want a nice equation for this number</a:t>
            </a:r>
            <a:r>
              <a:rPr lang="en-US" altLang="en-US" sz="2800" i="0" dirty="0" smtClean="0"/>
              <a:t>.</a:t>
            </a:r>
            <a:endParaRPr lang="en-US" altLang="en-US" sz="2800" i="0" dirty="0"/>
          </a:p>
        </p:txBody>
      </p:sp>
    </p:spTree>
    <p:extLst>
      <p:ext uri="{BB962C8B-B14F-4D97-AF65-F5344CB8AC3E}">
        <p14:creationId xmlns:p14="http://schemas.microsoft.com/office/powerpoint/2010/main" val="2965451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18" grpId="0" animBg="1"/>
      <p:bldP spid="230421" grpId="0" animBg="1"/>
      <p:bldP spid="230422" grpId="0" animBg="1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31750">
          <a:solidFill>
            <a:schemeClr val="hlink"/>
          </a:solidFill>
        </a:ln>
      </a:spPr>
      <a:bodyPr wrap="square" rtlCol="0" anchor="ctr">
        <a:spAutoFit/>
      </a:bodyPr>
      <a:lstStyle>
        <a:defPPr algn="ctr"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26670</TotalTime>
  <Words>2201</Words>
  <Application>Microsoft Office PowerPoint</Application>
  <PresentationFormat>On-screen Show (4:3)</PresentationFormat>
  <Paragraphs>776</Paragraphs>
  <Slides>49</Slides>
  <Notes>44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1" baseType="lpstr">
      <vt:lpstr>Default Design</vt:lpstr>
      <vt:lpstr>Equation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PowerPoint Presentation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Communication &amp; Entropy</vt:lpstr>
      <vt:lpstr>Entropy</vt:lpstr>
      <vt:lpstr>Entropy</vt:lpstr>
      <vt:lpstr>Entropy</vt:lpstr>
      <vt:lpstr>Entropy</vt:lpstr>
      <vt:lpstr>Entropy</vt:lpstr>
      <vt:lpstr>Greedy Algorithm</vt:lpstr>
      <vt:lpstr>PowerPoint Presentation</vt:lpstr>
      <vt:lpstr>Greedy Algorithm</vt:lpstr>
      <vt:lpstr>Greedy Algorithm</vt:lpstr>
      <vt:lpstr>Greedy Algorithm</vt:lpstr>
      <vt:lpstr>Greedy Algorithm</vt:lpstr>
      <vt:lpstr>Greedy Algorithm</vt:lpstr>
      <vt:lpstr>Greedy Algorithm</vt:lpstr>
      <vt:lpstr>Greedy Algorithm</vt:lpstr>
      <vt:lpstr>Greedy Algorithm</vt:lpstr>
      <vt:lpstr>Greedy Algorithm</vt:lpstr>
      <vt:lpstr>Greedy Algorithm</vt:lpstr>
      <vt:lpstr>Greedy Algorithm</vt:lpstr>
      <vt:lpstr>Greedy Algorithm</vt:lpstr>
      <vt:lpstr>PowerPoint Presentation</vt:lpstr>
      <vt:lpstr>PowerPoint Presentation</vt:lpstr>
      <vt:lpstr>PowerPoint Presentation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Changing St-1 into St</vt:lpstr>
      <vt:lpstr>PowerPoint Presentation</vt:lpstr>
      <vt:lpstr>PowerPoint Presentation</vt:lpstr>
    </vt:vector>
  </TitlesOfParts>
  <Company>York University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379</cp:revision>
  <dcterms:created xsi:type="dcterms:W3CDTF">2000-08-25T17:31:26Z</dcterms:created>
  <dcterms:modified xsi:type="dcterms:W3CDTF">2017-01-25T19:04:48Z</dcterms:modified>
</cp:coreProperties>
</file>