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7"/>
  </p:notesMasterIdLst>
  <p:handoutMasterIdLst>
    <p:handoutMasterId r:id="rId58"/>
  </p:handoutMasterIdLst>
  <p:sldIdLst>
    <p:sldId id="320" r:id="rId2"/>
    <p:sldId id="330" r:id="rId3"/>
    <p:sldId id="321" r:id="rId4"/>
    <p:sldId id="264" r:id="rId5"/>
    <p:sldId id="268" r:id="rId6"/>
    <p:sldId id="266" r:id="rId7"/>
    <p:sldId id="269" r:id="rId8"/>
    <p:sldId id="271" r:id="rId9"/>
    <p:sldId id="272" r:id="rId10"/>
    <p:sldId id="326" r:id="rId11"/>
    <p:sldId id="273" r:id="rId12"/>
    <p:sldId id="327" r:id="rId13"/>
    <p:sldId id="328" r:id="rId14"/>
    <p:sldId id="276" r:id="rId15"/>
    <p:sldId id="277" r:id="rId16"/>
    <p:sldId id="278" r:id="rId17"/>
    <p:sldId id="279" r:id="rId18"/>
    <p:sldId id="280" r:id="rId19"/>
    <p:sldId id="281" r:id="rId20"/>
    <p:sldId id="260" r:id="rId21"/>
    <p:sldId id="284" r:id="rId22"/>
    <p:sldId id="285" r:id="rId23"/>
    <p:sldId id="292" r:id="rId24"/>
    <p:sldId id="287" r:id="rId25"/>
    <p:sldId id="288" r:id="rId26"/>
    <p:sldId id="293" r:id="rId27"/>
    <p:sldId id="299" r:id="rId28"/>
    <p:sldId id="294" r:id="rId29"/>
    <p:sldId id="305" r:id="rId30"/>
    <p:sldId id="295" r:id="rId31"/>
    <p:sldId id="296" r:id="rId32"/>
    <p:sldId id="297" r:id="rId33"/>
    <p:sldId id="298" r:id="rId34"/>
    <p:sldId id="300" r:id="rId35"/>
    <p:sldId id="261" r:id="rId36"/>
    <p:sldId id="282" r:id="rId37"/>
    <p:sldId id="283" r:id="rId38"/>
    <p:sldId id="303" r:id="rId39"/>
    <p:sldId id="322" r:id="rId40"/>
    <p:sldId id="304" r:id="rId41"/>
    <p:sldId id="306" r:id="rId42"/>
    <p:sldId id="307" r:id="rId43"/>
    <p:sldId id="308" r:id="rId44"/>
    <p:sldId id="309" r:id="rId45"/>
    <p:sldId id="310" r:id="rId46"/>
    <p:sldId id="311" r:id="rId47"/>
    <p:sldId id="312" r:id="rId48"/>
    <p:sldId id="313" r:id="rId49"/>
    <p:sldId id="314" r:id="rId50"/>
    <p:sldId id="316" r:id="rId51"/>
    <p:sldId id="318" r:id="rId52"/>
    <p:sldId id="331" r:id="rId53"/>
    <p:sldId id="332" r:id="rId54"/>
    <p:sldId id="323" r:id="rId55"/>
    <p:sldId id="319" r:id="rId56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CC33"/>
    <a:srgbClr val="FF9900"/>
    <a:srgbClr val="FF99FF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96" autoAdjust="0"/>
    <p:restoredTop sz="97227" autoAdjust="0"/>
  </p:normalViewPr>
  <p:slideViewPr>
    <p:cSldViewPr>
      <p:cViewPr>
        <p:scale>
          <a:sx n="83" d="100"/>
          <a:sy n="83" d="100"/>
        </p:scale>
        <p:origin x="-804" y="-36"/>
      </p:cViewPr>
      <p:guideLst>
        <p:guide orient="horz" pos="2160"/>
        <p:guide pos="297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presProps" Target="presProps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11.xml"/><Relationship Id="rId13" Type="http://schemas.openxmlformats.org/officeDocument/2006/relationships/slide" Target="slides/slide16.xml"/><Relationship Id="rId3" Type="http://schemas.openxmlformats.org/officeDocument/2006/relationships/slide" Target="slides/slide6.xml"/><Relationship Id="rId7" Type="http://schemas.openxmlformats.org/officeDocument/2006/relationships/slide" Target="slides/slide10.xml"/><Relationship Id="rId12" Type="http://schemas.openxmlformats.org/officeDocument/2006/relationships/slide" Target="slides/slide15.xml"/><Relationship Id="rId2" Type="http://schemas.openxmlformats.org/officeDocument/2006/relationships/slide" Target="slides/slide5.xml"/><Relationship Id="rId16" Type="http://schemas.openxmlformats.org/officeDocument/2006/relationships/slide" Target="slides/slide19.xml"/><Relationship Id="rId1" Type="http://schemas.openxmlformats.org/officeDocument/2006/relationships/slide" Target="slides/slide4.xml"/><Relationship Id="rId6" Type="http://schemas.openxmlformats.org/officeDocument/2006/relationships/slide" Target="slides/slide9.xml"/><Relationship Id="rId11" Type="http://schemas.openxmlformats.org/officeDocument/2006/relationships/slide" Target="slides/slide14.xml"/><Relationship Id="rId5" Type="http://schemas.openxmlformats.org/officeDocument/2006/relationships/slide" Target="slides/slide8.xml"/><Relationship Id="rId15" Type="http://schemas.openxmlformats.org/officeDocument/2006/relationships/slide" Target="slides/slide18.xml"/><Relationship Id="rId10" Type="http://schemas.openxmlformats.org/officeDocument/2006/relationships/slide" Target="slides/slide13.xml"/><Relationship Id="rId4" Type="http://schemas.openxmlformats.org/officeDocument/2006/relationships/slide" Target="slides/slide7.xml"/><Relationship Id="rId9" Type="http://schemas.openxmlformats.org/officeDocument/2006/relationships/slide" Target="slides/slide12.xml"/><Relationship Id="rId14" Type="http://schemas.openxmlformats.org/officeDocument/2006/relationships/slide" Target="slides/slide1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1085B79F-39A9-40F0-AF72-561E767606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5609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8372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93E66F3E-C616-4535-8802-87CB5CE44B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0199446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235923-8029-4711-BDE9-B9896F5A24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2737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132392-9CA1-42FA-B87D-01CB593513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5179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93AF69-EEAC-41D3-ADF6-41EA33DBC9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3799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BDA28A-3CD8-474C-A2D7-988A733849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7666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936B0F-E07C-409C-BA35-B0B73E8EDF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9190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952BAD-EBE7-4B61-89E7-07FAC21B3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31047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A4E3B3-9F28-47E3-ACE5-FE369AF721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1861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A97ADE-4D09-47B9-B500-3024C5E1EB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35987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43738B-CFB6-492F-86F0-AC9A866DC6F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5168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9BE544-355A-458A-9AB1-324455E2FA5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6400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F6E677-3306-4E18-84D3-D361E3E89C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72753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EB170A32-09CF-484A-9F57-903ED742B5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35.xml"/><Relationship Id="rId3" Type="http://schemas.openxmlformats.org/officeDocument/2006/relationships/oleObject" Target="../embeddings/oleObject1.bin"/><Relationship Id="rId7" Type="http://schemas.openxmlformats.org/officeDocument/2006/relationships/slide" Target="slide20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slide" Target="slide19.xml"/><Relationship Id="rId5" Type="http://schemas.openxmlformats.org/officeDocument/2006/relationships/slide" Target="slide4.xml"/><Relationship Id="rId4" Type="http://schemas.openxmlformats.org/officeDocument/2006/relationships/image" Target="../media/image1.wmf"/><Relationship Id="rId9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5.wmf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5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43000" y="1143000"/>
            <a:ext cx="6781800" cy="1066800"/>
          </a:xfrm>
        </p:spPr>
        <p:txBody>
          <a:bodyPr/>
          <a:lstStyle/>
          <a:p>
            <a:pPr eaLnBrk="1" hangingPunct="1"/>
            <a:r>
              <a:rPr lang="en-CA" altLang="en-US" b="1" smtClean="0"/>
              <a:t>Distributed Systems </a:t>
            </a:r>
            <a:br>
              <a:rPr lang="en-CA" altLang="en-US" b="1" smtClean="0"/>
            </a:br>
            <a:r>
              <a:rPr lang="en-CA" altLang="en-US" b="1" smtClean="0"/>
              <a:t>mud on forehead </a:t>
            </a:r>
            <a:br>
              <a:rPr lang="en-CA" altLang="en-US" b="1" smtClean="0"/>
            </a:br>
            <a:r>
              <a:rPr lang="en-CA" altLang="en-US" b="1" smtClean="0"/>
              <a:t>&amp; common knowledge</a:t>
            </a:r>
            <a:endParaRPr lang="en-US" altLang="en-US" smtClean="0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638800" y="2971800"/>
            <a:ext cx="2462213" cy="7620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 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"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162800" y="6397625"/>
            <a:ext cx="22764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  <a:latin typeface="Comic Sans MS" pitchFamily="66" charset="0"/>
              </a:rPr>
              <a:t>COSC 6111</a:t>
            </a:r>
            <a:endParaRPr lang="en-US" altLang="en-US" sz="24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2054" name="Text Box 9"/>
          <p:cNvSpPr txBox="1">
            <a:spLocks noChangeArrowheads="1"/>
          </p:cNvSpPr>
          <p:nvPr/>
        </p:nvSpPr>
        <p:spPr bwMode="auto">
          <a:xfrm>
            <a:off x="4572000" y="4114800"/>
            <a:ext cx="4435475" cy="193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>
                <a:hlinkClick r:id="rId5" action="ppaction://hlinksldjump"/>
              </a:rPr>
              <a:t>Knowing Mud Problem</a:t>
            </a: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US" altLang="en-US" sz="2400">
                <a:hlinkClick r:id="rId6" action="ppaction://hlinksldjump"/>
              </a:rPr>
              <a:t>Boys Learn Common Knowledge</a:t>
            </a: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US" altLang="en-US" sz="2400">
                <a:hlinkClick r:id="rId7" action="ppaction://hlinksldjump"/>
              </a:rPr>
              <a:t>Formal Definition of "Knowing"</a:t>
            </a: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CA" altLang="en-US" sz="2400">
                <a:hlinkClick r:id="rId8" action="ppaction://hlinksldjump"/>
              </a:rPr>
              <a:t>Applying Formal Definition </a:t>
            </a:r>
            <a:br>
              <a:rPr lang="en-CA" altLang="en-US" sz="2400">
                <a:hlinkClick r:id="rId8" action="ppaction://hlinksldjump"/>
              </a:rPr>
            </a:br>
            <a:r>
              <a:rPr lang="en-CA" altLang="en-US" sz="2400">
                <a:hlinkClick r:id="rId8" action="ppaction://hlinksldjump"/>
              </a:rPr>
              <a:t>to Mud Problem</a:t>
            </a:r>
            <a:endParaRPr lang="en-CA" altLang="en-US" sz="2400"/>
          </a:p>
        </p:txBody>
      </p:sp>
      <p:sp>
        <p:nvSpPr>
          <p:cNvPr id="2055" name="WordArt 7"/>
          <p:cNvSpPr>
            <a:spLocks noChangeArrowheads="1" noChangeShapeType="1" noTextEdit="1"/>
          </p:cNvSpPr>
          <p:nvPr/>
        </p:nvSpPr>
        <p:spPr bwMode="auto">
          <a:xfrm>
            <a:off x="533400" y="152400"/>
            <a:ext cx="7924800" cy="609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319"/>
              </a:avLst>
            </a:prstTxWarp>
          </a:bodyPr>
          <a:lstStyle/>
          <a:p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Grad Algorithms</a:t>
            </a:r>
          </a:p>
        </p:txBody>
      </p:sp>
      <p:pic>
        <p:nvPicPr>
          <p:cNvPr id="2056" name="Picture 143" descr="C:\Users\Jeff\Documents\wall\p2008_0726_162348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20988"/>
            <a:ext cx="4114800" cy="3884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1393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139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1398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140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141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141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41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41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41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39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40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40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140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40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40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139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139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14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922338"/>
          </a:xfrm>
          <a:prstGeom prst="wedgeRoundRectCallout">
            <a:avLst>
              <a:gd name="adj1" fmla="val -67421"/>
              <a:gd name="adj2" fmla="val 29347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11268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1269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1370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1373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137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138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138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138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9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9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9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37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38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38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137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37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37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137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137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70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1271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1356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1364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5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6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7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57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8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1360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1361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1362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1363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1272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1333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1336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1338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134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135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135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5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5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5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33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34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34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134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34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34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133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133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73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1310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1313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1315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132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132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132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3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3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3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31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32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32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131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131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131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131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131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006" name="AutoShape 48"/>
          <p:cNvSpPr>
            <a:spLocks noChangeArrowheads="1"/>
          </p:cNvSpPr>
          <p:nvPr/>
        </p:nvSpPr>
        <p:spPr bwMode="auto">
          <a:xfrm>
            <a:off x="1293813" y="1995488"/>
            <a:ext cx="5868987" cy="460375"/>
          </a:xfrm>
          <a:prstGeom prst="wedgeRoundRectCallout">
            <a:avLst>
              <a:gd name="adj1" fmla="val -52273"/>
              <a:gd name="adj2" fmla="val -1093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0305" name="Group 119"/>
          <p:cNvGrpSpPr>
            <a:grpSpLocks/>
          </p:cNvGrpSpPr>
          <p:nvPr/>
        </p:nvGrpSpPr>
        <p:grpSpPr bwMode="auto">
          <a:xfrm>
            <a:off x="2644775" y="2532063"/>
            <a:ext cx="3756025" cy="519112"/>
            <a:chOff x="1666" y="1824"/>
            <a:chExt cx="2366" cy="327"/>
          </a:xfrm>
        </p:grpSpPr>
        <p:sp>
          <p:nvSpPr>
            <p:cNvPr id="11308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1309" name="Rectangle 121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1276" name="Group 131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1283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1285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1288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129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1297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298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299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00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01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02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1303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1304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1305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1306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1307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1291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1295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1296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1292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129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129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1289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1286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7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4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8045" name="AutoShape 157"/>
          <p:cNvSpPr>
            <a:spLocks noChangeArrowheads="1"/>
          </p:cNvSpPr>
          <p:nvPr/>
        </p:nvSpPr>
        <p:spPr bwMode="auto">
          <a:xfrm>
            <a:off x="1169988" y="2370138"/>
            <a:ext cx="1524000" cy="533400"/>
          </a:xfrm>
          <a:prstGeom prst="cloudCallout">
            <a:avLst>
              <a:gd name="adj1" fmla="val -36102"/>
              <a:gd name="adj2" fmla="val 4714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1 </a:t>
            </a:r>
          </a:p>
        </p:txBody>
      </p:sp>
      <p:sp>
        <p:nvSpPr>
          <p:cNvPr id="38048" name="AutoShape 160"/>
          <p:cNvSpPr>
            <a:spLocks noChangeArrowheads="1"/>
          </p:cNvSpPr>
          <p:nvPr/>
        </p:nvSpPr>
        <p:spPr bwMode="auto">
          <a:xfrm>
            <a:off x="2286000" y="3124200"/>
            <a:ext cx="4419600" cy="2057400"/>
          </a:xfrm>
          <a:prstGeom prst="cloudCallout">
            <a:avLst>
              <a:gd name="adj1" fmla="val -63935"/>
              <a:gd name="adj2" fmla="val -5038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k=1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2 </a:t>
            </a:r>
            <a:r>
              <a:rPr lang="en-US" altLang="en-US" sz="2800"/>
              <a:t>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38051" name="AutoShape 163"/>
          <p:cNvSpPr>
            <a:spLocks noChangeArrowheads="1"/>
          </p:cNvSpPr>
          <p:nvPr/>
        </p:nvSpPr>
        <p:spPr bwMode="auto">
          <a:xfrm>
            <a:off x="1274763" y="2293938"/>
            <a:ext cx="1524000" cy="533400"/>
          </a:xfrm>
          <a:prstGeom prst="cloudCallout">
            <a:avLst>
              <a:gd name="adj1" fmla="val -44319"/>
              <a:gd name="adj2" fmla="val 7532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2 </a:t>
            </a:r>
          </a:p>
        </p:txBody>
      </p:sp>
      <p:sp>
        <p:nvSpPr>
          <p:cNvPr id="38053" name="Rectangle 165"/>
          <p:cNvSpPr>
            <a:spLocks noChangeArrowheads="1"/>
          </p:cNvSpPr>
          <p:nvPr/>
        </p:nvSpPr>
        <p:spPr bwMode="auto">
          <a:xfrm>
            <a:off x="7596188" y="76200"/>
            <a:ext cx="1006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2</a:t>
            </a:r>
          </a:p>
        </p:txBody>
      </p:sp>
      <p:sp>
        <p:nvSpPr>
          <p:cNvPr id="11281" name="Rectangle 149"/>
          <p:cNvSpPr>
            <a:spLocks noChangeArrowheads="1"/>
          </p:cNvSpPr>
          <p:nvPr/>
        </p:nvSpPr>
        <p:spPr bwMode="auto">
          <a:xfrm>
            <a:off x="7872413" y="213360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2</a:t>
            </a:r>
          </a:p>
        </p:txBody>
      </p:sp>
      <p:sp>
        <p:nvSpPr>
          <p:cNvPr id="11282" name="Rectangle 150"/>
          <p:cNvSpPr>
            <a:spLocks noChangeArrowheads="1"/>
          </p:cNvSpPr>
          <p:nvPr/>
        </p:nvSpPr>
        <p:spPr bwMode="auto">
          <a:xfrm>
            <a:off x="1006475" y="318135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14" grpId="0" animBg="1"/>
      <p:bldP spid="38006" grpId="0" animBg="1"/>
      <p:bldP spid="38045" grpId="0" animBg="1"/>
      <p:bldP spid="38045" grpId="1" animBg="1"/>
      <p:bldP spid="38048" grpId="0" animBg="1"/>
      <p:bldP spid="38051" grpId="0" animBg="1"/>
      <p:bldP spid="3805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2417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2420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2422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242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43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243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3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3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3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242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42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42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242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42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42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242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241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1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922338"/>
          </a:xfrm>
          <a:prstGeom prst="wedgeRoundRectCallout">
            <a:avLst>
              <a:gd name="adj1" fmla="val -67421"/>
              <a:gd name="adj2" fmla="val 29347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12292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2293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2394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2397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2399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240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41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241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1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1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1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240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40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40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240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40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40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2398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2395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4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2295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2380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2388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9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0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381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2384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2385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2386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2387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2296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2357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2360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2362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236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37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237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7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7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7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236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36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36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236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36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36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236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235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7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2334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2337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2339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234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35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235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5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5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5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234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34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34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234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34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234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2338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2335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8" name="AutoShape 48"/>
          <p:cNvSpPr>
            <a:spLocks noChangeArrowheads="1"/>
          </p:cNvSpPr>
          <p:nvPr/>
        </p:nvSpPr>
        <p:spPr bwMode="auto">
          <a:xfrm>
            <a:off x="1293813" y="1995488"/>
            <a:ext cx="5868987" cy="460375"/>
          </a:xfrm>
          <a:prstGeom prst="wedgeRoundRectCallout">
            <a:avLst>
              <a:gd name="adj1" fmla="val -52273"/>
              <a:gd name="adj2" fmla="val -1093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2299" name="Group 119"/>
          <p:cNvGrpSpPr>
            <a:grpSpLocks/>
          </p:cNvGrpSpPr>
          <p:nvPr/>
        </p:nvGrpSpPr>
        <p:grpSpPr bwMode="auto">
          <a:xfrm>
            <a:off x="2644775" y="2532063"/>
            <a:ext cx="3756025" cy="519112"/>
            <a:chOff x="1666" y="1824"/>
            <a:chExt cx="2366" cy="327"/>
          </a:xfrm>
        </p:grpSpPr>
        <p:sp>
          <p:nvSpPr>
            <p:cNvPr id="12332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2333" name="Rectangle 121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2300" name="Group 131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2307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2309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2312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2314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2321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22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23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24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25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26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2327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2328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29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30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331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2315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2319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2320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2316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2317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2318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2313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2310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11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308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8048" name="AutoShape 160"/>
          <p:cNvSpPr>
            <a:spLocks noChangeArrowheads="1"/>
          </p:cNvSpPr>
          <p:nvPr/>
        </p:nvSpPr>
        <p:spPr bwMode="auto">
          <a:xfrm>
            <a:off x="1012825" y="3124200"/>
            <a:ext cx="6753225" cy="4191000"/>
          </a:xfrm>
          <a:prstGeom prst="cloudCallout">
            <a:avLst>
              <a:gd name="adj1" fmla="val -46773"/>
              <a:gd name="adj2" fmla="val -48222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lIns="0" tIns="0" rIns="0" bIns="0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2" name="AutoShape 163"/>
          <p:cNvSpPr>
            <a:spLocks noChangeArrowheads="1"/>
          </p:cNvSpPr>
          <p:nvPr/>
        </p:nvSpPr>
        <p:spPr bwMode="auto">
          <a:xfrm>
            <a:off x="1274763" y="2293938"/>
            <a:ext cx="1524000" cy="533400"/>
          </a:xfrm>
          <a:prstGeom prst="cloudCallout">
            <a:avLst>
              <a:gd name="adj1" fmla="val -44319"/>
              <a:gd name="adj2" fmla="val 7532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2 </a:t>
            </a:r>
          </a:p>
        </p:txBody>
      </p:sp>
      <p:sp>
        <p:nvSpPr>
          <p:cNvPr id="12303" name="Rectangle 165"/>
          <p:cNvSpPr>
            <a:spLocks noChangeArrowheads="1"/>
          </p:cNvSpPr>
          <p:nvPr/>
        </p:nvSpPr>
        <p:spPr bwMode="auto">
          <a:xfrm>
            <a:off x="7596188" y="76200"/>
            <a:ext cx="1006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2</a:t>
            </a:r>
          </a:p>
        </p:txBody>
      </p:sp>
      <p:sp>
        <p:nvSpPr>
          <p:cNvPr id="12304" name="Rectangle 2"/>
          <p:cNvSpPr>
            <a:spLocks noChangeArrowheads="1"/>
          </p:cNvSpPr>
          <p:nvPr/>
        </p:nvSpPr>
        <p:spPr bwMode="auto">
          <a:xfrm>
            <a:off x="7872413" y="213360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2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295400" y="3562350"/>
            <a:ext cx="6570663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I had no mud,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</a:t>
            </a:r>
            <a:r>
              <a:rPr lang="en-US" altLang="en-US" sz="2800" baseline="-25000"/>
              <a:t>2</a:t>
            </a:r>
            <a:r>
              <a:rPr lang="en-US" altLang="en-US" sz="2800"/>
              <a:t> would see nobody else with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know that he heard that someone 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know he is smart.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He would have known that he had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But he did not know.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Hence, I must have mud</a:t>
            </a:r>
          </a:p>
        </p:txBody>
      </p:sp>
      <p:sp>
        <p:nvSpPr>
          <p:cNvPr id="12306" name="Rectangle 154"/>
          <p:cNvSpPr>
            <a:spLocks noChangeArrowheads="1"/>
          </p:cNvSpPr>
          <p:nvPr/>
        </p:nvSpPr>
        <p:spPr bwMode="auto">
          <a:xfrm>
            <a:off x="1006475" y="318135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4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3442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3445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3447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345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46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346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6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6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6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344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45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45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344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45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45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344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344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5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922338"/>
          </a:xfrm>
          <a:prstGeom prst="wedgeRoundRectCallout">
            <a:avLst>
              <a:gd name="adj1" fmla="val -67421"/>
              <a:gd name="adj2" fmla="val 29347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13316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3317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3419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342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3424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343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43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343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3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4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4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342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42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43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342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42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42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342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342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8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3319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3405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413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4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406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3409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3410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3411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3412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3320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3382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3385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3387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339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40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340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0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0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0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338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39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39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338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39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39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338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338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21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3359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3362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3364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337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37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337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7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8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8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336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36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37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336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336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336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336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336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22" name="AutoShape 48"/>
          <p:cNvSpPr>
            <a:spLocks noChangeArrowheads="1"/>
          </p:cNvSpPr>
          <p:nvPr/>
        </p:nvSpPr>
        <p:spPr bwMode="auto">
          <a:xfrm>
            <a:off x="1293813" y="1995488"/>
            <a:ext cx="5868987" cy="460375"/>
          </a:xfrm>
          <a:prstGeom prst="wedgeRoundRectCallout">
            <a:avLst>
              <a:gd name="adj1" fmla="val -52273"/>
              <a:gd name="adj2" fmla="val -1093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3323" name="Group 119"/>
          <p:cNvGrpSpPr>
            <a:grpSpLocks/>
          </p:cNvGrpSpPr>
          <p:nvPr/>
        </p:nvGrpSpPr>
        <p:grpSpPr bwMode="auto">
          <a:xfrm>
            <a:off x="2644775" y="2532063"/>
            <a:ext cx="3756025" cy="519112"/>
            <a:chOff x="1666" y="1824"/>
            <a:chExt cx="2366" cy="327"/>
          </a:xfrm>
        </p:grpSpPr>
        <p:sp>
          <p:nvSpPr>
            <p:cNvPr id="13357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3358" name="Rectangle 121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3324" name="Group 131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3332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3334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3337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3339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3346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7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8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9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50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51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352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3353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354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355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356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3340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3344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3345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3341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3342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3343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3338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3335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6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33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8048" name="AutoShape 160"/>
          <p:cNvSpPr>
            <a:spLocks noChangeArrowheads="1"/>
          </p:cNvSpPr>
          <p:nvPr/>
        </p:nvSpPr>
        <p:spPr bwMode="auto">
          <a:xfrm>
            <a:off x="2286000" y="3124200"/>
            <a:ext cx="4344988" cy="1452563"/>
          </a:xfrm>
          <a:prstGeom prst="cloudCallout">
            <a:avLst>
              <a:gd name="adj1" fmla="val -63935"/>
              <a:gd name="adj2" fmla="val -5038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6" name="AutoShape 163"/>
          <p:cNvSpPr>
            <a:spLocks noChangeArrowheads="1"/>
          </p:cNvSpPr>
          <p:nvPr/>
        </p:nvSpPr>
        <p:spPr bwMode="auto">
          <a:xfrm>
            <a:off x="1274763" y="2293938"/>
            <a:ext cx="1524000" cy="533400"/>
          </a:xfrm>
          <a:prstGeom prst="cloudCallout">
            <a:avLst>
              <a:gd name="adj1" fmla="val -44319"/>
              <a:gd name="adj2" fmla="val 7532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2 </a:t>
            </a:r>
          </a:p>
        </p:txBody>
      </p:sp>
      <p:sp>
        <p:nvSpPr>
          <p:cNvPr id="13327" name="Rectangle 165"/>
          <p:cNvSpPr>
            <a:spLocks noChangeArrowheads="1"/>
          </p:cNvSpPr>
          <p:nvPr/>
        </p:nvSpPr>
        <p:spPr bwMode="auto">
          <a:xfrm>
            <a:off x="7596188" y="76200"/>
            <a:ext cx="1006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2</a:t>
            </a:r>
          </a:p>
        </p:txBody>
      </p:sp>
      <p:sp>
        <p:nvSpPr>
          <p:cNvPr id="13328" name="Rectangle 149"/>
          <p:cNvSpPr>
            <a:spLocks noChangeArrowheads="1"/>
          </p:cNvSpPr>
          <p:nvPr/>
        </p:nvSpPr>
        <p:spPr bwMode="auto">
          <a:xfrm>
            <a:off x="7872413" y="213360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2</a:t>
            </a:r>
          </a:p>
        </p:txBody>
      </p:sp>
      <p:sp>
        <p:nvSpPr>
          <p:cNvPr id="13329" name="Rectangle 150"/>
          <p:cNvSpPr>
            <a:spLocks noChangeArrowheads="1"/>
          </p:cNvSpPr>
          <p:nvPr/>
        </p:nvSpPr>
        <p:spPr bwMode="auto">
          <a:xfrm>
            <a:off x="1006475" y="318135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1</a:t>
            </a:r>
          </a:p>
        </p:txBody>
      </p:sp>
      <p:sp>
        <p:nvSpPr>
          <p:cNvPr id="156" name="AutoShape 23"/>
          <p:cNvSpPr>
            <a:spLocks noChangeArrowheads="1"/>
          </p:cNvSpPr>
          <p:nvPr/>
        </p:nvSpPr>
        <p:spPr bwMode="auto">
          <a:xfrm>
            <a:off x="3138488" y="5410200"/>
            <a:ext cx="2576512" cy="469900"/>
          </a:xfrm>
          <a:prstGeom prst="wedgeRoundRectCallout">
            <a:avLst>
              <a:gd name="adj1" fmla="val -70764"/>
              <a:gd name="adj2" fmla="val -55620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157" name="AutoShape 48"/>
          <p:cNvSpPr>
            <a:spLocks noChangeArrowheads="1"/>
          </p:cNvSpPr>
          <p:nvPr/>
        </p:nvSpPr>
        <p:spPr bwMode="auto">
          <a:xfrm>
            <a:off x="1293813" y="4800600"/>
            <a:ext cx="5868987" cy="460375"/>
          </a:xfrm>
          <a:prstGeom prst="wedgeRoundRectCallout">
            <a:avLst>
              <a:gd name="adj1" fmla="val -40968"/>
              <a:gd name="adj2" fmla="val -161032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48" grpId="0" animBg="1"/>
      <p:bldP spid="156" grpId="0" animBg="1"/>
      <p:bldP spid="15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4470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4473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447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448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448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448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9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9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9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447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48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48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447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47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47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447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447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39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922338"/>
          </a:xfrm>
          <a:prstGeom prst="wedgeRoundRectCallout">
            <a:avLst>
              <a:gd name="adj1" fmla="val -67421"/>
              <a:gd name="adj2" fmla="val 29347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14340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4341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4447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4450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4452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445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446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446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6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6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6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445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45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45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445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45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45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445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444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2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4343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4433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441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2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3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4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5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6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34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4437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4438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4439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4440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4344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4410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4413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4415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442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442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442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3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3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3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441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42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42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441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41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41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441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441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5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4387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4390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4392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439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440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440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0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0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0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439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39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39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439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439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439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439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438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6" name="AutoShape 48"/>
          <p:cNvSpPr>
            <a:spLocks noChangeArrowheads="1"/>
          </p:cNvSpPr>
          <p:nvPr/>
        </p:nvSpPr>
        <p:spPr bwMode="auto">
          <a:xfrm>
            <a:off x="1293813" y="1995488"/>
            <a:ext cx="5868987" cy="460375"/>
          </a:xfrm>
          <a:prstGeom prst="wedgeRoundRectCallout">
            <a:avLst>
              <a:gd name="adj1" fmla="val -52273"/>
              <a:gd name="adj2" fmla="val -1093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4347" name="Group 119"/>
          <p:cNvGrpSpPr>
            <a:grpSpLocks/>
          </p:cNvGrpSpPr>
          <p:nvPr/>
        </p:nvGrpSpPr>
        <p:grpSpPr bwMode="auto">
          <a:xfrm>
            <a:off x="2644775" y="2532063"/>
            <a:ext cx="3756025" cy="519112"/>
            <a:chOff x="1666" y="1824"/>
            <a:chExt cx="2366" cy="327"/>
          </a:xfrm>
        </p:grpSpPr>
        <p:sp>
          <p:nvSpPr>
            <p:cNvPr id="14385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4386" name="Rectangle 121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4348" name="Group 131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4360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4362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4365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4367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4374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75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76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77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78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79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4380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4381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382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383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384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4368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4372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437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4369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4370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4371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4366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4363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64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361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4349" name="AutoShape 160"/>
          <p:cNvSpPr>
            <a:spLocks noChangeArrowheads="1"/>
          </p:cNvSpPr>
          <p:nvPr/>
        </p:nvSpPr>
        <p:spPr bwMode="auto">
          <a:xfrm>
            <a:off x="2286000" y="3124200"/>
            <a:ext cx="4344988" cy="1452563"/>
          </a:xfrm>
          <a:prstGeom prst="cloudCallout">
            <a:avLst>
              <a:gd name="adj1" fmla="val -63935"/>
              <a:gd name="adj2" fmla="val -5038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0" name="AutoShape 163"/>
          <p:cNvSpPr>
            <a:spLocks noChangeArrowheads="1"/>
          </p:cNvSpPr>
          <p:nvPr/>
        </p:nvSpPr>
        <p:spPr bwMode="auto">
          <a:xfrm>
            <a:off x="1274763" y="2293938"/>
            <a:ext cx="1524000" cy="533400"/>
          </a:xfrm>
          <a:prstGeom prst="cloudCallout">
            <a:avLst>
              <a:gd name="adj1" fmla="val -44319"/>
              <a:gd name="adj2" fmla="val 7532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2 </a:t>
            </a:r>
          </a:p>
        </p:txBody>
      </p:sp>
      <p:sp>
        <p:nvSpPr>
          <p:cNvPr id="14351" name="Rectangle 165"/>
          <p:cNvSpPr>
            <a:spLocks noChangeArrowheads="1"/>
          </p:cNvSpPr>
          <p:nvPr/>
        </p:nvSpPr>
        <p:spPr bwMode="auto">
          <a:xfrm>
            <a:off x="7596188" y="76200"/>
            <a:ext cx="1006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2</a:t>
            </a:r>
          </a:p>
        </p:txBody>
      </p:sp>
      <p:sp>
        <p:nvSpPr>
          <p:cNvPr id="14352" name="Rectangle 149"/>
          <p:cNvSpPr>
            <a:spLocks noChangeArrowheads="1"/>
          </p:cNvSpPr>
          <p:nvPr/>
        </p:nvSpPr>
        <p:spPr bwMode="auto">
          <a:xfrm>
            <a:off x="7872413" y="213360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2</a:t>
            </a:r>
          </a:p>
        </p:txBody>
      </p:sp>
      <p:sp>
        <p:nvSpPr>
          <p:cNvPr id="14353" name="Rectangle 150"/>
          <p:cNvSpPr>
            <a:spLocks noChangeArrowheads="1"/>
          </p:cNvSpPr>
          <p:nvPr/>
        </p:nvSpPr>
        <p:spPr bwMode="auto">
          <a:xfrm>
            <a:off x="1006475" y="318135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1</a:t>
            </a:r>
          </a:p>
        </p:txBody>
      </p:sp>
      <p:sp>
        <p:nvSpPr>
          <p:cNvPr id="152" name="Rectangle 153"/>
          <p:cNvSpPr>
            <a:spLocks noChangeArrowheads="1"/>
          </p:cNvSpPr>
          <p:nvPr/>
        </p:nvSpPr>
        <p:spPr bwMode="auto">
          <a:xfrm>
            <a:off x="1509713" y="4648200"/>
            <a:ext cx="66754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k=2 </a:t>
            </a:r>
            <a:r>
              <a:rPr lang="en-US" altLang="en-US" sz="2800">
                <a:sym typeface="Wingdings" pitchFamily="2" charset="2"/>
              </a:rPr>
              <a:t> Boy with mud says yes second round.</a:t>
            </a:r>
            <a:endParaRPr lang="en-US" altLang="en-US" sz="2800"/>
          </a:p>
        </p:txBody>
      </p:sp>
      <p:sp>
        <p:nvSpPr>
          <p:cNvPr id="153" name="Rectangle 154"/>
          <p:cNvSpPr>
            <a:spLocks noChangeArrowheads="1"/>
          </p:cNvSpPr>
          <p:nvPr/>
        </p:nvSpPr>
        <p:spPr bwMode="auto">
          <a:xfrm>
            <a:off x="1509713" y="5105400"/>
            <a:ext cx="5822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ym typeface="Wingdings" pitchFamily="2" charset="2"/>
              </a:rPr>
              <a:t>Second round boys all say no     k</a:t>
            </a:r>
            <a:r>
              <a:rPr lang="en-US" altLang="en-US" sz="2800">
                <a:sym typeface="Symbol" pitchFamily="18" charset="2"/>
              </a:rPr>
              <a:t>3</a:t>
            </a:r>
            <a:r>
              <a:rPr lang="en-US" altLang="en-US" sz="2800">
                <a:sym typeface="Wingdings" pitchFamily="2" charset="2"/>
              </a:rPr>
              <a:t> </a:t>
            </a:r>
          </a:p>
        </p:txBody>
      </p:sp>
      <p:sp>
        <p:nvSpPr>
          <p:cNvPr id="154" name="Rectangle 155"/>
          <p:cNvSpPr>
            <a:spLocks noChangeArrowheads="1"/>
          </p:cNvSpPr>
          <p:nvPr/>
        </p:nvSpPr>
        <p:spPr bwMode="auto">
          <a:xfrm>
            <a:off x="1524000" y="6400800"/>
            <a:ext cx="53609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ym typeface="Wingdings" pitchFamily="2" charset="2"/>
              </a:rPr>
              <a:t>t</a:t>
            </a:r>
            <a:r>
              <a:rPr lang="en-US" altLang="en-US" sz="2800" baseline="30000">
                <a:sym typeface="Wingdings" pitchFamily="2" charset="2"/>
              </a:rPr>
              <a:t>th</a:t>
            </a:r>
            <a:r>
              <a:rPr lang="en-US" altLang="en-US" sz="2800">
                <a:sym typeface="Wingdings" pitchFamily="2" charset="2"/>
              </a:rPr>
              <a:t> round boys all say no     k</a:t>
            </a:r>
            <a:r>
              <a:rPr lang="en-US" altLang="en-US" sz="2800">
                <a:sym typeface="Symbol" pitchFamily="18" charset="2"/>
              </a:rPr>
              <a:t>t+1</a:t>
            </a:r>
            <a:r>
              <a:rPr lang="en-US" altLang="en-US" sz="2800">
                <a:sym typeface="Wingdings" pitchFamily="2" charset="2"/>
              </a:rPr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544763" y="5681663"/>
            <a:ext cx="3627437" cy="719137"/>
            <a:chOff x="421093" y="5655693"/>
            <a:chExt cx="3627032" cy="719002"/>
          </a:xfrm>
        </p:grpSpPr>
        <p:graphicFrame>
          <p:nvGraphicFramePr>
            <p:cNvPr id="14358" name="Object 2"/>
            <p:cNvGraphicFramePr>
              <a:graphicFrameLocks noChangeAspect="1"/>
            </p:cNvGraphicFramePr>
            <p:nvPr/>
          </p:nvGraphicFramePr>
          <p:xfrm>
            <a:off x="2402682" y="5655693"/>
            <a:ext cx="1645443" cy="7190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4493" name="Clip" r:id="rId3" imgW="4832350" imgH="2254250" progId="">
                    <p:embed/>
                  </p:oleObj>
                </mc:Choice>
                <mc:Fallback>
                  <p:oleObj name="Clip" r:id="rId3" imgW="4832350" imgH="2254250" progId="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02682" y="5655693"/>
                          <a:ext cx="1645443" cy="7190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359" name="Rectangle 3"/>
            <p:cNvSpPr>
              <a:spLocks noChangeArrowheads="1"/>
            </p:cNvSpPr>
            <p:nvPr/>
          </p:nvSpPr>
          <p:spPr bwMode="auto">
            <a:xfrm>
              <a:off x="421093" y="5733119"/>
              <a:ext cx="20874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ym typeface="Wingdings" pitchFamily="2" charset="2"/>
                </a:rPr>
                <a:t>by induction:</a:t>
              </a:r>
              <a:endParaRPr lang="en-US" altLang="en-US" sz="2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3" grpId="0"/>
      <p:bldP spid="15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5493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549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5498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550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0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0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0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0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1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51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551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51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51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51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549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50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50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550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50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50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549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549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3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5364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5470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5473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547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548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48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548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9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9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9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547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48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48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547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47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47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547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547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5366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5456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464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57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5460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5461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5462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5463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5367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5433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5436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5438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544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4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4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4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4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5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45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545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5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5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5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543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44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44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544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44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44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543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543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8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5410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5413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5415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542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42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542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3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3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3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541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42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42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541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541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541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541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541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076" name="AutoShape 48"/>
          <p:cNvSpPr>
            <a:spLocks noChangeArrowheads="1"/>
          </p:cNvSpPr>
          <p:nvPr/>
        </p:nvSpPr>
        <p:spPr bwMode="auto">
          <a:xfrm>
            <a:off x="1293813" y="1995488"/>
            <a:ext cx="5868987" cy="460375"/>
          </a:xfrm>
          <a:prstGeom prst="wedgeRoundRectCallout">
            <a:avLst>
              <a:gd name="adj1" fmla="val -52273"/>
              <a:gd name="adj2" fmla="val -1093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2320" name="Group 117"/>
          <p:cNvGrpSpPr>
            <a:grpSpLocks/>
          </p:cNvGrpSpPr>
          <p:nvPr/>
        </p:nvGrpSpPr>
        <p:grpSpPr bwMode="auto">
          <a:xfrm>
            <a:off x="2644775" y="2532063"/>
            <a:ext cx="3756025" cy="519112"/>
            <a:chOff x="1666" y="1824"/>
            <a:chExt cx="2366" cy="327"/>
          </a:xfrm>
        </p:grpSpPr>
        <p:sp>
          <p:nvSpPr>
            <p:cNvPr id="15408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5409" name="Rectangle 119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5371" name="Group 120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5383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5385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5388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539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5397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398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399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00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01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02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5403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5404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05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06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5407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5391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5395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5396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5392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539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539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5389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5386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7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84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41107" name="AutoShape 23"/>
          <p:cNvSpPr>
            <a:spLocks noChangeArrowheads="1"/>
          </p:cNvSpPr>
          <p:nvPr/>
        </p:nvSpPr>
        <p:spPr bwMode="auto">
          <a:xfrm>
            <a:off x="3138488" y="5943600"/>
            <a:ext cx="2576512" cy="469900"/>
          </a:xfrm>
          <a:prstGeom prst="wedgeRoundRectCallout">
            <a:avLst>
              <a:gd name="adj1" fmla="val -70764"/>
              <a:gd name="adj2" fmla="val -55620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41108" name="AutoShape 148"/>
          <p:cNvSpPr>
            <a:spLocks noChangeArrowheads="1"/>
          </p:cNvSpPr>
          <p:nvPr/>
        </p:nvSpPr>
        <p:spPr bwMode="auto">
          <a:xfrm>
            <a:off x="2286000" y="3124200"/>
            <a:ext cx="4419600" cy="2057400"/>
          </a:xfrm>
          <a:prstGeom prst="cloudCallout">
            <a:avLst>
              <a:gd name="adj1" fmla="val -63935"/>
              <a:gd name="adj2" fmla="val -5038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k=t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t+1 </a:t>
            </a:r>
            <a:r>
              <a:rPr lang="en-US" altLang="en-US" sz="2800"/>
              <a:t>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41109" name="AutoShape 48"/>
          <p:cNvSpPr>
            <a:spLocks noChangeArrowheads="1"/>
          </p:cNvSpPr>
          <p:nvPr/>
        </p:nvSpPr>
        <p:spPr bwMode="auto">
          <a:xfrm>
            <a:off x="1293813" y="5334000"/>
            <a:ext cx="5868987" cy="460375"/>
          </a:xfrm>
          <a:prstGeom prst="wedgeRoundRectCallout">
            <a:avLst>
              <a:gd name="adj1" fmla="val -40968"/>
              <a:gd name="adj2" fmla="val -161032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41111" name="AutoShape 151"/>
          <p:cNvSpPr>
            <a:spLocks noChangeArrowheads="1"/>
          </p:cNvSpPr>
          <p:nvPr/>
        </p:nvSpPr>
        <p:spPr bwMode="auto">
          <a:xfrm>
            <a:off x="1352550" y="2886075"/>
            <a:ext cx="1676400" cy="533400"/>
          </a:xfrm>
          <a:prstGeom prst="cloudCallout">
            <a:avLst>
              <a:gd name="adj1" fmla="val -47162"/>
              <a:gd name="adj2" fmla="val -53838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t+1 </a:t>
            </a:r>
          </a:p>
        </p:txBody>
      </p:sp>
      <p:grpSp>
        <p:nvGrpSpPr>
          <p:cNvPr id="12364" name="Group 153"/>
          <p:cNvGrpSpPr>
            <a:grpSpLocks/>
          </p:cNvGrpSpPr>
          <p:nvPr/>
        </p:nvGrpSpPr>
        <p:grpSpPr bwMode="auto">
          <a:xfrm>
            <a:off x="3581400" y="1066800"/>
            <a:ext cx="1389063" cy="762000"/>
            <a:chOff x="2256" y="480"/>
            <a:chExt cx="875" cy="480"/>
          </a:xfrm>
        </p:grpSpPr>
        <p:sp>
          <p:nvSpPr>
            <p:cNvPr id="15381" name="Rectangle 154"/>
            <p:cNvSpPr>
              <a:spLocks noChangeArrowheads="1"/>
            </p:cNvSpPr>
            <p:nvPr/>
          </p:nvSpPr>
          <p:spPr bwMode="auto">
            <a:xfrm>
              <a:off x="2256" y="633"/>
              <a:ext cx="87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ym typeface="Wingdings" pitchFamily="2" charset="2"/>
                </a:rPr>
                <a:t>t</a:t>
              </a:r>
              <a:r>
                <a:rPr lang="en-US" altLang="en-US" sz="2800" baseline="30000">
                  <a:sym typeface="Wingdings" pitchFamily="2" charset="2"/>
                </a:rPr>
                <a:t>th</a:t>
              </a:r>
              <a:r>
                <a:rPr lang="en-US" altLang="en-US" sz="2800">
                  <a:sym typeface="Wingdings" pitchFamily="2" charset="2"/>
                </a:rPr>
                <a:t> round</a:t>
              </a:r>
            </a:p>
          </p:txBody>
        </p:sp>
        <p:sp>
          <p:nvSpPr>
            <p:cNvPr id="15382" name="Rectangle 155"/>
            <p:cNvSpPr>
              <a:spLocks noChangeArrowheads="1"/>
            </p:cNvSpPr>
            <p:nvPr/>
          </p:nvSpPr>
          <p:spPr bwMode="auto">
            <a:xfrm rot="5400000">
              <a:off x="2544" y="486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ym typeface="Wingdings" pitchFamily="2" charset="2"/>
                </a:rPr>
                <a:t>…</a:t>
              </a:r>
            </a:p>
          </p:txBody>
        </p:sp>
      </p:grpSp>
      <p:sp>
        <p:nvSpPr>
          <p:cNvPr id="41116" name="Rectangle 156"/>
          <p:cNvSpPr>
            <a:spLocks noChangeArrowheads="1"/>
          </p:cNvSpPr>
          <p:nvPr/>
        </p:nvSpPr>
        <p:spPr bwMode="auto">
          <a:xfrm>
            <a:off x="1524000" y="6415088"/>
            <a:ext cx="53609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ym typeface="Wingdings" pitchFamily="2" charset="2"/>
              </a:rPr>
              <a:t>t</a:t>
            </a:r>
            <a:r>
              <a:rPr lang="en-US" altLang="en-US" sz="2800" baseline="30000">
                <a:sym typeface="Wingdings" pitchFamily="2" charset="2"/>
              </a:rPr>
              <a:t>th</a:t>
            </a:r>
            <a:r>
              <a:rPr lang="en-US" altLang="en-US" sz="2800">
                <a:sym typeface="Wingdings" pitchFamily="2" charset="2"/>
              </a:rPr>
              <a:t> round boys all say no     k</a:t>
            </a:r>
            <a:r>
              <a:rPr lang="en-US" altLang="en-US" sz="2800">
                <a:sym typeface="Symbol" pitchFamily="18" charset="2"/>
              </a:rPr>
              <a:t>t+1</a:t>
            </a:r>
            <a:r>
              <a:rPr lang="en-US" altLang="en-US" sz="2800">
                <a:sym typeface="Wingdings" pitchFamily="2" charset="2"/>
              </a:rPr>
              <a:t> </a:t>
            </a:r>
          </a:p>
        </p:txBody>
      </p:sp>
      <p:sp>
        <p:nvSpPr>
          <p:cNvPr id="15378" name="Freeform 43"/>
          <p:cNvSpPr>
            <a:spLocks/>
          </p:cNvSpPr>
          <p:nvPr/>
        </p:nvSpPr>
        <p:spPr bwMode="auto">
          <a:xfrm>
            <a:off x="8270875" y="36258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379" name="Freeform 43"/>
          <p:cNvSpPr>
            <a:spLocks/>
          </p:cNvSpPr>
          <p:nvPr/>
        </p:nvSpPr>
        <p:spPr bwMode="auto">
          <a:xfrm>
            <a:off x="8639175" y="22098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119" name="Rectangle 159"/>
          <p:cNvSpPr>
            <a:spLocks noChangeArrowheads="1"/>
          </p:cNvSpPr>
          <p:nvPr/>
        </p:nvSpPr>
        <p:spPr bwMode="auto">
          <a:xfrm>
            <a:off x="7446963" y="76200"/>
            <a:ext cx="1304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t+1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411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411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1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76" grpId="0" animBg="1"/>
      <p:bldP spid="41107" grpId="0" animBg="1"/>
      <p:bldP spid="41108" grpId="0" animBg="1"/>
      <p:bldP spid="41109" grpId="0" animBg="1"/>
      <p:bldP spid="41111" grpId="0" animBg="1"/>
      <p:bldP spid="41116" grpId="0"/>
      <p:bldP spid="41116" grpId="1"/>
      <p:bldP spid="411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6519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652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6524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653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3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3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3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3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3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653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653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3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4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4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652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52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53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652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52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52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652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652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7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6388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6496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6499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6501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650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0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1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1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1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1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651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651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1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1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1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650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50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50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650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504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505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6500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6497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6390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6482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490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1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2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3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4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5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83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486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487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488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489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6391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6459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6462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6464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647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7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7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7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7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7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647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647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7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8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8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646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46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47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646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46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46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646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646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92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6436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6439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6441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644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4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5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5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5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5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645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645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5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5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5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644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44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44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644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6444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6445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6440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6437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93" name="AutoShape 48"/>
          <p:cNvSpPr>
            <a:spLocks noChangeArrowheads="1"/>
          </p:cNvSpPr>
          <p:nvPr/>
        </p:nvSpPr>
        <p:spPr bwMode="auto">
          <a:xfrm>
            <a:off x="1293813" y="1995488"/>
            <a:ext cx="5868987" cy="460375"/>
          </a:xfrm>
          <a:prstGeom prst="wedgeRoundRectCallout">
            <a:avLst>
              <a:gd name="adj1" fmla="val -52273"/>
              <a:gd name="adj2" fmla="val -1093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6394" name="Group 116"/>
          <p:cNvGrpSpPr>
            <a:grpSpLocks/>
          </p:cNvGrpSpPr>
          <p:nvPr/>
        </p:nvGrpSpPr>
        <p:grpSpPr bwMode="auto">
          <a:xfrm>
            <a:off x="2644775" y="2532063"/>
            <a:ext cx="3756025" cy="519112"/>
            <a:chOff x="1666" y="1824"/>
            <a:chExt cx="2366" cy="327"/>
          </a:xfrm>
        </p:grpSpPr>
        <p:sp>
          <p:nvSpPr>
            <p:cNvPr id="16434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6435" name="Rectangle 118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6395" name="Group 119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6409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6411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6414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6416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6423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24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25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26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27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28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6429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6430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431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432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6433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417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6421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6422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6418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641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642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6415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6412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3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10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6396" name="AutoShape 146"/>
          <p:cNvSpPr>
            <a:spLocks noChangeArrowheads="1"/>
          </p:cNvSpPr>
          <p:nvPr/>
        </p:nvSpPr>
        <p:spPr bwMode="auto">
          <a:xfrm>
            <a:off x="2286000" y="3124200"/>
            <a:ext cx="4419600" cy="2057400"/>
          </a:xfrm>
          <a:prstGeom prst="cloudCallout">
            <a:avLst>
              <a:gd name="adj1" fmla="val -63935"/>
              <a:gd name="adj2" fmla="val -50384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k=t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t+1 </a:t>
            </a:r>
            <a:r>
              <a:rPr lang="en-US" altLang="en-US" sz="2800"/>
              <a:t>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16397" name="Group 150"/>
          <p:cNvGrpSpPr>
            <a:grpSpLocks/>
          </p:cNvGrpSpPr>
          <p:nvPr/>
        </p:nvGrpSpPr>
        <p:grpSpPr bwMode="auto">
          <a:xfrm>
            <a:off x="3581400" y="1066800"/>
            <a:ext cx="1389063" cy="762000"/>
            <a:chOff x="2256" y="480"/>
            <a:chExt cx="875" cy="480"/>
          </a:xfrm>
        </p:grpSpPr>
        <p:sp>
          <p:nvSpPr>
            <p:cNvPr id="16407" name="Rectangle 151"/>
            <p:cNvSpPr>
              <a:spLocks noChangeArrowheads="1"/>
            </p:cNvSpPr>
            <p:nvPr/>
          </p:nvSpPr>
          <p:spPr bwMode="auto">
            <a:xfrm>
              <a:off x="2256" y="633"/>
              <a:ext cx="87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ym typeface="Wingdings" pitchFamily="2" charset="2"/>
                </a:rPr>
                <a:t>t</a:t>
              </a:r>
              <a:r>
                <a:rPr lang="en-US" altLang="en-US" sz="2800" baseline="30000">
                  <a:sym typeface="Wingdings" pitchFamily="2" charset="2"/>
                </a:rPr>
                <a:t>th</a:t>
              </a:r>
              <a:r>
                <a:rPr lang="en-US" altLang="en-US" sz="2800">
                  <a:sym typeface="Wingdings" pitchFamily="2" charset="2"/>
                </a:rPr>
                <a:t> round</a:t>
              </a:r>
            </a:p>
          </p:txBody>
        </p:sp>
        <p:sp>
          <p:nvSpPr>
            <p:cNvPr id="16408" name="Rectangle 152"/>
            <p:cNvSpPr>
              <a:spLocks noChangeArrowheads="1"/>
            </p:cNvSpPr>
            <p:nvPr/>
          </p:nvSpPr>
          <p:spPr bwMode="auto">
            <a:xfrm rot="5400000">
              <a:off x="2544" y="486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ym typeface="Wingdings" pitchFamily="2" charset="2"/>
                </a:rPr>
                <a:t>…</a:t>
              </a:r>
            </a:p>
          </p:txBody>
        </p:sp>
      </p:grpSp>
      <p:sp>
        <p:nvSpPr>
          <p:cNvPr id="16398" name="Freeform 43"/>
          <p:cNvSpPr>
            <a:spLocks/>
          </p:cNvSpPr>
          <p:nvPr/>
        </p:nvSpPr>
        <p:spPr bwMode="auto">
          <a:xfrm>
            <a:off x="8270875" y="36258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6399" name="Freeform 43"/>
          <p:cNvSpPr>
            <a:spLocks/>
          </p:cNvSpPr>
          <p:nvPr/>
        </p:nvSpPr>
        <p:spPr bwMode="auto">
          <a:xfrm>
            <a:off x="8639175" y="22098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6400" name="Rectangle 156"/>
          <p:cNvSpPr>
            <a:spLocks noChangeArrowheads="1"/>
          </p:cNvSpPr>
          <p:nvPr/>
        </p:nvSpPr>
        <p:spPr bwMode="auto">
          <a:xfrm>
            <a:off x="7446963" y="76200"/>
            <a:ext cx="1304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t+1</a:t>
            </a:r>
          </a:p>
        </p:txBody>
      </p:sp>
      <p:sp>
        <p:nvSpPr>
          <p:cNvPr id="43165" name="Rectangle 157"/>
          <p:cNvSpPr>
            <a:spLocks noChangeArrowheads="1"/>
          </p:cNvSpPr>
          <p:nvPr/>
        </p:nvSpPr>
        <p:spPr bwMode="auto">
          <a:xfrm>
            <a:off x="1509713" y="5181600"/>
            <a:ext cx="66246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k=t+1 </a:t>
            </a:r>
            <a:r>
              <a:rPr lang="en-US" altLang="en-US" sz="2800">
                <a:sym typeface="Wingdings" pitchFamily="2" charset="2"/>
              </a:rPr>
              <a:t> Boy with mud says yes t+1</a:t>
            </a:r>
            <a:r>
              <a:rPr lang="en-US" altLang="en-US" sz="2800" baseline="30000">
                <a:sym typeface="Wingdings" pitchFamily="2" charset="2"/>
              </a:rPr>
              <a:t>st</a:t>
            </a:r>
            <a:r>
              <a:rPr lang="en-US" altLang="en-US" sz="2800">
                <a:sym typeface="Wingdings" pitchFamily="2" charset="2"/>
              </a:rPr>
              <a:t> round.</a:t>
            </a:r>
            <a:endParaRPr lang="en-US" altLang="en-US" sz="2800"/>
          </a:p>
        </p:txBody>
      </p:sp>
      <p:sp>
        <p:nvSpPr>
          <p:cNvPr id="43167" name="Rectangle 159"/>
          <p:cNvSpPr>
            <a:spLocks noChangeArrowheads="1"/>
          </p:cNvSpPr>
          <p:nvPr/>
        </p:nvSpPr>
        <p:spPr bwMode="auto">
          <a:xfrm>
            <a:off x="1524000" y="5576888"/>
            <a:ext cx="5711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ym typeface="Wingdings" pitchFamily="2" charset="2"/>
              </a:rPr>
              <a:t>t+1</a:t>
            </a:r>
            <a:r>
              <a:rPr lang="en-US" altLang="en-US" sz="2800" baseline="30000">
                <a:sym typeface="Wingdings" pitchFamily="2" charset="2"/>
              </a:rPr>
              <a:t>st</a:t>
            </a:r>
            <a:r>
              <a:rPr lang="en-US" altLang="en-US" sz="2800">
                <a:sym typeface="Wingdings" pitchFamily="2" charset="2"/>
              </a:rPr>
              <a:t> round boys all say no     k</a:t>
            </a:r>
            <a:r>
              <a:rPr lang="en-US" altLang="en-US" sz="2800">
                <a:sym typeface="Symbol" pitchFamily="18" charset="2"/>
              </a:rPr>
              <a:t>t+2</a:t>
            </a:r>
            <a:r>
              <a:rPr lang="en-US" altLang="en-US" sz="2800">
                <a:sym typeface="Wingdings" pitchFamily="2" charset="2"/>
              </a:rPr>
              <a:t> 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276600" y="6062663"/>
            <a:ext cx="4648200" cy="719137"/>
            <a:chOff x="3276600" y="6062798"/>
            <a:chExt cx="4648200" cy="719002"/>
          </a:xfrm>
        </p:grpSpPr>
        <p:sp>
          <p:nvSpPr>
            <p:cNvPr id="16405" name="Rectangle 160"/>
            <p:cNvSpPr>
              <a:spLocks noChangeArrowheads="1"/>
            </p:cNvSpPr>
            <p:nvPr/>
          </p:nvSpPr>
          <p:spPr bwMode="auto">
            <a:xfrm>
              <a:off x="4989513" y="6186488"/>
              <a:ext cx="2935287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ym typeface="Wingdings" pitchFamily="2" charset="2"/>
                </a:rPr>
                <a:t>Induction complete</a:t>
              </a:r>
            </a:p>
          </p:txBody>
        </p:sp>
        <p:graphicFrame>
          <p:nvGraphicFramePr>
            <p:cNvPr id="16406" name="Object 155"/>
            <p:cNvGraphicFramePr>
              <a:graphicFrameLocks noChangeAspect="1"/>
            </p:cNvGraphicFramePr>
            <p:nvPr/>
          </p:nvGraphicFramePr>
          <p:xfrm>
            <a:off x="3276600" y="6062798"/>
            <a:ext cx="1645443" cy="7190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542" name="Clip" r:id="rId3" imgW="4832350" imgH="2254250" progId="">
                    <p:embed/>
                  </p:oleObj>
                </mc:Choice>
                <mc:Fallback>
                  <p:oleObj name="Clip" r:id="rId3" imgW="4832350" imgH="2254250" progId="">
                    <p:embed/>
                    <p:pic>
                      <p:nvPicPr>
                        <p:cNvPr id="0" name="Object 15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276600" y="6062798"/>
                          <a:ext cx="1645443" cy="7190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6404" name="AutoShape 151"/>
          <p:cNvSpPr>
            <a:spLocks noChangeArrowheads="1"/>
          </p:cNvSpPr>
          <p:nvPr/>
        </p:nvSpPr>
        <p:spPr bwMode="auto">
          <a:xfrm>
            <a:off x="1352550" y="2886075"/>
            <a:ext cx="1676400" cy="533400"/>
          </a:xfrm>
          <a:prstGeom prst="cloudCallout">
            <a:avLst>
              <a:gd name="adj1" fmla="val -47162"/>
              <a:gd name="adj2" fmla="val -53838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t+1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165" grpId="0"/>
      <p:bldP spid="4316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7532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7535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7537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754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55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755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5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5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5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753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54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54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753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54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54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753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753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47" name="AutoShape 48"/>
          <p:cNvSpPr>
            <a:spLocks noChangeArrowheads="1"/>
          </p:cNvSpPr>
          <p:nvPr/>
        </p:nvSpPr>
        <p:spPr bwMode="auto">
          <a:xfrm>
            <a:off x="1828800" y="1201738"/>
            <a:ext cx="4802188" cy="476250"/>
          </a:xfrm>
          <a:prstGeom prst="wedgeRoundRectCallout">
            <a:avLst>
              <a:gd name="adj1" fmla="val -68213"/>
              <a:gd name="adj2" fmla="val 2153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The sky is blue</a:t>
            </a:r>
          </a:p>
        </p:txBody>
      </p:sp>
      <p:sp>
        <p:nvSpPr>
          <p:cNvPr id="17412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7413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7509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751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7514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752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52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752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2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3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53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751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51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52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751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51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51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751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751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4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7415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7495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7503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4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5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6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7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8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96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7499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7500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7501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7502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7416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7472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7475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7477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748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49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749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9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9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9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747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48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48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747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48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48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747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747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7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7449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7452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7454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746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46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746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6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7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7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745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45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46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745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745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745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745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745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8" name="Freeform 43"/>
          <p:cNvSpPr>
            <a:spLocks/>
          </p:cNvSpPr>
          <p:nvPr/>
        </p:nvSpPr>
        <p:spPr bwMode="auto">
          <a:xfrm>
            <a:off x="8193088" y="36131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7419" name="Rectangle 142"/>
          <p:cNvSpPr>
            <a:spLocks noChangeArrowheads="1"/>
          </p:cNvSpPr>
          <p:nvPr/>
        </p:nvSpPr>
        <p:spPr bwMode="auto">
          <a:xfrm>
            <a:off x="1165225" y="623888"/>
            <a:ext cx="4168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Man arrives and announces,</a:t>
            </a:r>
          </a:p>
        </p:txBody>
      </p:sp>
      <p:sp>
        <p:nvSpPr>
          <p:cNvPr id="30864" name="AutoShape 48"/>
          <p:cNvSpPr>
            <a:spLocks noChangeArrowheads="1"/>
          </p:cNvSpPr>
          <p:nvPr/>
        </p:nvSpPr>
        <p:spPr bwMode="auto">
          <a:xfrm>
            <a:off x="1293813" y="2359025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4336" name="Group 156"/>
          <p:cNvGrpSpPr>
            <a:grpSpLocks/>
          </p:cNvGrpSpPr>
          <p:nvPr/>
        </p:nvGrpSpPr>
        <p:grpSpPr bwMode="auto">
          <a:xfrm>
            <a:off x="2644775" y="2895600"/>
            <a:ext cx="3756025" cy="519113"/>
            <a:chOff x="1666" y="1824"/>
            <a:chExt cx="2366" cy="327"/>
          </a:xfrm>
        </p:grpSpPr>
        <p:sp>
          <p:nvSpPr>
            <p:cNvPr id="17447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7448" name="Rectangle 145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sp>
        <p:nvSpPr>
          <p:cNvPr id="30867" name="AutoShape 48"/>
          <p:cNvSpPr>
            <a:spLocks noChangeArrowheads="1"/>
          </p:cNvSpPr>
          <p:nvPr/>
        </p:nvSpPr>
        <p:spPr bwMode="auto">
          <a:xfrm>
            <a:off x="1231900" y="3541713"/>
            <a:ext cx="5868988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97848" name="Text Box 216"/>
          <p:cNvSpPr txBox="1">
            <a:spLocks noChangeArrowheads="1"/>
          </p:cNvSpPr>
          <p:nvPr/>
        </p:nvSpPr>
        <p:spPr bwMode="auto">
          <a:xfrm>
            <a:off x="457200" y="4540250"/>
            <a:ext cx="80105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And so on ….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 Does a boy ever know, or do they say “No” forever?</a:t>
            </a:r>
          </a:p>
        </p:txBody>
      </p:sp>
      <p:grpSp>
        <p:nvGrpSpPr>
          <p:cNvPr id="14337" name="Group 157"/>
          <p:cNvGrpSpPr>
            <a:grpSpLocks/>
          </p:cNvGrpSpPr>
          <p:nvPr/>
        </p:nvGrpSpPr>
        <p:grpSpPr bwMode="auto">
          <a:xfrm>
            <a:off x="2644775" y="4114800"/>
            <a:ext cx="3756025" cy="519113"/>
            <a:chOff x="1666" y="1824"/>
            <a:chExt cx="2366" cy="327"/>
          </a:xfrm>
        </p:grpSpPr>
        <p:sp>
          <p:nvSpPr>
            <p:cNvPr id="17445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7446" name="Rectangle 159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2895600" y="5486400"/>
            <a:ext cx="2895600" cy="1371600"/>
            <a:chOff x="4464" y="3120"/>
            <a:chExt cx="1248" cy="864"/>
          </a:xfrm>
        </p:grpSpPr>
        <p:grpSp>
          <p:nvGrpSpPr>
            <p:cNvPr id="17426" name="Group 11"/>
            <p:cNvGrpSpPr>
              <a:grpSpLocks/>
            </p:cNvGrpSpPr>
            <p:nvPr/>
          </p:nvGrpSpPr>
          <p:grpSpPr bwMode="auto">
            <a:xfrm>
              <a:off x="4467" y="3120"/>
              <a:ext cx="625" cy="864"/>
              <a:chOff x="2065" y="1551"/>
              <a:chExt cx="1628" cy="1988"/>
            </a:xfrm>
          </p:grpSpPr>
          <p:sp>
            <p:nvSpPr>
              <p:cNvPr id="17428" name="Freeform 12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9" name="Freeform 13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0" name="Freeform 14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1" name="Freeform 15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2" name="Freeform 16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3" name="Freeform 17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4" name="Freeform 18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Freeform 19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Freeform 20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7" name="Freeform 21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22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23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0" name="Freeform 24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1" name="Freeform 25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2" name="Freeform 26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3" name="Freeform 27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4" name="Freeform 28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27" name="AutoShape 29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Forever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7" grpId="0" animBg="1"/>
      <p:bldP spid="30864" grpId="0" animBg="1"/>
      <p:bldP spid="3086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8556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8559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8561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856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857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857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7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7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7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856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56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56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856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564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565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8560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8557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47" name="AutoShape 48"/>
          <p:cNvSpPr>
            <a:spLocks noChangeArrowheads="1"/>
          </p:cNvSpPr>
          <p:nvPr/>
        </p:nvSpPr>
        <p:spPr bwMode="auto">
          <a:xfrm>
            <a:off x="1828800" y="1201738"/>
            <a:ext cx="4802188" cy="922337"/>
          </a:xfrm>
          <a:prstGeom prst="wedgeRoundRectCallout">
            <a:avLst>
              <a:gd name="adj1" fmla="val -68213"/>
              <a:gd name="adj2" fmla="val 2153"/>
              <a:gd name="adj3" fmla="val 16667"/>
            </a:avLst>
          </a:prstGeom>
          <a:solidFill>
            <a:schemeClr val="accent5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eaLnBrk="0" hangingPunct="0">
              <a:defRPr/>
            </a:pPr>
            <a:r>
              <a:rPr lang="en-US" dirty="0"/>
              <a:t>Some of you have </a:t>
            </a:r>
          </a:p>
          <a:p>
            <a:pPr eaLnBrk="0" hangingPunct="0">
              <a:defRPr/>
            </a:pPr>
            <a:r>
              <a:rPr lang="en-US" dirty="0"/>
              <a:t>mud on your foreheads</a:t>
            </a:r>
          </a:p>
        </p:txBody>
      </p:sp>
      <p:sp>
        <p:nvSpPr>
          <p:cNvPr id="18436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8437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8533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853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8538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854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855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855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5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5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5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853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54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54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854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54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54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853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853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8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8439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8519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8527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520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8523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8524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8525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8526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8440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8496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8499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8501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850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851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851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1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1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51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850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50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50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850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504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505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8500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8497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41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8473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8476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8478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848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849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849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49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49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49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847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48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48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848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848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848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847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847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42" name="Freeform 43"/>
          <p:cNvSpPr>
            <a:spLocks/>
          </p:cNvSpPr>
          <p:nvPr/>
        </p:nvSpPr>
        <p:spPr bwMode="auto">
          <a:xfrm>
            <a:off x="8193088" y="36131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862" name="Rectangle 142"/>
          <p:cNvSpPr>
            <a:spLocks noChangeArrowheads="1"/>
          </p:cNvSpPr>
          <p:nvPr/>
        </p:nvSpPr>
        <p:spPr bwMode="auto">
          <a:xfrm>
            <a:off x="1263650" y="623888"/>
            <a:ext cx="63611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Man arrives and whispers in each boy ear</a:t>
            </a:r>
          </a:p>
        </p:txBody>
      </p:sp>
      <p:sp>
        <p:nvSpPr>
          <p:cNvPr id="30864" name="AutoShape 48"/>
          <p:cNvSpPr>
            <a:spLocks noChangeArrowheads="1"/>
          </p:cNvSpPr>
          <p:nvPr/>
        </p:nvSpPr>
        <p:spPr bwMode="auto">
          <a:xfrm>
            <a:off x="1293813" y="2359025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15461" name="Group 156"/>
          <p:cNvGrpSpPr>
            <a:grpSpLocks/>
          </p:cNvGrpSpPr>
          <p:nvPr/>
        </p:nvGrpSpPr>
        <p:grpSpPr bwMode="auto">
          <a:xfrm>
            <a:off x="2644775" y="2895600"/>
            <a:ext cx="3756025" cy="519113"/>
            <a:chOff x="1666" y="1824"/>
            <a:chExt cx="2366" cy="327"/>
          </a:xfrm>
        </p:grpSpPr>
        <p:sp>
          <p:nvSpPr>
            <p:cNvPr id="18471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8472" name="Rectangle 145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sp>
        <p:nvSpPr>
          <p:cNvPr id="30867" name="AutoShape 48"/>
          <p:cNvSpPr>
            <a:spLocks noChangeArrowheads="1"/>
          </p:cNvSpPr>
          <p:nvPr/>
        </p:nvSpPr>
        <p:spPr bwMode="auto">
          <a:xfrm>
            <a:off x="1231900" y="3541713"/>
            <a:ext cx="5868988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97848" name="Text Box 216"/>
          <p:cNvSpPr txBox="1">
            <a:spLocks noChangeArrowheads="1"/>
          </p:cNvSpPr>
          <p:nvPr/>
        </p:nvSpPr>
        <p:spPr bwMode="auto">
          <a:xfrm>
            <a:off x="457200" y="4540250"/>
            <a:ext cx="80105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And so on ….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 Does a boy ever know, or do they say “No” forever?</a:t>
            </a:r>
          </a:p>
        </p:txBody>
      </p:sp>
      <p:grpSp>
        <p:nvGrpSpPr>
          <p:cNvPr id="15464" name="Group 157"/>
          <p:cNvGrpSpPr>
            <a:grpSpLocks/>
          </p:cNvGrpSpPr>
          <p:nvPr/>
        </p:nvGrpSpPr>
        <p:grpSpPr bwMode="auto">
          <a:xfrm>
            <a:off x="2644775" y="4114800"/>
            <a:ext cx="3756025" cy="519113"/>
            <a:chOff x="1666" y="1824"/>
            <a:chExt cx="2366" cy="327"/>
          </a:xfrm>
        </p:grpSpPr>
        <p:sp>
          <p:nvSpPr>
            <p:cNvPr id="18469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18470" name="Rectangle 159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15466" name="Group 10"/>
          <p:cNvGrpSpPr>
            <a:grpSpLocks/>
          </p:cNvGrpSpPr>
          <p:nvPr/>
        </p:nvGrpSpPr>
        <p:grpSpPr bwMode="auto">
          <a:xfrm>
            <a:off x="2895600" y="5486400"/>
            <a:ext cx="2895600" cy="1371600"/>
            <a:chOff x="4464" y="3120"/>
            <a:chExt cx="1248" cy="864"/>
          </a:xfrm>
        </p:grpSpPr>
        <p:grpSp>
          <p:nvGrpSpPr>
            <p:cNvPr id="18450" name="Group 11"/>
            <p:cNvGrpSpPr>
              <a:grpSpLocks/>
            </p:cNvGrpSpPr>
            <p:nvPr/>
          </p:nvGrpSpPr>
          <p:grpSpPr bwMode="auto">
            <a:xfrm>
              <a:off x="4467" y="3120"/>
              <a:ext cx="625" cy="864"/>
              <a:chOff x="2065" y="1551"/>
              <a:chExt cx="1628" cy="1988"/>
            </a:xfrm>
          </p:grpSpPr>
          <p:sp>
            <p:nvSpPr>
              <p:cNvPr id="18452" name="Freeform 12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" name="Freeform 13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" name="Freeform 14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" name="Freeform 15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" name="Freeform 16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" name="Freeform 17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" name="Freeform 18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" name="Freeform 19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" name="Freeform 20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" name="Freeform 21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" name="Freeform 22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" name="Freeform 23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" name="Freeform 24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" name="Freeform 25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" name="Freeform 26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" name="Freeform 27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" name="Freeform 28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51" name="AutoShape 29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Forever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7" grpId="0" animBg="1"/>
      <p:bldP spid="30862" grpId="0"/>
      <p:bldP spid="30864" grpId="0" animBg="1"/>
      <p:bldP spid="3086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9572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9575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9577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958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59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959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9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9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9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957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58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8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957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58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8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957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957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95" name="AutoShape 48"/>
          <p:cNvSpPr>
            <a:spLocks noChangeArrowheads="1"/>
          </p:cNvSpPr>
          <p:nvPr/>
        </p:nvSpPr>
        <p:spPr bwMode="auto">
          <a:xfrm>
            <a:off x="1828800" y="1201738"/>
            <a:ext cx="4802188" cy="922337"/>
          </a:xfrm>
          <a:prstGeom prst="wedgeRoundRectCallout">
            <a:avLst>
              <a:gd name="adj1" fmla="val -68213"/>
              <a:gd name="adj2" fmla="val 2153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19460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19461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9549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955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9554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956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56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956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6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7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7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955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55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6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955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55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5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955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955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2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9463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9535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543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4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5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6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7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8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536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9539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9540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9541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9542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9464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9512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9515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9517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952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53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953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3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3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3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951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52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2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951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52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2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951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951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5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9489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9492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9494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9501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2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3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4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5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6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507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950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0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1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51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949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49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50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949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949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9498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949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9490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6" name="Freeform 43"/>
          <p:cNvSpPr>
            <a:spLocks/>
          </p:cNvSpPr>
          <p:nvPr/>
        </p:nvSpPr>
        <p:spPr bwMode="auto">
          <a:xfrm>
            <a:off x="8193088" y="36131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2886" name="Rectangle 118"/>
          <p:cNvSpPr>
            <a:spLocks noChangeArrowheads="1"/>
          </p:cNvSpPr>
          <p:nvPr/>
        </p:nvSpPr>
        <p:spPr bwMode="auto">
          <a:xfrm>
            <a:off x="1165225" y="623888"/>
            <a:ext cx="4168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Man arrives and announces,</a:t>
            </a:r>
          </a:p>
        </p:txBody>
      </p:sp>
      <p:sp>
        <p:nvSpPr>
          <p:cNvPr id="32887" name="Rectangle 119"/>
          <p:cNvSpPr>
            <a:spLocks noChangeArrowheads="1"/>
          </p:cNvSpPr>
          <p:nvPr/>
        </p:nvSpPr>
        <p:spPr bwMode="auto">
          <a:xfrm>
            <a:off x="3049588" y="2254250"/>
            <a:ext cx="4308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boys, seeing other boys </a:t>
            </a:r>
            <a:br>
              <a:rPr lang="en-US" altLang="en-US" sz="2800"/>
            </a:br>
            <a:r>
              <a:rPr lang="en-US" altLang="en-US" sz="2800"/>
              <a:t>with mud, are not impressed.</a:t>
            </a:r>
          </a:p>
        </p:txBody>
      </p:sp>
      <p:grpSp>
        <p:nvGrpSpPr>
          <p:cNvPr id="16384" name="Group 140"/>
          <p:cNvGrpSpPr>
            <a:grpSpLocks/>
          </p:cNvGrpSpPr>
          <p:nvPr/>
        </p:nvGrpSpPr>
        <p:grpSpPr bwMode="auto">
          <a:xfrm>
            <a:off x="1828800" y="4495800"/>
            <a:ext cx="4648200" cy="2286000"/>
            <a:chOff x="1828800" y="4495800"/>
            <a:chExt cx="4648200" cy="2286000"/>
          </a:xfrm>
        </p:grpSpPr>
        <p:grpSp>
          <p:nvGrpSpPr>
            <p:cNvPr id="19470" name="Group 11"/>
            <p:cNvGrpSpPr>
              <a:grpSpLocks/>
            </p:cNvGrpSpPr>
            <p:nvPr/>
          </p:nvGrpSpPr>
          <p:grpSpPr bwMode="auto">
            <a:xfrm>
              <a:off x="1828800" y="5410200"/>
              <a:ext cx="1450120" cy="1371600"/>
              <a:chOff x="2065" y="1551"/>
              <a:chExt cx="1628" cy="1988"/>
            </a:xfrm>
          </p:grpSpPr>
          <p:sp>
            <p:nvSpPr>
              <p:cNvPr id="19472" name="Freeform 12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3" name="Freeform 13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4" name="Freeform 14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5" name="Freeform 15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6" name="Freeform 16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7" name="Freeform 17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8" name="Freeform 18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9" name="Freeform 19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0" name="Freeform 20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1" name="Freeform 21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2" name="Freeform 22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3" name="Freeform 23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4" name="Freeform 24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5" name="Freeform 25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6" name="Freeform 26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7" name="Freeform 27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8" name="Freeform 28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471" name="AutoShape 29"/>
            <p:cNvSpPr>
              <a:spLocks noChangeArrowheads="1"/>
            </p:cNvSpPr>
            <p:nvPr/>
          </p:nvSpPr>
          <p:spPr bwMode="auto">
            <a:xfrm>
              <a:off x="3264998" y="4495800"/>
              <a:ext cx="3212002" cy="1295400"/>
            </a:xfrm>
            <a:prstGeom prst="wedgeRectCallout">
              <a:avLst>
                <a:gd name="adj1" fmla="val -60833"/>
                <a:gd name="adj2" fmla="val 52556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But they must be learning something!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But what??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95" grpId="0" animBg="1"/>
      <p:bldP spid="32886" grpId="0"/>
      <p:bldP spid="3288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20610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0613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061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062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62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62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3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3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3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61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62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62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2061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61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61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2061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2061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66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1430338"/>
          </a:xfrm>
          <a:prstGeom prst="wedgeRoundRectCallout">
            <a:avLst>
              <a:gd name="adj1" fmla="val -68213"/>
              <a:gd name="adj2" fmla="val 41565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I give you common knowledge that 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grpSp>
        <p:nvGrpSpPr>
          <p:cNvPr id="20484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20587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0590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0592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059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60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60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0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0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0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9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9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59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2059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9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59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2059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2058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20486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20573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0581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74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20577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20578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20579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20580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0487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20550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20553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20555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2056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56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56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7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7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7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5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6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56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2055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5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55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2055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2055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8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20527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20530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20532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2053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54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54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4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4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4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3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3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53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2053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3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2053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2053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2052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9" name="Group 117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20502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20504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20507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20509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20516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17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18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19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20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21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522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0523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524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525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526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0510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0514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20515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20511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0512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20513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20508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20505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6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03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5984" name="AutoShape 144"/>
          <p:cNvSpPr>
            <a:spLocks noChangeArrowheads="1"/>
          </p:cNvSpPr>
          <p:nvPr/>
        </p:nvSpPr>
        <p:spPr bwMode="auto">
          <a:xfrm>
            <a:off x="2286000" y="2362200"/>
            <a:ext cx="4419600" cy="2057400"/>
          </a:xfrm>
          <a:prstGeom prst="cloudCallout">
            <a:avLst>
              <a:gd name="adj1" fmla="val -67231"/>
              <a:gd name="adj2" fmla="val -19755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no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Someone 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must be 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9" name="Text Box 216"/>
          <p:cNvSpPr txBox="1">
            <a:spLocks noChangeArrowheads="1"/>
          </p:cNvSpPr>
          <p:nvPr/>
        </p:nvSpPr>
        <p:spPr bwMode="auto">
          <a:xfrm>
            <a:off x="0" y="5911850"/>
            <a:ext cx="91725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boy who answers in 1</a:t>
            </a:r>
            <a:r>
              <a:rPr lang="en-US" altLang="en-US" sz="2800" baseline="30000"/>
              <a:t>st </a:t>
            </a:r>
            <a:r>
              <a:rPr lang="en-US" altLang="en-US" sz="2800"/>
              <a:t> round when sees 0 mud learns that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     “Someone has mud”</a:t>
            </a:r>
          </a:p>
        </p:txBody>
      </p:sp>
      <p:sp>
        <p:nvSpPr>
          <p:cNvPr id="150" name="Text Box 216"/>
          <p:cNvSpPr txBox="1">
            <a:spLocks noChangeArrowheads="1"/>
          </p:cNvSpPr>
          <p:nvPr/>
        </p:nvSpPr>
        <p:spPr bwMode="auto">
          <a:xfrm>
            <a:off x="-9525" y="5554663"/>
            <a:ext cx="9172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boy who answers in 2</a:t>
            </a:r>
            <a:r>
              <a:rPr lang="en-US" altLang="en-US" sz="2800" baseline="30000"/>
              <a:t>nd</a:t>
            </a:r>
            <a:r>
              <a:rPr lang="en-US" altLang="en-US" sz="2800"/>
              <a:t> round when sees 1 mud learns that</a:t>
            </a:r>
          </a:p>
        </p:txBody>
      </p:sp>
      <p:sp>
        <p:nvSpPr>
          <p:cNvPr id="151" name="Text Box 216"/>
          <p:cNvSpPr txBox="1">
            <a:spLocks noChangeArrowheads="1"/>
          </p:cNvSpPr>
          <p:nvPr/>
        </p:nvSpPr>
        <p:spPr bwMode="auto">
          <a:xfrm>
            <a:off x="-17463" y="5240338"/>
            <a:ext cx="9274176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boy who answers in 3</a:t>
            </a:r>
            <a:r>
              <a:rPr lang="en-US" altLang="en-US" sz="2800" baseline="30000"/>
              <a:t>rd </a:t>
            </a:r>
            <a:r>
              <a:rPr lang="en-US" altLang="en-US" sz="2800"/>
              <a:t> round when sees 2 mud learns that</a:t>
            </a:r>
          </a:p>
        </p:txBody>
      </p:sp>
      <p:sp>
        <p:nvSpPr>
          <p:cNvPr id="152" name="Text Box 216"/>
          <p:cNvSpPr txBox="1">
            <a:spLocks noChangeArrowheads="1"/>
          </p:cNvSpPr>
          <p:nvPr/>
        </p:nvSpPr>
        <p:spPr bwMode="auto">
          <a:xfrm>
            <a:off x="0" y="4648200"/>
            <a:ext cx="9182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boy who answers in </a:t>
            </a:r>
            <a:r>
              <a:rPr lang="en-US" altLang="en-US" sz="2000"/>
              <a:t>t+1</a:t>
            </a:r>
            <a:r>
              <a:rPr lang="en-US" altLang="en-US" sz="2000" baseline="30000"/>
              <a:t>st</a:t>
            </a:r>
            <a:r>
              <a:rPr lang="en-US" altLang="en-US" sz="2800" baseline="30000"/>
              <a:t> </a:t>
            </a:r>
            <a:r>
              <a:rPr lang="en-US" altLang="en-US" sz="2800"/>
              <a:t>round when sees t mud learns that</a:t>
            </a:r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 rot="5400000">
            <a:off x="3776662" y="4964113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…</a:t>
            </a:r>
            <a:endParaRPr lang="en-CA" altLang="en-US" sz="2800"/>
          </a:p>
        </p:txBody>
      </p:sp>
      <p:sp>
        <p:nvSpPr>
          <p:cNvPr id="154" name="AutoShape 160"/>
          <p:cNvSpPr>
            <a:spLocks noChangeArrowheads="1"/>
          </p:cNvSpPr>
          <p:nvPr/>
        </p:nvSpPr>
        <p:spPr bwMode="auto">
          <a:xfrm>
            <a:off x="2362200" y="2438400"/>
            <a:ext cx="4419600" cy="2057400"/>
          </a:xfrm>
          <a:prstGeom prst="cloudCallout">
            <a:avLst>
              <a:gd name="adj1" fmla="val -68352"/>
              <a:gd name="adj2" fmla="val -22769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k=1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2 </a:t>
            </a:r>
            <a:r>
              <a:rPr lang="en-US" altLang="en-US" sz="2800"/>
              <a:t>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5" name="AutoShape 160"/>
          <p:cNvSpPr>
            <a:spLocks noChangeArrowheads="1"/>
          </p:cNvSpPr>
          <p:nvPr/>
        </p:nvSpPr>
        <p:spPr bwMode="auto">
          <a:xfrm>
            <a:off x="2411413" y="2546350"/>
            <a:ext cx="4419600" cy="2057400"/>
          </a:xfrm>
          <a:prstGeom prst="cloudCallout">
            <a:avLst>
              <a:gd name="adj1" fmla="val -69560"/>
              <a:gd name="adj2" fmla="val -28380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k=2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3 </a:t>
            </a:r>
            <a:r>
              <a:rPr lang="en-US" altLang="en-US" sz="2800"/>
              <a:t>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7" name="AutoShape 148"/>
          <p:cNvSpPr>
            <a:spLocks noChangeArrowheads="1"/>
          </p:cNvSpPr>
          <p:nvPr/>
        </p:nvSpPr>
        <p:spPr bwMode="auto">
          <a:xfrm>
            <a:off x="2514600" y="2667000"/>
            <a:ext cx="4419600" cy="2057400"/>
          </a:xfrm>
          <a:prstGeom prst="cloudCallout">
            <a:avLst>
              <a:gd name="adj1" fmla="val -71769"/>
              <a:gd name="adj2" fmla="val -33556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k=t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t+1 </a:t>
            </a:r>
            <a:r>
              <a:rPr lang="en-US" altLang="en-US" sz="2800"/>
              <a:t>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must have mud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8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9" name="Freeform 43"/>
          <p:cNvSpPr>
            <a:spLocks/>
          </p:cNvSpPr>
          <p:nvPr/>
        </p:nvSpPr>
        <p:spPr bwMode="auto">
          <a:xfrm>
            <a:off x="8620125" y="2200275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60" name="Freeform 43"/>
          <p:cNvSpPr>
            <a:spLocks/>
          </p:cNvSpPr>
          <p:nvPr/>
        </p:nvSpPr>
        <p:spPr bwMode="auto">
          <a:xfrm>
            <a:off x="8247063" y="36258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66" grpId="0" animBg="1"/>
      <p:bldP spid="35984" grpId="0" animBg="1"/>
      <p:bldP spid="153" grpId="0"/>
      <p:bldP spid="154" grpId="0" animBg="1"/>
      <p:bldP spid="155" grpId="0" animBg="1"/>
      <p:bldP spid="157" grpId="0" animBg="1"/>
      <p:bldP spid="158" grpId="0" animBg="1"/>
      <p:bldP spid="159" grpId="0" animBg="1"/>
      <p:bldP spid="16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https://fbcdn-sphotos-g-a.akamaihd.net/hphotos-ak-xfa1/v/t1.0-9/s851x315/11074363_983395611695415_1433084490996968987_n.jpg?oh=e27b504d19ea942413de452d7c8bac9d&amp;oe=55DFD18D&amp;__gda__=1440500319_a9968f117fbf9165939bc53dcc18934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914400"/>
            <a:ext cx="7610475" cy="468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465263" y="4891088"/>
            <a:ext cx="2878137" cy="1890712"/>
            <a:chOff x="673" y="2342"/>
            <a:chExt cx="1813" cy="1191"/>
          </a:xfrm>
        </p:grpSpPr>
        <p:sp>
          <p:nvSpPr>
            <p:cNvPr id="21536" name="Oval 22"/>
            <p:cNvSpPr>
              <a:spLocks noChangeArrowheads="1"/>
            </p:cNvSpPr>
            <p:nvPr/>
          </p:nvSpPr>
          <p:spPr bwMode="auto">
            <a:xfrm>
              <a:off x="1526" y="2342"/>
              <a:ext cx="58" cy="58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21537" name="Text Box 24"/>
            <p:cNvSpPr txBox="1">
              <a:spLocks noChangeArrowheads="1"/>
            </p:cNvSpPr>
            <p:nvPr/>
          </p:nvSpPr>
          <p:spPr bwMode="auto">
            <a:xfrm>
              <a:off x="673" y="2399"/>
              <a:ext cx="1813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Node for</a:t>
              </a:r>
              <a:br>
                <a:rPr lang="en-US" altLang="en-US" sz="2800"/>
              </a:br>
              <a:r>
                <a:rPr lang="en-US" altLang="en-US" sz="2800"/>
                <a:t>Universe in which </a:t>
              </a:r>
              <a:br>
                <a:rPr lang="en-US" altLang="en-US" sz="2800"/>
              </a:br>
              <a:r>
                <a:rPr lang="en-US" altLang="en-US" sz="2800" i="1"/>
                <a:t>v=1</a:t>
              </a:r>
              <a:r>
                <a:rPr lang="en-US" altLang="en-US" sz="2800"/>
                <a:t/>
              </a:r>
              <a:br>
                <a:rPr lang="en-US" altLang="en-US" sz="2800"/>
              </a:br>
              <a:r>
                <a:rPr lang="en-US" altLang="en-US" sz="2800"/>
                <a:t>sky is blue</a:t>
              </a:r>
            </a:p>
          </p:txBody>
        </p:sp>
      </p:grpSp>
      <p:sp>
        <p:nvSpPr>
          <p:cNvPr id="283651" name="Rectangle 3"/>
          <p:cNvSpPr>
            <a:spLocks noChangeArrowheads="1"/>
          </p:cNvSpPr>
          <p:nvPr/>
        </p:nvSpPr>
        <p:spPr bwMode="auto">
          <a:xfrm>
            <a:off x="-111125" y="836613"/>
            <a:ext cx="8539163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>
              <a:buFontTx/>
              <a:buNone/>
            </a:pPr>
            <a:r>
              <a:rPr lang="en-US" altLang="en-US"/>
              <a:t>If I don’t know the value of </a:t>
            </a:r>
            <a:r>
              <a:rPr lang="en-US" altLang="en-US" i="1"/>
              <a:t>v</a:t>
            </a:r>
            <a:r>
              <a:rPr lang="en-US" altLang="en-US"/>
              <a:t>, 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it is because I can imagine a universe </a:t>
            </a:r>
            <a:br>
              <a:rPr lang="en-US" altLang="en-US" sz="2800"/>
            </a:br>
            <a:r>
              <a:rPr lang="en-US" altLang="en-US" sz="2800"/>
              <a:t>  in which it has one value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and another in which it has another value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and I can’t differentiate between these universes.</a:t>
            </a:r>
          </a:p>
        </p:txBody>
      </p: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4741863" y="4876800"/>
            <a:ext cx="2878137" cy="1890713"/>
            <a:chOff x="672" y="2342"/>
            <a:chExt cx="1813" cy="1191"/>
          </a:xfrm>
        </p:grpSpPr>
        <p:sp>
          <p:nvSpPr>
            <p:cNvPr id="21534" name="Oval 30"/>
            <p:cNvSpPr>
              <a:spLocks noChangeArrowheads="1"/>
            </p:cNvSpPr>
            <p:nvPr/>
          </p:nvSpPr>
          <p:spPr bwMode="auto">
            <a:xfrm>
              <a:off x="1526" y="2342"/>
              <a:ext cx="58" cy="58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21535" name="Text Box 31"/>
            <p:cNvSpPr txBox="1">
              <a:spLocks noChangeArrowheads="1"/>
            </p:cNvSpPr>
            <p:nvPr/>
          </p:nvSpPr>
          <p:spPr bwMode="auto">
            <a:xfrm>
              <a:off x="672" y="2399"/>
              <a:ext cx="1813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Node for </a:t>
              </a:r>
              <a:br>
                <a:rPr lang="en-US" altLang="en-US" sz="2800"/>
              </a:br>
              <a:r>
                <a:rPr lang="en-US" altLang="en-US" sz="2800"/>
                <a:t>Universe in which </a:t>
              </a:r>
              <a:br>
                <a:rPr lang="en-US" altLang="en-US" sz="2800"/>
              </a:br>
              <a:r>
                <a:rPr lang="en-US" altLang="en-US" sz="2800" i="1"/>
                <a:t>v=2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sky is blue</a:t>
              </a:r>
            </a:p>
          </p:txBody>
        </p:sp>
      </p:grpSp>
      <p:grpSp>
        <p:nvGrpSpPr>
          <p:cNvPr id="4" name="Group 35"/>
          <p:cNvGrpSpPr>
            <a:grpSpLocks/>
          </p:cNvGrpSpPr>
          <p:nvPr/>
        </p:nvGrpSpPr>
        <p:grpSpPr bwMode="auto">
          <a:xfrm>
            <a:off x="1524000" y="3427413"/>
            <a:ext cx="5943600" cy="1835150"/>
            <a:chOff x="960" y="2159"/>
            <a:chExt cx="3744" cy="1156"/>
          </a:xfrm>
        </p:grpSpPr>
        <p:sp>
          <p:nvSpPr>
            <p:cNvPr id="21531" name="Text Box 27"/>
            <p:cNvSpPr txBox="1">
              <a:spLocks noChangeArrowheads="1"/>
            </p:cNvSpPr>
            <p:nvPr/>
          </p:nvSpPr>
          <p:spPr bwMode="auto">
            <a:xfrm>
              <a:off x="960" y="2159"/>
              <a:ext cx="3744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Edge labeled </a:t>
              </a: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  <a:r>
                <a:rPr lang="en-US" altLang="en-US" sz="2800"/>
                <a:t> between universes </a:t>
              </a:r>
              <a:br>
                <a:rPr lang="en-US" altLang="en-US" sz="2800"/>
              </a:br>
              <a:r>
                <a:rPr lang="en-US" altLang="en-US" sz="2800"/>
                <a:t>indicates player </a:t>
              </a: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  <a:r>
                <a:rPr lang="en-US" altLang="en-US" sz="2800"/>
                <a:t> can’t differentiate </a:t>
              </a:r>
              <a:br>
                <a:rPr lang="en-US" altLang="en-US" sz="2800"/>
              </a:br>
              <a:r>
                <a:rPr lang="en-US" altLang="en-US" sz="2800"/>
                <a:t>between them.</a:t>
              </a:r>
            </a:p>
          </p:txBody>
        </p:sp>
        <p:sp>
          <p:nvSpPr>
            <p:cNvPr id="21532" name="Freeform 32"/>
            <p:cNvSpPr>
              <a:spLocks/>
            </p:cNvSpPr>
            <p:nvPr/>
          </p:nvSpPr>
          <p:spPr bwMode="auto">
            <a:xfrm>
              <a:off x="1799" y="3044"/>
              <a:ext cx="2092" cy="56"/>
            </a:xfrm>
            <a:custGeom>
              <a:avLst/>
              <a:gdLst>
                <a:gd name="T0" fmla="*/ 0 w 1536"/>
                <a:gd name="T1" fmla="*/ 56 h 56"/>
                <a:gd name="T2" fmla="*/ 17541 w 1536"/>
                <a:gd name="T3" fmla="*/ 0 h 56"/>
                <a:gd name="T4" fmla="*/ 33728 w 1536"/>
                <a:gd name="T5" fmla="*/ 56 h 56"/>
                <a:gd name="T6" fmla="*/ 0 60000 65536"/>
                <a:gd name="T7" fmla="*/ 0 60000 65536"/>
                <a:gd name="T8" fmla="*/ 0 60000 65536"/>
                <a:gd name="T9" fmla="*/ 0 w 1536"/>
                <a:gd name="T10" fmla="*/ 0 h 56"/>
                <a:gd name="T11" fmla="*/ 1536 w 1536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36" h="56">
                  <a:moveTo>
                    <a:pt x="0" y="56"/>
                  </a:moveTo>
                  <a:cubicBezTo>
                    <a:pt x="133" y="47"/>
                    <a:pt x="543" y="0"/>
                    <a:pt x="799" y="0"/>
                  </a:cubicBezTo>
                  <a:cubicBezTo>
                    <a:pt x="1055" y="0"/>
                    <a:pt x="1383" y="44"/>
                    <a:pt x="1536" y="56"/>
                  </a:cubicBezTo>
                </a:path>
              </a:pathLst>
            </a:custGeom>
            <a:noFill/>
            <a:ln w="254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33" name="Rectangle 34"/>
            <p:cNvSpPr>
              <a:spLocks noChangeArrowheads="1"/>
            </p:cNvSpPr>
            <p:nvPr/>
          </p:nvSpPr>
          <p:spPr bwMode="auto">
            <a:xfrm>
              <a:off x="2700" y="2985"/>
              <a:ext cx="255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</p:grpSp>
      <p:grpSp>
        <p:nvGrpSpPr>
          <p:cNvPr id="5" name="Group 10"/>
          <p:cNvGrpSpPr>
            <a:grpSpLocks/>
          </p:cNvGrpSpPr>
          <p:nvPr/>
        </p:nvGrpSpPr>
        <p:grpSpPr bwMode="auto">
          <a:xfrm>
            <a:off x="7010400" y="76200"/>
            <a:ext cx="1981200" cy="1371600"/>
            <a:chOff x="4464" y="3120"/>
            <a:chExt cx="1248" cy="864"/>
          </a:xfrm>
        </p:grpSpPr>
        <p:grpSp>
          <p:nvGrpSpPr>
            <p:cNvPr id="21512" name="Group 11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21514" name="Freeform 12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5" name="Freeform 13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6" name="Freeform 14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7" name="Freeform 15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8" name="Freeform 16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9" name="Freeform 17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0" name="Freeform 18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1" name="Freeform 19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2" name="Freeform 20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3" name="Freeform 21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4" name="Freeform 22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5" name="Freeform 23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6" name="Freeform 24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7" name="Freeform 25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8" name="Freeform 26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9" name="Freeform 27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0" name="Freeform 28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13" name="AutoShape 29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3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3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2531" name="Rectangle 3"/>
          <p:cNvSpPr>
            <a:spLocks noChangeArrowheads="1"/>
          </p:cNvSpPr>
          <p:nvPr/>
        </p:nvSpPr>
        <p:spPr bwMode="auto">
          <a:xfrm>
            <a:off x="-111125" y="836613"/>
            <a:ext cx="8539163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>
              <a:buFontTx/>
              <a:buNone/>
            </a:pPr>
            <a:r>
              <a:rPr lang="en-US" altLang="en-US"/>
              <a:t>If I don’t know the value of </a:t>
            </a:r>
            <a:r>
              <a:rPr lang="en-US" altLang="en-US" i="1"/>
              <a:t>v</a:t>
            </a:r>
            <a:r>
              <a:rPr lang="en-US" altLang="en-US"/>
              <a:t>, 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it is because I can imagine a universe </a:t>
            </a:r>
            <a:br>
              <a:rPr lang="en-US" altLang="en-US" sz="2800"/>
            </a:br>
            <a:r>
              <a:rPr lang="en-US" altLang="en-US" sz="2800"/>
              <a:t>  in which it has one value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and another in which it has another value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and I can’t differentiate between these universes.</a:t>
            </a:r>
          </a:p>
        </p:txBody>
      </p:sp>
      <p:sp>
        <p:nvSpPr>
          <p:cNvPr id="22532" name="Text Box 27"/>
          <p:cNvSpPr txBox="1">
            <a:spLocks noChangeArrowheads="1"/>
          </p:cNvSpPr>
          <p:nvPr/>
        </p:nvSpPr>
        <p:spPr bwMode="auto">
          <a:xfrm>
            <a:off x="1524000" y="3427413"/>
            <a:ext cx="594360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Edge labeled </a:t>
            </a:r>
            <a:r>
              <a:rPr lang="en-US" altLang="en-US" sz="2800" i="1">
                <a:solidFill>
                  <a:schemeClr val="accent1"/>
                </a:solidFill>
              </a:rPr>
              <a:t>A</a:t>
            </a:r>
            <a:r>
              <a:rPr lang="en-US" altLang="en-US" sz="2800"/>
              <a:t> between universes </a:t>
            </a:r>
            <a:br>
              <a:rPr lang="en-US" altLang="en-US" sz="2800"/>
            </a:br>
            <a:r>
              <a:rPr lang="en-US" altLang="en-US" sz="2800"/>
              <a:t>indicates player </a:t>
            </a:r>
            <a:r>
              <a:rPr lang="en-US" altLang="en-US" sz="2800" i="1">
                <a:solidFill>
                  <a:schemeClr val="accent1"/>
                </a:solidFill>
              </a:rPr>
              <a:t>A</a:t>
            </a:r>
            <a:r>
              <a:rPr lang="en-US" altLang="en-US" sz="2800" i="1"/>
              <a:t> </a:t>
            </a:r>
            <a:r>
              <a:rPr lang="en-US" altLang="en-US" sz="2800"/>
              <a:t>can’t differentiate </a:t>
            </a:r>
            <a:br>
              <a:rPr lang="en-US" altLang="en-US" sz="2800"/>
            </a:br>
            <a:r>
              <a:rPr lang="en-US" altLang="en-US" sz="2800"/>
              <a:t>between them.</a:t>
            </a: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292100" y="4683125"/>
            <a:ext cx="8515350" cy="1722438"/>
            <a:chOff x="9636" y="3930590"/>
            <a:chExt cx="8515128" cy="1721195"/>
          </a:xfrm>
        </p:grpSpPr>
        <p:sp>
          <p:nvSpPr>
            <p:cNvPr id="22534" name="Oval 4"/>
            <p:cNvSpPr>
              <a:spLocks noChangeArrowheads="1"/>
            </p:cNvSpPr>
            <p:nvPr/>
          </p:nvSpPr>
          <p:spPr bwMode="auto">
            <a:xfrm>
              <a:off x="3497263" y="52070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35" name="Text Box 5"/>
            <p:cNvSpPr txBox="1">
              <a:spLocks noChangeArrowheads="1"/>
            </p:cNvSpPr>
            <p:nvPr/>
          </p:nvSpPr>
          <p:spPr bwMode="auto">
            <a:xfrm>
              <a:off x="2806811" y="4970756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v=1</a:t>
              </a:r>
            </a:p>
          </p:txBody>
        </p:sp>
        <p:sp>
          <p:nvSpPr>
            <p:cNvPr id="22536" name="Oval 8"/>
            <p:cNvSpPr>
              <a:spLocks noChangeArrowheads="1"/>
            </p:cNvSpPr>
            <p:nvPr/>
          </p:nvSpPr>
          <p:spPr bwMode="auto">
            <a:xfrm>
              <a:off x="4846638" y="51943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37" name="Text Box 9"/>
            <p:cNvSpPr txBox="1">
              <a:spLocks noChangeArrowheads="1"/>
            </p:cNvSpPr>
            <p:nvPr/>
          </p:nvSpPr>
          <p:spPr bwMode="auto">
            <a:xfrm>
              <a:off x="4886436" y="4944122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v=2</a:t>
              </a:r>
            </a:p>
          </p:txBody>
        </p:sp>
        <p:sp>
          <p:nvSpPr>
            <p:cNvPr id="22538" name="Rectangle 13"/>
            <p:cNvSpPr>
              <a:spLocks noChangeArrowheads="1"/>
            </p:cNvSpPr>
            <p:nvPr/>
          </p:nvSpPr>
          <p:spPr bwMode="auto">
            <a:xfrm>
              <a:off x="3980923" y="3958931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39" name="Oval 34"/>
            <p:cNvSpPr>
              <a:spLocks noChangeArrowheads="1"/>
            </p:cNvSpPr>
            <p:nvPr/>
          </p:nvSpPr>
          <p:spPr bwMode="auto">
            <a:xfrm>
              <a:off x="1430338" y="53340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40" name="Text Box 35"/>
            <p:cNvSpPr txBox="1">
              <a:spLocks noChangeArrowheads="1"/>
            </p:cNvSpPr>
            <p:nvPr/>
          </p:nvSpPr>
          <p:spPr bwMode="auto">
            <a:xfrm>
              <a:off x="1511411" y="5105400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v=1</a:t>
              </a:r>
            </a:p>
          </p:txBody>
        </p:sp>
        <p:sp>
          <p:nvSpPr>
            <p:cNvPr id="22541" name="Oval 36"/>
            <p:cNvSpPr>
              <a:spLocks noChangeArrowheads="1"/>
            </p:cNvSpPr>
            <p:nvPr/>
          </p:nvSpPr>
          <p:spPr bwMode="auto">
            <a:xfrm>
              <a:off x="1427163" y="44196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42" name="Text Box 37"/>
            <p:cNvSpPr txBox="1">
              <a:spLocks noChangeArrowheads="1"/>
            </p:cNvSpPr>
            <p:nvPr/>
          </p:nvSpPr>
          <p:spPr bwMode="auto">
            <a:xfrm>
              <a:off x="1152636" y="4052888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v=1</a:t>
              </a:r>
            </a:p>
          </p:txBody>
        </p:sp>
        <p:sp>
          <p:nvSpPr>
            <p:cNvPr id="22543" name="Oval 38"/>
            <p:cNvSpPr>
              <a:spLocks noChangeArrowheads="1"/>
            </p:cNvSpPr>
            <p:nvPr/>
          </p:nvSpPr>
          <p:spPr bwMode="auto">
            <a:xfrm>
              <a:off x="515938" y="50292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44" name="Text Box 39"/>
            <p:cNvSpPr txBox="1">
              <a:spLocks noChangeArrowheads="1"/>
            </p:cNvSpPr>
            <p:nvPr/>
          </p:nvSpPr>
          <p:spPr bwMode="auto">
            <a:xfrm>
              <a:off x="9636" y="4586288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v=1</a:t>
              </a:r>
            </a:p>
          </p:txBody>
        </p:sp>
        <p:sp>
          <p:nvSpPr>
            <p:cNvPr id="22545" name="Oval 40"/>
            <p:cNvSpPr>
              <a:spLocks noChangeArrowheads="1"/>
            </p:cNvSpPr>
            <p:nvPr/>
          </p:nvSpPr>
          <p:spPr bwMode="auto">
            <a:xfrm>
              <a:off x="3500438" y="43434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46" name="Text Box 41"/>
            <p:cNvSpPr txBox="1">
              <a:spLocks noChangeArrowheads="1"/>
            </p:cNvSpPr>
            <p:nvPr/>
          </p:nvSpPr>
          <p:spPr bwMode="auto">
            <a:xfrm>
              <a:off x="2806811" y="4114800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v=1</a:t>
              </a:r>
            </a:p>
          </p:txBody>
        </p:sp>
        <p:sp>
          <p:nvSpPr>
            <p:cNvPr id="22547" name="Oval 42"/>
            <p:cNvSpPr>
              <a:spLocks noChangeArrowheads="1"/>
            </p:cNvSpPr>
            <p:nvPr/>
          </p:nvSpPr>
          <p:spPr bwMode="auto">
            <a:xfrm>
              <a:off x="4795838" y="43307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48" name="Text Box 43"/>
            <p:cNvSpPr txBox="1">
              <a:spLocks noChangeArrowheads="1"/>
            </p:cNvSpPr>
            <p:nvPr/>
          </p:nvSpPr>
          <p:spPr bwMode="auto">
            <a:xfrm>
              <a:off x="4833168" y="4120210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v=3</a:t>
              </a:r>
            </a:p>
          </p:txBody>
        </p:sp>
        <p:sp>
          <p:nvSpPr>
            <p:cNvPr id="22549" name="Oval 44"/>
            <p:cNvSpPr>
              <a:spLocks noChangeArrowheads="1"/>
            </p:cNvSpPr>
            <p:nvPr/>
          </p:nvSpPr>
          <p:spPr bwMode="auto">
            <a:xfrm>
              <a:off x="7675563" y="41910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50" name="Text Box 45"/>
            <p:cNvSpPr txBox="1">
              <a:spLocks noChangeArrowheads="1"/>
            </p:cNvSpPr>
            <p:nvPr/>
          </p:nvSpPr>
          <p:spPr bwMode="auto">
            <a:xfrm>
              <a:off x="7755402" y="3930590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v=2</a:t>
              </a:r>
            </a:p>
          </p:txBody>
        </p:sp>
        <p:sp>
          <p:nvSpPr>
            <p:cNvPr id="22551" name="Oval 46"/>
            <p:cNvSpPr>
              <a:spLocks noChangeArrowheads="1"/>
            </p:cNvSpPr>
            <p:nvPr/>
          </p:nvSpPr>
          <p:spPr bwMode="auto">
            <a:xfrm>
              <a:off x="7678738" y="51054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22552" name="Text Box 47"/>
            <p:cNvSpPr txBox="1">
              <a:spLocks noChangeArrowheads="1"/>
            </p:cNvSpPr>
            <p:nvPr/>
          </p:nvSpPr>
          <p:spPr bwMode="auto">
            <a:xfrm>
              <a:off x="7759811" y="4823766"/>
              <a:ext cx="76495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v=2</a:t>
              </a:r>
            </a:p>
          </p:txBody>
        </p:sp>
        <p:sp>
          <p:nvSpPr>
            <p:cNvPr id="22553" name="Line 50"/>
            <p:cNvSpPr>
              <a:spLocks noChangeShapeType="1"/>
            </p:cNvSpPr>
            <p:nvPr/>
          </p:nvSpPr>
          <p:spPr bwMode="auto">
            <a:xfrm>
              <a:off x="1473200" y="4470400"/>
              <a:ext cx="0" cy="9144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54" name="Line 51"/>
            <p:cNvSpPr>
              <a:spLocks noChangeShapeType="1"/>
            </p:cNvSpPr>
            <p:nvPr/>
          </p:nvSpPr>
          <p:spPr bwMode="auto">
            <a:xfrm>
              <a:off x="3505200" y="4381500"/>
              <a:ext cx="1295400" cy="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55" name="Line 52"/>
            <p:cNvSpPr>
              <a:spLocks noChangeShapeType="1"/>
            </p:cNvSpPr>
            <p:nvPr/>
          </p:nvSpPr>
          <p:spPr bwMode="auto">
            <a:xfrm>
              <a:off x="3556000" y="5245100"/>
              <a:ext cx="1295400" cy="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56" name="Line 53"/>
            <p:cNvSpPr>
              <a:spLocks noChangeShapeType="1"/>
            </p:cNvSpPr>
            <p:nvPr/>
          </p:nvSpPr>
          <p:spPr bwMode="auto">
            <a:xfrm>
              <a:off x="7721600" y="4229100"/>
              <a:ext cx="0" cy="9144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57" name="Line 54"/>
            <p:cNvSpPr>
              <a:spLocks noChangeShapeType="1"/>
            </p:cNvSpPr>
            <p:nvPr/>
          </p:nvSpPr>
          <p:spPr bwMode="auto">
            <a:xfrm>
              <a:off x="3530600" y="4381500"/>
              <a:ext cx="0" cy="9144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58" name="Line 55"/>
            <p:cNvSpPr>
              <a:spLocks noChangeShapeType="1"/>
            </p:cNvSpPr>
            <p:nvPr/>
          </p:nvSpPr>
          <p:spPr bwMode="auto">
            <a:xfrm>
              <a:off x="4864100" y="4343400"/>
              <a:ext cx="0" cy="9144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59" name="Line 56"/>
            <p:cNvSpPr>
              <a:spLocks noChangeShapeType="1"/>
            </p:cNvSpPr>
            <p:nvPr/>
          </p:nvSpPr>
          <p:spPr bwMode="auto">
            <a:xfrm>
              <a:off x="546100" y="5067300"/>
              <a:ext cx="914400" cy="3048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60" name="Line 57"/>
            <p:cNvSpPr>
              <a:spLocks noChangeShapeType="1"/>
            </p:cNvSpPr>
            <p:nvPr/>
          </p:nvSpPr>
          <p:spPr bwMode="auto">
            <a:xfrm flipH="1">
              <a:off x="546100" y="4495800"/>
              <a:ext cx="901700" cy="5842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61" name="Line 52"/>
            <p:cNvSpPr>
              <a:spLocks noChangeShapeType="1"/>
            </p:cNvSpPr>
            <p:nvPr/>
          </p:nvSpPr>
          <p:spPr bwMode="auto">
            <a:xfrm flipV="1">
              <a:off x="3554766" y="4419600"/>
              <a:ext cx="1245834" cy="8382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62" name="Line 52"/>
            <p:cNvSpPr>
              <a:spLocks noChangeShapeType="1"/>
            </p:cNvSpPr>
            <p:nvPr/>
          </p:nvSpPr>
          <p:spPr bwMode="auto">
            <a:xfrm>
              <a:off x="3537010" y="4401844"/>
              <a:ext cx="1371600" cy="838200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63" name="Rectangle 13"/>
            <p:cNvSpPr>
              <a:spLocks noChangeArrowheads="1"/>
            </p:cNvSpPr>
            <p:nvPr/>
          </p:nvSpPr>
          <p:spPr bwMode="auto">
            <a:xfrm>
              <a:off x="4133323" y="427607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64" name="Rectangle 13"/>
            <p:cNvSpPr>
              <a:spLocks noChangeArrowheads="1"/>
            </p:cNvSpPr>
            <p:nvPr/>
          </p:nvSpPr>
          <p:spPr bwMode="auto">
            <a:xfrm>
              <a:off x="3794832" y="427607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65" name="Rectangle 13"/>
            <p:cNvSpPr>
              <a:spLocks noChangeArrowheads="1"/>
            </p:cNvSpPr>
            <p:nvPr/>
          </p:nvSpPr>
          <p:spPr bwMode="auto">
            <a:xfrm>
              <a:off x="3160479" y="4554244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66" name="Rectangle 13"/>
            <p:cNvSpPr>
              <a:spLocks noChangeArrowheads="1"/>
            </p:cNvSpPr>
            <p:nvPr/>
          </p:nvSpPr>
          <p:spPr bwMode="auto">
            <a:xfrm>
              <a:off x="4030429" y="5128565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67" name="Rectangle 13"/>
            <p:cNvSpPr>
              <a:spLocks noChangeArrowheads="1"/>
            </p:cNvSpPr>
            <p:nvPr/>
          </p:nvSpPr>
          <p:spPr bwMode="auto">
            <a:xfrm>
              <a:off x="4834998" y="450467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68" name="Rectangle 13"/>
            <p:cNvSpPr>
              <a:spLocks noChangeArrowheads="1"/>
            </p:cNvSpPr>
            <p:nvPr/>
          </p:nvSpPr>
          <p:spPr bwMode="auto">
            <a:xfrm>
              <a:off x="7654398" y="4421307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69" name="Rectangle 13"/>
            <p:cNvSpPr>
              <a:spLocks noChangeArrowheads="1"/>
            </p:cNvSpPr>
            <p:nvPr/>
          </p:nvSpPr>
          <p:spPr bwMode="auto">
            <a:xfrm>
              <a:off x="1405998" y="4572000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70" name="Rectangle 13"/>
            <p:cNvSpPr>
              <a:spLocks noChangeArrowheads="1"/>
            </p:cNvSpPr>
            <p:nvPr/>
          </p:nvSpPr>
          <p:spPr bwMode="auto">
            <a:xfrm>
              <a:off x="729076" y="5119687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2571" name="Rectangle 13"/>
            <p:cNvSpPr>
              <a:spLocks noChangeArrowheads="1"/>
            </p:cNvSpPr>
            <p:nvPr/>
          </p:nvSpPr>
          <p:spPr bwMode="auto">
            <a:xfrm>
              <a:off x="780523" y="4302712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3555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56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3557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58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3559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60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3561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62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3563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64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46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66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3567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68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23569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70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3571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3572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83651" name="Rectangle 3"/>
          <p:cNvSpPr>
            <a:spLocks noChangeArrowheads="1"/>
          </p:cNvSpPr>
          <p:nvPr/>
        </p:nvSpPr>
        <p:spPr bwMode="auto">
          <a:xfrm>
            <a:off x="342900" y="1460500"/>
            <a:ext cx="8993188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/>
              <a:t>Equivalently, we can circle the undifferentiable universes.</a:t>
            </a:r>
          </a:p>
          <a:p>
            <a:pPr>
              <a:spcBef>
                <a:spcPct val="0"/>
              </a:spcBef>
            </a:pPr>
            <a:r>
              <a:rPr lang="en-US" altLang="en-US" sz="2800"/>
              <a:t>One of the universe is the </a:t>
            </a:r>
            <a:r>
              <a:rPr lang="en-US" altLang="en-US" sz="2800">
                <a:solidFill>
                  <a:schemeClr val="tx2"/>
                </a:solidFill>
              </a:rPr>
              <a:t>Actual Universe.</a:t>
            </a:r>
          </a:p>
          <a:p>
            <a:pPr>
              <a:spcBef>
                <a:spcPct val="0"/>
              </a:spcBef>
            </a:pPr>
            <a:r>
              <a:rPr lang="en-US" altLang="en-US" sz="2800"/>
              <a:t>Player </a:t>
            </a:r>
            <a:r>
              <a:rPr lang="en-US" altLang="en-US" sz="2800" i="1"/>
              <a:t>A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chemeClr val="tx2"/>
                </a:solidFill>
              </a:rPr>
              <a:t>considers a universe possible</a:t>
            </a:r>
            <a:br>
              <a:rPr lang="en-US" altLang="en-US" sz="2800">
                <a:solidFill>
                  <a:schemeClr val="tx2"/>
                </a:solidFill>
              </a:rPr>
            </a:br>
            <a:r>
              <a:rPr lang="en-US" altLang="en-US" sz="2800"/>
              <a:t>if he cannot differentiate it from the actual universe. </a:t>
            </a:r>
          </a:p>
          <a:p>
            <a:pPr>
              <a:spcBef>
                <a:spcPct val="0"/>
              </a:spcBef>
            </a:pPr>
            <a:r>
              <a:rPr lang="en-US" altLang="en-US" sz="2800"/>
              <a:t>If the set is bigger, Player </a:t>
            </a:r>
            <a:r>
              <a:rPr lang="en-US" altLang="en-US" sz="2800" i="1"/>
              <a:t>A</a:t>
            </a:r>
            <a:r>
              <a:rPr lang="en-US" altLang="en-US" sz="2800"/>
              <a:t> has more </a:t>
            </a:r>
            <a:r>
              <a:rPr lang="en-US" altLang="en-US" sz="2800">
                <a:solidFill>
                  <a:schemeClr val="tx2"/>
                </a:solidFill>
              </a:rPr>
              <a:t>uncertainty</a:t>
            </a:r>
            <a:r>
              <a:rPr lang="en-US" altLang="en-US" sz="2800"/>
              <a:t>.</a:t>
            </a:r>
          </a:p>
        </p:txBody>
      </p:sp>
      <p:sp>
        <p:nvSpPr>
          <p:cNvPr id="73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grpSp>
        <p:nvGrpSpPr>
          <p:cNvPr id="4" name="Group 80"/>
          <p:cNvGrpSpPr>
            <a:grpSpLocks/>
          </p:cNvGrpSpPr>
          <p:nvPr/>
        </p:nvGrpSpPr>
        <p:grpSpPr bwMode="auto">
          <a:xfrm>
            <a:off x="304800" y="4035425"/>
            <a:ext cx="8534400" cy="2670175"/>
            <a:chOff x="304800" y="4035131"/>
            <a:chExt cx="8534400" cy="2670469"/>
          </a:xfrm>
        </p:grpSpPr>
        <p:sp>
          <p:nvSpPr>
            <p:cNvPr id="23576" name="Rectangle 13"/>
            <p:cNvSpPr>
              <a:spLocks noChangeArrowheads="1"/>
            </p:cNvSpPr>
            <p:nvPr/>
          </p:nvSpPr>
          <p:spPr bwMode="auto">
            <a:xfrm>
              <a:off x="4263499" y="4267200"/>
              <a:ext cx="40427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3577" name="Rectangle 13"/>
            <p:cNvSpPr>
              <a:spLocks noChangeArrowheads="1"/>
            </p:cNvSpPr>
            <p:nvPr/>
          </p:nvSpPr>
          <p:spPr bwMode="auto">
            <a:xfrm>
              <a:off x="1237724" y="4357687"/>
              <a:ext cx="40427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23578" name="Oval 73"/>
            <p:cNvSpPr>
              <a:spLocks noChangeArrowheads="1"/>
            </p:cNvSpPr>
            <p:nvPr/>
          </p:nvSpPr>
          <p:spPr bwMode="auto">
            <a:xfrm>
              <a:off x="304800" y="4791722"/>
              <a:ext cx="2362200" cy="1913878"/>
            </a:xfrm>
            <a:prstGeom prst="ellips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 i="1"/>
            </a:p>
          </p:txBody>
        </p:sp>
        <p:sp>
          <p:nvSpPr>
            <p:cNvPr id="23579" name="Oval 74"/>
            <p:cNvSpPr>
              <a:spLocks noChangeArrowheads="1"/>
            </p:cNvSpPr>
            <p:nvPr/>
          </p:nvSpPr>
          <p:spPr bwMode="auto">
            <a:xfrm>
              <a:off x="7772400" y="4455112"/>
              <a:ext cx="1066800" cy="1981200"/>
            </a:xfrm>
            <a:prstGeom prst="ellips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 i="1"/>
            </a:p>
          </p:txBody>
        </p:sp>
        <p:sp>
          <p:nvSpPr>
            <p:cNvPr id="23580" name="Rectangle 13"/>
            <p:cNvSpPr>
              <a:spLocks noChangeArrowheads="1"/>
            </p:cNvSpPr>
            <p:nvPr/>
          </p:nvSpPr>
          <p:spPr bwMode="auto">
            <a:xfrm>
              <a:off x="8111599" y="4035131"/>
              <a:ext cx="40427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3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36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2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4579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80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4581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82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4583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84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42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86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4587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88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4589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90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4591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92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24593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94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4595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4596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83651" name="Rectangle 3"/>
          <p:cNvSpPr>
            <a:spLocks noChangeArrowheads="1"/>
          </p:cNvSpPr>
          <p:nvPr/>
        </p:nvSpPr>
        <p:spPr bwMode="auto">
          <a:xfrm>
            <a:off x="1295400" y="685800"/>
            <a:ext cx="5495925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say “Player </a:t>
            </a:r>
            <a:r>
              <a:rPr lang="en-US" altLang="en-US" sz="2800" i="1"/>
              <a:t>A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rgbClr val="FFFF00"/>
                </a:solidFill>
              </a:rPr>
              <a:t>knows</a:t>
            </a:r>
            <a:r>
              <a:rPr lang="en-US" altLang="en-US" sz="2800"/>
              <a:t> fact </a:t>
            </a:r>
            <a:r>
              <a:rPr lang="en-US" altLang="en-US" sz="2800" i="1"/>
              <a:t>F</a:t>
            </a:r>
            <a:r>
              <a:rPr lang="en-US" altLang="en-US" sz="2800"/>
              <a:t>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if 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that </a:t>
            </a:r>
            <a:br>
              <a:rPr lang="en-US" altLang="en-US" sz="2800"/>
            </a:br>
            <a:r>
              <a:rPr lang="en-US" altLang="en-US" sz="2800" i="1"/>
              <a:t>A</a:t>
            </a:r>
            <a:r>
              <a:rPr lang="en-US" altLang="en-US" sz="2800"/>
              <a:t> considers possible.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write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F</a:t>
            </a:r>
          </a:p>
        </p:txBody>
      </p:sp>
      <p:sp>
        <p:nvSpPr>
          <p:cNvPr id="24598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4599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4600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4601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4602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4603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4" name="Rectangle 3"/>
          <p:cNvSpPr>
            <a:spLocks noChangeArrowheads="1"/>
          </p:cNvSpPr>
          <p:nvPr/>
        </p:nvSpPr>
        <p:spPr bwMode="auto">
          <a:xfrm>
            <a:off x="-76200" y="3505200"/>
            <a:ext cx="45974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If this is the actual universe,</a:t>
            </a:r>
            <a:br>
              <a:rPr lang="en-US" altLang="en-US" sz="2800"/>
            </a:br>
            <a:r>
              <a:rPr lang="en-US" altLang="en-US" sz="2800"/>
              <a:t>then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 </a:t>
            </a:r>
            <a:r>
              <a:rPr lang="en-US" altLang="en-US" sz="2800" i="1">
                <a:solidFill>
                  <a:schemeClr val="accent1"/>
                </a:solidFill>
              </a:rPr>
              <a:t>v=1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3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36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3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5603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04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5605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06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5607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08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5609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10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5611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12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5613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14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5615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16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50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18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5619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5620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5621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5622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5623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5624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5625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5626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4" name="Rectangle 3"/>
          <p:cNvSpPr>
            <a:spLocks noChangeArrowheads="1"/>
          </p:cNvSpPr>
          <p:nvPr/>
        </p:nvSpPr>
        <p:spPr bwMode="auto">
          <a:xfrm>
            <a:off x="4648200" y="3200400"/>
            <a:ext cx="45974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If this is the actual universe,</a:t>
            </a:r>
            <a:br>
              <a:rPr lang="en-US" altLang="en-US" sz="2800"/>
            </a:br>
            <a:r>
              <a:rPr lang="en-US" altLang="en-US" sz="2800"/>
              <a:t>then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 </a:t>
            </a:r>
            <a:r>
              <a:rPr lang="en-US" altLang="en-US" sz="2800" i="1">
                <a:solidFill>
                  <a:schemeClr val="accent1"/>
                </a:solidFill>
              </a:rPr>
              <a:t>v=2</a:t>
            </a:r>
          </a:p>
        </p:txBody>
      </p:sp>
      <p:sp>
        <p:nvSpPr>
          <p:cNvPr id="25628" name="Rectangle 3"/>
          <p:cNvSpPr>
            <a:spLocks noChangeArrowheads="1"/>
          </p:cNvSpPr>
          <p:nvPr/>
        </p:nvSpPr>
        <p:spPr bwMode="auto">
          <a:xfrm>
            <a:off x="1295400" y="685800"/>
            <a:ext cx="531653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say “Player </a:t>
            </a:r>
            <a:r>
              <a:rPr lang="en-US" altLang="en-US" sz="2800" i="1"/>
              <a:t>A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rgbClr val="FFFF00"/>
                </a:solidFill>
              </a:rPr>
              <a:t>knows</a:t>
            </a:r>
            <a:r>
              <a:rPr lang="en-US" altLang="en-US" sz="2800"/>
              <a:t> fact </a:t>
            </a:r>
            <a:r>
              <a:rPr lang="en-US" altLang="en-US" sz="2800" i="1"/>
              <a:t>F</a:t>
            </a:r>
            <a:r>
              <a:rPr lang="en-US" altLang="en-US" sz="2800"/>
              <a:t>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if 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that </a:t>
            </a:r>
            <a:br>
              <a:rPr lang="en-US" altLang="en-US" sz="2800"/>
            </a:br>
            <a:r>
              <a:rPr lang="en-US" altLang="en-US" sz="2800" i="1"/>
              <a:t>A</a:t>
            </a:r>
            <a:r>
              <a:rPr lang="en-US" altLang="en-US" sz="2800"/>
              <a:t> considers possible.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write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6627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28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6629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30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6631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32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6633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34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6635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36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46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38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6639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40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26641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42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6643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6644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6645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6646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6647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6648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6649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6650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4" name="Rectangle 3"/>
          <p:cNvSpPr>
            <a:spLocks noChangeArrowheads="1"/>
          </p:cNvSpPr>
          <p:nvPr/>
        </p:nvSpPr>
        <p:spPr bwMode="auto">
          <a:xfrm>
            <a:off x="2133600" y="3541713"/>
            <a:ext cx="45974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If this is the actual universe,</a:t>
            </a:r>
            <a:br>
              <a:rPr lang="en-US" altLang="en-US" sz="2800"/>
            </a:br>
            <a:r>
              <a:rPr lang="en-US" altLang="en-US" sz="2800"/>
              <a:t>then </a:t>
            </a:r>
            <a:r>
              <a:rPr lang="en-US" altLang="en-US" sz="2800" i="1">
                <a:solidFill>
                  <a:schemeClr val="accent1"/>
                </a:solidFill>
                <a:sym typeface="Symbol" pitchFamily="18" charset="2"/>
              </a:rPr>
              <a:t>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 </a:t>
            </a:r>
            <a:r>
              <a:rPr lang="en-US" altLang="en-US" sz="2800" i="1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26652" name="Rectangle 3"/>
          <p:cNvSpPr>
            <a:spLocks noChangeArrowheads="1"/>
          </p:cNvSpPr>
          <p:nvPr/>
        </p:nvSpPr>
        <p:spPr bwMode="auto">
          <a:xfrm>
            <a:off x="1295400" y="685800"/>
            <a:ext cx="531653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say “Player </a:t>
            </a:r>
            <a:r>
              <a:rPr lang="en-US" altLang="en-US" sz="2800" i="1"/>
              <a:t>A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rgbClr val="FFFF00"/>
                </a:solidFill>
              </a:rPr>
              <a:t>knows</a:t>
            </a:r>
            <a:r>
              <a:rPr lang="en-US" altLang="en-US" sz="2800"/>
              <a:t> fact </a:t>
            </a:r>
            <a:r>
              <a:rPr lang="en-US" altLang="en-US" sz="2800" i="1"/>
              <a:t>F</a:t>
            </a:r>
            <a:r>
              <a:rPr lang="en-US" altLang="en-US" sz="2800"/>
              <a:t>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if 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that </a:t>
            </a:r>
            <a:br>
              <a:rPr lang="en-US" altLang="en-US" sz="2800"/>
            </a:br>
            <a:r>
              <a:rPr lang="en-US" altLang="en-US" sz="2800" i="1"/>
              <a:t>A</a:t>
            </a:r>
            <a:r>
              <a:rPr lang="en-US" altLang="en-US" sz="2800"/>
              <a:t> considers possible.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write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7651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52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7653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54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7655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56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7657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58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7659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60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7661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62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7663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64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27665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66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7667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7668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7669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7670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7671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7672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7673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7674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7675" name="Rectangle 3"/>
          <p:cNvSpPr>
            <a:spLocks noChangeArrowheads="1"/>
          </p:cNvSpPr>
          <p:nvPr/>
        </p:nvSpPr>
        <p:spPr bwMode="auto">
          <a:xfrm>
            <a:off x="1295400" y="685800"/>
            <a:ext cx="531653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say “Player </a:t>
            </a:r>
            <a:r>
              <a:rPr lang="en-US" altLang="en-US" sz="2800" i="1"/>
              <a:t>A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rgbClr val="FFFF00"/>
                </a:solidFill>
              </a:rPr>
              <a:t>knows</a:t>
            </a:r>
            <a:r>
              <a:rPr lang="en-US" altLang="en-US" sz="2800"/>
              <a:t> fact </a:t>
            </a:r>
            <a:r>
              <a:rPr lang="en-US" altLang="en-US" sz="2800" i="1"/>
              <a:t>F</a:t>
            </a:r>
            <a:r>
              <a:rPr lang="en-US" altLang="en-US" sz="2800"/>
              <a:t>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if 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that </a:t>
            </a:r>
            <a:br>
              <a:rPr lang="en-US" altLang="en-US" sz="2800"/>
            </a:br>
            <a:r>
              <a:rPr lang="en-US" altLang="en-US" sz="2800" i="1"/>
              <a:t>A</a:t>
            </a:r>
            <a:r>
              <a:rPr lang="en-US" altLang="en-US" sz="2800"/>
              <a:t> considers possible.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write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F</a:t>
            </a:r>
          </a:p>
        </p:txBody>
      </p:sp>
      <p:sp>
        <p:nvSpPr>
          <p:cNvPr id="56" name="Rectangle 3"/>
          <p:cNvSpPr>
            <a:spLocks noChangeArrowheads="1"/>
          </p:cNvSpPr>
          <p:nvPr/>
        </p:nvSpPr>
        <p:spPr bwMode="auto">
          <a:xfrm>
            <a:off x="1295400" y="2527300"/>
            <a:ext cx="39703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We say “Fact F is </a:t>
            </a:r>
            <a:r>
              <a:rPr lang="en-US" altLang="en-US" sz="2800">
                <a:solidFill>
                  <a:schemeClr val="tx2"/>
                </a:solidFill>
              </a:rPr>
              <a:t>true</a:t>
            </a:r>
            <a:r>
              <a:rPr lang="en-US" altLang="en-US" sz="2800"/>
              <a:t>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if F is true in the actual</a:t>
            </a:r>
            <a:br>
              <a:rPr lang="en-US" altLang="en-US" sz="2800"/>
            </a:br>
            <a:r>
              <a:rPr lang="en-US" altLang="en-US" sz="2800"/>
              <a:t>Universe.</a:t>
            </a:r>
            <a:endParaRPr lang="en-US" altLang="en-US" sz="2800" i="1">
              <a:solidFill>
                <a:schemeClr val="accent1"/>
              </a:solidFill>
            </a:endParaRPr>
          </a:p>
        </p:txBody>
      </p:sp>
      <p:sp>
        <p:nvSpPr>
          <p:cNvPr id="57" name="Rectangle 3"/>
          <p:cNvSpPr>
            <a:spLocks noChangeArrowheads="1"/>
          </p:cNvSpPr>
          <p:nvPr/>
        </p:nvSpPr>
        <p:spPr bwMode="auto">
          <a:xfrm>
            <a:off x="1295400" y="3886200"/>
            <a:ext cx="37639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Lemma: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F   </a:t>
            </a:r>
            <a:r>
              <a:rPr lang="en-US" altLang="en-US" sz="2800" i="1">
                <a:solidFill>
                  <a:schemeClr val="accent1"/>
                </a:solidFill>
                <a:sym typeface="Wingdings" pitchFamily="2" charset="2"/>
              </a:rPr>
              <a:t>    F</a:t>
            </a:r>
            <a:r>
              <a:rPr lang="en-US" altLang="en-US" sz="2800"/>
              <a:t> </a:t>
            </a:r>
            <a:endParaRPr lang="en-US" altLang="en-US" sz="2800" i="1">
              <a:solidFill>
                <a:schemeClr val="accent1"/>
              </a:solidFill>
            </a:endParaRPr>
          </a:p>
        </p:txBody>
      </p:sp>
      <p:sp>
        <p:nvSpPr>
          <p:cNvPr id="59" name="Rectangle 3"/>
          <p:cNvSpPr>
            <a:spLocks noChangeArrowheads="1"/>
          </p:cNvSpPr>
          <p:nvPr/>
        </p:nvSpPr>
        <p:spPr bwMode="auto">
          <a:xfrm>
            <a:off x="5122863" y="2828925"/>
            <a:ext cx="4010025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Proof: </a:t>
            </a:r>
            <a:r>
              <a:rPr lang="en-US" altLang="en-US" sz="2800" i="1"/>
              <a:t>A</a:t>
            </a:r>
            <a:r>
              <a:rPr lang="en-US" altLang="en-US" sz="2800"/>
              <a:t> considers the </a:t>
            </a:r>
            <a:br>
              <a:rPr lang="en-US" altLang="en-US" sz="2800"/>
            </a:br>
            <a:r>
              <a:rPr lang="en-US" altLang="en-US" sz="2800"/>
              <a:t>actual universe possible</a:t>
            </a:r>
            <a:br>
              <a:rPr lang="en-US" altLang="en-US" sz="2800"/>
            </a:br>
            <a:r>
              <a:rPr lang="en-US" altLang="en-US" sz="2800"/>
              <a:t>and hence </a:t>
            </a:r>
            <a:r>
              <a:rPr lang="en-US" altLang="en-US" sz="2800" i="1"/>
              <a:t>F</a:t>
            </a:r>
            <a:r>
              <a:rPr lang="en-US" altLang="en-US" sz="2800"/>
              <a:t> is true in it.</a:t>
            </a:r>
            <a:endParaRPr lang="en-US" altLang="en-US" sz="2800" i="1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5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8675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76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8677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78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8679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80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8681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82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8683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84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8685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86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8687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88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28689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90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8691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8692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8693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8694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8695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8696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8697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8698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5" name="Rectangle 3"/>
          <p:cNvSpPr>
            <a:spLocks noChangeArrowheads="1"/>
          </p:cNvSpPr>
          <p:nvPr/>
        </p:nvSpPr>
        <p:spPr bwMode="auto">
          <a:xfrm>
            <a:off x="1295400" y="685800"/>
            <a:ext cx="64643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Note that </a:t>
            </a:r>
            <a:r>
              <a:rPr lang="en-US" altLang="en-US" sz="2800">
                <a:solidFill>
                  <a:srgbClr val="FFFF00"/>
                </a:solidFill>
              </a:rPr>
              <a:t>knowing </a:t>
            </a:r>
            <a:r>
              <a:rPr lang="en-US" altLang="en-US" sz="2800"/>
              <a:t>fact </a:t>
            </a:r>
            <a:r>
              <a:rPr lang="en-US" altLang="en-US" sz="2800" i="1"/>
              <a:t>F</a:t>
            </a:r>
            <a:endParaRPr lang="en-US" altLang="en-US" sz="28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is different than </a:t>
            </a:r>
            <a:r>
              <a:rPr lang="en-US" altLang="en-US" sz="2800">
                <a:solidFill>
                  <a:schemeClr val="tx2"/>
                </a:solidFill>
              </a:rPr>
              <a:t>believing</a:t>
            </a:r>
            <a:r>
              <a:rPr lang="en-US" altLang="en-US" sz="2800"/>
              <a:t> fact </a:t>
            </a:r>
            <a:r>
              <a:rPr lang="en-US" altLang="en-US" sz="2800" i="1"/>
              <a:t>F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Or feeling you </a:t>
            </a:r>
            <a:r>
              <a:rPr lang="en-US" altLang="en-US" sz="2800">
                <a:solidFill>
                  <a:schemeClr val="tx2"/>
                </a:solidFill>
              </a:rPr>
              <a:t>should</a:t>
            </a:r>
            <a:r>
              <a:rPr lang="en-US" altLang="en-US" sz="2800"/>
              <a:t> do action A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Or </a:t>
            </a:r>
            <a:r>
              <a:rPr lang="en-US" altLang="en-US" sz="2800">
                <a:solidFill>
                  <a:schemeClr val="tx2"/>
                </a:solidFill>
              </a:rPr>
              <a:t>ought</a:t>
            </a:r>
            <a:r>
              <a:rPr lang="en-US" altLang="en-US" sz="2800"/>
              <a:t> to do action A.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  (Ought has more of a moral obligation.)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29699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00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01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02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29703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04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05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rgbClr val="FF0000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06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07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08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09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10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11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12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29713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14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15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29716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29717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9718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29719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9720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9721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29722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5" name="Rectangle 3"/>
          <p:cNvSpPr>
            <a:spLocks noChangeArrowheads="1"/>
          </p:cNvSpPr>
          <p:nvPr/>
        </p:nvSpPr>
        <p:spPr bwMode="auto">
          <a:xfrm>
            <a:off x="1295400" y="685800"/>
            <a:ext cx="8054975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Player </a:t>
            </a:r>
            <a:r>
              <a:rPr lang="en-US" altLang="en-US" sz="2800" i="1"/>
              <a:t>B</a:t>
            </a:r>
            <a:r>
              <a:rPr lang="en-US" altLang="en-US" sz="2800"/>
              <a:t> can't differentiate </a:t>
            </a:r>
            <a:br>
              <a:rPr lang="en-US" altLang="en-US" sz="2800"/>
            </a:br>
            <a:r>
              <a:rPr lang="en-US" altLang="en-US" sz="2800"/>
              <a:t>between these universes.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Assume that the players know each other so well</a:t>
            </a:r>
            <a:br>
              <a:rPr lang="en-US" altLang="en-US" sz="2800"/>
            </a:br>
            <a:r>
              <a:rPr lang="en-US" altLang="en-US" sz="2800"/>
              <a:t>that they know which universes they can distinguish</a:t>
            </a:r>
            <a:br>
              <a:rPr lang="en-US" altLang="en-US" sz="2800"/>
            </a:br>
            <a:r>
              <a:rPr lang="en-US" altLang="en-US" sz="2800"/>
              <a:t>and hence know the “graph”.</a:t>
            </a:r>
            <a:endParaRPr lang="en-US" altLang="en-US" sz="2800" i="1">
              <a:solidFill>
                <a:schemeClr val="accent1"/>
              </a:solidFill>
            </a:endParaRPr>
          </a:p>
        </p:txBody>
      </p:sp>
      <p:grpSp>
        <p:nvGrpSpPr>
          <p:cNvPr id="4" name="Group 60"/>
          <p:cNvGrpSpPr>
            <a:grpSpLocks/>
          </p:cNvGrpSpPr>
          <p:nvPr/>
        </p:nvGrpSpPr>
        <p:grpSpPr bwMode="auto">
          <a:xfrm>
            <a:off x="1104900" y="3206750"/>
            <a:ext cx="8031163" cy="2536825"/>
            <a:chOff x="1105639" y="3207057"/>
            <a:chExt cx="8029977" cy="2536055"/>
          </a:xfrm>
        </p:grpSpPr>
        <p:sp>
          <p:nvSpPr>
            <p:cNvPr id="29725" name="Freeform 53"/>
            <p:cNvSpPr>
              <a:spLocks/>
            </p:cNvSpPr>
            <p:nvPr/>
          </p:nvSpPr>
          <p:spPr bwMode="auto">
            <a:xfrm>
              <a:off x="1105639" y="3207057"/>
              <a:ext cx="8029977" cy="2536055"/>
            </a:xfrm>
            <a:custGeom>
              <a:avLst/>
              <a:gdLst>
                <a:gd name="T0" fmla="*/ 190500 w 8029977"/>
                <a:gd name="T1" fmla="*/ 1080863 h 2536055"/>
                <a:gd name="T2" fmla="*/ 189760 w 8029977"/>
                <a:gd name="T3" fmla="*/ 2279343 h 2536055"/>
                <a:gd name="T4" fmla="*/ 1027960 w 8029977"/>
                <a:gd name="T5" fmla="*/ 2355543 h 2536055"/>
                <a:gd name="T6" fmla="*/ 2072566 w 8029977"/>
                <a:gd name="T7" fmla="*/ 1196272 h 2536055"/>
                <a:gd name="T8" fmla="*/ 5153117 w 8029977"/>
                <a:gd name="T9" fmla="*/ 1098618 h 2536055"/>
                <a:gd name="T10" fmla="*/ 6971561 w 8029977"/>
                <a:gd name="T11" fmla="*/ 2279343 h 2536055"/>
                <a:gd name="T12" fmla="*/ 7809761 w 8029977"/>
                <a:gd name="T13" fmla="*/ 1745949 h 2536055"/>
                <a:gd name="T14" fmla="*/ 5650265 w 8029977"/>
                <a:gd name="T15" fmla="*/ 228600 h 2536055"/>
                <a:gd name="T16" fmla="*/ 1332760 w 8029977"/>
                <a:gd name="T17" fmla="*/ 374342 h 2536055"/>
                <a:gd name="T18" fmla="*/ 190500 w 8029977"/>
                <a:gd name="T19" fmla="*/ 1080863 h 25360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29977"/>
                <a:gd name="T31" fmla="*/ 0 h 2536055"/>
                <a:gd name="T32" fmla="*/ 8029977 w 8029977"/>
                <a:gd name="T33" fmla="*/ 2536055 h 25360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29977" h="2536055">
                  <a:moveTo>
                    <a:pt x="190500" y="1080857"/>
                  </a:moveTo>
                  <a:cubicBezTo>
                    <a:pt x="0" y="1398357"/>
                    <a:pt x="50183" y="2066896"/>
                    <a:pt x="189760" y="2279343"/>
                  </a:cubicBezTo>
                  <a:cubicBezTo>
                    <a:pt x="329337" y="2491790"/>
                    <a:pt x="714159" y="2536055"/>
                    <a:pt x="1027960" y="2355542"/>
                  </a:cubicBezTo>
                  <a:cubicBezTo>
                    <a:pt x="1341761" y="2175029"/>
                    <a:pt x="1385040" y="1405754"/>
                    <a:pt x="2072566" y="1196266"/>
                  </a:cubicBezTo>
                  <a:cubicBezTo>
                    <a:pt x="2760092" y="986778"/>
                    <a:pt x="4336618" y="918099"/>
                    <a:pt x="5153117" y="1098612"/>
                  </a:cubicBezTo>
                  <a:cubicBezTo>
                    <a:pt x="5969616" y="1279125"/>
                    <a:pt x="6528787" y="2171454"/>
                    <a:pt x="6971561" y="2279343"/>
                  </a:cubicBezTo>
                  <a:cubicBezTo>
                    <a:pt x="7414335" y="2387232"/>
                    <a:pt x="8029977" y="2087733"/>
                    <a:pt x="7809761" y="1745943"/>
                  </a:cubicBezTo>
                  <a:cubicBezTo>
                    <a:pt x="7589545" y="1404153"/>
                    <a:pt x="6729767" y="457200"/>
                    <a:pt x="5650267" y="228600"/>
                  </a:cubicBezTo>
                  <a:cubicBezTo>
                    <a:pt x="4570767" y="0"/>
                    <a:pt x="2242721" y="227860"/>
                    <a:pt x="1332760" y="374342"/>
                  </a:cubicBezTo>
                  <a:cubicBezTo>
                    <a:pt x="422799" y="520824"/>
                    <a:pt x="381000" y="763357"/>
                    <a:pt x="190500" y="1080857"/>
                  </a:cubicBezTo>
                  <a:close/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26" name="Rectangle 13"/>
            <p:cNvSpPr>
              <a:spLocks noChangeArrowheads="1"/>
            </p:cNvSpPr>
            <p:nvPr/>
          </p:nvSpPr>
          <p:spPr bwMode="auto">
            <a:xfrm>
              <a:off x="4624922" y="3886200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B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30723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24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25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26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30727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28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29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rgbClr val="FF0000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30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31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32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33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34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35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36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30737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38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39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0740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0741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30742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30743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30744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30745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30746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5" name="Rectangle 3"/>
          <p:cNvSpPr>
            <a:spLocks noChangeArrowheads="1"/>
          </p:cNvSpPr>
          <p:nvPr/>
        </p:nvSpPr>
        <p:spPr bwMode="auto">
          <a:xfrm>
            <a:off x="1295400" y="685800"/>
            <a:ext cx="6707188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In all of the universes that B </a:t>
            </a:r>
            <a:br>
              <a:rPr lang="en-US" altLang="en-US" sz="2800"/>
            </a:br>
            <a:r>
              <a:rPr lang="en-US" altLang="en-US" sz="2800"/>
              <a:t>can't differentiate between, </a:t>
            </a:r>
            <a:br>
              <a:rPr lang="en-US" altLang="en-US" sz="2800"/>
            </a:br>
            <a:r>
              <a:rPr lang="en-US" altLang="en-US" sz="2800"/>
              <a:t>the fact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 v=1 </a:t>
            </a:r>
            <a:r>
              <a:rPr lang="en-US" altLang="en-US" sz="2800"/>
              <a:t>is true.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Therefore,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 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 v=1</a:t>
            </a:r>
            <a:br>
              <a:rPr lang="en-US" altLang="en-US" sz="2800" i="1">
                <a:solidFill>
                  <a:schemeClr val="accent1"/>
                </a:solidFill>
              </a:rPr>
            </a:br>
            <a:r>
              <a:rPr lang="en-US" altLang="en-US" sz="2800" i="1">
                <a:solidFill>
                  <a:schemeClr val="accent1"/>
                </a:solidFill>
              </a:rPr>
              <a:t>   </a:t>
            </a:r>
            <a:r>
              <a:rPr lang="en-US" altLang="en-US" sz="2800"/>
              <a:t>i.e. Player </a:t>
            </a:r>
            <a:r>
              <a:rPr lang="en-US" altLang="en-US" sz="2800" i="1"/>
              <a:t>B</a:t>
            </a:r>
            <a:r>
              <a:rPr lang="en-US" altLang="en-US" sz="2800"/>
              <a:t> knows Player </a:t>
            </a:r>
            <a:r>
              <a:rPr lang="en-US" altLang="en-US" sz="2800" i="1"/>
              <a:t>A</a:t>
            </a:r>
            <a:r>
              <a:rPr lang="en-US" altLang="en-US" sz="2800"/>
              <a:t> knows </a:t>
            </a:r>
            <a:r>
              <a:rPr lang="en-US" altLang="en-US" sz="2800" i="1"/>
              <a:t>v=1</a:t>
            </a:r>
            <a:r>
              <a:rPr lang="en-US" altLang="en-US" sz="2800"/>
              <a:t>.</a:t>
            </a:r>
            <a:endParaRPr lang="en-US" altLang="en-US" sz="2800" i="1">
              <a:solidFill>
                <a:schemeClr val="accent1"/>
              </a:solidFill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Lemma: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 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F   </a:t>
            </a:r>
            <a:r>
              <a:rPr lang="en-US" altLang="en-US" sz="2800" i="1">
                <a:solidFill>
                  <a:schemeClr val="accent1"/>
                </a:solidFill>
                <a:sym typeface="Wingdings" pitchFamily="2" charset="2"/>
              </a:rPr>
              <a:t>   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 </a:t>
            </a:r>
            <a:r>
              <a:rPr lang="en-US" altLang="en-US" sz="2800" i="1">
                <a:solidFill>
                  <a:schemeClr val="accent1"/>
                </a:solidFill>
              </a:rPr>
              <a:t>F </a:t>
            </a:r>
          </a:p>
        </p:txBody>
      </p:sp>
      <p:grpSp>
        <p:nvGrpSpPr>
          <p:cNvPr id="30748" name="Group 60"/>
          <p:cNvGrpSpPr>
            <a:grpSpLocks/>
          </p:cNvGrpSpPr>
          <p:nvPr/>
        </p:nvGrpSpPr>
        <p:grpSpPr bwMode="auto">
          <a:xfrm>
            <a:off x="1104900" y="3206750"/>
            <a:ext cx="8031163" cy="2536825"/>
            <a:chOff x="1105639" y="3207057"/>
            <a:chExt cx="8029977" cy="2536055"/>
          </a:xfrm>
        </p:grpSpPr>
        <p:sp>
          <p:nvSpPr>
            <p:cNvPr id="30750" name="Freeform 53"/>
            <p:cNvSpPr>
              <a:spLocks/>
            </p:cNvSpPr>
            <p:nvPr/>
          </p:nvSpPr>
          <p:spPr bwMode="auto">
            <a:xfrm>
              <a:off x="1105639" y="3207057"/>
              <a:ext cx="8029977" cy="2536055"/>
            </a:xfrm>
            <a:custGeom>
              <a:avLst/>
              <a:gdLst>
                <a:gd name="T0" fmla="*/ 190500 w 8029977"/>
                <a:gd name="T1" fmla="*/ 1080863 h 2536055"/>
                <a:gd name="T2" fmla="*/ 189760 w 8029977"/>
                <a:gd name="T3" fmla="*/ 2279343 h 2536055"/>
                <a:gd name="T4" fmla="*/ 1027960 w 8029977"/>
                <a:gd name="T5" fmla="*/ 2355543 h 2536055"/>
                <a:gd name="T6" fmla="*/ 2072566 w 8029977"/>
                <a:gd name="T7" fmla="*/ 1196272 h 2536055"/>
                <a:gd name="T8" fmla="*/ 5153117 w 8029977"/>
                <a:gd name="T9" fmla="*/ 1098618 h 2536055"/>
                <a:gd name="T10" fmla="*/ 6971561 w 8029977"/>
                <a:gd name="T11" fmla="*/ 2279343 h 2536055"/>
                <a:gd name="T12" fmla="*/ 7809761 w 8029977"/>
                <a:gd name="T13" fmla="*/ 1745949 h 2536055"/>
                <a:gd name="T14" fmla="*/ 5650265 w 8029977"/>
                <a:gd name="T15" fmla="*/ 228600 h 2536055"/>
                <a:gd name="T16" fmla="*/ 1332760 w 8029977"/>
                <a:gd name="T17" fmla="*/ 374342 h 2536055"/>
                <a:gd name="T18" fmla="*/ 190500 w 8029977"/>
                <a:gd name="T19" fmla="*/ 1080863 h 25360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29977"/>
                <a:gd name="T31" fmla="*/ 0 h 2536055"/>
                <a:gd name="T32" fmla="*/ 8029977 w 8029977"/>
                <a:gd name="T33" fmla="*/ 2536055 h 25360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29977" h="2536055">
                  <a:moveTo>
                    <a:pt x="190500" y="1080857"/>
                  </a:moveTo>
                  <a:cubicBezTo>
                    <a:pt x="0" y="1398357"/>
                    <a:pt x="50183" y="2066896"/>
                    <a:pt x="189760" y="2279343"/>
                  </a:cubicBezTo>
                  <a:cubicBezTo>
                    <a:pt x="329337" y="2491790"/>
                    <a:pt x="714159" y="2536055"/>
                    <a:pt x="1027960" y="2355542"/>
                  </a:cubicBezTo>
                  <a:cubicBezTo>
                    <a:pt x="1341761" y="2175029"/>
                    <a:pt x="1385040" y="1405754"/>
                    <a:pt x="2072566" y="1196266"/>
                  </a:cubicBezTo>
                  <a:cubicBezTo>
                    <a:pt x="2760092" y="986778"/>
                    <a:pt x="4336618" y="918099"/>
                    <a:pt x="5153117" y="1098612"/>
                  </a:cubicBezTo>
                  <a:cubicBezTo>
                    <a:pt x="5969616" y="1279125"/>
                    <a:pt x="6528787" y="2171454"/>
                    <a:pt x="6971561" y="2279343"/>
                  </a:cubicBezTo>
                  <a:cubicBezTo>
                    <a:pt x="7414335" y="2387232"/>
                    <a:pt x="8029977" y="2087733"/>
                    <a:pt x="7809761" y="1745943"/>
                  </a:cubicBezTo>
                  <a:cubicBezTo>
                    <a:pt x="7589545" y="1404153"/>
                    <a:pt x="6729767" y="457200"/>
                    <a:pt x="5650267" y="228600"/>
                  </a:cubicBezTo>
                  <a:cubicBezTo>
                    <a:pt x="4570767" y="0"/>
                    <a:pt x="2242721" y="227860"/>
                    <a:pt x="1332760" y="374342"/>
                  </a:cubicBezTo>
                  <a:cubicBezTo>
                    <a:pt x="422799" y="520824"/>
                    <a:pt x="381000" y="763357"/>
                    <a:pt x="190500" y="1080857"/>
                  </a:cubicBezTo>
                  <a:close/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51" name="Rectangle 13"/>
            <p:cNvSpPr>
              <a:spLocks noChangeArrowheads="1"/>
            </p:cNvSpPr>
            <p:nvPr/>
          </p:nvSpPr>
          <p:spPr bwMode="auto">
            <a:xfrm>
              <a:off x="4624922" y="3886200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B</a:t>
              </a:r>
            </a:p>
          </p:txBody>
        </p:sp>
      </p:grpSp>
      <p:sp>
        <p:nvSpPr>
          <p:cNvPr id="60" name="Rectangle 3"/>
          <p:cNvSpPr>
            <a:spLocks noChangeArrowheads="1"/>
          </p:cNvSpPr>
          <p:nvPr/>
        </p:nvSpPr>
        <p:spPr bwMode="auto">
          <a:xfrm>
            <a:off x="5438775" y="2959100"/>
            <a:ext cx="4124325" cy="181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Proof: In every universe </a:t>
            </a:r>
            <a:br>
              <a:rPr lang="en-US" altLang="en-US" sz="2800"/>
            </a:br>
            <a:r>
              <a:rPr lang="en-US" altLang="en-US" sz="2800" i="1"/>
              <a:t>B</a:t>
            </a:r>
            <a:r>
              <a:rPr lang="en-US" altLang="en-US" sz="2800"/>
              <a:t> considers possible,</a:t>
            </a:r>
            <a:br>
              <a:rPr lang="en-US" altLang="en-US" sz="2800"/>
            </a:br>
            <a:r>
              <a:rPr lang="en-US" altLang="en-US" sz="2800" i="1"/>
              <a:t>A</a:t>
            </a:r>
            <a:r>
              <a:rPr lang="en-US" altLang="en-US" sz="2800"/>
              <a:t> knows </a:t>
            </a:r>
            <a:r>
              <a:rPr lang="en-US" altLang="en-US" sz="2800" i="1"/>
              <a:t>F</a:t>
            </a:r>
            <a:r>
              <a:rPr lang="en-US" altLang="en-US" sz="2800"/>
              <a:t> and hence </a:t>
            </a:r>
            <a:br>
              <a:rPr lang="en-US" altLang="en-US" sz="2800"/>
            </a:br>
            <a:r>
              <a:rPr lang="en-US" altLang="en-US" sz="2800" i="1"/>
              <a:t>F</a:t>
            </a:r>
            <a:r>
              <a:rPr lang="en-US" altLang="en-US" sz="2800"/>
              <a:t> must be true.</a:t>
            </a:r>
            <a:endParaRPr lang="en-US" altLang="en-US" sz="2800" i="1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1"/>
          <p:cNvSpPr>
            <a:spLocks noGrp="1"/>
          </p:cNvSpPr>
          <p:nvPr>
            <p:ph type="title"/>
          </p:nvPr>
        </p:nvSpPr>
        <p:spPr>
          <a:xfrm>
            <a:off x="762000" y="0"/>
            <a:ext cx="7772400" cy="1143000"/>
          </a:xfrm>
        </p:spPr>
        <p:txBody>
          <a:bodyPr/>
          <a:lstStyle/>
          <a:p>
            <a:r>
              <a:rPr lang="en-CA" altLang="en-US" smtClean="0"/>
              <a:t>Common Knowledge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52600"/>
            <a:ext cx="8763000" cy="4114800"/>
          </a:xfrm>
        </p:spPr>
        <p:txBody>
          <a:bodyPr/>
          <a:lstStyle/>
          <a:p>
            <a:pPr>
              <a:spcBef>
                <a:spcPct val="0"/>
              </a:spcBef>
              <a:buFontTx/>
              <a:buNone/>
            </a:pPr>
            <a:r>
              <a:rPr lang="en-CA" altLang="en-US" sz="2800" smtClean="0"/>
              <a:t>To be happy, it is important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you to be a good person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you to know you are a good person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your mom to know you are a good person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you to know your mom knows you are a good person.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your dad to know your mom knows you are a good person.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you to  know your dad knows your mom knows you are a good person.</a:t>
            </a:r>
          </a:p>
          <a:p>
            <a:pPr>
              <a:spcBef>
                <a:spcPct val="0"/>
              </a:spcBef>
            </a:pPr>
            <a:r>
              <a:rPr lang="en-CA" altLang="en-US" sz="2800" smtClean="0"/>
              <a:t>For it to be </a:t>
            </a:r>
            <a:r>
              <a:rPr lang="en-CA" altLang="en-US" sz="2800" smtClean="0">
                <a:solidFill>
                  <a:schemeClr val="tx2"/>
                </a:solidFill>
              </a:rPr>
              <a:t>common knowledge </a:t>
            </a:r>
            <a:r>
              <a:rPr lang="en-CA" altLang="en-US" sz="2800" smtClean="0"/>
              <a:t>that you are a good person.</a:t>
            </a:r>
          </a:p>
          <a:p>
            <a:pPr>
              <a:spcBef>
                <a:spcPct val="0"/>
              </a:spcBef>
            </a:pPr>
            <a:endParaRPr lang="en-CA" altLang="en-US" sz="2800" smtClean="0"/>
          </a:p>
          <a:p>
            <a:pPr>
              <a:spcBef>
                <a:spcPct val="0"/>
              </a:spcBef>
            </a:pPr>
            <a:endParaRPr lang="en-CA" altLang="en-US" sz="2800" smtClean="0"/>
          </a:p>
          <a:p>
            <a:pPr>
              <a:spcBef>
                <a:spcPct val="0"/>
              </a:spcBef>
              <a:buFontTx/>
              <a:buNone/>
            </a:pPr>
            <a:endParaRPr lang="en-CA" altLang="en-US" sz="2800" smtClean="0"/>
          </a:p>
        </p:txBody>
      </p:sp>
      <p:pic>
        <p:nvPicPr>
          <p:cNvPr id="4100" name="Picture 108" descr="C:\Users\Jeff\AppData\Local\Microsoft\Windows\Temporary Internet Files\Content.IE5\B09WK95L\MC900154858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33400"/>
            <a:ext cx="3352800" cy="222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31747" name="Oval 4"/>
          <p:cNvSpPr>
            <a:spLocks noChangeArrowheads="1"/>
          </p:cNvSpPr>
          <p:nvPr/>
        </p:nvSpPr>
        <p:spPr bwMode="auto">
          <a:xfrm>
            <a:off x="3779838" y="5959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48" name="Text Box 5"/>
          <p:cNvSpPr txBox="1">
            <a:spLocks noChangeArrowheads="1"/>
          </p:cNvSpPr>
          <p:nvPr/>
        </p:nvSpPr>
        <p:spPr bwMode="auto">
          <a:xfrm>
            <a:off x="3089275" y="5724525"/>
            <a:ext cx="765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1749" name="Oval 8"/>
          <p:cNvSpPr>
            <a:spLocks noChangeArrowheads="1"/>
          </p:cNvSpPr>
          <p:nvPr/>
        </p:nvSpPr>
        <p:spPr bwMode="auto">
          <a:xfrm>
            <a:off x="5129213" y="59467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50" name="Text Box 9"/>
          <p:cNvSpPr txBox="1">
            <a:spLocks noChangeArrowheads="1"/>
          </p:cNvSpPr>
          <p:nvPr/>
        </p:nvSpPr>
        <p:spPr bwMode="auto">
          <a:xfrm>
            <a:off x="5168900" y="5697538"/>
            <a:ext cx="7651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31751" name="Oval 34"/>
          <p:cNvSpPr>
            <a:spLocks noChangeArrowheads="1"/>
          </p:cNvSpPr>
          <p:nvPr/>
        </p:nvSpPr>
        <p:spPr bwMode="auto">
          <a:xfrm>
            <a:off x="1712913" y="6086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52" name="Text Box 35"/>
          <p:cNvSpPr txBox="1">
            <a:spLocks noChangeArrowheads="1"/>
          </p:cNvSpPr>
          <p:nvPr/>
        </p:nvSpPr>
        <p:spPr bwMode="auto">
          <a:xfrm>
            <a:off x="1793875" y="58578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1753" name="Oval 36"/>
          <p:cNvSpPr>
            <a:spLocks noChangeArrowheads="1"/>
          </p:cNvSpPr>
          <p:nvPr/>
        </p:nvSpPr>
        <p:spPr bwMode="auto">
          <a:xfrm>
            <a:off x="1709738" y="5172075"/>
            <a:ext cx="92075" cy="92075"/>
          </a:xfrm>
          <a:prstGeom prst="ellipse">
            <a:avLst/>
          </a:prstGeom>
          <a:solidFill>
            <a:srgbClr val="FF0000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54" name="Text Box 37"/>
          <p:cNvSpPr txBox="1">
            <a:spLocks noChangeArrowheads="1"/>
          </p:cNvSpPr>
          <p:nvPr/>
        </p:nvSpPr>
        <p:spPr bwMode="auto">
          <a:xfrm>
            <a:off x="1435100" y="48053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1755" name="Oval 38"/>
          <p:cNvSpPr>
            <a:spLocks noChangeArrowheads="1"/>
          </p:cNvSpPr>
          <p:nvPr/>
        </p:nvSpPr>
        <p:spPr bwMode="auto">
          <a:xfrm>
            <a:off x="798513" y="57816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56" name="Text Box 39"/>
          <p:cNvSpPr txBox="1">
            <a:spLocks noChangeArrowheads="1"/>
          </p:cNvSpPr>
          <p:nvPr/>
        </p:nvSpPr>
        <p:spPr bwMode="auto">
          <a:xfrm>
            <a:off x="292100" y="5338763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1757" name="Oval 40"/>
          <p:cNvSpPr>
            <a:spLocks noChangeArrowheads="1"/>
          </p:cNvSpPr>
          <p:nvPr/>
        </p:nvSpPr>
        <p:spPr bwMode="auto">
          <a:xfrm>
            <a:off x="3783013" y="5095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58" name="Text Box 41"/>
          <p:cNvSpPr txBox="1">
            <a:spLocks noChangeArrowheads="1"/>
          </p:cNvSpPr>
          <p:nvPr/>
        </p:nvSpPr>
        <p:spPr bwMode="auto">
          <a:xfrm>
            <a:off x="3089275" y="486727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v=1</a:t>
            </a:r>
          </a:p>
        </p:txBody>
      </p:sp>
      <p:sp>
        <p:nvSpPr>
          <p:cNvPr id="31759" name="Oval 42"/>
          <p:cNvSpPr>
            <a:spLocks noChangeArrowheads="1"/>
          </p:cNvSpPr>
          <p:nvPr/>
        </p:nvSpPr>
        <p:spPr bwMode="auto">
          <a:xfrm>
            <a:off x="5078413" y="50831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31760" name="Text Box 43"/>
          <p:cNvSpPr txBox="1">
            <a:spLocks noChangeArrowheads="1"/>
          </p:cNvSpPr>
          <p:nvPr/>
        </p:nvSpPr>
        <p:spPr bwMode="auto">
          <a:xfrm>
            <a:off x="5116513" y="4873625"/>
            <a:ext cx="7635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v=3</a:t>
            </a:r>
          </a:p>
        </p:txBody>
      </p:sp>
      <p:sp>
        <p:nvSpPr>
          <p:cNvPr id="31761" name="Oval 44"/>
          <p:cNvSpPr>
            <a:spLocks noChangeArrowheads="1"/>
          </p:cNvSpPr>
          <p:nvPr/>
        </p:nvSpPr>
        <p:spPr bwMode="auto">
          <a:xfrm>
            <a:off x="7958138" y="49434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51" name="Text Box 45"/>
          <p:cNvSpPr txBox="1">
            <a:spLocks noChangeArrowheads="1"/>
          </p:cNvSpPr>
          <p:nvPr/>
        </p:nvSpPr>
        <p:spPr bwMode="auto">
          <a:xfrm>
            <a:off x="8037513" y="4683125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31763" name="Oval 46"/>
          <p:cNvSpPr>
            <a:spLocks noChangeArrowheads="1"/>
          </p:cNvSpPr>
          <p:nvPr/>
        </p:nvSpPr>
        <p:spPr bwMode="auto">
          <a:xfrm>
            <a:off x="7961313" y="5857875"/>
            <a:ext cx="92075" cy="92075"/>
          </a:xfrm>
          <a:prstGeom prst="ellipse">
            <a:avLst/>
          </a:prstGeom>
          <a:solidFill>
            <a:schemeClr val="accent1"/>
          </a:solidFill>
          <a:ln w="254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53" name="Text Box 47"/>
          <p:cNvSpPr txBox="1">
            <a:spLocks noChangeArrowheads="1"/>
          </p:cNvSpPr>
          <p:nvPr/>
        </p:nvSpPr>
        <p:spPr bwMode="auto">
          <a:xfrm>
            <a:off x="8042275" y="5576888"/>
            <a:ext cx="765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/>
              <a:t>v=2</a:t>
            </a:r>
          </a:p>
        </p:txBody>
      </p:sp>
      <p:sp>
        <p:nvSpPr>
          <p:cNvPr id="31765" name="Rectangle 13"/>
          <p:cNvSpPr>
            <a:spLocks noChangeArrowheads="1"/>
          </p:cNvSpPr>
          <p:nvPr/>
        </p:nvSpPr>
        <p:spPr bwMode="auto">
          <a:xfrm>
            <a:off x="4264025" y="4267200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31766" name="Rectangle 13"/>
          <p:cNvSpPr>
            <a:spLocks noChangeArrowheads="1"/>
          </p:cNvSpPr>
          <p:nvPr/>
        </p:nvSpPr>
        <p:spPr bwMode="auto">
          <a:xfrm>
            <a:off x="1238250" y="4357688"/>
            <a:ext cx="40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31767" name="Oval 72"/>
          <p:cNvSpPr>
            <a:spLocks noChangeArrowheads="1"/>
          </p:cNvSpPr>
          <p:nvPr/>
        </p:nvSpPr>
        <p:spPr bwMode="auto">
          <a:xfrm>
            <a:off x="2743200" y="4689475"/>
            <a:ext cx="3505200" cy="19050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31768" name="Oval 73"/>
          <p:cNvSpPr>
            <a:spLocks noChangeArrowheads="1"/>
          </p:cNvSpPr>
          <p:nvPr/>
        </p:nvSpPr>
        <p:spPr bwMode="auto">
          <a:xfrm>
            <a:off x="304800" y="4791075"/>
            <a:ext cx="2362200" cy="1914525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31769" name="Oval 74"/>
          <p:cNvSpPr>
            <a:spLocks noChangeArrowheads="1"/>
          </p:cNvSpPr>
          <p:nvPr/>
        </p:nvSpPr>
        <p:spPr bwMode="auto">
          <a:xfrm>
            <a:off x="7772400" y="4454525"/>
            <a:ext cx="1066800" cy="19812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 i="1"/>
          </a:p>
        </p:txBody>
      </p:sp>
      <p:sp>
        <p:nvSpPr>
          <p:cNvPr id="31770" name="Rectangle 13"/>
          <p:cNvSpPr>
            <a:spLocks noChangeArrowheads="1"/>
          </p:cNvSpPr>
          <p:nvPr/>
        </p:nvSpPr>
        <p:spPr bwMode="auto">
          <a:xfrm>
            <a:off x="8112125" y="4035425"/>
            <a:ext cx="403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5" name="Rectangle 3"/>
          <p:cNvSpPr>
            <a:spLocks noChangeArrowheads="1"/>
          </p:cNvSpPr>
          <p:nvPr/>
        </p:nvSpPr>
        <p:spPr bwMode="auto">
          <a:xfrm>
            <a:off x="1295400" y="685800"/>
            <a:ext cx="7905750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What do players know in this case?</a:t>
            </a:r>
          </a:p>
          <a:p>
            <a:pPr>
              <a:spcBef>
                <a:spcPct val="0"/>
              </a:spcBef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r>
              <a:rPr lang="en-US" altLang="en-US" sz="2800" i="1"/>
              <a:t>v=1     </a:t>
            </a:r>
            <a:r>
              <a:rPr lang="en-US" altLang="en-US" sz="2800" i="1">
                <a:solidFill>
                  <a:schemeClr val="accent2"/>
                </a:solidFill>
                <a:sym typeface="Symbol" pitchFamily="18" charset="2"/>
              </a:rPr>
              <a:t>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r>
              <a:rPr lang="en-US" altLang="en-US" sz="2800" i="1"/>
              <a:t>v=1 </a:t>
            </a:r>
          </a:p>
          <a:p>
            <a:pPr>
              <a:spcBef>
                <a:spcPct val="0"/>
              </a:spcBef>
            </a:pPr>
            <a:r>
              <a:rPr lang="en-US" altLang="en-US" sz="2800"/>
              <a:t>In every universe </a:t>
            </a:r>
            <a:r>
              <a:rPr lang="en-US" altLang="en-US" sz="2800" i="1"/>
              <a:t>B</a:t>
            </a:r>
            <a:r>
              <a:rPr lang="en-US" altLang="en-US" sz="2800"/>
              <a:t> considers possible,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1"/>
              <a:t>   A</a:t>
            </a:r>
            <a:r>
              <a:rPr lang="en-US" altLang="en-US" sz="2800"/>
              <a:t> knows the value of </a:t>
            </a:r>
            <a:r>
              <a:rPr lang="en-US" altLang="en-US" sz="2800" i="1"/>
              <a:t>v</a:t>
            </a:r>
            <a:r>
              <a:rPr lang="en-US" altLang="en-US" sz="2800"/>
              <a:t>  (be it 1 or 2)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   Hence, </a:t>
            </a:r>
            <a:r>
              <a:rPr lang="en-US" altLang="en-US" sz="2800" i="1"/>
              <a:t>B</a:t>
            </a:r>
            <a:r>
              <a:rPr lang="en-US" altLang="en-US" sz="2800"/>
              <a:t> knows </a:t>
            </a:r>
            <a:r>
              <a:rPr lang="en-US" altLang="en-US" sz="2800" i="1"/>
              <a:t>A</a:t>
            </a:r>
            <a:r>
              <a:rPr lang="en-US" altLang="en-US" sz="2800"/>
              <a:t> knows the value of </a:t>
            </a:r>
            <a:r>
              <a:rPr lang="en-US" altLang="en-US" sz="2800" i="1"/>
              <a:t>v</a:t>
            </a:r>
            <a:r>
              <a:rPr lang="en-US" altLang="en-US" sz="2800"/>
              <a:t>, 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 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r>
              <a:rPr lang="en-US" altLang="en-US" sz="2800" i="1"/>
              <a:t>v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Does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 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r>
              <a:rPr lang="en-US" altLang="en-US" sz="2800" i="1"/>
              <a:t>v   </a:t>
            </a:r>
            <a:r>
              <a:rPr lang="en-US" altLang="en-US" sz="2800"/>
              <a:t>and  </a:t>
            </a:r>
            <a:r>
              <a:rPr lang="en-US" altLang="en-US" sz="2800" i="1">
                <a:solidFill>
                  <a:schemeClr val="accent2"/>
                </a:solidFill>
                <a:sym typeface="Symbol" pitchFamily="18" charset="2"/>
              </a:rPr>
              <a:t>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r>
              <a:rPr lang="en-US" altLang="en-US" sz="2800" i="1"/>
              <a:t>v  </a:t>
            </a:r>
            <a:r>
              <a:rPr lang="en-US" altLang="en-US" sz="2800"/>
              <a:t>contradict Lemma?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No, because </a:t>
            </a:r>
            <a:r>
              <a:rPr lang="en-US" altLang="en-US" sz="2800" i="1"/>
              <a:t>v</a:t>
            </a:r>
            <a:r>
              <a:rPr lang="en-US" altLang="en-US" sz="2800"/>
              <a:t> is not a </a:t>
            </a:r>
            <a:r>
              <a:rPr lang="en-US" altLang="en-US" sz="2800">
                <a:solidFill>
                  <a:srgbClr val="FF0000"/>
                </a:solidFill>
              </a:rPr>
              <a:t>“fact”</a:t>
            </a:r>
            <a:r>
              <a:rPr lang="en-US" altLang="en-US" sz="2800"/>
              <a:t>.</a:t>
            </a:r>
          </a:p>
        </p:txBody>
      </p:sp>
      <p:grpSp>
        <p:nvGrpSpPr>
          <p:cNvPr id="31772" name="Group 60"/>
          <p:cNvGrpSpPr>
            <a:grpSpLocks/>
          </p:cNvGrpSpPr>
          <p:nvPr/>
        </p:nvGrpSpPr>
        <p:grpSpPr bwMode="auto">
          <a:xfrm>
            <a:off x="1104900" y="3206750"/>
            <a:ext cx="8031163" cy="2536825"/>
            <a:chOff x="1105639" y="3207057"/>
            <a:chExt cx="8029977" cy="2536055"/>
          </a:xfrm>
        </p:grpSpPr>
        <p:sp>
          <p:nvSpPr>
            <p:cNvPr id="31773" name="Freeform 53"/>
            <p:cNvSpPr>
              <a:spLocks/>
            </p:cNvSpPr>
            <p:nvPr/>
          </p:nvSpPr>
          <p:spPr bwMode="auto">
            <a:xfrm>
              <a:off x="1105639" y="3207057"/>
              <a:ext cx="8029977" cy="2536055"/>
            </a:xfrm>
            <a:custGeom>
              <a:avLst/>
              <a:gdLst>
                <a:gd name="T0" fmla="*/ 190500 w 8029977"/>
                <a:gd name="T1" fmla="*/ 1080863 h 2536055"/>
                <a:gd name="T2" fmla="*/ 189760 w 8029977"/>
                <a:gd name="T3" fmla="*/ 2279343 h 2536055"/>
                <a:gd name="T4" fmla="*/ 1027960 w 8029977"/>
                <a:gd name="T5" fmla="*/ 2355543 h 2536055"/>
                <a:gd name="T6" fmla="*/ 2072566 w 8029977"/>
                <a:gd name="T7" fmla="*/ 1196272 h 2536055"/>
                <a:gd name="T8" fmla="*/ 5153117 w 8029977"/>
                <a:gd name="T9" fmla="*/ 1098618 h 2536055"/>
                <a:gd name="T10" fmla="*/ 6971561 w 8029977"/>
                <a:gd name="T11" fmla="*/ 2279343 h 2536055"/>
                <a:gd name="T12" fmla="*/ 7809761 w 8029977"/>
                <a:gd name="T13" fmla="*/ 1745949 h 2536055"/>
                <a:gd name="T14" fmla="*/ 5650265 w 8029977"/>
                <a:gd name="T15" fmla="*/ 228600 h 2536055"/>
                <a:gd name="T16" fmla="*/ 1332760 w 8029977"/>
                <a:gd name="T17" fmla="*/ 374342 h 2536055"/>
                <a:gd name="T18" fmla="*/ 190500 w 8029977"/>
                <a:gd name="T19" fmla="*/ 1080863 h 25360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29977"/>
                <a:gd name="T31" fmla="*/ 0 h 2536055"/>
                <a:gd name="T32" fmla="*/ 8029977 w 8029977"/>
                <a:gd name="T33" fmla="*/ 2536055 h 25360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29977" h="2536055">
                  <a:moveTo>
                    <a:pt x="190500" y="1080857"/>
                  </a:moveTo>
                  <a:cubicBezTo>
                    <a:pt x="0" y="1398357"/>
                    <a:pt x="50183" y="2066896"/>
                    <a:pt x="189760" y="2279343"/>
                  </a:cubicBezTo>
                  <a:cubicBezTo>
                    <a:pt x="329337" y="2491790"/>
                    <a:pt x="714159" y="2536055"/>
                    <a:pt x="1027960" y="2355542"/>
                  </a:cubicBezTo>
                  <a:cubicBezTo>
                    <a:pt x="1341761" y="2175029"/>
                    <a:pt x="1385040" y="1405754"/>
                    <a:pt x="2072566" y="1196266"/>
                  </a:cubicBezTo>
                  <a:cubicBezTo>
                    <a:pt x="2760092" y="986778"/>
                    <a:pt x="4336618" y="918099"/>
                    <a:pt x="5153117" y="1098612"/>
                  </a:cubicBezTo>
                  <a:cubicBezTo>
                    <a:pt x="5969616" y="1279125"/>
                    <a:pt x="6528787" y="2171454"/>
                    <a:pt x="6971561" y="2279343"/>
                  </a:cubicBezTo>
                  <a:cubicBezTo>
                    <a:pt x="7414335" y="2387232"/>
                    <a:pt x="8029977" y="2087733"/>
                    <a:pt x="7809761" y="1745943"/>
                  </a:cubicBezTo>
                  <a:cubicBezTo>
                    <a:pt x="7589545" y="1404153"/>
                    <a:pt x="6729767" y="457200"/>
                    <a:pt x="5650267" y="228600"/>
                  </a:cubicBezTo>
                  <a:cubicBezTo>
                    <a:pt x="4570767" y="0"/>
                    <a:pt x="2242721" y="227860"/>
                    <a:pt x="1332760" y="374342"/>
                  </a:cubicBezTo>
                  <a:cubicBezTo>
                    <a:pt x="422799" y="520824"/>
                    <a:pt x="381000" y="763357"/>
                    <a:pt x="190500" y="1080857"/>
                  </a:cubicBezTo>
                  <a:close/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74" name="Rectangle 13"/>
            <p:cNvSpPr>
              <a:spLocks noChangeArrowheads="1"/>
            </p:cNvSpPr>
            <p:nvPr/>
          </p:nvSpPr>
          <p:spPr bwMode="auto">
            <a:xfrm>
              <a:off x="4624922" y="3886200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B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grpSp>
        <p:nvGrpSpPr>
          <p:cNvPr id="4" name="Group 70"/>
          <p:cNvGrpSpPr>
            <a:grpSpLocks/>
          </p:cNvGrpSpPr>
          <p:nvPr/>
        </p:nvGrpSpPr>
        <p:grpSpPr bwMode="auto">
          <a:xfrm>
            <a:off x="7747000" y="2162175"/>
            <a:ext cx="1016000" cy="1208088"/>
            <a:chOff x="7746498" y="2161536"/>
            <a:chExt cx="1016502" cy="1209020"/>
          </a:xfrm>
        </p:grpSpPr>
        <p:sp>
          <p:nvSpPr>
            <p:cNvPr id="32773" name="Oval 42"/>
            <p:cNvSpPr>
              <a:spLocks noChangeArrowheads="1"/>
            </p:cNvSpPr>
            <p:nvPr/>
          </p:nvSpPr>
          <p:spPr bwMode="auto">
            <a:xfrm>
              <a:off x="8329111" y="2739378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32774" name="Text Box 43"/>
            <p:cNvSpPr txBox="1">
              <a:spLocks noChangeArrowheads="1"/>
            </p:cNvSpPr>
            <p:nvPr/>
          </p:nvSpPr>
          <p:spPr bwMode="auto">
            <a:xfrm>
              <a:off x="8356098" y="252888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sp>
          <p:nvSpPr>
            <p:cNvPr id="32775" name="Rectangle 13"/>
            <p:cNvSpPr>
              <a:spLocks noChangeArrowheads="1"/>
            </p:cNvSpPr>
            <p:nvPr/>
          </p:nvSpPr>
          <p:spPr bwMode="auto">
            <a:xfrm>
              <a:off x="7875620" y="2161536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32776" name="Text Box 43"/>
            <p:cNvSpPr txBox="1">
              <a:spLocks noChangeArrowheads="1"/>
            </p:cNvSpPr>
            <p:nvPr/>
          </p:nvSpPr>
          <p:spPr bwMode="auto">
            <a:xfrm>
              <a:off x="7755030" y="271786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cxnSp>
          <p:nvCxnSpPr>
            <p:cNvPr id="32777" name="Straight Connector 58"/>
            <p:cNvCxnSpPr>
              <a:cxnSpLocks noChangeShapeType="1"/>
            </p:cNvCxnSpPr>
            <p:nvPr/>
          </p:nvCxnSpPr>
          <p:spPr bwMode="auto">
            <a:xfrm rot="5400000" flipH="1" flipV="1">
              <a:off x="8078972" y="2501939"/>
              <a:ext cx="3822" cy="582613"/>
            </a:xfrm>
            <a:prstGeom prst="lin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78" name="Oval 42"/>
            <p:cNvSpPr>
              <a:spLocks noChangeArrowheads="1"/>
            </p:cNvSpPr>
            <p:nvPr/>
          </p:nvSpPr>
          <p:spPr bwMode="auto">
            <a:xfrm>
              <a:off x="8312667" y="3057826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32779" name="Text Box 43"/>
            <p:cNvSpPr txBox="1">
              <a:spLocks noChangeArrowheads="1"/>
            </p:cNvSpPr>
            <p:nvPr/>
          </p:nvSpPr>
          <p:spPr bwMode="auto">
            <a:xfrm>
              <a:off x="8339654" y="2847336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cxnSp>
          <p:nvCxnSpPr>
            <p:cNvPr id="32780" name="Straight Connector 63"/>
            <p:cNvCxnSpPr>
              <a:cxnSpLocks noChangeShapeType="1"/>
              <a:stCxn id="32784" idx="4"/>
            </p:cNvCxnSpPr>
            <p:nvPr/>
          </p:nvCxnSpPr>
          <p:spPr bwMode="auto">
            <a:xfrm rot="16200000" flipH="1">
              <a:off x="7936886" y="2690924"/>
              <a:ext cx="274508" cy="563209"/>
            </a:xfrm>
            <a:prstGeom prst="lin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81" name="Oval 42"/>
            <p:cNvSpPr>
              <a:spLocks noChangeArrowheads="1"/>
            </p:cNvSpPr>
            <p:nvPr/>
          </p:nvSpPr>
          <p:spPr bwMode="auto">
            <a:xfrm>
              <a:off x="8331735" y="2438046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32782" name="Text Box 43"/>
            <p:cNvSpPr txBox="1">
              <a:spLocks noChangeArrowheads="1"/>
            </p:cNvSpPr>
            <p:nvPr/>
          </p:nvSpPr>
          <p:spPr bwMode="auto">
            <a:xfrm>
              <a:off x="8358722" y="2227556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cxnSp>
          <p:nvCxnSpPr>
            <p:cNvPr id="32783" name="Straight Connector 66"/>
            <p:cNvCxnSpPr>
              <a:cxnSpLocks noChangeShapeType="1"/>
              <a:stCxn id="32784" idx="7"/>
            </p:cNvCxnSpPr>
            <p:nvPr/>
          </p:nvCxnSpPr>
          <p:spPr bwMode="auto">
            <a:xfrm rot="5400000" flipH="1" flipV="1">
              <a:off x="7966611" y="2348482"/>
              <a:ext cx="266681" cy="549724"/>
            </a:xfrm>
            <a:prstGeom prst="lin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84" name="Oval 40"/>
            <p:cNvSpPr>
              <a:spLocks noChangeArrowheads="1"/>
            </p:cNvSpPr>
            <p:nvPr/>
          </p:nvSpPr>
          <p:spPr bwMode="auto">
            <a:xfrm>
              <a:off x="7746498" y="2743200"/>
              <a:ext cx="92075" cy="920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</p:grpSp>
      <p:sp>
        <p:nvSpPr>
          <p:cNvPr id="78" name="Rectangle 3"/>
          <p:cNvSpPr>
            <a:spLocks noChangeArrowheads="1"/>
          </p:cNvSpPr>
          <p:nvPr/>
        </p:nvSpPr>
        <p:spPr bwMode="auto">
          <a:xfrm>
            <a:off x="381000" y="685800"/>
            <a:ext cx="62230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/>
              <a:t>F</a:t>
            </a:r>
            <a:r>
              <a:rPr lang="en-US" altLang="en-US" sz="2800"/>
              <a:t>:  </a:t>
            </a:r>
          </a:p>
          <a:p>
            <a:pPr lvl="1">
              <a:buFont typeface="Arial" charset="0"/>
              <a:buChar char="•"/>
            </a:pPr>
            <a:r>
              <a:rPr lang="en-US" altLang="en-US"/>
              <a:t>if </a:t>
            </a:r>
            <a:r>
              <a:rPr lang="en-US" altLang="en-US" i="1"/>
              <a:t>F</a:t>
            </a:r>
            <a:r>
              <a:rPr lang="en-US" altLang="en-US"/>
              <a:t> is true in every universe </a:t>
            </a:r>
            <a:br>
              <a:rPr lang="en-US" altLang="en-US"/>
            </a:br>
            <a:r>
              <a:rPr lang="en-US" altLang="en-US"/>
              <a:t>  reachable from the actual universe </a:t>
            </a:r>
            <a:br>
              <a:rPr lang="en-US" altLang="en-US"/>
            </a:br>
            <a:r>
              <a:rPr lang="en-US" altLang="en-US"/>
              <a:t>  by an edge labeled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sp>
        <p:nvSpPr>
          <p:cNvPr id="55" name="Rectangle 3"/>
          <p:cNvSpPr>
            <a:spLocks noChangeArrowheads="1"/>
          </p:cNvSpPr>
          <p:nvPr/>
        </p:nvSpPr>
        <p:spPr bwMode="auto">
          <a:xfrm>
            <a:off x="381000" y="685800"/>
            <a:ext cx="6311900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4572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/>
              <a:t>F</a:t>
            </a:r>
            <a:r>
              <a:rPr lang="en-US" altLang="en-US" sz="2800"/>
              <a:t>: 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if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</a:t>
            </a:r>
            <a:br>
              <a:rPr lang="en-US" altLang="en-US" sz="2800"/>
            </a:br>
            <a:r>
              <a:rPr lang="en-US" altLang="en-US" sz="2800"/>
              <a:t>  reachable from the actual universe </a:t>
            </a:r>
            <a:br>
              <a:rPr lang="en-US" altLang="en-US" sz="2800"/>
            </a:br>
            <a:r>
              <a:rPr lang="en-US" altLang="en-US" sz="2800"/>
              <a:t>  by an edge labeled </a:t>
            </a:r>
            <a:r>
              <a:rPr lang="en-US" altLang="en-US" sz="2800" i="1">
                <a:solidFill>
                  <a:schemeClr val="accent2"/>
                </a:solidFill>
              </a:rPr>
              <a:t>B</a:t>
            </a:r>
            <a:r>
              <a:rPr lang="en-US" altLang="en-US" sz="2800" i="1"/>
              <a:t>.</a:t>
            </a:r>
            <a:endParaRPr lang="en-US" altLang="en-US" sz="2800"/>
          </a:p>
          <a:p>
            <a:pPr lvl="1">
              <a:buFont typeface="Arial" charset="0"/>
              <a:buChar char="•"/>
            </a:pPr>
            <a:r>
              <a:rPr lang="en-US" altLang="en-US"/>
              <a:t> if </a:t>
            </a:r>
            <a:r>
              <a:rPr lang="en-US" altLang="en-US" i="1"/>
              <a:t>F</a:t>
            </a:r>
            <a:r>
              <a:rPr lang="en-US" altLang="en-US"/>
              <a:t> is true in every universe </a:t>
            </a:r>
            <a:br>
              <a:rPr lang="en-US" altLang="en-US"/>
            </a:br>
            <a:r>
              <a:rPr lang="en-US" altLang="en-US"/>
              <a:t>   reachable from the actual universe </a:t>
            </a:r>
            <a:br>
              <a:rPr lang="en-US" altLang="en-US"/>
            </a:br>
            <a:r>
              <a:rPr lang="en-US" altLang="en-US"/>
              <a:t>   by a path labeled </a:t>
            </a:r>
            <a:r>
              <a:rPr lang="en-US" altLang="en-US" i="1">
                <a:solidFill>
                  <a:schemeClr val="accent2"/>
                </a:solidFill>
              </a:rPr>
              <a:t>B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/>
              <a:t>.</a:t>
            </a:r>
          </a:p>
        </p:txBody>
      </p:sp>
      <p:grpSp>
        <p:nvGrpSpPr>
          <p:cNvPr id="4" name="Group 97"/>
          <p:cNvGrpSpPr>
            <a:grpSpLocks/>
          </p:cNvGrpSpPr>
          <p:nvPr/>
        </p:nvGrpSpPr>
        <p:grpSpPr bwMode="auto">
          <a:xfrm>
            <a:off x="6915150" y="2755900"/>
            <a:ext cx="1847850" cy="2730500"/>
            <a:chOff x="6915484" y="2756685"/>
            <a:chExt cx="1847516" cy="2729715"/>
          </a:xfrm>
        </p:grpSpPr>
        <p:cxnSp>
          <p:nvCxnSpPr>
            <p:cNvPr id="33810" name="Straight Connector 42"/>
            <p:cNvCxnSpPr>
              <a:cxnSpLocks noChangeShapeType="1"/>
              <a:endCxn id="33841" idx="2"/>
            </p:cNvCxnSpPr>
            <p:nvPr/>
          </p:nvCxnSpPr>
          <p:spPr bwMode="auto">
            <a:xfrm flipV="1">
              <a:off x="6958562" y="3838282"/>
              <a:ext cx="787936" cy="14797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11" name="Straight Connector 89"/>
            <p:cNvCxnSpPr>
              <a:cxnSpLocks noChangeShapeType="1"/>
              <a:stCxn id="33815" idx="4"/>
              <a:endCxn id="33829" idx="5"/>
            </p:cNvCxnSpPr>
            <p:nvPr/>
          </p:nvCxnSpPr>
          <p:spPr bwMode="auto">
            <a:xfrm rot="16200000" flipH="1">
              <a:off x="6871086" y="3983632"/>
              <a:ext cx="1044438" cy="863567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12" name="Straight Connector 90"/>
            <p:cNvCxnSpPr>
              <a:cxnSpLocks noChangeShapeType="1"/>
              <a:endCxn id="33809" idx="7"/>
            </p:cNvCxnSpPr>
            <p:nvPr/>
          </p:nvCxnSpPr>
          <p:spPr bwMode="auto">
            <a:xfrm rot="5400000" flipH="1" flipV="1">
              <a:off x="6860728" y="2872275"/>
              <a:ext cx="1079951" cy="848771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13" name="Rectangle 13"/>
            <p:cNvSpPr>
              <a:spLocks noChangeArrowheads="1"/>
            </p:cNvSpPr>
            <p:nvPr/>
          </p:nvSpPr>
          <p:spPr bwMode="auto">
            <a:xfrm>
              <a:off x="7072200" y="291465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33814" name="Text Box 43"/>
            <p:cNvSpPr txBox="1">
              <a:spLocks noChangeArrowheads="1"/>
            </p:cNvSpPr>
            <p:nvPr/>
          </p:nvSpPr>
          <p:spPr bwMode="auto">
            <a:xfrm>
              <a:off x="6924016" y="3775790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sp>
          <p:nvSpPr>
            <p:cNvPr id="33815" name="Oval 40"/>
            <p:cNvSpPr>
              <a:spLocks noChangeArrowheads="1"/>
            </p:cNvSpPr>
            <p:nvPr/>
          </p:nvSpPr>
          <p:spPr bwMode="auto">
            <a:xfrm>
              <a:off x="6915484" y="3801122"/>
              <a:ext cx="92075" cy="920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grpSp>
          <p:nvGrpSpPr>
            <p:cNvPr id="33816" name="Group 70"/>
            <p:cNvGrpSpPr>
              <a:grpSpLocks/>
            </p:cNvGrpSpPr>
            <p:nvPr/>
          </p:nvGrpSpPr>
          <p:grpSpPr bwMode="auto">
            <a:xfrm>
              <a:off x="7746498" y="3210580"/>
              <a:ext cx="1016502" cy="1209020"/>
              <a:chOff x="7746498" y="2161536"/>
              <a:chExt cx="1016502" cy="1209020"/>
            </a:xfrm>
          </p:grpSpPr>
          <p:sp>
            <p:nvSpPr>
              <p:cNvPr id="33830" name="Oval 42"/>
              <p:cNvSpPr>
                <a:spLocks noChangeArrowheads="1"/>
              </p:cNvSpPr>
              <p:nvPr/>
            </p:nvSpPr>
            <p:spPr bwMode="auto">
              <a:xfrm>
                <a:off x="8329111" y="2739378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  <p:sp>
            <p:nvSpPr>
              <p:cNvPr id="33831" name="Text Box 43"/>
              <p:cNvSpPr txBox="1">
                <a:spLocks noChangeArrowheads="1"/>
              </p:cNvSpPr>
              <p:nvPr/>
            </p:nvSpPr>
            <p:spPr bwMode="auto">
              <a:xfrm>
                <a:off x="8356098" y="2528888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sp>
            <p:nvSpPr>
              <p:cNvPr id="33832" name="Rectangle 13"/>
              <p:cNvSpPr>
                <a:spLocks noChangeArrowheads="1"/>
              </p:cNvSpPr>
              <p:nvPr/>
            </p:nvSpPr>
            <p:spPr bwMode="auto">
              <a:xfrm>
                <a:off x="7875620" y="2161536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>
                    <a:solidFill>
                      <a:schemeClr val="accent1"/>
                    </a:solidFill>
                  </a:rPr>
                  <a:t>A</a:t>
                </a:r>
              </a:p>
            </p:txBody>
          </p:sp>
          <p:sp>
            <p:nvSpPr>
              <p:cNvPr id="33833" name="Text Box 43"/>
              <p:cNvSpPr txBox="1">
                <a:spLocks noChangeArrowheads="1"/>
              </p:cNvSpPr>
              <p:nvPr/>
            </p:nvSpPr>
            <p:spPr bwMode="auto">
              <a:xfrm>
                <a:off x="7755030" y="2717868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cxnSp>
            <p:nvCxnSpPr>
              <p:cNvPr id="33834" name="Straight Connector 67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8078972" y="2501939"/>
                <a:ext cx="3822" cy="582613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35" name="Oval 42"/>
              <p:cNvSpPr>
                <a:spLocks noChangeArrowheads="1"/>
              </p:cNvSpPr>
              <p:nvPr/>
            </p:nvSpPr>
            <p:spPr bwMode="auto">
              <a:xfrm>
                <a:off x="8312667" y="3057826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  <p:sp>
            <p:nvSpPr>
              <p:cNvPr id="33836" name="Text Box 43"/>
              <p:cNvSpPr txBox="1">
                <a:spLocks noChangeArrowheads="1"/>
              </p:cNvSpPr>
              <p:nvPr/>
            </p:nvSpPr>
            <p:spPr bwMode="auto">
              <a:xfrm>
                <a:off x="8339654" y="2847336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cxnSp>
            <p:nvCxnSpPr>
              <p:cNvPr id="33837" name="Straight Connector 70"/>
              <p:cNvCxnSpPr>
                <a:cxnSpLocks noChangeShapeType="1"/>
                <a:stCxn id="33841" idx="4"/>
              </p:cNvCxnSpPr>
              <p:nvPr/>
            </p:nvCxnSpPr>
            <p:spPr bwMode="auto">
              <a:xfrm rot="16200000" flipH="1">
                <a:off x="7936886" y="2690924"/>
                <a:ext cx="274508" cy="563209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38" name="Oval 42"/>
              <p:cNvSpPr>
                <a:spLocks noChangeArrowheads="1"/>
              </p:cNvSpPr>
              <p:nvPr/>
            </p:nvSpPr>
            <p:spPr bwMode="auto">
              <a:xfrm>
                <a:off x="8331735" y="2438046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  <p:sp>
            <p:nvSpPr>
              <p:cNvPr id="33839" name="Text Box 43"/>
              <p:cNvSpPr txBox="1">
                <a:spLocks noChangeArrowheads="1"/>
              </p:cNvSpPr>
              <p:nvPr/>
            </p:nvSpPr>
            <p:spPr bwMode="auto">
              <a:xfrm>
                <a:off x="8358722" y="2227556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cxnSp>
            <p:nvCxnSpPr>
              <p:cNvPr id="33840" name="Straight Connector 73"/>
              <p:cNvCxnSpPr>
                <a:cxnSpLocks noChangeShapeType="1"/>
                <a:stCxn id="33841" idx="7"/>
              </p:cNvCxnSpPr>
              <p:nvPr/>
            </p:nvCxnSpPr>
            <p:spPr bwMode="auto">
              <a:xfrm rot="5400000" flipH="1" flipV="1">
                <a:off x="7966611" y="2348482"/>
                <a:ext cx="266681" cy="549724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41" name="Oval 40"/>
              <p:cNvSpPr>
                <a:spLocks noChangeArrowheads="1"/>
              </p:cNvSpPr>
              <p:nvPr/>
            </p:nvSpPr>
            <p:spPr bwMode="auto">
              <a:xfrm>
                <a:off x="7746498" y="2743200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</p:grpSp>
        <p:grpSp>
          <p:nvGrpSpPr>
            <p:cNvPr id="33817" name="Group 70"/>
            <p:cNvGrpSpPr>
              <a:grpSpLocks/>
            </p:cNvGrpSpPr>
            <p:nvPr/>
          </p:nvGrpSpPr>
          <p:grpSpPr bwMode="auto">
            <a:xfrm>
              <a:off x="7746498" y="4277380"/>
              <a:ext cx="1016502" cy="1209020"/>
              <a:chOff x="7746498" y="2161536"/>
              <a:chExt cx="1016502" cy="1209020"/>
            </a:xfrm>
          </p:grpSpPr>
          <p:sp>
            <p:nvSpPr>
              <p:cNvPr id="33818" name="Oval 42"/>
              <p:cNvSpPr>
                <a:spLocks noChangeArrowheads="1"/>
              </p:cNvSpPr>
              <p:nvPr/>
            </p:nvSpPr>
            <p:spPr bwMode="auto">
              <a:xfrm>
                <a:off x="8329111" y="2739378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  <p:sp>
            <p:nvSpPr>
              <p:cNvPr id="33819" name="Text Box 43"/>
              <p:cNvSpPr txBox="1">
                <a:spLocks noChangeArrowheads="1"/>
              </p:cNvSpPr>
              <p:nvPr/>
            </p:nvSpPr>
            <p:spPr bwMode="auto">
              <a:xfrm>
                <a:off x="8356098" y="2528888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sp>
            <p:nvSpPr>
              <p:cNvPr id="33820" name="Rectangle 13"/>
              <p:cNvSpPr>
                <a:spLocks noChangeArrowheads="1"/>
              </p:cNvSpPr>
              <p:nvPr/>
            </p:nvSpPr>
            <p:spPr bwMode="auto">
              <a:xfrm>
                <a:off x="7875620" y="2161536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>
                    <a:solidFill>
                      <a:schemeClr val="accent1"/>
                    </a:solidFill>
                  </a:rPr>
                  <a:t>A</a:t>
                </a:r>
              </a:p>
            </p:txBody>
          </p:sp>
          <p:sp>
            <p:nvSpPr>
              <p:cNvPr id="33821" name="Text Box 43"/>
              <p:cNvSpPr txBox="1">
                <a:spLocks noChangeArrowheads="1"/>
              </p:cNvSpPr>
              <p:nvPr/>
            </p:nvSpPr>
            <p:spPr bwMode="auto">
              <a:xfrm>
                <a:off x="7755030" y="2717868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cxnSp>
            <p:nvCxnSpPr>
              <p:cNvPr id="33822" name="Straight Connector 80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8078972" y="2501939"/>
                <a:ext cx="3822" cy="582613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23" name="Oval 42"/>
              <p:cNvSpPr>
                <a:spLocks noChangeArrowheads="1"/>
              </p:cNvSpPr>
              <p:nvPr/>
            </p:nvSpPr>
            <p:spPr bwMode="auto">
              <a:xfrm>
                <a:off x="8312667" y="3057826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  <p:sp>
            <p:nvSpPr>
              <p:cNvPr id="33824" name="Text Box 43"/>
              <p:cNvSpPr txBox="1">
                <a:spLocks noChangeArrowheads="1"/>
              </p:cNvSpPr>
              <p:nvPr/>
            </p:nvSpPr>
            <p:spPr bwMode="auto">
              <a:xfrm>
                <a:off x="8339654" y="2847336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cxnSp>
            <p:nvCxnSpPr>
              <p:cNvPr id="33825" name="Straight Connector 83"/>
              <p:cNvCxnSpPr>
                <a:cxnSpLocks noChangeShapeType="1"/>
                <a:stCxn id="33829" idx="4"/>
              </p:cNvCxnSpPr>
              <p:nvPr/>
            </p:nvCxnSpPr>
            <p:spPr bwMode="auto">
              <a:xfrm rot="16200000" flipH="1">
                <a:off x="7936886" y="2690924"/>
                <a:ext cx="274508" cy="563209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26" name="Oval 42"/>
              <p:cNvSpPr>
                <a:spLocks noChangeArrowheads="1"/>
              </p:cNvSpPr>
              <p:nvPr/>
            </p:nvSpPr>
            <p:spPr bwMode="auto">
              <a:xfrm>
                <a:off x="8331735" y="2438046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  <p:sp>
            <p:nvSpPr>
              <p:cNvPr id="33827" name="Text Box 43"/>
              <p:cNvSpPr txBox="1">
                <a:spLocks noChangeArrowheads="1"/>
              </p:cNvSpPr>
              <p:nvPr/>
            </p:nvSpPr>
            <p:spPr bwMode="auto">
              <a:xfrm>
                <a:off x="8358722" y="2227556"/>
                <a:ext cx="4042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i="1"/>
                  <a:t>F</a:t>
                </a:r>
              </a:p>
            </p:txBody>
          </p:sp>
          <p:cxnSp>
            <p:nvCxnSpPr>
              <p:cNvPr id="33828" name="Straight Connector 86"/>
              <p:cNvCxnSpPr>
                <a:cxnSpLocks noChangeShapeType="1"/>
                <a:stCxn id="33829" idx="7"/>
              </p:cNvCxnSpPr>
              <p:nvPr/>
            </p:nvCxnSpPr>
            <p:spPr bwMode="auto">
              <a:xfrm rot="5400000" flipH="1" flipV="1">
                <a:off x="7966611" y="2348482"/>
                <a:ext cx="266681" cy="549724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29" name="Oval 40"/>
              <p:cNvSpPr>
                <a:spLocks noChangeArrowheads="1"/>
              </p:cNvSpPr>
              <p:nvPr/>
            </p:nvSpPr>
            <p:spPr bwMode="auto">
              <a:xfrm>
                <a:off x="7746498" y="2743200"/>
                <a:ext cx="92075" cy="92075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 i="1"/>
              </a:p>
            </p:txBody>
          </p:sp>
        </p:grpSp>
      </p:grpSp>
      <p:grpSp>
        <p:nvGrpSpPr>
          <p:cNvPr id="33797" name="Group 70"/>
          <p:cNvGrpSpPr>
            <a:grpSpLocks/>
          </p:cNvGrpSpPr>
          <p:nvPr/>
        </p:nvGrpSpPr>
        <p:grpSpPr bwMode="auto">
          <a:xfrm>
            <a:off x="7747000" y="2162175"/>
            <a:ext cx="1016000" cy="1208088"/>
            <a:chOff x="7746498" y="2161536"/>
            <a:chExt cx="1016502" cy="1209020"/>
          </a:xfrm>
        </p:grpSpPr>
        <p:sp>
          <p:nvSpPr>
            <p:cNvPr id="33798" name="Oval 42"/>
            <p:cNvSpPr>
              <a:spLocks noChangeArrowheads="1"/>
            </p:cNvSpPr>
            <p:nvPr/>
          </p:nvSpPr>
          <p:spPr bwMode="auto">
            <a:xfrm>
              <a:off x="8329111" y="2739378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33799" name="Text Box 43"/>
            <p:cNvSpPr txBox="1">
              <a:spLocks noChangeArrowheads="1"/>
            </p:cNvSpPr>
            <p:nvPr/>
          </p:nvSpPr>
          <p:spPr bwMode="auto">
            <a:xfrm>
              <a:off x="8356098" y="252888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sp>
          <p:nvSpPr>
            <p:cNvPr id="33800" name="Rectangle 13"/>
            <p:cNvSpPr>
              <a:spLocks noChangeArrowheads="1"/>
            </p:cNvSpPr>
            <p:nvPr/>
          </p:nvSpPr>
          <p:spPr bwMode="auto">
            <a:xfrm>
              <a:off x="7875620" y="2161536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chemeClr val="accent1"/>
                  </a:solidFill>
                </a:rPr>
                <a:t>A</a:t>
              </a:r>
            </a:p>
          </p:txBody>
        </p:sp>
        <p:sp>
          <p:nvSpPr>
            <p:cNvPr id="33801" name="Text Box 43"/>
            <p:cNvSpPr txBox="1">
              <a:spLocks noChangeArrowheads="1"/>
            </p:cNvSpPr>
            <p:nvPr/>
          </p:nvSpPr>
          <p:spPr bwMode="auto">
            <a:xfrm>
              <a:off x="7755030" y="2717868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cxnSp>
          <p:nvCxnSpPr>
            <p:cNvPr id="33802" name="Straight Connector 58"/>
            <p:cNvCxnSpPr>
              <a:cxnSpLocks noChangeShapeType="1"/>
            </p:cNvCxnSpPr>
            <p:nvPr/>
          </p:nvCxnSpPr>
          <p:spPr bwMode="auto">
            <a:xfrm rot="5400000" flipH="1" flipV="1">
              <a:off x="8078972" y="2501939"/>
              <a:ext cx="3822" cy="582613"/>
            </a:xfrm>
            <a:prstGeom prst="lin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03" name="Oval 42"/>
            <p:cNvSpPr>
              <a:spLocks noChangeArrowheads="1"/>
            </p:cNvSpPr>
            <p:nvPr/>
          </p:nvSpPr>
          <p:spPr bwMode="auto">
            <a:xfrm>
              <a:off x="8312667" y="3057826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33804" name="Text Box 43"/>
            <p:cNvSpPr txBox="1">
              <a:spLocks noChangeArrowheads="1"/>
            </p:cNvSpPr>
            <p:nvPr/>
          </p:nvSpPr>
          <p:spPr bwMode="auto">
            <a:xfrm>
              <a:off x="8339654" y="2847336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cxnSp>
          <p:nvCxnSpPr>
            <p:cNvPr id="33805" name="Straight Connector 63"/>
            <p:cNvCxnSpPr>
              <a:cxnSpLocks noChangeShapeType="1"/>
              <a:stCxn id="33809" idx="4"/>
            </p:cNvCxnSpPr>
            <p:nvPr/>
          </p:nvCxnSpPr>
          <p:spPr bwMode="auto">
            <a:xfrm rot="16200000" flipH="1">
              <a:off x="7936886" y="2690924"/>
              <a:ext cx="274508" cy="563209"/>
            </a:xfrm>
            <a:prstGeom prst="lin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06" name="Oval 42"/>
            <p:cNvSpPr>
              <a:spLocks noChangeArrowheads="1"/>
            </p:cNvSpPr>
            <p:nvPr/>
          </p:nvSpPr>
          <p:spPr bwMode="auto">
            <a:xfrm>
              <a:off x="8331735" y="2438046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  <p:sp>
          <p:nvSpPr>
            <p:cNvPr id="33807" name="Text Box 43"/>
            <p:cNvSpPr txBox="1">
              <a:spLocks noChangeArrowheads="1"/>
            </p:cNvSpPr>
            <p:nvPr/>
          </p:nvSpPr>
          <p:spPr bwMode="auto">
            <a:xfrm>
              <a:off x="8358722" y="2227556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cxnSp>
          <p:nvCxnSpPr>
            <p:cNvPr id="33808" name="Straight Connector 66"/>
            <p:cNvCxnSpPr>
              <a:cxnSpLocks noChangeShapeType="1"/>
              <a:stCxn id="33809" idx="7"/>
            </p:cNvCxnSpPr>
            <p:nvPr/>
          </p:nvCxnSpPr>
          <p:spPr bwMode="auto">
            <a:xfrm rot="5400000" flipH="1" flipV="1">
              <a:off x="7966611" y="2348482"/>
              <a:ext cx="266681" cy="549724"/>
            </a:xfrm>
            <a:prstGeom prst="line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09" name="Oval 40"/>
            <p:cNvSpPr>
              <a:spLocks noChangeArrowheads="1"/>
            </p:cNvSpPr>
            <p:nvPr/>
          </p:nvSpPr>
          <p:spPr bwMode="auto">
            <a:xfrm>
              <a:off x="7746498" y="2743200"/>
              <a:ext cx="92075" cy="92075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grpSp>
        <p:nvGrpSpPr>
          <p:cNvPr id="4" name="Group 219"/>
          <p:cNvGrpSpPr>
            <a:grpSpLocks/>
          </p:cNvGrpSpPr>
          <p:nvPr/>
        </p:nvGrpSpPr>
        <p:grpSpPr bwMode="auto">
          <a:xfrm>
            <a:off x="6557963" y="1828800"/>
            <a:ext cx="2205037" cy="4124325"/>
            <a:chOff x="6557995" y="1828800"/>
            <a:chExt cx="2205005" cy="4123678"/>
          </a:xfrm>
        </p:grpSpPr>
        <p:cxnSp>
          <p:nvCxnSpPr>
            <p:cNvPr id="34821" name="Straight Connector 186"/>
            <p:cNvCxnSpPr>
              <a:cxnSpLocks noChangeShapeType="1"/>
              <a:stCxn id="34827" idx="4"/>
              <a:endCxn id="34847" idx="4"/>
            </p:cNvCxnSpPr>
            <p:nvPr/>
          </p:nvCxnSpPr>
          <p:spPr bwMode="auto">
            <a:xfrm rot="16200000" flipH="1">
              <a:off x="6561029" y="4027765"/>
              <a:ext cx="981854" cy="895847"/>
            </a:xfrm>
            <a:prstGeom prst="line">
              <a:avLst/>
            </a:prstGeom>
            <a:noFill/>
            <a:ln w="25400" algn="ctr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22" name="Straight Connector 187"/>
            <p:cNvCxnSpPr>
              <a:cxnSpLocks noChangeShapeType="1"/>
              <a:endCxn id="34893" idx="3"/>
            </p:cNvCxnSpPr>
            <p:nvPr/>
          </p:nvCxnSpPr>
          <p:spPr bwMode="auto">
            <a:xfrm rot="5400000" flipH="1" flipV="1">
              <a:off x="6529837" y="2980986"/>
              <a:ext cx="1036208" cy="858225"/>
            </a:xfrm>
            <a:prstGeom prst="line">
              <a:avLst/>
            </a:prstGeom>
            <a:noFill/>
            <a:ln w="25400" algn="ctr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4823" name="Group 75"/>
            <p:cNvGrpSpPr>
              <a:grpSpLocks/>
            </p:cNvGrpSpPr>
            <p:nvPr/>
          </p:nvGrpSpPr>
          <p:grpSpPr bwMode="auto">
            <a:xfrm>
              <a:off x="7467600" y="1828800"/>
              <a:ext cx="1295400" cy="2057400"/>
              <a:chOff x="6915484" y="2161536"/>
              <a:chExt cx="1847516" cy="3324864"/>
            </a:xfrm>
          </p:grpSpPr>
          <p:grpSp>
            <p:nvGrpSpPr>
              <p:cNvPr id="34874" name="Group 97"/>
              <p:cNvGrpSpPr>
                <a:grpSpLocks/>
              </p:cNvGrpSpPr>
              <p:nvPr/>
            </p:nvGrpSpPr>
            <p:grpSpPr bwMode="auto">
              <a:xfrm>
                <a:off x="6915484" y="2756685"/>
                <a:ext cx="1847516" cy="2729715"/>
                <a:chOff x="6915484" y="2756685"/>
                <a:chExt cx="1847516" cy="2729715"/>
              </a:xfrm>
            </p:grpSpPr>
            <p:cxnSp>
              <p:nvCxnSpPr>
                <p:cNvPr id="34888" name="Straight Connector 42"/>
                <p:cNvCxnSpPr>
                  <a:cxnSpLocks noChangeShapeType="1"/>
                  <a:endCxn id="34919" idx="2"/>
                </p:cNvCxnSpPr>
                <p:nvPr/>
              </p:nvCxnSpPr>
              <p:spPr bwMode="auto">
                <a:xfrm flipV="1">
                  <a:off x="6958562" y="3838282"/>
                  <a:ext cx="787936" cy="1479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4889" name="Straight Connector 89"/>
                <p:cNvCxnSpPr>
                  <a:cxnSpLocks noChangeShapeType="1"/>
                  <a:stCxn id="34893" idx="4"/>
                  <a:endCxn id="34907" idx="5"/>
                </p:cNvCxnSpPr>
                <p:nvPr/>
              </p:nvCxnSpPr>
              <p:spPr bwMode="auto">
                <a:xfrm rot="16200000" flipH="1">
                  <a:off x="6871086" y="3983632"/>
                  <a:ext cx="1044438" cy="86356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4890" name="Straight Connector 90"/>
                <p:cNvCxnSpPr>
                  <a:cxnSpLocks noChangeShapeType="1"/>
                  <a:endCxn id="34887" idx="7"/>
                </p:cNvCxnSpPr>
                <p:nvPr/>
              </p:nvCxnSpPr>
              <p:spPr bwMode="auto">
                <a:xfrm rot="5400000" flipH="1" flipV="1">
                  <a:off x="6860728" y="2872275"/>
                  <a:ext cx="1079951" cy="848771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91" name="Rectangle 13"/>
                <p:cNvSpPr>
                  <a:spLocks noChangeArrowheads="1"/>
                </p:cNvSpPr>
                <p:nvPr/>
              </p:nvSpPr>
              <p:spPr bwMode="auto">
                <a:xfrm>
                  <a:off x="7072200" y="291465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2"/>
                      </a:solidFill>
                    </a:rPr>
                    <a:t>B</a:t>
                  </a:r>
                </a:p>
              </p:txBody>
            </p:sp>
            <p:sp>
              <p:nvSpPr>
                <p:cNvPr id="34892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6924016" y="3775790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4893" name="Oval 40"/>
                <p:cNvSpPr>
                  <a:spLocks noChangeArrowheads="1"/>
                </p:cNvSpPr>
                <p:nvPr/>
              </p:nvSpPr>
              <p:spPr bwMode="auto">
                <a:xfrm>
                  <a:off x="6915484" y="3801122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grpSp>
              <p:nvGrpSpPr>
                <p:cNvPr id="34894" name="Group 70"/>
                <p:cNvGrpSpPr>
                  <a:grpSpLocks/>
                </p:cNvGrpSpPr>
                <p:nvPr/>
              </p:nvGrpSpPr>
              <p:grpSpPr bwMode="auto">
                <a:xfrm>
                  <a:off x="7746498" y="32105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4908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909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4910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4911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912" name="Straight Connector 67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913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914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915" name="Straight Connector 70"/>
                  <p:cNvCxnSpPr>
                    <a:cxnSpLocks noChangeShapeType="1"/>
                    <a:stCxn id="34919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916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917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918" name="Straight Connector 73"/>
                  <p:cNvCxnSpPr>
                    <a:cxnSpLocks noChangeShapeType="1"/>
                    <a:stCxn id="34919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919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  <p:grpSp>
              <p:nvGrpSpPr>
                <p:cNvPr id="34895" name="Group 70"/>
                <p:cNvGrpSpPr>
                  <a:grpSpLocks/>
                </p:cNvGrpSpPr>
                <p:nvPr/>
              </p:nvGrpSpPr>
              <p:grpSpPr bwMode="auto">
                <a:xfrm>
                  <a:off x="7746498" y="42773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4896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97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4898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4899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900" name="Straight Connector 80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901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902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903" name="Straight Connector 83"/>
                  <p:cNvCxnSpPr>
                    <a:cxnSpLocks noChangeShapeType="1"/>
                    <a:stCxn id="34907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904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905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906" name="Straight Connector 86"/>
                  <p:cNvCxnSpPr>
                    <a:cxnSpLocks noChangeShapeType="1"/>
                    <a:stCxn id="34907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90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</p:grpSp>
          <p:grpSp>
            <p:nvGrpSpPr>
              <p:cNvPr id="34875" name="Group 70"/>
              <p:cNvGrpSpPr>
                <a:grpSpLocks/>
              </p:cNvGrpSpPr>
              <p:nvPr/>
            </p:nvGrpSpPr>
            <p:grpSpPr bwMode="auto">
              <a:xfrm>
                <a:off x="7746498" y="2161536"/>
                <a:ext cx="1016502" cy="1209020"/>
                <a:chOff x="7746498" y="2161536"/>
                <a:chExt cx="1016502" cy="1209020"/>
              </a:xfrm>
            </p:grpSpPr>
            <p:sp>
              <p:nvSpPr>
                <p:cNvPr id="34876" name="Oval 42"/>
                <p:cNvSpPr>
                  <a:spLocks noChangeArrowheads="1"/>
                </p:cNvSpPr>
                <p:nvPr/>
              </p:nvSpPr>
              <p:spPr bwMode="auto">
                <a:xfrm>
                  <a:off x="8329111" y="2739378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4877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6098" y="252888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4878" name="Rectangle 13"/>
                <p:cNvSpPr>
                  <a:spLocks noChangeArrowheads="1"/>
                </p:cNvSpPr>
                <p:nvPr/>
              </p:nvSpPr>
              <p:spPr bwMode="auto">
                <a:xfrm>
                  <a:off x="7875620" y="21615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1"/>
                      </a:solidFill>
                    </a:rPr>
                    <a:t>A</a:t>
                  </a:r>
                </a:p>
              </p:txBody>
            </p:sp>
            <p:sp>
              <p:nvSpPr>
                <p:cNvPr id="34879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7755030" y="271786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4880" name="Straight Connector 58"/>
                <p:cNvCxnSpPr>
                  <a:cxnSpLocks noChangeShapeType="1"/>
                </p:cNvCxnSpPr>
                <p:nvPr/>
              </p:nvCxnSpPr>
              <p:spPr bwMode="auto">
                <a:xfrm rot="5400000" flipH="1" flipV="1">
                  <a:off x="8078972" y="2501939"/>
                  <a:ext cx="3822" cy="582613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81" name="Oval 42"/>
                <p:cNvSpPr>
                  <a:spLocks noChangeArrowheads="1"/>
                </p:cNvSpPr>
                <p:nvPr/>
              </p:nvSpPr>
              <p:spPr bwMode="auto">
                <a:xfrm>
                  <a:off x="8312667" y="305782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4882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39654" y="28473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4883" name="Straight Connector 63"/>
                <p:cNvCxnSpPr>
                  <a:cxnSpLocks noChangeShapeType="1"/>
                  <a:stCxn id="34887" idx="4"/>
                </p:cNvCxnSpPr>
                <p:nvPr/>
              </p:nvCxnSpPr>
              <p:spPr bwMode="auto">
                <a:xfrm rot="16200000" flipH="1">
                  <a:off x="7936886" y="2690924"/>
                  <a:ext cx="274508" cy="563209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84" name="Oval 42"/>
                <p:cNvSpPr>
                  <a:spLocks noChangeArrowheads="1"/>
                </p:cNvSpPr>
                <p:nvPr/>
              </p:nvSpPr>
              <p:spPr bwMode="auto">
                <a:xfrm>
                  <a:off x="8331735" y="243804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4885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8722" y="222755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4886" name="Straight Connector 66"/>
                <p:cNvCxnSpPr>
                  <a:cxnSpLocks noChangeShapeType="1"/>
                  <a:stCxn id="34887" idx="7"/>
                </p:cNvCxnSpPr>
                <p:nvPr/>
              </p:nvCxnSpPr>
              <p:spPr bwMode="auto">
                <a:xfrm rot="5400000" flipH="1" flipV="1">
                  <a:off x="7966611" y="2348482"/>
                  <a:ext cx="266681" cy="549724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87" name="Oval 40"/>
                <p:cNvSpPr>
                  <a:spLocks noChangeArrowheads="1"/>
                </p:cNvSpPr>
                <p:nvPr/>
              </p:nvSpPr>
              <p:spPr bwMode="auto">
                <a:xfrm>
                  <a:off x="7746498" y="2743200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</p:grpSp>
        </p:grpSp>
        <p:grpSp>
          <p:nvGrpSpPr>
            <p:cNvPr id="34824" name="Group 137"/>
            <p:cNvGrpSpPr>
              <a:grpSpLocks/>
            </p:cNvGrpSpPr>
            <p:nvPr/>
          </p:nvGrpSpPr>
          <p:grpSpPr bwMode="auto">
            <a:xfrm>
              <a:off x="7467600" y="3895078"/>
              <a:ext cx="1295400" cy="2057400"/>
              <a:chOff x="6915484" y="2161536"/>
              <a:chExt cx="1847516" cy="3324864"/>
            </a:xfrm>
          </p:grpSpPr>
          <p:grpSp>
            <p:nvGrpSpPr>
              <p:cNvPr id="34828" name="Group 97"/>
              <p:cNvGrpSpPr>
                <a:grpSpLocks/>
              </p:cNvGrpSpPr>
              <p:nvPr/>
            </p:nvGrpSpPr>
            <p:grpSpPr bwMode="auto">
              <a:xfrm>
                <a:off x="6915484" y="2756685"/>
                <a:ext cx="1847516" cy="2729715"/>
                <a:chOff x="6915484" y="2756685"/>
                <a:chExt cx="1847516" cy="2729715"/>
              </a:xfrm>
            </p:grpSpPr>
            <p:cxnSp>
              <p:nvCxnSpPr>
                <p:cNvPr id="34842" name="Straight Connector 152"/>
                <p:cNvCxnSpPr>
                  <a:cxnSpLocks noChangeShapeType="1"/>
                  <a:endCxn id="34873" idx="2"/>
                </p:cNvCxnSpPr>
                <p:nvPr/>
              </p:nvCxnSpPr>
              <p:spPr bwMode="auto">
                <a:xfrm flipV="1">
                  <a:off x="6958562" y="3838282"/>
                  <a:ext cx="787936" cy="1479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4843" name="Straight Connector 153"/>
                <p:cNvCxnSpPr>
                  <a:cxnSpLocks noChangeShapeType="1"/>
                  <a:stCxn id="34847" idx="4"/>
                  <a:endCxn id="34861" idx="5"/>
                </p:cNvCxnSpPr>
                <p:nvPr/>
              </p:nvCxnSpPr>
              <p:spPr bwMode="auto">
                <a:xfrm rot="16200000" flipH="1">
                  <a:off x="6871086" y="3983632"/>
                  <a:ext cx="1044438" cy="86356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4844" name="Straight Connector 154"/>
                <p:cNvCxnSpPr>
                  <a:cxnSpLocks noChangeShapeType="1"/>
                  <a:endCxn id="34841" idx="7"/>
                </p:cNvCxnSpPr>
                <p:nvPr/>
              </p:nvCxnSpPr>
              <p:spPr bwMode="auto">
                <a:xfrm rot="5400000" flipH="1" flipV="1">
                  <a:off x="6860728" y="2872275"/>
                  <a:ext cx="1079951" cy="848771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45" name="Rectangle 13"/>
                <p:cNvSpPr>
                  <a:spLocks noChangeArrowheads="1"/>
                </p:cNvSpPr>
                <p:nvPr/>
              </p:nvSpPr>
              <p:spPr bwMode="auto">
                <a:xfrm>
                  <a:off x="7072200" y="291465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2"/>
                      </a:solidFill>
                    </a:rPr>
                    <a:t>B</a:t>
                  </a:r>
                </a:p>
              </p:txBody>
            </p:sp>
            <p:sp>
              <p:nvSpPr>
                <p:cNvPr id="34846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6924016" y="3775790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4847" name="Oval 40"/>
                <p:cNvSpPr>
                  <a:spLocks noChangeArrowheads="1"/>
                </p:cNvSpPr>
                <p:nvPr/>
              </p:nvSpPr>
              <p:spPr bwMode="auto">
                <a:xfrm>
                  <a:off x="6915484" y="3801122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grpSp>
              <p:nvGrpSpPr>
                <p:cNvPr id="34848" name="Group 70"/>
                <p:cNvGrpSpPr>
                  <a:grpSpLocks/>
                </p:cNvGrpSpPr>
                <p:nvPr/>
              </p:nvGrpSpPr>
              <p:grpSpPr bwMode="auto">
                <a:xfrm>
                  <a:off x="7746498" y="32105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4862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63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4864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4865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866" name="Straight Connector 176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867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68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869" name="Straight Connector 179"/>
                  <p:cNvCxnSpPr>
                    <a:cxnSpLocks noChangeShapeType="1"/>
                    <a:stCxn id="34873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87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71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872" name="Straight Connector 182"/>
                  <p:cNvCxnSpPr>
                    <a:cxnSpLocks noChangeShapeType="1"/>
                    <a:stCxn id="34873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87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  <p:grpSp>
              <p:nvGrpSpPr>
                <p:cNvPr id="34849" name="Group 70"/>
                <p:cNvGrpSpPr>
                  <a:grpSpLocks/>
                </p:cNvGrpSpPr>
                <p:nvPr/>
              </p:nvGrpSpPr>
              <p:grpSpPr bwMode="auto">
                <a:xfrm>
                  <a:off x="7746498" y="42773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485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51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4852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4853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854" name="Straight Connector 164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855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56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857" name="Straight Connector 167"/>
                  <p:cNvCxnSpPr>
                    <a:cxnSpLocks noChangeShapeType="1"/>
                    <a:stCxn id="34861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858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4859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4860" name="Straight Connector 170"/>
                  <p:cNvCxnSpPr>
                    <a:cxnSpLocks noChangeShapeType="1"/>
                    <a:stCxn id="34861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861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</p:grpSp>
          <p:grpSp>
            <p:nvGrpSpPr>
              <p:cNvPr id="34829" name="Group 70"/>
              <p:cNvGrpSpPr>
                <a:grpSpLocks/>
              </p:cNvGrpSpPr>
              <p:nvPr/>
            </p:nvGrpSpPr>
            <p:grpSpPr bwMode="auto">
              <a:xfrm>
                <a:off x="7746498" y="2161536"/>
                <a:ext cx="1016502" cy="1209020"/>
                <a:chOff x="7746498" y="2161536"/>
                <a:chExt cx="1016502" cy="1209020"/>
              </a:xfrm>
            </p:grpSpPr>
            <p:sp>
              <p:nvSpPr>
                <p:cNvPr id="34830" name="Oval 42"/>
                <p:cNvSpPr>
                  <a:spLocks noChangeArrowheads="1"/>
                </p:cNvSpPr>
                <p:nvPr/>
              </p:nvSpPr>
              <p:spPr bwMode="auto">
                <a:xfrm>
                  <a:off x="8329111" y="2739378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4831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6098" y="252888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4832" name="Rectangle 13"/>
                <p:cNvSpPr>
                  <a:spLocks noChangeArrowheads="1"/>
                </p:cNvSpPr>
                <p:nvPr/>
              </p:nvSpPr>
              <p:spPr bwMode="auto">
                <a:xfrm>
                  <a:off x="7875620" y="21615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1"/>
                      </a:solidFill>
                    </a:rPr>
                    <a:t>A</a:t>
                  </a:r>
                </a:p>
              </p:txBody>
            </p:sp>
            <p:sp>
              <p:nvSpPr>
                <p:cNvPr id="34833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7755030" y="271786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4834" name="Straight Connector 144"/>
                <p:cNvCxnSpPr>
                  <a:cxnSpLocks noChangeShapeType="1"/>
                </p:cNvCxnSpPr>
                <p:nvPr/>
              </p:nvCxnSpPr>
              <p:spPr bwMode="auto">
                <a:xfrm rot="5400000" flipH="1" flipV="1">
                  <a:off x="8078972" y="2501939"/>
                  <a:ext cx="3822" cy="582613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35" name="Oval 42"/>
                <p:cNvSpPr>
                  <a:spLocks noChangeArrowheads="1"/>
                </p:cNvSpPr>
                <p:nvPr/>
              </p:nvSpPr>
              <p:spPr bwMode="auto">
                <a:xfrm>
                  <a:off x="8312667" y="305782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4836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39654" y="28473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4837" name="Straight Connector 147"/>
                <p:cNvCxnSpPr>
                  <a:cxnSpLocks noChangeShapeType="1"/>
                  <a:stCxn id="34841" idx="4"/>
                </p:cNvCxnSpPr>
                <p:nvPr/>
              </p:nvCxnSpPr>
              <p:spPr bwMode="auto">
                <a:xfrm rot="16200000" flipH="1">
                  <a:off x="7936886" y="2690924"/>
                  <a:ext cx="274508" cy="563209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38" name="Oval 42"/>
                <p:cNvSpPr>
                  <a:spLocks noChangeArrowheads="1"/>
                </p:cNvSpPr>
                <p:nvPr/>
              </p:nvSpPr>
              <p:spPr bwMode="auto">
                <a:xfrm>
                  <a:off x="8331735" y="243804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4839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8722" y="222755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4840" name="Straight Connector 150"/>
                <p:cNvCxnSpPr>
                  <a:cxnSpLocks noChangeShapeType="1"/>
                  <a:stCxn id="34841" idx="7"/>
                </p:cNvCxnSpPr>
                <p:nvPr/>
              </p:nvCxnSpPr>
              <p:spPr bwMode="auto">
                <a:xfrm rot="5400000" flipH="1" flipV="1">
                  <a:off x="7966611" y="2348482"/>
                  <a:ext cx="266681" cy="549724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41" name="Oval 40"/>
                <p:cNvSpPr>
                  <a:spLocks noChangeArrowheads="1"/>
                </p:cNvSpPr>
                <p:nvPr/>
              </p:nvSpPr>
              <p:spPr bwMode="auto">
                <a:xfrm>
                  <a:off x="7746498" y="2743200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</p:grpSp>
        </p:grpSp>
        <p:sp>
          <p:nvSpPr>
            <p:cNvPr id="34825" name="Rectangle 13"/>
            <p:cNvSpPr>
              <a:spLocks noChangeArrowheads="1"/>
            </p:cNvSpPr>
            <p:nvPr/>
          </p:nvSpPr>
          <p:spPr bwMode="auto">
            <a:xfrm>
              <a:off x="6705093" y="3006223"/>
              <a:ext cx="423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rgbClr val="33CC33"/>
                  </a:solidFill>
                </a:rPr>
                <a:t>C</a:t>
              </a:r>
            </a:p>
          </p:txBody>
        </p:sp>
        <p:sp>
          <p:nvSpPr>
            <p:cNvPr id="34826" name="Text Box 43"/>
            <p:cNvSpPr txBox="1">
              <a:spLocks noChangeArrowheads="1"/>
            </p:cNvSpPr>
            <p:nvPr/>
          </p:nvSpPr>
          <p:spPr bwMode="auto">
            <a:xfrm>
              <a:off x="6566527" y="3867355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sp>
          <p:nvSpPr>
            <p:cNvPr id="34827" name="Oval 40"/>
            <p:cNvSpPr>
              <a:spLocks noChangeArrowheads="1"/>
            </p:cNvSpPr>
            <p:nvPr/>
          </p:nvSpPr>
          <p:spPr bwMode="auto">
            <a:xfrm>
              <a:off x="6557995" y="3892687"/>
              <a:ext cx="92075" cy="920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</p:grpSp>
      <p:sp>
        <p:nvSpPr>
          <p:cNvPr id="221" name="Rectangle 3"/>
          <p:cNvSpPr>
            <a:spLocks noChangeArrowheads="1"/>
          </p:cNvSpPr>
          <p:nvPr/>
        </p:nvSpPr>
        <p:spPr bwMode="auto">
          <a:xfrm>
            <a:off x="381000" y="685800"/>
            <a:ext cx="6311900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4572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00B050"/>
                </a:solidFill>
              </a:rPr>
              <a:t>K</a:t>
            </a:r>
            <a:r>
              <a:rPr lang="en-US" altLang="en-US" sz="2800" i="1" baseline="-25000">
                <a:solidFill>
                  <a:srgbClr val="00B050"/>
                </a:solidFill>
              </a:rPr>
              <a:t>C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/>
              <a:t>F</a:t>
            </a:r>
            <a:r>
              <a:rPr lang="en-US" altLang="en-US" sz="2800"/>
              <a:t>: 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if </a:t>
            </a:r>
            <a:r>
              <a:rPr lang="en-US" altLang="en-US" sz="2800" i="1">
                <a:solidFill>
                  <a:schemeClr val="accent2"/>
                </a:solidFill>
              </a:rPr>
              <a:t>K</a:t>
            </a:r>
            <a:r>
              <a:rPr lang="en-US" altLang="en-US" sz="2800" i="1" baseline="-25000">
                <a:solidFill>
                  <a:schemeClr val="accent2"/>
                </a:solidFill>
              </a:rPr>
              <a:t>B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A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</a:t>
            </a:r>
            <a:br>
              <a:rPr lang="en-US" altLang="en-US" sz="2800"/>
            </a:br>
            <a:r>
              <a:rPr lang="en-US" altLang="en-US" sz="2800"/>
              <a:t>  reachable from the actual universe </a:t>
            </a:r>
            <a:br>
              <a:rPr lang="en-US" altLang="en-US" sz="2800"/>
            </a:br>
            <a:r>
              <a:rPr lang="en-US" altLang="en-US" sz="2800"/>
              <a:t>  by an edge labeled </a:t>
            </a:r>
            <a:r>
              <a:rPr lang="en-US" altLang="en-US" sz="2800" i="1">
                <a:solidFill>
                  <a:srgbClr val="00B050"/>
                </a:solidFill>
              </a:rPr>
              <a:t>C</a:t>
            </a:r>
            <a:r>
              <a:rPr lang="en-US" altLang="en-US" sz="2800" i="1"/>
              <a:t>.</a:t>
            </a:r>
            <a:endParaRPr lang="en-US" altLang="en-US" sz="2800"/>
          </a:p>
          <a:p>
            <a:pPr lvl="1">
              <a:buFont typeface="Arial" charset="0"/>
              <a:buChar char="•"/>
            </a:pPr>
            <a:r>
              <a:rPr lang="en-US" altLang="en-US"/>
              <a:t> if </a:t>
            </a:r>
            <a:r>
              <a:rPr lang="en-US" altLang="en-US" i="1"/>
              <a:t>F</a:t>
            </a:r>
            <a:r>
              <a:rPr lang="en-US" altLang="en-US"/>
              <a:t> is true in every universe </a:t>
            </a:r>
            <a:br>
              <a:rPr lang="en-US" altLang="en-US"/>
            </a:br>
            <a:r>
              <a:rPr lang="en-US" altLang="en-US"/>
              <a:t>   reachable from the actual universe </a:t>
            </a:r>
            <a:br>
              <a:rPr lang="en-US" altLang="en-US"/>
            </a:br>
            <a:r>
              <a:rPr lang="en-US" altLang="en-US"/>
              <a:t>   by a path labeled </a:t>
            </a:r>
            <a:r>
              <a:rPr lang="en-US" altLang="en-US" i="1">
                <a:solidFill>
                  <a:srgbClr val="00B050"/>
                </a:solidFill>
              </a:rPr>
              <a:t>C</a:t>
            </a:r>
            <a:r>
              <a:rPr lang="en-US" altLang="en-US" i="1">
                <a:solidFill>
                  <a:schemeClr val="accent2"/>
                </a:solidFill>
              </a:rPr>
              <a:t>B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096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</a:t>
            </a:r>
          </a:p>
        </p:txBody>
      </p:sp>
      <p:grpSp>
        <p:nvGrpSpPr>
          <p:cNvPr id="35843" name="Group 219"/>
          <p:cNvGrpSpPr>
            <a:grpSpLocks/>
          </p:cNvGrpSpPr>
          <p:nvPr/>
        </p:nvGrpSpPr>
        <p:grpSpPr bwMode="auto">
          <a:xfrm>
            <a:off x="6557963" y="1828800"/>
            <a:ext cx="2205037" cy="4124325"/>
            <a:chOff x="6557995" y="1828800"/>
            <a:chExt cx="2205005" cy="4123678"/>
          </a:xfrm>
        </p:grpSpPr>
        <p:cxnSp>
          <p:nvCxnSpPr>
            <p:cNvPr id="35845" name="Straight Connector 186"/>
            <p:cNvCxnSpPr>
              <a:cxnSpLocks noChangeShapeType="1"/>
              <a:stCxn id="35851" idx="4"/>
              <a:endCxn id="35871" idx="4"/>
            </p:cNvCxnSpPr>
            <p:nvPr/>
          </p:nvCxnSpPr>
          <p:spPr bwMode="auto">
            <a:xfrm rot="16200000" flipH="1">
              <a:off x="6561029" y="4027765"/>
              <a:ext cx="981854" cy="895847"/>
            </a:xfrm>
            <a:prstGeom prst="line">
              <a:avLst/>
            </a:prstGeom>
            <a:noFill/>
            <a:ln w="25400" algn="ctr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46" name="Straight Connector 187"/>
            <p:cNvCxnSpPr>
              <a:cxnSpLocks noChangeShapeType="1"/>
              <a:endCxn id="35917" idx="3"/>
            </p:cNvCxnSpPr>
            <p:nvPr/>
          </p:nvCxnSpPr>
          <p:spPr bwMode="auto">
            <a:xfrm rot="5400000" flipH="1" flipV="1">
              <a:off x="6529837" y="2980986"/>
              <a:ext cx="1036208" cy="858225"/>
            </a:xfrm>
            <a:prstGeom prst="line">
              <a:avLst/>
            </a:prstGeom>
            <a:noFill/>
            <a:ln w="25400" algn="ctr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5847" name="Group 75"/>
            <p:cNvGrpSpPr>
              <a:grpSpLocks/>
            </p:cNvGrpSpPr>
            <p:nvPr/>
          </p:nvGrpSpPr>
          <p:grpSpPr bwMode="auto">
            <a:xfrm>
              <a:off x="7467600" y="1828800"/>
              <a:ext cx="1295400" cy="2057400"/>
              <a:chOff x="6915484" y="2161536"/>
              <a:chExt cx="1847516" cy="3324864"/>
            </a:xfrm>
          </p:grpSpPr>
          <p:grpSp>
            <p:nvGrpSpPr>
              <p:cNvPr id="35898" name="Group 97"/>
              <p:cNvGrpSpPr>
                <a:grpSpLocks/>
              </p:cNvGrpSpPr>
              <p:nvPr/>
            </p:nvGrpSpPr>
            <p:grpSpPr bwMode="auto">
              <a:xfrm>
                <a:off x="6915484" y="2756685"/>
                <a:ext cx="1847516" cy="2729715"/>
                <a:chOff x="6915484" y="2756685"/>
                <a:chExt cx="1847516" cy="2729715"/>
              </a:xfrm>
            </p:grpSpPr>
            <p:cxnSp>
              <p:nvCxnSpPr>
                <p:cNvPr id="35912" name="Straight Connector 42"/>
                <p:cNvCxnSpPr>
                  <a:cxnSpLocks noChangeShapeType="1"/>
                  <a:endCxn id="35943" idx="2"/>
                </p:cNvCxnSpPr>
                <p:nvPr/>
              </p:nvCxnSpPr>
              <p:spPr bwMode="auto">
                <a:xfrm flipV="1">
                  <a:off x="6958562" y="3838282"/>
                  <a:ext cx="787936" cy="1479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913" name="Straight Connector 89"/>
                <p:cNvCxnSpPr>
                  <a:cxnSpLocks noChangeShapeType="1"/>
                  <a:stCxn id="35917" idx="4"/>
                  <a:endCxn id="35931" idx="5"/>
                </p:cNvCxnSpPr>
                <p:nvPr/>
              </p:nvCxnSpPr>
              <p:spPr bwMode="auto">
                <a:xfrm rot="16200000" flipH="1">
                  <a:off x="6871086" y="3983632"/>
                  <a:ext cx="1044438" cy="86356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914" name="Straight Connector 90"/>
                <p:cNvCxnSpPr>
                  <a:cxnSpLocks noChangeShapeType="1"/>
                  <a:endCxn id="35911" idx="7"/>
                </p:cNvCxnSpPr>
                <p:nvPr/>
              </p:nvCxnSpPr>
              <p:spPr bwMode="auto">
                <a:xfrm rot="5400000" flipH="1" flipV="1">
                  <a:off x="6860728" y="2872275"/>
                  <a:ext cx="1079951" cy="848771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915" name="Rectangle 13"/>
                <p:cNvSpPr>
                  <a:spLocks noChangeArrowheads="1"/>
                </p:cNvSpPr>
                <p:nvPr/>
              </p:nvSpPr>
              <p:spPr bwMode="auto">
                <a:xfrm>
                  <a:off x="7072200" y="291465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2"/>
                      </a:solidFill>
                    </a:rPr>
                    <a:t>B</a:t>
                  </a:r>
                </a:p>
              </p:txBody>
            </p:sp>
            <p:sp>
              <p:nvSpPr>
                <p:cNvPr id="35916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6924016" y="3775790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5917" name="Oval 40"/>
                <p:cNvSpPr>
                  <a:spLocks noChangeArrowheads="1"/>
                </p:cNvSpPr>
                <p:nvPr/>
              </p:nvSpPr>
              <p:spPr bwMode="auto">
                <a:xfrm>
                  <a:off x="6915484" y="3801122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grpSp>
              <p:nvGrpSpPr>
                <p:cNvPr id="35918" name="Group 70"/>
                <p:cNvGrpSpPr>
                  <a:grpSpLocks/>
                </p:cNvGrpSpPr>
                <p:nvPr/>
              </p:nvGrpSpPr>
              <p:grpSpPr bwMode="auto">
                <a:xfrm>
                  <a:off x="7746498" y="32105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5932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933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5934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5935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936" name="Straight Connector 67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937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938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939" name="Straight Connector 70"/>
                  <p:cNvCxnSpPr>
                    <a:cxnSpLocks noChangeShapeType="1"/>
                    <a:stCxn id="35943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94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941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942" name="Straight Connector 73"/>
                  <p:cNvCxnSpPr>
                    <a:cxnSpLocks noChangeShapeType="1"/>
                    <a:stCxn id="35943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94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  <p:grpSp>
              <p:nvGrpSpPr>
                <p:cNvPr id="35919" name="Group 70"/>
                <p:cNvGrpSpPr>
                  <a:grpSpLocks/>
                </p:cNvGrpSpPr>
                <p:nvPr/>
              </p:nvGrpSpPr>
              <p:grpSpPr bwMode="auto">
                <a:xfrm>
                  <a:off x="7746498" y="42773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592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921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5922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5923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924" name="Straight Connector 80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925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926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927" name="Straight Connector 83"/>
                  <p:cNvCxnSpPr>
                    <a:cxnSpLocks noChangeShapeType="1"/>
                    <a:stCxn id="35931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928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929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930" name="Straight Connector 86"/>
                  <p:cNvCxnSpPr>
                    <a:cxnSpLocks noChangeShapeType="1"/>
                    <a:stCxn id="35931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931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</p:grpSp>
          <p:grpSp>
            <p:nvGrpSpPr>
              <p:cNvPr id="35899" name="Group 70"/>
              <p:cNvGrpSpPr>
                <a:grpSpLocks/>
              </p:cNvGrpSpPr>
              <p:nvPr/>
            </p:nvGrpSpPr>
            <p:grpSpPr bwMode="auto">
              <a:xfrm>
                <a:off x="7746498" y="2161536"/>
                <a:ext cx="1016502" cy="1209020"/>
                <a:chOff x="7746498" y="2161536"/>
                <a:chExt cx="1016502" cy="1209020"/>
              </a:xfrm>
            </p:grpSpPr>
            <p:sp>
              <p:nvSpPr>
                <p:cNvPr id="35900" name="Oval 42"/>
                <p:cNvSpPr>
                  <a:spLocks noChangeArrowheads="1"/>
                </p:cNvSpPr>
                <p:nvPr/>
              </p:nvSpPr>
              <p:spPr bwMode="auto">
                <a:xfrm>
                  <a:off x="8329111" y="2739378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5901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6098" y="252888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5902" name="Rectangle 13"/>
                <p:cNvSpPr>
                  <a:spLocks noChangeArrowheads="1"/>
                </p:cNvSpPr>
                <p:nvPr/>
              </p:nvSpPr>
              <p:spPr bwMode="auto">
                <a:xfrm>
                  <a:off x="7875620" y="21615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1"/>
                      </a:solidFill>
                    </a:rPr>
                    <a:t>A</a:t>
                  </a:r>
                </a:p>
              </p:txBody>
            </p:sp>
            <p:sp>
              <p:nvSpPr>
                <p:cNvPr id="35903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7755030" y="271786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5904" name="Straight Connector 58"/>
                <p:cNvCxnSpPr>
                  <a:cxnSpLocks noChangeShapeType="1"/>
                </p:cNvCxnSpPr>
                <p:nvPr/>
              </p:nvCxnSpPr>
              <p:spPr bwMode="auto">
                <a:xfrm rot="5400000" flipH="1" flipV="1">
                  <a:off x="8078972" y="2501939"/>
                  <a:ext cx="3822" cy="582613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905" name="Oval 42"/>
                <p:cNvSpPr>
                  <a:spLocks noChangeArrowheads="1"/>
                </p:cNvSpPr>
                <p:nvPr/>
              </p:nvSpPr>
              <p:spPr bwMode="auto">
                <a:xfrm>
                  <a:off x="8312667" y="305782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5906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39654" y="28473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5907" name="Straight Connector 63"/>
                <p:cNvCxnSpPr>
                  <a:cxnSpLocks noChangeShapeType="1"/>
                  <a:stCxn id="35911" idx="4"/>
                </p:cNvCxnSpPr>
                <p:nvPr/>
              </p:nvCxnSpPr>
              <p:spPr bwMode="auto">
                <a:xfrm rot="16200000" flipH="1">
                  <a:off x="7936886" y="2690924"/>
                  <a:ext cx="274508" cy="563209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908" name="Oval 42"/>
                <p:cNvSpPr>
                  <a:spLocks noChangeArrowheads="1"/>
                </p:cNvSpPr>
                <p:nvPr/>
              </p:nvSpPr>
              <p:spPr bwMode="auto">
                <a:xfrm>
                  <a:off x="8331735" y="243804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5909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8722" y="222755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5910" name="Straight Connector 66"/>
                <p:cNvCxnSpPr>
                  <a:cxnSpLocks noChangeShapeType="1"/>
                  <a:stCxn id="35911" idx="7"/>
                </p:cNvCxnSpPr>
                <p:nvPr/>
              </p:nvCxnSpPr>
              <p:spPr bwMode="auto">
                <a:xfrm rot="5400000" flipH="1" flipV="1">
                  <a:off x="7966611" y="2348482"/>
                  <a:ext cx="266681" cy="549724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911" name="Oval 40"/>
                <p:cNvSpPr>
                  <a:spLocks noChangeArrowheads="1"/>
                </p:cNvSpPr>
                <p:nvPr/>
              </p:nvSpPr>
              <p:spPr bwMode="auto">
                <a:xfrm>
                  <a:off x="7746498" y="2743200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</p:grpSp>
        </p:grpSp>
        <p:grpSp>
          <p:nvGrpSpPr>
            <p:cNvPr id="35848" name="Group 137"/>
            <p:cNvGrpSpPr>
              <a:grpSpLocks/>
            </p:cNvGrpSpPr>
            <p:nvPr/>
          </p:nvGrpSpPr>
          <p:grpSpPr bwMode="auto">
            <a:xfrm>
              <a:off x="7467600" y="3895078"/>
              <a:ext cx="1295400" cy="2057400"/>
              <a:chOff x="6915484" y="2161536"/>
              <a:chExt cx="1847516" cy="3324864"/>
            </a:xfrm>
          </p:grpSpPr>
          <p:grpSp>
            <p:nvGrpSpPr>
              <p:cNvPr id="35852" name="Group 97"/>
              <p:cNvGrpSpPr>
                <a:grpSpLocks/>
              </p:cNvGrpSpPr>
              <p:nvPr/>
            </p:nvGrpSpPr>
            <p:grpSpPr bwMode="auto">
              <a:xfrm>
                <a:off x="6915484" y="2756685"/>
                <a:ext cx="1847516" cy="2729715"/>
                <a:chOff x="6915484" y="2756685"/>
                <a:chExt cx="1847516" cy="2729715"/>
              </a:xfrm>
            </p:grpSpPr>
            <p:cxnSp>
              <p:nvCxnSpPr>
                <p:cNvPr id="35866" name="Straight Connector 152"/>
                <p:cNvCxnSpPr>
                  <a:cxnSpLocks noChangeShapeType="1"/>
                  <a:endCxn id="35897" idx="2"/>
                </p:cNvCxnSpPr>
                <p:nvPr/>
              </p:nvCxnSpPr>
              <p:spPr bwMode="auto">
                <a:xfrm flipV="1">
                  <a:off x="6958562" y="3838282"/>
                  <a:ext cx="787936" cy="1479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867" name="Straight Connector 153"/>
                <p:cNvCxnSpPr>
                  <a:cxnSpLocks noChangeShapeType="1"/>
                  <a:stCxn id="35871" idx="4"/>
                  <a:endCxn id="35885" idx="5"/>
                </p:cNvCxnSpPr>
                <p:nvPr/>
              </p:nvCxnSpPr>
              <p:spPr bwMode="auto">
                <a:xfrm rot="16200000" flipH="1">
                  <a:off x="6871086" y="3983632"/>
                  <a:ext cx="1044438" cy="863567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868" name="Straight Connector 154"/>
                <p:cNvCxnSpPr>
                  <a:cxnSpLocks noChangeShapeType="1"/>
                  <a:endCxn id="35865" idx="7"/>
                </p:cNvCxnSpPr>
                <p:nvPr/>
              </p:nvCxnSpPr>
              <p:spPr bwMode="auto">
                <a:xfrm rot="5400000" flipH="1" flipV="1">
                  <a:off x="6860728" y="2872275"/>
                  <a:ext cx="1079951" cy="848771"/>
                </a:xfrm>
                <a:prstGeom prst="line">
                  <a:avLst/>
                </a:prstGeom>
                <a:noFill/>
                <a:ln w="25400" algn="ctr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869" name="Rectangle 13"/>
                <p:cNvSpPr>
                  <a:spLocks noChangeArrowheads="1"/>
                </p:cNvSpPr>
                <p:nvPr/>
              </p:nvSpPr>
              <p:spPr bwMode="auto">
                <a:xfrm>
                  <a:off x="7072200" y="291465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2"/>
                      </a:solidFill>
                    </a:rPr>
                    <a:t>B</a:t>
                  </a:r>
                </a:p>
              </p:txBody>
            </p:sp>
            <p:sp>
              <p:nvSpPr>
                <p:cNvPr id="35870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6924016" y="3775790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5871" name="Oval 40"/>
                <p:cNvSpPr>
                  <a:spLocks noChangeArrowheads="1"/>
                </p:cNvSpPr>
                <p:nvPr/>
              </p:nvSpPr>
              <p:spPr bwMode="auto">
                <a:xfrm>
                  <a:off x="6915484" y="3801122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grpSp>
              <p:nvGrpSpPr>
                <p:cNvPr id="35872" name="Group 70"/>
                <p:cNvGrpSpPr>
                  <a:grpSpLocks/>
                </p:cNvGrpSpPr>
                <p:nvPr/>
              </p:nvGrpSpPr>
              <p:grpSpPr bwMode="auto">
                <a:xfrm>
                  <a:off x="7746498" y="32105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5886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887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5888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5889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890" name="Straight Connector 176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891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892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893" name="Straight Connector 179"/>
                  <p:cNvCxnSpPr>
                    <a:cxnSpLocks noChangeShapeType="1"/>
                    <a:stCxn id="35897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894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895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896" name="Straight Connector 182"/>
                  <p:cNvCxnSpPr>
                    <a:cxnSpLocks noChangeShapeType="1"/>
                    <a:stCxn id="35897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89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  <p:grpSp>
              <p:nvGrpSpPr>
                <p:cNvPr id="35873" name="Group 70"/>
                <p:cNvGrpSpPr>
                  <a:grpSpLocks/>
                </p:cNvGrpSpPr>
                <p:nvPr/>
              </p:nvGrpSpPr>
              <p:grpSpPr bwMode="auto">
                <a:xfrm>
                  <a:off x="7746498" y="4277380"/>
                  <a:ext cx="1016502" cy="1209020"/>
                  <a:chOff x="7746498" y="2161536"/>
                  <a:chExt cx="1016502" cy="1209020"/>
                </a:xfrm>
              </p:grpSpPr>
              <p:sp>
                <p:nvSpPr>
                  <p:cNvPr id="35874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29111" y="2739378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875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6098" y="252888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sp>
                <p:nvSpPr>
                  <p:cNvPr id="35876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7875620" y="21615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>
                        <a:solidFill>
                          <a:schemeClr val="accent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35877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755030" y="2717868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878" name="Straight Connector 164"/>
                  <p:cNvCxnSpPr>
                    <a:cxnSpLocks noChangeShapeType="1"/>
                  </p:cNvCxnSpPr>
                  <p:nvPr/>
                </p:nvCxnSpPr>
                <p:spPr bwMode="auto">
                  <a:xfrm rot="5400000" flipH="1" flipV="1">
                    <a:off x="8078972" y="2501939"/>
                    <a:ext cx="3822" cy="582613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879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12667" y="305782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880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39654" y="284733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881" name="Straight Connector 167"/>
                  <p:cNvCxnSpPr>
                    <a:cxnSpLocks noChangeShapeType="1"/>
                    <a:stCxn id="35885" idx="4"/>
                  </p:cNvCxnSpPr>
                  <p:nvPr/>
                </p:nvCxnSpPr>
                <p:spPr bwMode="auto">
                  <a:xfrm rot="16200000" flipH="1">
                    <a:off x="7936886" y="2690924"/>
                    <a:ext cx="274508" cy="563209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882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331735" y="2438046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  <p:sp>
                <p:nvSpPr>
                  <p:cNvPr id="35883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8722" y="2227556"/>
                    <a:ext cx="404278" cy="523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2800" i="1"/>
                      <a:t>F</a:t>
                    </a:r>
                  </a:p>
                </p:txBody>
              </p:sp>
              <p:cxnSp>
                <p:nvCxnSpPr>
                  <p:cNvPr id="35884" name="Straight Connector 170"/>
                  <p:cNvCxnSpPr>
                    <a:cxnSpLocks noChangeShapeType="1"/>
                    <a:stCxn id="35885" idx="7"/>
                  </p:cNvCxnSpPr>
                  <p:nvPr/>
                </p:nvCxnSpPr>
                <p:spPr bwMode="auto">
                  <a:xfrm rot="5400000" flipH="1" flipV="1">
                    <a:off x="7966611" y="2348482"/>
                    <a:ext cx="266681" cy="549724"/>
                  </a:xfrm>
                  <a:prstGeom prst="lin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588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7746498" y="2743200"/>
                    <a:ext cx="92075" cy="92075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800" i="1"/>
                  </a:p>
                </p:txBody>
              </p:sp>
            </p:grpSp>
          </p:grpSp>
          <p:grpSp>
            <p:nvGrpSpPr>
              <p:cNvPr id="35853" name="Group 70"/>
              <p:cNvGrpSpPr>
                <a:grpSpLocks/>
              </p:cNvGrpSpPr>
              <p:nvPr/>
            </p:nvGrpSpPr>
            <p:grpSpPr bwMode="auto">
              <a:xfrm>
                <a:off x="7746498" y="2161536"/>
                <a:ext cx="1016502" cy="1209020"/>
                <a:chOff x="7746498" y="2161536"/>
                <a:chExt cx="1016502" cy="1209020"/>
              </a:xfrm>
            </p:grpSpPr>
            <p:sp>
              <p:nvSpPr>
                <p:cNvPr id="35854" name="Oval 42"/>
                <p:cNvSpPr>
                  <a:spLocks noChangeArrowheads="1"/>
                </p:cNvSpPr>
                <p:nvPr/>
              </p:nvSpPr>
              <p:spPr bwMode="auto">
                <a:xfrm>
                  <a:off x="8329111" y="2739378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5855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6098" y="252888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sp>
              <p:nvSpPr>
                <p:cNvPr id="35856" name="Rectangle 13"/>
                <p:cNvSpPr>
                  <a:spLocks noChangeArrowheads="1"/>
                </p:cNvSpPr>
                <p:nvPr/>
              </p:nvSpPr>
              <p:spPr bwMode="auto">
                <a:xfrm>
                  <a:off x="7875620" y="21615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>
                      <a:solidFill>
                        <a:schemeClr val="accent1"/>
                      </a:solidFill>
                    </a:rPr>
                    <a:t>A</a:t>
                  </a:r>
                </a:p>
              </p:txBody>
            </p:sp>
            <p:sp>
              <p:nvSpPr>
                <p:cNvPr id="35857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7755030" y="2717868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5858" name="Straight Connector 144"/>
                <p:cNvCxnSpPr>
                  <a:cxnSpLocks noChangeShapeType="1"/>
                </p:cNvCxnSpPr>
                <p:nvPr/>
              </p:nvCxnSpPr>
              <p:spPr bwMode="auto">
                <a:xfrm rot="5400000" flipH="1" flipV="1">
                  <a:off x="8078972" y="2501939"/>
                  <a:ext cx="3822" cy="582613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859" name="Oval 42"/>
                <p:cNvSpPr>
                  <a:spLocks noChangeArrowheads="1"/>
                </p:cNvSpPr>
                <p:nvPr/>
              </p:nvSpPr>
              <p:spPr bwMode="auto">
                <a:xfrm>
                  <a:off x="8312667" y="305782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5860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39654" y="284733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5861" name="Straight Connector 147"/>
                <p:cNvCxnSpPr>
                  <a:cxnSpLocks noChangeShapeType="1"/>
                  <a:stCxn id="35865" idx="4"/>
                </p:cNvCxnSpPr>
                <p:nvPr/>
              </p:nvCxnSpPr>
              <p:spPr bwMode="auto">
                <a:xfrm rot="16200000" flipH="1">
                  <a:off x="7936886" y="2690924"/>
                  <a:ext cx="274508" cy="563209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862" name="Oval 42"/>
                <p:cNvSpPr>
                  <a:spLocks noChangeArrowheads="1"/>
                </p:cNvSpPr>
                <p:nvPr/>
              </p:nvSpPr>
              <p:spPr bwMode="auto">
                <a:xfrm>
                  <a:off x="8331735" y="2438046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  <p:sp>
              <p:nvSpPr>
                <p:cNvPr id="35863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8358722" y="2227556"/>
                  <a:ext cx="4042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800" i="1"/>
                    <a:t>F</a:t>
                  </a:r>
                </a:p>
              </p:txBody>
            </p:sp>
            <p:cxnSp>
              <p:nvCxnSpPr>
                <p:cNvPr id="35864" name="Straight Connector 150"/>
                <p:cNvCxnSpPr>
                  <a:cxnSpLocks noChangeShapeType="1"/>
                  <a:stCxn id="35865" idx="7"/>
                </p:cNvCxnSpPr>
                <p:nvPr/>
              </p:nvCxnSpPr>
              <p:spPr bwMode="auto">
                <a:xfrm rot="5400000" flipH="1" flipV="1">
                  <a:off x="7966611" y="2348482"/>
                  <a:ext cx="266681" cy="549724"/>
                </a:xfrm>
                <a:prstGeom prst="lin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5865" name="Oval 40"/>
                <p:cNvSpPr>
                  <a:spLocks noChangeArrowheads="1"/>
                </p:cNvSpPr>
                <p:nvPr/>
              </p:nvSpPr>
              <p:spPr bwMode="auto">
                <a:xfrm>
                  <a:off x="7746498" y="2743200"/>
                  <a:ext cx="92075" cy="92075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800" i="1"/>
                </a:p>
              </p:txBody>
            </p:sp>
          </p:grpSp>
        </p:grpSp>
        <p:sp>
          <p:nvSpPr>
            <p:cNvPr id="35849" name="Rectangle 13"/>
            <p:cNvSpPr>
              <a:spLocks noChangeArrowheads="1"/>
            </p:cNvSpPr>
            <p:nvPr/>
          </p:nvSpPr>
          <p:spPr bwMode="auto">
            <a:xfrm>
              <a:off x="6705093" y="3006223"/>
              <a:ext cx="423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rgbClr val="33CC33"/>
                  </a:solidFill>
                </a:rPr>
                <a:t>C</a:t>
              </a:r>
            </a:p>
          </p:txBody>
        </p:sp>
        <p:sp>
          <p:nvSpPr>
            <p:cNvPr id="35850" name="Text Box 43"/>
            <p:cNvSpPr txBox="1">
              <a:spLocks noChangeArrowheads="1"/>
            </p:cNvSpPr>
            <p:nvPr/>
          </p:nvSpPr>
          <p:spPr bwMode="auto">
            <a:xfrm>
              <a:off x="6566527" y="3867355"/>
              <a:ext cx="4042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/>
                <a:t>F</a:t>
              </a:r>
            </a:p>
          </p:txBody>
        </p:sp>
        <p:sp>
          <p:nvSpPr>
            <p:cNvPr id="35851" name="Oval 40"/>
            <p:cNvSpPr>
              <a:spLocks noChangeArrowheads="1"/>
            </p:cNvSpPr>
            <p:nvPr/>
          </p:nvSpPr>
          <p:spPr bwMode="auto">
            <a:xfrm>
              <a:off x="6557995" y="3892687"/>
              <a:ext cx="92075" cy="920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1"/>
            </a:p>
          </p:txBody>
        </p:sp>
      </p:grpSp>
      <p:sp>
        <p:nvSpPr>
          <p:cNvPr id="221" name="Rectangle 3"/>
          <p:cNvSpPr>
            <a:spLocks noChangeArrowheads="1"/>
          </p:cNvSpPr>
          <p:nvPr/>
        </p:nvSpPr>
        <p:spPr bwMode="auto">
          <a:xfrm>
            <a:off x="381000" y="685800"/>
            <a:ext cx="63119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4572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Common Knowledge </a:t>
            </a:r>
            <a:r>
              <a:rPr lang="en-US" altLang="en-US" sz="2800"/>
              <a:t>of</a:t>
            </a:r>
            <a:r>
              <a:rPr lang="en-US" altLang="en-US" sz="2800">
                <a:solidFill>
                  <a:schemeClr val="tx2"/>
                </a:solidFill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/>
              <a:t>: </a:t>
            </a:r>
          </a:p>
          <a:p>
            <a:pPr lvl="2">
              <a:spcBef>
                <a:spcPct val="0"/>
              </a:spcBef>
            </a:pPr>
            <a:r>
              <a:rPr lang="en-US" altLang="en-US" sz="2800"/>
              <a:t> if </a:t>
            </a:r>
            <a:r>
              <a:rPr lang="en-US" altLang="en-US" sz="2800" i="1"/>
              <a:t>F</a:t>
            </a:r>
            <a:r>
              <a:rPr lang="en-US" altLang="en-US" sz="2800"/>
              <a:t> is true in every universe </a:t>
            </a:r>
            <a:br>
              <a:rPr lang="en-US" altLang="en-US" sz="2800"/>
            </a:br>
            <a:r>
              <a:rPr lang="en-US" altLang="en-US" sz="2800"/>
              <a:t>   reachable from the actual universe </a:t>
            </a:r>
            <a:br>
              <a:rPr lang="en-US" altLang="en-US" sz="2800"/>
            </a:br>
            <a:r>
              <a:rPr lang="en-US" altLang="en-US" sz="2800"/>
              <a:t>   by a path with any labels</a:t>
            </a:r>
            <a:r>
              <a:rPr lang="en-US" altLang="en-US" sz="2800" i="1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332"/>
          <p:cNvGrpSpPr>
            <a:grpSpLocks/>
          </p:cNvGrpSpPr>
          <p:nvPr/>
        </p:nvGrpSpPr>
        <p:grpSpPr bwMode="auto">
          <a:xfrm flipH="1">
            <a:off x="1838325" y="663575"/>
            <a:ext cx="379413" cy="836613"/>
            <a:chOff x="5061324" y="4039834"/>
            <a:chExt cx="380490" cy="836966"/>
          </a:xfrm>
        </p:grpSpPr>
        <p:grpSp>
          <p:nvGrpSpPr>
            <p:cNvPr id="3" name="Group 26"/>
            <p:cNvGrpSpPr>
              <a:grpSpLocks/>
            </p:cNvGrpSpPr>
            <p:nvPr/>
          </p:nvGrpSpPr>
          <p:grpSpPr bwMode="auto">
            <a:xfrm>
              <a:off x="5061324" y="4039834"/>
              <a:ext cx="367732" cy="827012"/>
              <a:chOff x="589" y="532"/>
              <a:chExt cx="1009" cy="2326"/>
            </a:xfrm>
            <a:solidFill>
              <a:schemeClr val="tx1">
                <a:lumMod val="65000"/>
              </a:schemeClr>
            </a:solidFill>
          </p:grpSpPr>
          <p:grpSp>
            <p:nvGrpSpPr>
              <p:cNvPr id="4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24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4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4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4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4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5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5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25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6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243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244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7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241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242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36957" name="Oval 45"/>
            <p:cNvSpPr>
              <a:spLocks noChangeArrowheads="1"/>
            </p:cNvSpPr>
            <p:nvPr/>
          </p:nvSpPr>
          <p:spPr bwMode="auto">
            <a:xfrm>
              <a:off x="5246832" y="4209076"/>
              <a:ext cx="72162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958" name="Freeform 46"/>
            <p:cNvSpPr>
              <a:spLocks noChangeAspect="1"/>
            </p:cNvSpPr>
            <p:nvPr/>
          </p:nvSpPr>
          <p:spPr bwMode="auto">
            <a:xfrm>
              <a:off x="5165923" y="4743469"/>
              <a:ext cx="162546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47"/>
            <p:cNvSpPr>
              <a:spLocks/>
            </p:cNvSpPr>
            <p:nvPr/>
          </p:nvSpPr>
          <p:spPr bwMode="auto">
            <a:xfrm>
              <a:off x="5270521" y="4692269"/>
              <a:ext cx="17129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Rectangle 153"/>
            <p:cNvSpPr>
              <a:spLocks noChangeArrowheads="1"/>
            </p:cNvSpPr>
            <p:nvPr/>
          </p:nvSpPr>
          <p:spPr bwMode="auto">
            <a:xfrm flipH="1">
              <a:off x="5125529" y="4249441"/>
              <a:ext cx="248929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2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36867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36868" name="Group 79"/>
          <p:cNvGrpSpPr>
            <a:grpSpLocks/>
          </p:cNvGrpSpPr>
          <p:nvPr/>
        </p:nvGrpSpPr>
        <p:grpSpPr bwMode="auto">
          <a:xfrm>
            <a:off x="1219200" y="381000"/>
            <a:ext cx="381000" cy="838200"/>
            <a:chOff x="1828800" y="2590800"/>
            <a:chExt cx="381000" cy="838200"/>
          </a:xfrm>
        </p:grpSpPr>
        <p:grpSp>
          <p:nvGrpSpPr>
            <p:cNvPr id="36930" name="Group 24"/>
            <p:cNvGrpSpPr>
              <a:grpSpLocks/>
            </p:cNvGrpSpPr>
            <p:nvPr/>
          </p:nvGrpSpPr>
          <p:grpSpPr bwMode="auto">
            <a:xfrm flipH="1">
              <a:off x="1828800" y="2590800"/>
              <a:ext cx="381000" cy="838200"/>
              <a:chOff x="864" y="465"/>
              <a:chExt cx="1046" cy="2358"/>
            </a:xfrm>
          </p:grpSpPr>
          <p:grpSp>
            <p:nvGrpSpPr>
              <p:cNvPr id="36933" name="Group 25"/>
              <p:cNvGrpSpPr>
                <a:grpSpLocks/>
              </p:cNvGrpSpPr>
              <p:nvPr/>
            </p:nvGrpSpPr>
            <p:grpSpPr bwMode="auto">
              <a:xfrm>
                <a:off x="866" y="469"/>
                <a:ext cx="1009" cy="2326"/>
                <a:chOff x="589" y="532"/>
                <a:chExt cx="1009" cy="2326"/>
              </a:xfrm>
            </p:grpSpPr>
            <p:grpSp>
              <p:nvGrpSpPr>
                <p:cNvPr id="36936" name="Group 26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589" y="532"/>
                  <a:chExt cx="1009" cy="2326"/>
                </a:xfrm>
              </p:grpSpPr>
              <p:grpSp>
                <p:nvGrpSpPr>
                  <p:cNvPr id="36938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</p:grpSpPr>
                <p:sp>
                  <p:nvSpPr>
                    <p:cNvPr id="36945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46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47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48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49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50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6951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36952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6953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6954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6955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6939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36943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36944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36940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36941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36942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36937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36934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5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931" name="Freeform 43"/>
            <p:cNvSpPr>
              <a:spLocks/>
            </p:cNvSpPr>
            <p:nvPr/>
          </p:nvSpPr>
          <p:spPr bwMode="auto">
            <a:xfrm>
              <a:off x="2075156" y="2613244"/>
              <a:ext cx="36000" cy="3600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6932" name="Rectangle 77"/>
            <p:cNvSpPr>
              <a:spLocks noChangeArrowheads="1"/>
            </p:cNvSpPr>
            <p:nvPr/>
          </p:nvSpPr>
          <p:spPr bwMode="auto">
            <a:xfrm>
              <a:off x="1896122" y="2801779"/>
              <a:ext cx="24878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1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36869" name="Freeform 43"/>
          <p:cNvSpPr>
            <a:spLocks/>
          </p:cNvSpPr>
          <p:nvPr/>
        </p:nvSpPr>
        <p:spPr bwMode="auto">
          <a:xfrm>
            <a:off x="2074863" y="708025"/>
            <a:ext cx="36512" cy="36513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6870" name="Group 370"/>
          <p:cNvGrpSpPr>
            <a:grpSpLocks/>
          </p:cNvGrpSpPr>
          <p:nvPr/>
        </p:nvGrpSpPr>
        <p:grpSpPr bwMode="auto">
          <a:xfrm>
            <a:off x="1192213" y="2454275"/>
            <a:ext cx="381000" cy="836613"/>
            <a:chOff x="1192566" y="2454275"/>
            <a:chExt cx="381000" cy="836613"/>
          </a:xfrm>
        </p:grpSpPr>
        <p:grpSp>
          <p:nvGrpSpPr>
            <p:cNvPr id="36925" name="Group 369"/>
            <p:cNvGrpSpPr>
              <a:grpSpLocks/>
            </p:cNvGrpSpPr>
            <p:nvPr/>
          </p:nvGrpSpPr>
          <p:grpSpPr bwMode="auto">
            <a:xfrm>
              <a:off x="1192566" y="2454275"/>
              <a:ext cx="381000" cy="836613"/>
              <a:chOff x="1201738" y="2454275"/>
              <a:chExt cx="381000" cy="836613"/>
            </a:xfrm>
          </p:grpSpPr>
          <p:grpSp>
            <p:nvGrpSpPr>
              <p:cNvPr id="18" name="Group 25"/>
              <p:cNvGrpSpPr>
                <a:grpSpLocks/>
              </p:cNvGrpSpPr>
              <p:nvPr/>
            </p:nvGrpSpPr>
            <p:grpSpPr bwMode="auto">
              <a:xfrm flipH="1">
                <a:off x="1214511" y="2454275"/>
                <a:ext cx="368227" cy="826662"/>
                <a:chOff x="589" y="532"/>
                <a:chExt cx="1009" cy="2326"/>
              </a:xfrm>
              <a:solidFill>
                <a:srgbClr val="92D050"/>
              </a:solidFill>
            </p:grpSpPr>
            <p:grpSp>
              <p:nvGrpSpPr>
                <p:cNvPr id="19" name="Group 26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589" y="532"/>
                  <a:chExt cx="1009" cy="2326"/>
                </a:xfrm>
                <a:grpFill/>
              </p:grpSpPr>
              <p:grpSp>
                <p:nvGrpSpPr>
                  <p:cNvPr id="2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31846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1847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1848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1849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1850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1851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21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31853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31854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31855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31856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22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31844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31845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23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31842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31843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31838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lIns="274320" rIns="274320" anchor="ctr"/>
                <a:lstStyle/>
                <a:p>
                  <a:pPr eaLnBrk="0" hangingPunct="0">
                    <a:defRPr/>
                  </a:pPr>
                  <a:endParaRPr lang="en-US" sz="2400"/>
                </a:p>
              </p:txBody>
            </p:sp>
          </p:grpSp>
          <p:sp>
            <p:nvSpPr>
              <p:cNvPr id="36928" name="Freeform 46"/>
              <p:cNvSpPr>
                <a:spLocks noChangeAspect="1"/>
              </p:cNvSpPr>
              <p:nvPr/>
            </p:nvSpPr>
            <p:spPr bwMode="auto">
              <a:xfrm flipH="1">
                <a:off x="1315235" y="3157613"/>
                <a:ext cx="162764" cy="133275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9" name="Freeform 47"/>
              <p:cNvSpPr>
                <a:spLocks/>
              </p:cNvSpPr>
              <p:nvPr/>
            </p:nvSpPr>
            <p:spPr bwMode="auto">
              <a:xfrm flipH="1">
                <a:off x="1201738" y="3106435"/>
                <a:ext cx="171523" cy="113728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926" name="Rectangle 164"/>
            <p:cNvSpPr>
              <a:spLocks noChangeArrowheads="1"/>
            </p:cNvSpPr>
            <p:nvPr/>
          </p:nvSpPr>
          <p:spPr bwMode="auto">
            <a:xfrm>
              <a:off x="1269186" y="2663793"/>
              <a:ext cx="249263" cy="24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5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18445" name="Rectangle 294"/>
          <p:cNvSpPr>
            <a:spLocks noChangeArrowheads="1"/>
          </p:cNvSpPr>
          <p:nvPr/>
        </p:nvSpPr>
        <p:spPr bwMode="auto">
          <a:xfrm>
            <a:off x="2706688" y="1370013"/>
            <a:ext cx="61325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Universe with mud on the foreheads of boys 1-4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and no mud on boys 5-8.</a:t>
            </a:r>
          </a:p>
        </p:txBody>
      </p:sp>
      <p:grpSp>
        <p:nvGrpSpPr>
          <p:cNvPr id="36872" name="Group 255"/>
          <p:cNvGrpSpPr>
            <a:grpSpLocks/>
          </p:cNvGrpSpPr>
          <p:nvPr/>
        </p:nvGrpSpPr>
        <p:grpSpPr bwMode="auto">
          <a:xfrm flipH="1">
            <a:off x="1676400" y="2057400"/>
            <a:ext cx="379413" cy="836613"/>
            <a:chOff x="1932312" y="1977673"/>
            <a:chExt cx="380133" cy="836965"/>
          </a:xfrm>
        </p:grpSpPr>
        <p:grpSp>
          <p:nvGrpSpPr>
            <p:cNvPr id="25" name="Group 256"/>
            <p:cNvGrpSpPr>
              <a:grpSpLocks/>
            </p:cNvGrpSpPr>
            <p:nvPr/>
          </p:nvGrpSpPr>
          <p:grpSpPr bwMode="auto">
            <a:xfrm>
              <a:off x="1932312" y="1977673"/>
              <a:ext cx="367389" cy="827010"/>
              <a:chOff x="1151" y="1104"/>
              <a:chExt cx="686" cy="1741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268" name="Freeform 28"/>
              <p:cNvSpPr>
                <a:spLocks/>
              </p:cNvSpPr>
              <p:nvPr/>
            </p:nvSpPr>
            <p:spPr bwMode="auto">
              <a:xfrm flipH="1">
                <a:off x="1321" y="1581"/>
                <a:ext cx="304" cy="566"/>
              </a:xfrm>
              <a:custGeom>
                <a:avLst/>
                <a:gdLst>
                  <a:gd name="T0" fmla="*/ 7 w 304"/>
                  <a:gd name="T1" fmla="*/ 174 h 566"/>
                  <a:gd name="T2" fmla="*/ 18 w 304"/>
                  <a:gd name="T3" fmla="*/ 122 h 566"/>
                  <a:gd name="T4" fmla="*/ 42 w 304"/>
                  <a:gd name="T5" fmla="*/ 83 h 566"/>
                  <a:gd name="T6" fmla="*/ 81 w 304"/>
                  <a:gd name="T7" fmla="*/ 45 h 566"/>
                  <a:gd name="T8" fmla="*/ 148 w 304"/>
                  <a:gd name="T9" fmla="*/ 7 h 566"/>
                  <a:gd name="T10" fmla="*/ 205 w 304"/>
                  <a:gd name="T11" fmla="*/ 0 h 566"/>
                  <a:gd name="T12" fmla="*/ 255 w 304"/>
                  <a:gd name="T13" fmla="*/ 10 h 566"/>
                  <a:gd name="T14" fmla="*/ 290 w 304"/>
                  <a:gd name="T15" fmla="*/ 31 h 566"/>
                  <a:gd name="T16" fmla="*/ 304 w 304"/>
                  <a:gd name="T17" fmla="*/ 59 h 566"/>
                  <a:gd name="T18" fmla="*/ 304 w 304"/>
                  <a:gd name="T19" fmla="*/ 87 h 566"/>
                  <a:gd name="T20" fmla="*/ 290 w 304"/>
                  <a:gd name="T21" fmla="*/ 118 h 566"/>
                  <a:gd name="T22" fmla="*/ 262 w 304"/>
                  <a:gd name="T23" fmla="*/ 146 h 566"/>
                  <a:gd name="T24" fmla="*/ 223 w 304"/>
                  <a:gd name="T25" fmla="*/ 181 h 566"/>
                  <a:gd name="T26" fmla="*/ 201 w 304"/>
                  <a:gd name="T27" fmla="*/ 215 h 566"/>
                  <a:gd name="T28" fmla="*/ 194 w 304"/>
                  <a:gd name="T29" fmla="*/ 240 h 566"/>
                  <a:gd name="T30" fmla="*/ 194 w 304"/>
                  <a:gd name="T31" fmla="*/ 260 h 566"/>
                  <a:gd name="T32" fmla="*/ 205 w 304"/>
                  <a:gd name="T33" fmla="*/ 295 h 566"/>
                  <a:gd name="T34" fmla="*/ 230 w 304"/>
                  <a:gd name="T35" fmla="*/ 344 h 566"/>
                  <a:gd name="T36" fmla="*/ 247 w 304"/>
                  <a:gd name="T37" fmla="*/ 399 h 566"/>
                  <a:gd name="T38" fmla="*/ 251 w 304"/>
                  <a:gd name="T39" fmla="*/ 438 h 566"/>
                  <a:gd name="T40" fmla="*/ 244 w 304"/>
                  <a:gd name="T41" fmla="*/ 479 h 566"/>
                  <a:gd name="T42" fmla="*/ 233 w 304"/>
                  <a:gd name="T43" fmla="*/ 510 h 566"/>
                  <a:gd name="T44" fmla="*/ 201 w 304"/>
                  <a:gd name="T45" fmla="*/ 545 h 566"/>
                  <a:gd name="T46" fmla="*/ 173 w 304"/>
                  <a:gd name="T47" fmla="*/ 559 h 566"/>
                  <a:gd name="T48" fmla="*/ 141 w 304"/>
                  <a:gd name="T49" fmla="*/ 566 h 566"/>
                  <a:gd name="T50" fmla="*/ 113 w 304"/>
                  <a:gd name="T51" fmla="*/ 563 h 566"/>
                  <a:gd name="T52" fmla="*/ 92 w 304"/>
                  <a:gd name="T53" fmla="*/ 549 h 566"/>
                  <a:gd name="T54" fmla="*/ 67 w 304"/>
                  <a:gd name="T55" fmla="*/ 521 h 566"/>
                  <a:gd name="T56" fmla="*/ 42 w 304"/>
                  <a:gd name="T57" fmla="*/ 472 h 566"/>
                  <a:gd name="T58" fmla="*/ 14 w 304"/>
                  <a:gd name="T59" fmla="*/ 392 h 566"/>
                  <a:gd name="T60" fmla="*/ 4 w 304"/>
                  <a:gd name="T61" fmla="*/ 333 h 566"/>
                  <a:gd name="T62" fmla="*/ 0 w 304"/>
                  <a:gd name="T63" fmla="*/ 257 h 566"/>
                  <a:gd name="T64" fmla="*/ 0 w 304"/>
                  <a:gd name="T65" fmla="*/ 222 h 566"/>
                  <a:gd name="T66" fmla="*/ 7 w 304"/>
                  <a:gd name="T67" fmla="*/ 174 h 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4"/>
                  <a:gd name="T103" fmla="*/ 0 h 566"/>
                  <a:gd name="T104" fmla="*/ 304 w 304"/>
                  <a:gd name="T105" fmla="*/ 566 h 5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4" h="566">
                    <a:moveTo>
                      <a:pt x="7" y="174"/>
                    </a:moveTo>
                    <a:lnTo>
                      <a:pt x="18" y="122"/>
                    </a:lnTo>
                    <a:lnTo>
                      <a:pt x="42" y="83"/>
                    </a:lnTo>
                    <a:lnTo>
                      <a:pt x="81" y="45"/>
                    </a:lnTo>
                    <a:lnTo>
                      <a:pt x="148" y="7"/>
                    </a:lnTo>
                    <a:lnTo>
                      <a:pt x="205" y="0"/>
                    </a:lnTo>
                    <a:lnTo>
                      <a:pt x="255" y="10"/>
                    </a:lnTo>
                    <a:lnTo>
                      <a:pt x="290" y="31"/>
                    </a:lnTo>
                    <a:lnTo>
                      <a:pt x="304" y="59"/>
                    </a:lnTo>
                    <a:lnTo>
                      <a:pt x="304" y="87"/>
                    </a:lnTo>
                    <a:lnTo>
                      <a:pt x="290" y="118"/>
                    </a:lnTo>
                    <a:lnTo>
                      <a:pt x="262" y="146"/>
                    </a:lnTo>
                    <a:lnTo>
                      <a:pt x="223" y="181"/>
                    </a:lnTo>
                    <a:lnTo>
                      <a:pt x="201" y="215"/>
                    </a:lnTo>
                    <a:lnTo>
                      <a:pt x="194" y="240"/>
                    </a:lnTo>
                    <a:lnTo>
                      <a:pt x="194" y="260"/>
                    </a:lnTo>
                    <a:lnTo>
                      <a:pt x="205" y="295"/>
                    </a:lnTo>
                    <a:lnTo>
                      <a:pt x="230" y="344"/>
                    </a:lnTo>
                    <a:lnTo>
                      <a:pt x="247" y="399"/>
                    </a:lnTo>
                    <a:lnTo>
                      <a:pt x="251" y="438"/>
                    </a:lnTo>
                    <a:lnTo>
                      <a:pt x="244" y="479"/>
                    </a:lnTo>
                    <a:lnTo>
                      <a:pt x="233" y="510"/>
                    </a:lnTo>
                    <a:lnTo>
                      <a:pt x="201" y="545"/>
                    </a:lnTo>
                    <a:lnTo>
                      <a:pt x="173" y="559"/>
                    </a:lnTo>
                    <a:lnTo>
                      <a:pt x="141" y="566"/>
                    </a:lnTo>
                    <a:lnTo>
                      <a:pt x="113" y="563"/>
                    </a:lnTo>
                    <a:lnTo>
                      <a:pt x="92" y="549"/>
                    </a:lnTo>
                    <a:lnTo>
                      <a:pt x="67" y="521"/>
                    </a:lnTo>
                    <a:lnTo>
                      <a:pt x="42" y="472"/>
                    </a:lnTo>
                    <a:lnTo>
                      <a:pt x="14" y="392"/>
                    </a:lnTo>
                    <a:lnTo>
                      <a:pt x="4" y="333"/>
                    </a:lnTo>
                    <a:lnTo>
                      <a:pt x="0" y="257"/>
                    </a:lnTo>
                    <a:lnTo>
                      <a:pt x="0" y="222"/>
                    </a:lnTo>
                    <a:lnTo>
                      <a:pt x="7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69" name="Freeform 29"/>
              <p:cNvSpPr>
                <a:spLocks/>
              </p:cNvSpPr>
              <p:nvPr/>
            </p:nvSpPr>
            <p:spPr bwMode="auto">
              <a:xfrm flipH="1">
                <a:off x="1151" y="1619"/>
                <a:ext cx="249" cy="572"/>
              </a:xfrm>
              <a:custGeom>
                <a:avLst/>
                <a:gdLst>
                  <a:gd name="T0" fmla="*/ 25 w 249"/>
                  <a:gd name="T1" fmla="*/ 65 h 572"/>
                  <a:gd name="T2" fmla="*/ 7 w 249"/>
                  <a:gd name="T3" fmla="*/ 44 h 572"/>
                  <a:gd name="T4" fmla="*/ 0 w 249"/>
                  <a:gd name="T5" fmla="*/ 27 h 572"/>
                  <a:gd name="T6" fmla="*/ 11 w 249"/>
                  <a:gd name="T7" fmla="*/ 7 h 572"/>
                  <a:gd name="T8" fmla="*/ 28 w 249"/>
                  <a:gd name="T9" fmla="*/ 0 h 572"/>
                  <a:gd name="T10" fmla="*/ 60 w 249"/>
                  <a:gd name="T11" fmla="*/ 0 h 572"/>
                  <a:gd name="T12" fmla="*/ 96 w 249"/>
                  <a:gd name="T13" fmla="*/ 24 h 572"/>
                  <a:gd name="T14" fmla="*/ 132 w 249"/>
                  <a:gd name="T15" fmla="*/ 61 h 572"/>
                  <a:gd name="T16" fmla="*/ 192 w 249"/>
                  <a:gd name="T17" fmla="*/ 140 h 572"/>
                  <a:gd name="T18" fmla="*/ 231 w 249"/>
                  <a:gd name="T19" fmla="*/ 204 h 572"/>
                  <a:gd name="T20" fmla="*/ 249 w 249"/>
                  <a:gd name="T21" fmla="*/ 255 h 572"/>
                  <a:gd name="T22" fmla="*/ 245 w 249"/>
                  <a:gd name="T23" fmla="*/ 283 h 572"/>
                  <a:gd name="T24" fmla="*/ 224 w 249"/>
                  <a:gd name="T25" fmla="*/ 320 h 572"/>
                  <a:gd name="T26" fmla="*/ 181 w 249"/>
                  <a:gd name="T27" fmla="*/ 347 h 572"/>
                  <a:gd name="T28" fmla="*/ 110 w 249"/>
                  <a:gd name="T29" fmla="*/ 371 h 572"/>
                  <a:gd name="T30" fmla="*/ 75 w 249"/>
                  <a:gd name="T31" fmla="*/ 395 h 572"/>
                  <a:gd name="T32" fmla="*/ 60 w 249"/>
                  <a:gd name="T33" fmla="*/ 415 h 572"/>
                  <a:gd name="T34" fmla="*/ 68 w 249"/>
                  <a:gd name="T35" fmla="*/ 436 h 572"/>
                  <a:gd name="T36" fmla="*/ 107 w 249"/>
                  <a:gd name="T37" fmla="*/ 456 h 572"/>
                  <a:gd name="T38" fmla="*/ 139 w 249"/>
                  <a:gd name="T39" fmla="*/ 497 h 572"/>
                  <a:gd name="T40" fmla="*/ 153 w 249"/>
                  <a:gd name="T41" fmla="*/ 538 h 572"/>
                  <a:gd name="T42" fmla="*/ 149 w 249"/>
                  <a:gd name="T43" fmla="*/ 558 h 572"/>
                  <a:gd name="T44" fmla="*/ 117 w 249"/>
                  <a:gd name="T45" fmla="*/ 572 h 572"/>
                  <a:gd name="T46" fmla="*/ 107 w 249"/>
                  <a:gd name="T47" fmla="*/ 572 h 572"/>
                  <a:gd name="T48" fmla="*/ 92 w 249"/>
                  <a:gd name="T49" fmla="*/ 535 h 572"/>
                  <a:gd name="T50" fmla="*/ 85 w 249"/>
                  <a:gd name="T51" fmla="*/ 494 h 572"/>
                  <a:gd name="T52" fmla="*/ 64 w 249"/>
                  <a:gd name="T53" fmla="*/ 463 h 572"/>
                  <a:gd name="T54" fmla="*/ 32 w 249"/>
                  <a:gd name="T55" fmla="*/ 446 h 572"/>
                  <a:gd name="T56" fmla="*/ 21 w 249"/>
                  <a:gd name="T57" fmla="*/ 426 h 572"/>
                  <a:gd name="T58" fmla="*/ 25 w 249"/>
                  <a:gd name="T59" fmla="*/ 405 h 572"/>
                  <a:gd name="T60" fmla="*/ 53 w 249"/>
                  <a:gd name="T61" fmla="*/ 371 h 572"/>
                  <a:gd name="T62" fmla="*/ 107 w 249"/>
                  <a:gd name="T63" fmla="*/ 351 h 572"/>
                  <a:gd name="T64" fmla="*/ 157 w 249"/>
                  <a:gd name="T65" fmla="*/ 320 h 572"/>
                  <a:gd name="T66" fmla="*/ 196 w 249"/>
                  <a:gd name="T67" fmla="*/ 286 h 572"/>
                  <a:gd name="T68" fmla="*/ 210 w 249"/>
                  <a:gd name="T69" fmla="*/ 252 h 572"/>
                  <a:gd name="T70" fmla="*/ 206 w 249"/>
                  <a:gd name="T71" fmla="*/ 238 h 572"/>
                  <a:gd name="T72" fmla="*/ 189 w 249"/>
                  <a:gd name="T73" fmla="*/ 208 h 572"/>
                  <a:gd name="T74" fmla="*/ 157 w 249"/>
                  <a:gd name="T75" fmla="*/ 163 h 572"/>
                  <a:gd name="T76" fmla="*/ 121 w 249"/>
                  <a:gd name="T77" fmla="*/ 136 h 572"/>
                  <a:gd name="T78" fmla="*/ 82 w 249"/>
                  <a:gd name="T79" fmla="*/ 106 h 572"/>
                  <a:gd name="T80" fmla="*/ 53 w 249"/>
                  <a:gd name="T81" fmla="*/ 89 h 572"/>
                  <a:gd name="T82" fmla="*/ 25 w 249"/>
                  <a:gd name="T83" fmla="*/ 65 h 5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9"/>
                  <a:gd name="T127" fmla="*/ 0 h 572"/>
                  <a:gd name="T128" fmla="*/ 249 w 249"/>
                  <a:gd name="T129" fmla="*/ 572 h 5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9" h="572">
                    <a:moveTo>
                      <a:pt x="25" y="65"/>
                    </a:moveTo>
                    <a:lnTo>
                      <a:pt x="7" y="44"/>
                    </a:lnTo>
                    <a:lnTo>
                      <a:pt x="0" y="27"/>
                    </a:lnTo>
                    <a:lnTo>
                      <a:pt x="11" y="7"/>
                    </a:lnTo>
                    <a:lnTo>
                      <a:pt x="28" y="0"/>
                    </a:lnTo>
                    <a:lnTo>
                      <a:pt x="60" y="0"/>
                    </a:lnTo>
                    <a:lnTo>
                      <a:pt x="96" y="24"/>
                    </a:lnTo>
                    <a:lnTo>
                      <a:pt x="132" y="61"/>
                    </a:lnTo>
                    <a:lnTo>
                      <a:pt x="192" y="140"/>
                    </a:lnTo>
                    <a:lnTo>
                      <a:pt x="231" y="204"/>
                    </a:lnTo>
                    <a:lnTo>
                      <a:pt x="249" y="255"/>
                    </a:lnTo>
                    <a:lnTo>
                      <a:pt x="245" y="283"/>
                    </a:lnTo>
                    <a:lnTo>
                      <a:pt x="224" y="320"/>
                    </a:lnTo>
                    <a:lnTo>
                      <a:pt x="181" y="347"/>
                    </a:lnTo>
                    <a:lnTo>
                      <a:pt x="110" y="371"/>
                    </a:lnTo>
                    <a:lnTo>
                      <a:pt x="75" y="395"/>
                    </a:lnTo>
                    <a:lnTo>
                      <a:pt x="60" y="415"/>
                    </a:lnTo>
                    <a:lnTo>
                      <a:pt x="68" y="436"/>
                    </a:lnTo>
                    <a:lnTo>
                      <a:pt x="107" y="456"/>
                    </a:lnTo>
                    <a:lnTo>
                      <a:pt x="139" y="497"/>
                    </a:lnTo>
                    <a:lnTo>
                      <a:pt x="153" y="538"/>
                    </a:lnTo>
                    <a:lnTo>
                      <a:pt x="149" y="558"/>
                    </a:lnTo>
                    <a:lnTo>
                      <a:pt x="117" y="572"/>
                    </a:lnTo>
                    <a:lnTo>
                      <a:pt x="107" y="572"/>
                    </a:lnTo>
                    <a:lnTo>
                      <a:pt x="92" y="535"/>
                    </a:lnTo>
                    <a:lnTo>
                      <a:pt x="85" y="494"/>
                    </a:lnTo>
                    <a:lnTo>
                      <a:pt x="64" y="463"/>
                    </a:lnTo>
                    <a:lnTo>
                      <a:pt x="32" y="446"/>
                    </a:lnTo>
                    <a:lnTo>
                      <a:pt x="21" y="426"/>
                    </a:lnTo>
                    <a:lnTo>
                      <a:pt x="25" y="405"/>
                    </a:lnTo>
                    <a:lnTo>
                      <a:pt x="53" y="371"/>
                    </a:lnTo>
                    <a:lnTo>
                      <a:pt x="107" y="351"/>
                    </a:lnTo>
                    <a:lnTo>
                      <a:pt x="157" y="320"/>
                    </a:lnTo>
                    <a:lnTo>
                      <a:pt x="196" y="286"/>
                    </a:lnTo>
                    <a:lnTo>
                      <a:pt x="210" y="252"/>
                    </a:lnTo>
                    <a:lnTo>
                      <a:pt x="206" y="238"/>
                    </a:lnTo>
                    <a:lnTo>
                      <a:pt x="189" y="208"/>
                    </a:lnTo>
                    <a:lnTo>
                      <a:pt x="157" y="163"/>
                    </a:lnTo>
                    <a:lnTo>
                      <a:pt x="121" y="136"/>
                    </a:lnTo>
                    <a:lnTo>
                      <a:pt x="82" y="106"/>
                    </a:lnTo>
                    <a:lnTo>
                      <a:pt x="53" y="89"/>
                    </a:lnTo>
                    <a:lnTo>
                      <a:pt x="2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0" name="Freeform 30"/>
              <p:cNvSpPr>
                <a:spLocks/>
              </p:cNvSpPr>
              <p:nvPr/>
            </p:nvSpPr>
            <p:spPr bwMode="auto">
              <a:xfrm flipH="1">
                <a:off x="1447" y="1581"/>
                <a:ext cx="362" cy="499"/>
              </a:xfrm>
              <a:custGeom>
                <a:avLst/>
                <a:gdLst>
                  <a:gd name="T0" fmla="*/ 151 w 362"/>
                  <a:gd name="T1" fmla="*/ 35 h 499"/>
                  <a:gd name="T2" fmla="*/ 221 w 362"/>
                  <a:gd name="T3" fmla="*/ 0 h 499"/>
                  <a:gd name="T4" fmla="*/ 281 w 362"/>
                  <a:gd name="T5" fmla="*/ 0 h 499"/>
                  <a:gd name="T6" fmla="*/ 344 w 362"/>
                  <a:gd name="T7" fmla="*/ 14 h 499"/>
                  <a:gd name="T8" fmla="*/ 362 w 362"/>
                  <a:gd name="T9" fmla="*/ 35 h 499"/>
                  <a:gd name="T10" fmla="*/ 351 w 362"/>
                  <a:gd name="T11" fmla="*/ 59 h 499"/>
                  <a:gd name="T12" fmla="*/ 334 w 362"/>
                  <a:gd name="T13" fmla="*/ 91 h 499"/>
                  <a:gd name="T14" fmla="*/ 302 w 362"/>
                  <a:gd name="T15" fmla="*/ 87 h 499"/>
                  <a:gd name="T16" fmla="*/ 274 w 362"/>
                  <a:gd name="T17" fmla="*/ 77 h 499"/>
                  <a:gd name="T18" fmla="*/ 253 w 362"/>
                  <a:gd name="T19" fmla="*/ 63 h 499"/>
                  <a:gd name="T20" fmla="*/ 232 w 362"/>
                  <a:gd name="T21" fmla="*/ 59 h 499"/>
                  <a:gd name="T22" fmla="*/ 193 w 362"/>
                  <a:gd name="T23" fmla="*/ 70 h 499"/>
                  <a:gd name="T24" fmla="*/ 137 w 362"/>
                  <a:gd name="T25" fmla="*/ 94 h 499"/>
                  <a:gd name="T26" fmla="*/ 91 w 362"/>
                  <a:gd name="T27" fmla="*/ 136 h 499"/>
                  <a:gd name="T28" fmla="*/ 70 w 362"/>
                  <a:gd name="T29" fmla="*/ 164 h 499"/>
                  <a:gd name="T30" fmla="*/ 60 w 362"/>
                  <a:gd name="T31" fmla="*/ 185 h 499"/>
                  <a:gd name="T32" fmla="*/ 60 w 362"/>
                  <a:gd name="T33" fmla="*/ 202 h 499"/>
                  <a:gd name="T34" fmla="*/ 74 w 362"/>
                  <a:gd name="T35" fmla="*/ 220 h 499"/>
                  <a:gd name="T36" fmla="*/ 116 w 362"/>
                  <a:gd name="T37" fmla="*/ 248 h 499"/>
                  <a:gd name="T38" fmla="*/ 155 w 362"/>
                  <a:gd name="T39" fmla="*/ 286 h 499"/>
                  <a:gd name="T40" fmla="*/ 179 w 362"/>
                  <a:gd name="T41" fmla="*/ 325 h 499"/>
                  <a:gd name="T42" fmla="*/ 193 w 362"/>
                  <a:gd name="T43" fmla="*/ 352 h 499"/>
                  <a:gd name="T44" fmla="*/ 186 w 362"/>
                  <a:gd name="T45" fmla="*/ 370 h 499"/>
                  <a:gd name="T46" fmla="*/ 169 w 362"/>
                  <a:gd name="T47" fmla="*/ 387 h 499"/>
                  <a:gd name="T48" fmla="*/ 134 w 362"/>
                  <a:gd name="T49" fmla="*/ 398 h 499"/>
                  <a:gd name="T50" fmla="*/ 95 w 362"/>
                  <a:gd name="T51" fmla="*/ 412 h 499"/>
                  <a:gd name="T52" fmla="*/ 77 w 362"/>
                  <a:gd name="T53" fmla="*/ 433 h 499"/>
                  <a:gd name="T54" fmla="*/ 81 w 362"/>
                  <a:gd name="T55" fmla="*/ 468 h 499"/>
                  <a:gd name="T56" fmla="*/ 53 w 362"/>
                  <a:gd name="T57" fmla="*/ 499 h 499"/>
                  <a:gd name="T58" fmla="*/ 39 w 362"/>
                  <a:gd name="T59" fmla="*/ 489 h 499"/>
                  <a:gd name="T60" fmla="*/ 42 w 362"/>
                  <a:gd name="T61" fmla="*/ 429 h 499"/>
                  <a:gd name="T62" fmla="*/ 67 w 362"/>
                  <a:gd name="T63" fmla="*/ 398 h 499"/>
                  <a:gd name="T64" fmla="*/ 102 w 362"/>
                  <a:gd name="T65" fmla="*/ 373 h 499"/>
                  <a:gd name="T66" fmla="*/ 137 w 362"/>
                  <a:gd name="T67" fmla="*/ 359 h 499"/>
                  <a:gd name="T68" fmla="*/ 155 w 362"/>
                  <a:gd name="T69" fmla="*/ 352 h 499"/>
                  <a:gd name="T70" fmla="*/ 158 w 362"/>
                  <a:gd name="T71" fmla="*/ 342 h 499"/>
                  <a:gd name="T72" fmla="*/ 148 w 362"/>
                  <a:gd name="T73" fmla="*/ 325 h 499"/>
                  <a:gd name="T74" fmla="*/ 112 w 362"/>
                  <a:gd name="T75" fmla="*/ 290 h 499"/>
                  <a:gd name="T76" fmla="*/ 70 w 362"/>
                  <a:gd name="T77" fmla="*/ 262 h 499"/>
                  <a:gd name="T78" fmla="*/ 35 w 362"/>
                  <a:gd name="T79" fmla="*/ 241 h 499"/>
                  <a:gd name="T80" fmla="*/ 7 w 362"/>
                  <a:gd name="T81" fmla="*/ 220 h 499"/>
                  <a:gd name="T82" fmla="*/ 0 w 362"/>
                  <a:gd name="T83" fmla="*/ 195 h 499"/>
                  <a:gd name="T84" fmla="*/ 18 w 362"/>
                  <a:gd name="T85" fmla="*/ 157 h 499"/>
                  <a:gd name="T86" fmla="*/ 56 w 362"/>
                  <a:gd name="T87" fmla="*/ 108 h 499"/>
                  <a:gd name="T88" fmla="*/ 95 w 362"/>
                  <a:gd name="T89" fmla="*/ 70 h 499"/>
                  <a:gd name="T90" fmla="*/ 123 w 362"/>
                  <a:gd name="T91" fmla="*/ 52 h 499"/>
                  <a:gd name="T92" fmla="*/ 151 w 362"/>
                  <a:gd name="T93" fmla="*/ 35 h 4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2"/>
                  <a:gd name="T142" fmla="*/ 0 h 499"/>
                  <a:gd name="T143" fmla="*/ 362 w 362"/>
                  <a:gd name="T144" fmla="*/ 499 h 4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2" h="499">
                    <a:moveTo>
                      <a:pt x="151" y="35"/>
                    </a:moveTo>
                    <a:lnTo>
                      <a:pt x="221" y="0"/>
                    </a:lnTo>
                    <a:lnTo>
                      <a:pt x="281" y="0"/>
                    </a:lnTo>
                    <a:lnTo>
                      <a:pt x="344" y="14"/>
                    </a:lnTo>
                    <a:lnTo>
                      <a:pt x="362" y="35"/>
                    </a:lnTo>
                    <a:lnTo>
                      <a:pt x="351" y="59"/>
                    </a:lnTo>
                    <a:lnTo>
                      <a:pt x="334" y="91"/>
                    </a:lnTo>
                    <a:lnTo>
                      <a:pt x="302" y="87"/>
                    </a:lnTo>
                    <a:lnTo>
                      <a:pt x="274" y="77"/>
                    </a:lnTo>
                    <a:lnTo>
                      <a:pt x="253" y="63"/>
                    </a:lnTo>
                    <a:lnTo>
                      <a:pt x="232" y="59"/>
                    </a:lnTo>
                    <a:lnTo>
                      <a:pt x="193" y="70"/>
                    </a:lnTo>
                    <a:lnTo>
                      <a:pt x="137" y="94"/>
                    </a:lnTo>
                    <a:lnTo>
                      <a:pt x="91" y="136"/>
                    </a:lnTo>
                    <a:lnTo>
                      <a:pt x="70" y="164"/>
                    </a:lnTo>
                    <a:lnTo>
                      <a:pt x="60" y="185"/>
                    </a:lnTo>
                    <a:lnTo>
                      <a:pt x="60" y="202"/>
                    </a:lnTo>
                    <a:lnTo>
                      <a:pt x="74" y="220"/>
                    </a:lnTo>
                    <a:lnTo>
                      <a:pt x="116" y="248"/>
                    </a:lnTo>
                    <a:lnTo>
                      <a:pt x="155" y="286"/>
                    </a:lnTo>
                    <a:lnTo>
                      <a:pt x="179" y="325"/>
                    </a:lnTo>
                    <a:lnTo>
                      <a:pt x="193" y="352"/>
                    </a:lnTo>
                    <a:lnTo>
                      <a:pt x="186" y="370"/>
                    </a:lnTo>
                    <a:lnTo>
                      <a:pt x="169" y="387"/>
                    </a:lnTo>
                    <a:lnTo>
                      <a:pt x="134" y="398"/>
                    </a:lnTo>
                    <a:lnTo>
                      <a:pt x="95" y="412"/>
                    </a:lnTo>
                    <a:lnTo>
                      <a:pt x="77" y="433"/>
                    </a:lnTo>
                    <a:lnTo>
                      <a:pt x="81" y="468"/>
                    </a:lnTo>
                    <a:lnTo>
                      <a:pt x="53" y="499"/>
                    </a:lnTo>
                    <a:lnTo>
                      <a:pt x="39" y="489"/>
                    </a:lnTo>
                    <a:lnTo>
                      <a:pt x="42" y="429"/>
                    </a:lnTo>
                    <a:lnTo>
                      <a:pt x="67" y="398"/>
                    </a:lnTo>
                    <a:lnTo>
                      <a:pt x="102" y="373"/>
                    </a:lnTo>
                    <a:lnTo>
                      <a:pt x="137" y="359"/>
                    </a:lnTo>
                    <a:lnTo>
                      <a:pt x="155" y="352"/>
                    </a:lnTo>
                    <a:lnTo>
                      <a:pt x="158" y="342"/>
                    </a:lnTo>
                    <a:lnTo>
                      <a:pt x="148" y="325"/>
                    </a:lnTo>
                    <a:lnTo>
                      <a:pt x="112" y="290"/>
                    </a:lnTo>
                    <a:lnTo>
                      <a:pt x="70" y="262"/>
                    </a:lnTo>
                    <a:lnTo>
                      <a:pt x="35" y="241"/>
                    </a:lnTo>
                    <a:lnTo>
                      <a:pt x="7" y="220"/>
                    </a:lnTo>
                    <a:lnTo>
                      <a:pt x="0" y="195"/>
                    </a:lnTo>
                    <a:lnTo>
                      <a:pt x="18" y="157"/>
                    </a:lnTo>
                    <a:lnTo>
                      <a:pt x="56" y="108"/>
                    </a:lnTo>
                    <a:lnTo>
                      <a:pt x="95" y="70"/>
                    </a:lnTo>
                    <a:lnTo>
                      <a:pt x="123" y="52"/>
                    </a:lnTo>
                    <a:lnTo>
                      <a:pt x="151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1" name="Freeform 31"/>
              <p:cNvSpPr>
                <a:spLocks/>
              </p:cNvSpPr>
              <p:nvPr/>
            </p:nvSpPr>
            <p:spPr bwMode="auto">
              <a:xfrm flipH="1">
                <a:off x="1376" y="2005"/>
                <a:ext cx="229" cy="840"/>
              </a:xfrm>
              <a:custGeom>
                <a:avLst/>
                <a:gdLst>
                  <a:gd name="T0" fmla="*/ 132 w 229"/>
                  <a:gd name="T1" fmla="*/ 69 h 840"/>
                  <a:gd name="T2" fmla="*/ 136 w 229"/>
                  <a:gd name="T3" fmla="*/ 21 h 840"/>
                  <a:gd name="T4" fmla="*/ 168 w 229"/>
                  <a:gd name="T5" fmla="*/ 0 h 840"/>
                  <a:gd name="T6" fmla="*/ 204 w 229"/>
                  <a:gd name="T7" fmla="*/ 3 h 840"/>
                  <a:gd name="T8" fmla="*/ 225 w 229"/>
                  <a:gd name="T9" fmla="*/ 21 h 840"/>
                  <a:gd name="T10" fmla="*/ 229 w 229"/>
                  <a:gd name="T11" fmla="*/ 90 h 840"/>
                  <a:gd name="T12" fmla="*/ 218 w 229"/>
                  <a:gd name="T13" fmla="*/ 266 h 840"/>
                  <a:gd name="T14" fmla="*/ 204 w 229"/>
                  <a:gd name="T15" fmla="*/ 373 h 840"/>
                  <a:gd name="T16" fmla="*/ 222 w 229"/>
                  <a:gd name="T17" fmla="*/ 460 h 840"/>
                  <a:gd name="T18" fmla="*/ 225 w 229"/>
                  <a:gd name="T19" fmla="*/ 546 h 840"/>
                  <a:gd name="T20" fmla="*/ 215 w 229"/>
                  <a:gd name="T21" fmla="*/ 633 h 840"/>
                  <a:gd name="T22" fmla="*/ 197 w 229"/>
                  <a:gd name="T23" fmla="*/ 743 h 840"/>
                  <a:gd name="T24" fmla="*/ 204 w 229"/>
                  <a:gd name="T25" fmla="*/ 802 h 840"/>
                  <a:gd name="T26" fmla="*/ 186 w 229"/>
                  <a:gd name="T27" fmla="*/ 812 h 840"/>
                  <a:gd name="T28" fmla="*/ 72 w 229"/>
                  <a:gd name="T29" fmla="*/ 833 h 840"/>
                  <a:gd name="T30" fmla="*/ 43 w 229"/>
                  <a:gd name="T31" fmla="*/ 840 h 840"/>
                  <a:gd name="T32" fmla="*/ 0 w 229"/>
                  <a:gd name="T33" fmla="*/ 816 h 840"/>
                  <a:gd name="T34" fmla="*/ 0 w 229"/>
                  <a:gd name="T35" fmla="*/ 802 h 840"/>
                  <a:gd name="T36" fmla="*/ 125 w 229"/>
                  <a:gd name="T37" fmla="*/ 795 h 840"/>
                  <a:gd name="T38" fmla="*/ 168 w 229"/>
                  <a:gd name="T39" fmla="*/ 778 h 840"/>
                  <a:gd name="T40" fmla="*/ 172 w 229"/>
                  <a:gd name="T41" fmla="*/ 740 h 840"/>
                  <a:gd name="T42" fmla="*/ 175 w 229"/>
                  <a:gd name="T43" fmla="*/ 622 h 840"/>
                  <a:gd name="T44" fmla="*/ 165 w 229"/>
                  <a:gd name="T45" fmla="*/ 525 h 840"/>
                  <a:gd name="T46" fmla="*/ 154 w 229"/>
                  <a:gd name="T47" fmla="*/ 408 h 840"/>
                  <a:gd name="T48" fmla="*/ 157 w 229"/>
                  <a:gd name="T49" fmla="*/ 335 h 840"/>
                  <a:gd name="T50" fmla="*/ 165 w 229"/>
                  <a:gd name="T51" fmla="*/ 242 h 840"/>
                  <a:gd name="T52" fmla="*/ 147 w 229"/>
                  <a:gd name="T53" fmla="*/ 152 h 840"/>
                  <a:gd name="T54" fmla="*/ 132 w 229"/>
                  <a:gd name="T55" fmla="*/ 69 h 8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9"/>
                  <a:gd name="T85" fmla="*/ 0 h 840"/>
                  <a:gd name="T86" fmla="*/ 229 w 229"/>
                  <a:gd name="T87" fmla="*/ 840 h 8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9" h="840">
                    <a:moveTo>
                      <a:pt x="132" y="69"/>
                    </a:moveTo>
                    <a:lnTo>
                      <a:pt x="136" y="21"/>
                    </a:lnTo>
                    <a:lnTo>
                      <a:pt x="168" y="0"/>
                    </a:lnTo>
                    <a:lnTo>
                      <a:pt x="204" y="3"/>
                    </a:lnTo>
                    <a:lnTo>
                      <a:pt x="225" y="21"/>
                    </a:lnTo>
                    <a:lnTo>
                      <a:pt x="229" y="90"/>
                    </a:lnTo>
                    <a:lnTo>
                      <a:pt x="218" y="266"/>
                    </a:lnTo>
                    <a:lnTo>
                      <a:pt x="204" y="373"/>
                    </a:lnTo>
                    <a:lnTo>
                      <a:pt x="222" y="460"/>
                    </a:lnTo>
                    <a:lnTo>
                      <a:pt x="225" y="546"/>
                    </a:lnTo>
                    <a:lnTo>
                      <a:pt x="215" y="633"/>
                    </a:lnTo>
                    <a:lnTo>
                      <a:pt x="197" y="743"/>
                    </a:lnTo>
                    <a:lnTo>
                      <a:pt x="204" y="802"/>
                    </a:lnTo>
                    <a:lnTo>
                      <a:pt x="186" y="812"/>
                    </a:lnTo>
                    <a:lnTo>
                      <a:pt x="72" y="833"/>
                    </a:lnTo>
                    <a:lnTo>
                      <a:pt x="43" y="840"/>
                    </a:lnTo>
                    <a:lnTo>
                      <a:pt x="0" y="816"/>
                    </a:lnTo>
                    <a:lnTo>
                      <a:pt x="0" y="802"/>
                    </a:lnTo>
                    <a:lnTo>
                      <a:pt x="125" y="795"/>
                    </a:lnTo>
                    <a:lnTo>
                      <a:pt x="168" y="778"/>
                    </a:lnTo>
                    <a:lnTo>
                      <a:pt x="172" y="740"/>
                    </a:lnTo>
                    <a:lnTo>
                      <a:pt x="175" y="622"/>
                    </a:lnTo>
                    <a:lnTo>
                      <a:pt x="165" y="525"/>
                    </a:lnTo>
                    <a:lnTo>
                      <a:pt x="154" y="408"/>
                    </a:lnTo>
                    <a:lnTo>
                      <a:pt x="157" y="335"/>
                    </a:lnTo>
                    <a:lnTo>
                      <a:pt x="165" y="242"/>
                    </a:lnTo>
                    <a:lnTo>
                      <a:pt x="147" y="152"/>
                    </a:lnTo>
                    <a:lnTo>
                      <a:pt x="132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2" name="Freeform 32"/>
              <p:cNvSpPr>
                <a:spLocks/>
              </p:cNvSpPr>
              <p:nvPr/>
            </p:nvSpPr>
            <p:spPr bwMode="auto">
              <a:xfrm flipH="1">
                <a:off x="1390" y="2033"/>
                <a:ext cx="447" cy="658"/>
              </a:xfrm>
              <a:custGeom>
                <a:avLst/>
                <a:gdLst>
                  <a:gd name="T0" fmla="*/ 212 w 447"/>
                  <a:gd name="T1" fmla="*/ 268 h 658"/>
                  <a:gd name="T2" fmla="*/ 212 w 447"/>
                  <a:gd name="T3" fmla="*/ 233 h 658"/>
                  <a:gd name="T4" fmla="*/ 230 w 447"/>
                  <a:gd name="T5" fmla="*/ 174 h 658"/>
                  <a:gd name="T6" fmla="*/ 284 w 447"/>
                  <a:gd name="T7" fmla="*/ 80 h 658"/>
                  <a:gd name="T8" fmla="*/ 370 w 447"/>
                  <a:gd name="T9" fmla="*/ 0 h 658"/>
                  <a:gd name="T10" fmla="*/ 424 w 447"/>
                  <a:gd name="T11" fmla="*/ 0 h 658"/>
                  <a:gd name="T12" fmla="*/ 447 w 447"/>
                  <a:gd name="T13" fmla="*/ 38 h 658"/>
                  <a:gd name="T14" fmla="*/ 415 w 447"/>
                  <a:gd name="T15" fmla="*/ 91 h 658"/>
                  <a:gd name="T16" fmla="*/ 348 w 447"/>
                  <a:gd name="T17" fmla="*/ 129 h 658"/>
                  <a:gd name="T18" fmla="*/ 307 w 447"/>
                  <a:gd name="T19" fmla="*/ 167 h 658"/>
                  <a:gd name="T20" fmla="*/ 266 w 447"/>
                  <a:gd name="T21" fmla="*/ 223 h 658"/>
                  <a:gd name="T22" fmla="*/ 257 w 447"/>
                  <a:gd name="T23" fmla="*/ 261 h 658"/>
                  <a:gd name="T24" fmla="*/ 262 w 447"/>
                  <a:gd name="T25" fmla="*/ 303 h 658"/>
                  <a:gd name="T26" fmla="*/ 284 w 447"/>
                  <a:gd name="T27" fmla="*/ 373 h 658"/>
                  <a:gd name="T28" fmla="*/ 289 w 447"/>
                  <a:gd name="T29" fmla="*/ 449 h 658"/>
                  <a:gd name="T30" fmla="*/ 280 w 447"/>
                  <a:gd name="T31" fmla="*/ 547 h 658"/>
                  <a:gd name="T32" fmla="*/ 257 w 447"/>
                  <a:gd name="T33" fmla="*/ 616 h 658"/>
                  <a:gd name="T34" fmla="*/ 217 w 447"/>
                  <a:gd name="T35" fmla="*/ 658 h 658"/>
                  <a:gd name="T36" fmla="*/ 190 w 447"/>
                  <a:gd name="T37" fmla="*/ 658 h 658"/>
                  <a:gd name="T38" fmla="*/ 104 w 447"/>
                  <a:gd name="T39" fmla="*/ 637 h 658"/>
                  <a:gd name="T40" fmla="*/ 27 w 447"/>
                  <a:gd name="T41" fmla="*/ 634 h 658"/>
                  <a:gd name="T42" fmla="*/ 0 w 447"/>
                  <a:gd name="T43" fmla="*/ 620 h 658"/>
                  <a:gd name="T44" fmla="*/ 50 w 447"/>
                  <a:gd name="T45" fmla="*/ 606 h 658"/>
                  <a:gd name="T46" fmla="*/ 131 w 447"/>
                  <a:gd name="T47" fmla="*/ 609 h 658"/>
                  <a:gd name="T48" fmla="*/ 181 w 447"/>
                  <a:gd name="T49" fmla="*/ 623 h 658"/>
                  <a:gd name="T50" fmla="*/ 212 w 447"/>
                  <a:gd name="T51" fmla="*/ 613 h 658"/>
                  <a:gd name="T52" fmla="*/ 244 w 447"/>
                  <a:gd name="T53" fmla="*/ 557 h 658"/>
                  <a:gd name="T54" fmla="*/ 248 w 447"/>
                  <a:gd name="T55" fmla="*/ 477 h 658"/>
                  <a:gd name="T56" fmla="*/ 239 w 447"/>
                  <a:gd name="T57" fmla="*/ 404 h 658"/>
                  <a:gd name="T58" fmla="*/ 212 w 447"/>
                  <a:gd name="T59" fmla="*/ 317 h 658"/>
                  <a:gd name="T60" fmla="*/ 212 w 447"/>
                  <a:gd name="T61" fmla="*/ 268 h 65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7"/>
                  <a:gd name="T94" fmla="*/ 0 h 658"/>
                  <a:gd name="T95" fmla="*/ 447 w 447"/>
                  <a:gd name="T96" fmla="*/ 658 h 65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7" h="658">
                    <a:moveTo>
                      <a:pt x="212" y="268"/>
                    </a:moveTo>
                    <a:lnTo>
                      <a:pt x="212" y="233"/>
                    </a:lnTo>
                    <a:lnTo>
                      <a:pt x="230" y="174"/>
                    </a:lnTo>
                    <a:lnTo>
                      <a:pt x="284" y="80"/>
                    </a:lnTo>
                    <a:lnTo>
                      <a:pt x="370" y="0"/>
                    </a:lnTo>
                    <a:lnTo>
                      <a:pt x="424" y="0"/>
                    </a:lnTo>
                    <a:lnTo>
                      <a:pt x="447" y="38"/>
                    </a:lnTo>
                    <a:lnTo>
                      <a:pt x="415" y="91"/>
                    </a:lnTo>
                    <a:lnTo>
                      <a:pt x="348" y="129"/>
                    </a:lnTo>
                    <a:lnTo>
                      <a:pt x="307" y="167"/>
                    </a:lnTo>
                    <a:lnTo>
                      <a:pt x="266" y="223"/>
                    </a:lnTo>
                    <a:lnTo>
                      <a:pt x="257" y="261"/>
                    </a:lnTo>
                    <a:lnTo>
                      <a:pt x="262" y="303"/>
                    </a:lnTo>
                    <a:lnTo>
                      <a:pt x="284" y="373"/>
                    </a:lnTo>
                    <a:lnTo>
                      <a:pt x="289" y="449"/>
                    </a:lnTo>
                    <a:lnTo>
                      <a:pt x="280" y="547"/>
                    </a:lnTo>
                    <a:lnTo>
                      <a:pt x="257" y="616"/>
                    </a:lnTo>
                    <a:lnTo>
                      <a:pt x="217" y="658"/>
                    </a:lnTo>
                    <a:lnTo>
                      <a:pt x="190" y="658"/>
                    </a:lnTo>
                    <a:lnTo>
                      <a:pt x="104" y="637"/>
                    </a:lnTo>
                    <a:lnTo>
                      <a:pt x="27" y="634"/>
                    </a:lnTo>
                    <a:lnTo>
                      <a:pt x="0" y="620"/>
                    </a:lnTo>
                    <a:lnTo>
                      <a:pt x="50" y="606"/>
                    </a:lnTo>
                    <a:lnTo>
                      <a:pt x="131" y="609"/>
                    </a:lnTo>
                    <a:lnTo>
                      <a:pt x="181" y="623"/>
                    </a:lnTo>
                    <a:lnTo>
                      <a:pt x="212" y="613"/>
                    </a:lnTo>
                    <a:lnTo>
                      <a:pt x="244" y="557"/>
                    </a:lnTo>
                    <a:lnTo>
                      <a:pt x="248" y="477"/>
                    </a:lnTo>
                    <a:lnTo>
                      <a:pt x="239" y="404"/>
                    </a:lnTo>
                    <a:lnTo>
                      <a:pt x="212" y="317"/>
                    </a:lnTo>
                    <a:lnTo>
                      <a:pt x="21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3" name="Freeform 33"/>
              <p:cNvSpPr>
                <a:spLocks/>
              </p:cNvSpPr>
              <p:nvPr/>
            </p:nvSpPr>
            <p:spPr bwMode="auto">
              <a:xfrm flipH="1">
                <a:off x="1353" y="1223"/>
                <a:ext cx="282" cy="326"/>
              </a:xfrm>
              <a:custGeom>
                <a:avLst/>
                <a:gdLst>
                  <a:gd name="T0" fmla="*/ 81 w 282"/>
                  <a:gd name="T1" fmla="*/ 137 h 326"/>
                  <a:gd name="T2" fmla="*/ 78 w 282"/>
                  <a:gd name="T3" fmla="*/ 84 h 326"/>
                  <a:gd name="T4" fmla="*/ 88 w 282"/>
                  <a:gd name="T5" fmla="*/ 35 h 326"/>
                  <a:gd name="T6" fmla="*/ 127 w 282"/>
                  <a:gd name="T7" fmla="*/ 7 h 326"/>
                  <a:gd name="T8" fmla="*/ 173 w 282"/>
                  <a:gd name="T9" fmla="*/ 0 h 326"/>
                  <a:gd name="T10" fmla="*/ 208 w 282"/>
                  <a:gd name="T11" fmla="*/ 4 h 326"/>
                  <a:gd name="T12" fmla="*/ 240 w 282"/>
                  <a:gd name="T13" fmla="*/ 25 h 326"/>
                  <a:gd name="T14" fmla="*/ 257 w 282"/>
                  <a:gd name="T15" fmla="*/ 60 h 326"/>
                  <a:gd name="T16" fmla="*/ 278 w 282"/>
                  <a:gd name="T17" fmla="*/ 130 h 326"/>
                  <a:gd name="T18" fmla="*/ 282 w 282"/>
                  <a:gd name="T19" fmla="*/ 207 h 326"/>
                  <a:gd name="T20" fmla="*/ 271 w 282"/>
                  <a:gd name="T21" fmla="*/ 263 h 326"/>
                  <a:gd name="T22" fmla="*/ 250 w 282"/>
                  <a:gd name="T23" fmla="*/ 298 h 326"/>
                  <a:gd name="T24" fmla="*/ 215 w 282"/>
                  <a:gd name="T25" fmla="*/ 319 h 326"/>
                  <a:gd name="T26" fmla="*/ 187 w 282"/>
                  <a:gd name="T27" fmla="*/ 326 h 326"/>
                  <a:gd name="T28" fmla="*/ 145 w 282"/>
                  <a:gd name="T29" fmla="*/ 315 h 326"/>
                  <a:gd name="T30" fmla="*/ 123 w 282"/>
                  <a:gd name="T31" fmla="*/ 284 h 326"/>
                  <a:gd name="T32" fmla="*/ 102 w 282"/>
                  <a:gd name="T33" fmla="*/ 238 h 326"/>
                  <a:gd name="T34" fmla="*/ 85 w 282"/>
                  <a:gd name="T35" fmla="*/ 186 h 326"/>
                  <a:gd name="T36" fmla="*/ 53 w 282"/>
                  <a:gd name="T37" fmla="*/ 207 h 326"/>
                  <a:gd name="T38" fmla="*/ 18 w 282"/>
                  <a:gd name="T39" fmla="*/ 221 h 326"/>
                  <a:gd name="T40" fmla="*/ 4 w 282"/>
                  <a:gd name="T41" fmla="*/ 221 h 326"/>
                  <a:gd name="T42" fmla="*/ 0 w 282"/>
                  <a:gd name="T43" fmla="*/ 207 h 326"/>
                  <a:gd name="T44" fmla="*/ 7 w 282"/>
                  <a:gd name="T45" fmla="*/ 189 h 326"/>
                  <a:gd name="T46" fmla="*/ 60 w 282"/>
                  <a:gd name="T47" fmla="*/ 168 h 326"/>
                  <a:gd name="T48" fmla="*/ 81 w 282"/>
                  <a:gd name="T49" fmla="*/ 137 h 3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82"/>
                  <a:gd name="T76" fmla="*/ 0 h 326"/>
                  <a:gd name="T77" fmla="*/ 282 w 282"/>
                  <a:gd name="T78" fmla="*/ 326 h 32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82" h="326">
                    <a:moveTo>
                      <a:pt x="81" y="137"/>
                    </a:moveTo>
                    <a:lnTo>
                      <a:pt x="78" y="84"/>
                    </a:lnTo>
                    <a:lnTo>
                      <a:pt x="88" y="35"/>
                    </a:lnTo>
                    <a:lnTo>
                      <a:pt x="127" y="7"/>
                    </a:lnTo>
                    <a:lnTo>
                      <a:pt x="173" y="0"/>
                    </a:lnTo>
                    <a:lnTo>
                      <a:pt x="208" y="4"/>
                    </a:lnTo>
                    <a:lnTo>
                      <a:pt x="240" y="25"/>
                    </a:lnTo>
                    <a:lnTo>
                      <a:pt x="257" y="60"/>
                    </a:lnTo>
                    <a:lnTo>
                      <a:pt x="278" y="130"/>
                    </a:lnTo>
                    <a:lnTo>
                      <a:pt x="282" y="207"/>
                    </a:lnTo>
                    <a:lnTo>
                      <a:pt x="271" y="263"/>
                    </a:lnTo>
                    <a:lnTo>
                      <a:pt x="250" y="298"/>
                    </a:lnTo>
                    <a:lnTo>
                      <a:pt x="215" y="319"/>
                    </a:lnTo>
                    <a:lnTo>
                      <a:pt x="187" y="326"/>
                    </a:lnTo>
                    <a:lnTo>
                      <a:pt x="145" y="315"/>
                    </a:lnTo>
                    <a:lnTo>
                      <a:pt x="123" y="284"/>
                    </a:lnTo>
                    <a:lnTo>
                      <a:pt x="102" y="238"/>
                    </a:lnTo>
                    <a:lnTo>
                      <a:pt x="85" y="186"/>
                    </a:lnTo>
                    <a:lnTo>
                      <a:pt x="53" y="207"/>
                    </a:lnTo>
                    <a:lnTo>
                      <a:pt x="18" y="221"/>
                    </a:lnTo>
                    <a:lnTo>
                      <a:pt x="4" y="221"/>
                    </a:lnTo>
                    <a:lnTo>
                      <a:pt x="0" y="207"/>
                    </a:lnTo>
                    <a:lnTo>
                      <a:pt x="7" y="189"/>
                    </a:lnTo>
                    <a:lnTo>
                      <a:pt x="60" y="168"/>
                    </a:lnTo>
                    <a:lnTo>
                      <a:pt x="81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6" name="Group 34"/>
              <p:cNvGrpSpPr>
                <a:grpSpLocks/>
              </p:cNvGrpSpPr>
              <p:nvPr/>
            </p:nvGrpSpPr>
            <p:grpSpPr bwMode="auto">
              <a:xfrm flipH="1">
                <a:off x="1212" y="1104"/>
                <a:ext cx="277" cy="235"/>
                <a:chOff x="1590" y="1104"/>
                <a:chExt cx="277" cy="235"/>
              </a:xfrm>
              <a:grpFill/>
            </p:grpSpPr>
            <p:sp>
              <p:nvSpPr>
                <p:cNvPr id="275" name="Freeform 35"/>
                <p:cNvSpPr>
                  <a:spLocks/>
                </p:cNvSpPr>
                <p:nvPr/>
              </p:nvSpPr>
              <p:spPr bwMode="auto">
                <a:xfrm>
                  <a:off x="1683" y="1257"/>
                  <a:ext cx="184" cy="82"/>
                </a:xfrm>
                <a:custGeom>
                  <a:avLst/>
                  <a:gdLst>
                    <a:gd name="T0" fmla="*/ 13 w 184"/>
                    <a:gd name="T1" fmla="*/ 82 h 82"/>
                    <a:gd name="T2" fmla="*/ 0 w 184"/>
                    <a:gd name="T3" fmla="*/ 71 h 82"/>
                    <a:gd name="T4" fmla="*/ 0 w 184"/>
                    <a:gd name="T5" fmla="*/ 45 h 82"/>
                    <a:gd name="T6" fmla="*/ 16 w 184"/>
                    <a:gd name="T7" fmla="*/ 17 h 82"/>
                    <a:gd name="T8" fmla="*/ 36 w 184"/>
                    <a:gd name="T9" fmla="*/ 9 h 82"/>
                    <a:gd name="T10" fmla="*/ 61 w 184"/>
                    <a:gd name="T11" fmla="*/ 22 h 82"/>
                    <a:gd name="T12" fmla="*/ 86 w 184"/>
                    <a:gd name="T13" fmla="*/ 19 h 82"/>
                    <a:gd name="T14" fmla="*/ 102 w 184"/>
                    <a:gd name="T15" fmla="*/ 0 h 82"/>
                    <a:gd name="T16" fmla="*/ 123 w 184"/>
                    <a:gd name="T17" fmla="*/ 2 h 82"/>
                    <a:gd name="T18" fmla="*/ 155 w 184"/>
                    <a:gd name="T19" fmla="*/ 15 h 82"/>
                    <a:gd name="T20" fmla="*/ 182 w 184"/>
                    <a:gd name="T21" fmla="*/ 13 h 82"/>
                    <a:gd name="T22" fmla="*/ 184 w 184"/>
                    <a:gd name="T23" fmla="*/ 32 h 82"/>
                    <a:gd name="T24" fmla="*/ 175 w 184"/>
                    <a:gd name="T25" fmla="*/ 45 h 82"/>
                    <a:gd name="T26" fmla="*/ 141 w 184"/>
                    <a:gd name="T27" fmla="*/ 43 h 82"/>
                    <a:gd name="T28" fmla="*/ 118 w 184"/>
                    <a:gd name="T29" fmla="*/ 39 h 82"/>
                    <a:gd name="T30" fmla="*/ 105 w 184"/>
                    <a:gd name="T31" fmla="*/ 48 h 82"/>
                    <a:gd name="T32" fmla="*/ 91 w 184"/>
                    <a:gd name="T33" fmla="*/ 67 h 82"/>
                    <a:gd name="T34" fmla="*/ 66 w 184"/>
                    <a:gd name="T35" fmla="*/ 62 h 82"/>
                    <a:gd name="T36" fmla="*/ 54 w 184"/>
                    <a:gd name="T37" fmla="*/ 56 h 82"/>
                    <a:gd name="T38" fmla="*/ 45 w 184"/>
                    <a:gd name="T39" fmla="*/ 63 h 82"/>
                    <a:gd name="T40" fmla="*/ 32 w 184"/>
                    <a:gd name="T41" fmla="*/ 76 h 82"/>
                    <a:gd name="T42" fmla="*/ 13 w 184"/>
                    <a:gd name="T43" fmla="*/ 82 h 8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4"/>
                    <a:gd name="T67" fmla="*/ 0 h 82"/>
                    <a:gd name="T68" fmla="*/ 184 w 184"/>
                    <a:gd name="T69" fmla="*/ 82 h 8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4" h="82">
                      <a:moveTo>
                        <a:pt x="13" y="82"/>
                      </a:moveTo>
                      <a:lnTo>
                        <a:pt x="0" y="71"/>
                      </a:lnTo>
                      <a:lnTo>
                        <a:pt x="0" y="45"/>
                      </a:lnTo>
                      <a:lnTo>
                        <a:pt x="16" y="17"/>
                      </a:lnTo>
                      <a:lnTo>
                        <a:pt x="36" y="9"/>
                      </a:lnTo>
                      <a:lnTo>
                        <a:pt x="61" y="22"/>
                      </a:lnTo>
                      <a:lnTo>
                        <a:pt x="86" y="19"/>
                      </a:lnTo>
                      <a:lnTo>
                        <a:pt x="102" y="0"/>
                      </a:lnTo>
                      <a:lnTo>
                        <a:pt x="123" y="2"/>
                      </a:lnTo>
                      <a:lnTo>
                        <a:pt x="155" y="15"/>
                      </a:lnTo>
                      <a:lnTo>
                        <a:pt x="182" y="13"/>
                      </a:lnTo>
                      <a:lnTo>
                        <a:pt x="184" y="32"/>
                      </a:lnTo>
                      <a:lnTo>
                        <a:pt x="175" y="45"/>
                      </a:lnTo>
                      <a:lnTo>
                        <a:pt x="141" y="43"/>
                      </a:lnTo>
                      <a:lnTo>
                        <a:pt x="118" y="39"/>
                      </a:lnTo>
                      <a:lnTo>
                        <a:pt x="105" y="48"/>
                      </a:lnTo>
                      <a:lnTo>
                        <a:pt x="91" y="67"/>
                      </a:lnTo>
                      <a:lnTo>
                        <a:pt x="66" y="62"/>
                      </a:lnTo>
                      <a:lnTo>
                        <a:pt x="54" y="56"/>
                      </a:lnTo>
                      <a:lnTo>
                        <a:pt x="45" y="63"/>
                      </a:lnTo>
                      <a:lnTo>
                        <a:pt x="32" y="76"/>
                      </a:lnTo>
                      <a:lnTo>
                        <a:pt x="13" y="8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76" name="Freeform 36"/>
                <p:cNvSpPr>
                  <a:spLocks/>
                </p:cNvSpPr>
                <p:nvPr/>
              </p:nvSpPr>
              <p:spPr bwMode="auto">
                <a:xfrm>
                  <a:off x="1654" y="1193"/>
                  <a:ext cx="178" cy="114"/>
                </a:xfrm>
                <a:custGeom>
                  <a:avLst/>
                  <a:gdLst>
                    <a:gd name="T0" fmla="*/ 23 w 178"/>
                    <a:gd name="T1" fmla="*/ 114 h 114"/>
                    <a:gd name="T2" fmla="*/ 11 w 178"/>
                    <a:gd name="T3" fmla="*/ 108 h 114"/>
                    <a:gd name="T4" fmla="*/ 0 w 178"/>
                    <a:gd name="T5" fmla="*/ 79 h 114"/>
                    <a:gd name="T6" fmla="*/ 11 w 178"/>
                    <a:gd name="T7" fmla="*/ 51 h 114"/>
                    <a:gd name="T8" fmla="*/ 27 w 178"/>
                    <a:gd name="T9" fmla="*/ 39 h 114"/>
                    <a:gd name="T10" fmla="*/ 56 w 178"/>
                    <a:gd name="T11" fmla="*/ 42 h 114"/>
                    <a:gd name="T12" fmla="*/ 76 w 178"/>
                    <a:gd name="T13" fmla="*/ 35 h 114"/>
                    <a:gd name="T14" fmla="*/ 90 w 178"/>
                    <a:gd name="T15" fmla="*/ 13 h 114"/>
                    <a:gd name="T16" fmla="*/ 111 w 178"/>
                    <a:gd name="T17" fmla="*/ 4 h 114"/>
                    <a:gd name="T18" fmla="*/ 146 w 178"/>
                    <a:gd name="T19" fmla="*/ 9 h 114"/>
                    <a:gd name="T20" fmla="*/ 171 w 178"/>
                    <a:gd name="T21" fmla="*/ 0 h 114"/>
                    <a:gd name="T22" fmla="*/ 178 w 178"/>
                    <a:gd name="T23" fmla="*/ 17 h 114"/>
                    <a:gd name="T24" fmla="*/ 171 w 178"/>
                    <a:gd name="T25" fmla="*/ 33 h 114"/>
                    <a:gd name="T26" fmla="*/ 140 w 178"/>
                    <a:gd name="T27" fmla="*/ 42 h 114"/>
                    <a:gd name="T28" fmla="*/ 120 w 178"/>
                    <a:gd name="T29" fmla="*/ 40 h 114"/>
                    <a:gd name="T30" fmla="*/ 108 w 178"/>
                    <a:gd name="T31" fmla="*/ 57 h 114"/>
                    <a:gd name="T32" fmla="*/ 97 w 178"/>
                    <a:gd name="T33" fmla="*/ 79 h 114"/>
                    <a:gd name="T34" fmla="*/ 72 w 178"/>
                    <a:gd name="T35" fmla="*/ 81 h 114"/>
                    <a:gd name="T36" fmla="*/ 59 w 178"/>
                    <a:gd name="T37" fmla="*/ 79 h 114"/>
                    <a:gd name="T38" fmla="*/ 47 w 178"/>
                    <a:gd name="T39" fmla="*/ 88 h 114"/>
                    <a:gd name="T40" fmla="*/ 41 w 178"/>
                    <a:gd name="T41" fmla="*/ 99 h 114"/>
                    <a:gd name="T42" fmla="*/ 23 w 178"/>
                    <a:gd name="T43" fmla="*/ 114 h 11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78"/>
                    <a:gd name="T67" fmla="*/ 0 h 114"/>
                    <a:gd name="T68" fmla="*/ 178 w 178"/>
                    <a:gd name="T69" fmla="*/ 114 h 11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78" h="114">
                      <a:moveTo>
                        <a:pt x="23" y="114"/>
                      </a:moveTo>
                      <a:lnTo>
                        <a:pt x="11" y="108"/>
                      </a:lnTo>
                      <a:lnTo>
                        <a:pt x="0" y="79"/>
                      </a:lnTo>
                      <a:lnTo>
                        <a:pt x="11" y="51"/>
                      </a:lnTo>
                      <a:lnTo>
                        <a:pt x="27" y="39"/>
                      </a:lnTo>
                      <a:lnTo>
                        <a:pt x="56" y="42"/>
                      </a:lnTo>
                      <a:lnTo>
                        <a:pt x="76" y="35"/>
                      </a:lnTo>
                      <a:lnTo>
                        <a:pt x="90" y="13"/>
                      </a:lnTo>
                      <a:lnTo>
                        <a:pt x="111" y="4"/>
                      </a:lnTo>
                      <a:lnTo>
                        <a:pt x="146" y="9"/>
                      </a:lnTo>
                      <a:lnTo>
                        <a:pt x="171" y="0"/>
                      </a:lnTo>
                      <a:lnTo>
                        <a:pt x="178" y="17"/>
                      </a:lnTo>
                      <a:lnTo>
                        <a:pt x="171" y="33"/>
                      </a:lnTo>
                      <a:lnTo>
                        <a:pt x="140" y="42"/>
                      </a:lnTo>
                      <a:lnTo>
                        <a:pt x="120" y="40"/>
                      </a:lnTo>
                      <a:lnTo>
                        <a:pt x="108" y="57"/>
                      </a:lnTo>
                      <a:lnTo>
                        <a:pt x="97" y="79"/>
                      </a:lnTo>
                      <a:lnTo>
                        <a:pt x="72" y="81"/>
                      </a:lnTo>
                      <a:lnTo>
                        <a:pt x="59" y="79"/>
                      </a:lnTo>
                      <a:lnTo>
                        <a:pt x="47" y="88"/>
                      </a:lnTo>
                      <a:lnTo>
                        <a:pt x="41" y="99"/>
                      </a:lnTo>
                      <a:lnTo>
                        <a:pt x="23" y="11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77" name="Freeform 37"/>
                <p:cNvSpPr>
                  <a:spLocks/>
                </p:cNvSpPr>
                <p:nvPr/>
              </p:nvSpPr>
              <p:spPr bwMode="auto">
                <a:xfrm>
                  <a:off x="1630" y="1154"/>
                  <a:ext cx="161" cy="138"/>
                </a:xfrm>
                <a:custGeom>
                  <a:avLst/>
                  <a:gdLst>
                    <a:gd name="T0" fmla="*/ 31 w 161"/>
                    <a:gd name="T1" fmla="*/ 138 h 138"/>
                    <a:gd name="T2" fmla="*/ 16 w 161"/>
                    <a:gd name="T3" fmla="*/ 133 h 138"/>
                    <a:gd name="T4" fmla="*/ 0 w 161"/>
                    <a:gd name="T5" fmla="*/ 109 h 138"/>
                    <a:gd name="T6" fmla="*/ 5 w 161"/>
                    <a:gd name="T7" fmla="*/ 78 h 138"/>
                    <a:gd name="T8" fmla="*/ 16 w 161"/>
                    <a:gd name="T9" fmla="*/ 65 h 138"/>
                    <a:gd name="T10" fmla="*/ 43 w 161"/>
                    <a:gd name="T11" fmla="*/ 62 h 138"/>
                    <a:gd name="T12" fmla="*/ 65 w 161"/>
                    <a:gd name="T13" fmla="*/ 51 h 138"/>
                    <a:gd name="T14" fmla="*/ 72 w 161"/>
                    <a:gd name="T15" fmla="*/ 25 h 138"/>
                    <a:gd name="T16" fmla="*/ 92 w 161"/>
                    <a:gd name="T17" fmla="*/ 15 h 138"/>
                    <a:gd name="T18" fmla="*/ 127 w 161"/>
                    <a:gd name="T19" fmla="*/ 13 h 138"/>
                    <a:gd name="T20" fmla="*/ 148 w 161"/>
                    <a:gd name="T21" fmla="*/ 0 h 138"/>
                    <a:gd name="T22" fmla="*/ 161 w 161"/>
                    <a:gd name="T23" fmla="*/ 13 h 138"/>
                    <a:gd name="T24" fmla="*/ 156 w 161"/>
                    <a:gd name="T25" fmla="*/ 25 h 138"/>
                    <a:gd name="T26" fmla="*/ 128 w 161"/>
                    <a:gd name="T27" fmla="*/ 44 h 138"/>
                    <a:gd name="T28" fmla="*/ 107 w 161"/>
                    <a:gd name="T29" fmla="*/ 49 h 138"/>
                    <a:gd name="T30" fmla="*/ 99 w 161"/>
                    <a:gd name="T31" fmla="*/ 65 h 138"/>
                    <a:gd name="T32" fmla="*/ 94 w 161"/>
                    <a:gd name="T33" fmla="*/ 91 h 138"/>
                    <a:gd name="T34" fmla="*/ 69 w 161"/>
                    <a:gd name="T35" fmla="*/ 98 h 138"/>
                    <a:gd name="T36" fmla="*/ 54 w 161"/>
                    <a:gd name="T37" fmla="*/ 94 h 138"/>
                    <a:gd name="T38" fmla="*/ 45 w 161"/>
                    <a:gd name="T39" fmla="*/ 105 h 138"/>
                    <a:gd name="T40" fmla="*/ 40 w 161"/>
                    <a:gd name="T41" fmla="*/ 123 h 138"/>
                    <a:gd name="T42" fmla="*/ 31 w 161"/>
                    <a:gd name="T43" fmla="*/ 138 h 13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61"/>
                    <a:gd name="T67" fmla="*/ 0 h 138"/>
                    <a:gd name="T68" fmla="*/ 161 w 161"/>
                    <a:gd name="T69" fmla="*/ 138 h 13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61" h="138">
                      <a:moveTo>
                        <a:pt x="31" y="138"/>
                      </a:moveTo>
                      <a:lnTo>
                        <a:pt x="16" y="133"/>
                      </a:lnTo>
                      <a:lnTo>
                        <a:pt x="0" y="109"/>
                      </a:lnTo>
                      <a:lnTo>
                        <a:pt x="5" y="78"/>
                      </a:lnTo>
                      <a:lnTo>
                        <a:pt x="16" y="65"/>
                      </a:lnTo>
                      <a:lnTo>
                        <a:pt x="43" y="62"/>
                      </a:lnTo>
                      <a:lnTo>
                        <a:pt x="65" y="51"/>
                      </a:lnTo>
                      <a:lnTo>
                        <a:pt x="72" y="25"/>
                      </a:lnTo>
                      <a:lnTo>
                        <a:pt x="92" y="15"/>
                      </a:lnTo>
                      <a:lnTo>
                        <a:pt x="127" y="13"/>
                      </a:lnTo>
                      <a:lnTo>
                        <a:pt x="148" y="0"/>
                      </a:lnTo>
                      <a:lnTo>
                        <a:pt x="161" y="13"/>
                      </a:lnTo>
                      <a:lnTo>
                        <a:pt x="156" y="25"/>
                      </a:lnTo>
                      <a:lnTo>
                        <a:pt x="128" y="44"/>
                      </a:lnTo>
                      <a:lnTo>
                        <a:pt x="107" y="49"/>
                      </a:lnTo>
                      <a:lnTo>
                        <a:pt x="99" y="65"/>
                      </a:lnTo>
                      <a:lnTo>
                        <a:pt x="94" y="91"/>
                      </a:lnTo>
                      <a:lnTo>
                        <a:pt x="69" y="98"/>
                      </a:lnTo>
                      <a:lnTo>
                        <a:pt x="54" y="94"/>
                      </a:lnTo>
                      <a:lnTo>
                        <a:pt x="45" y="105"/>
                      </a:lnTo>
                      <a:lnTo>
                        <a:pt x="40" y="123"/>
                      </a:lnTo>
                      <a:lnTo>
                        <a:pt x="31" y="1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278" name="Freeform 38"/>
                <p:cNvSpPr>
                  <a:spLocks/>
                </p:cNvSpPr>
                <p:nvPr/>
              </p:nvSpPr>
              <p:spPr bwMode="auto">
                <a:xfrm>
                  <a:off x="1590" y="1104"/>
                  <a:ext cx="123" cy="174"/>
                </a:xfrm>
                <a:custGeom>
                  <a:avLst/>
                  <a:gdLst>
                    <a:gd name="T0" fmla="*/ 48 w 123"/>
                    <a:gd name="T1" fmla="*/ 172 h 174"/>
                    <a:gd name="T2" fmla="*/ 31 w 123"/>
                    <a:gd name="T3" fmla="*/ 174 h 174"/>
                    <a:gd name="T4" fmla="*/ 9 w 123"/>
                    <a:gd name="T5" fmla="*/ 158 h 174"/>
                    <a:gd name="T6" fmla="*/ 0 w 123"/>
                    <a:gd name="T7" fmla="*/ 131 h 174"/>
                    <a:gd name="T8" fmla="*/ 4 w 123"/>
                    <a:gd name="T9" fmla="*/ 113 h 174"/>
                    <a:gd name="T10" fmla="*/ 29 w 123"/>
                    <a:gd name="T11" fmla="*/ 97 h 174"/>
                    <a:gd name="T12" fmla="*/ 46 w 123"/>
                    <a:gd name="T13" fmla="*/ 79 h 174"/>
                    <a:gd name="T14" fmla="*/ 46 w 123"/>
                    <a:gd name="T15" fmla="*/ 52 h 174"/>
                    <a:gd name="T16" fmla="*/ 59 w 123"/>
                    <a:gd name="T17" fmla="*/ 39 h 174"/>
                    <a:gd name="T18" fmla="*/ 90 w 123"/>
                    <a:gd name="T19" fmla="*/ 22 h 174"/>
                    <a:gd name="T20" fmla="*/ 106 w 123"/>
                    <a:gd name="T21" fmla="*/ 0 h 174"/>
                    <a:gd name="T22" fmla="*/ 121 w 123"/>
                    <a:gd name="T23" fmla="*/ 7 h 174"/>
                    <a:gd name="T24" fmla="*/ 123 w 123"/>
                    <a:gd name="T25" fmla="*/ 22 h 174"/>
                    <a:gd name="T26" fmla="*/ 105 w 123"/>
                    <a:gd name="T27" fmla="*/ 47 h 174"/>
                    <a:gd name="T28" fmla="*/ 84 w 123"/>
                    <a:gd name="T29" fmla="*/ 61 h 174"/>
                    <a:gd name="T30" fmla="*/ 86 w 123"/>
                    <a:gd name="T31" fmla="*/ 81 h 174"/>
                    <a:gd name="T32" fmla="*/ 90 w 123"/>
                    <a:gd name="T33" fmla="*/ 104 h 174"/>
                    <a:gd name="T34" fmla="*/ 68 w 123"/>
                    <a:gd name="T35" fmla="*/ 118 h 174"/>
                    <a:gd name="T36" fmla="*/ 59 w 123"/>
                    <a:gd name="T37" fmla="*/ 124 h 174"/>
                    <a:gd name="T38" fmla="*/ 51 w 123"/>
                    <a:gd name="T39" fmla="*/ 138 h 174"/>
                    <a:gd name="T40" fmla="*/ 50 w 123"/>
                    <a:gd name="T41" fmla="*/ 152 h 174"/>
                    <a:gd name="T42" fmla="*/ 48 w 123"/>
                    <a:gd name="T43" fmla="*/ 172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3"/>
                    <a:gd name="T67" fmla="*/ 0 h 174"/>
                    <a:gd name="T68" fmla="*/ 123 w 123"/>
                    <a:gd name="T69" fmla="*/ 174 h 1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3" h="174">
                      <a:moveTo>
                        <a:pt x="48" y="172"/>
                      </a:moveTo>
                      <a:lnTo>
                        <a:pt x="31" y="174"/>
                      </a:lnTo>
                      <a:lnTo>
                        <a:pt x="9" y="158"/>
                      </a:lnTo>
                      <a:lnTo>
                        <a:pt x="0" y="131"/>
                      </a:lnTo>
                      <a:lnTo>
                        <a:pt x="4" y="113"/>
                      </a:lnTo>
                      <a:lnTo>
                        <a:pt x="29" y="97"/>
                      </a:lnTo>
                      <a:lnTo>
                        <a:pt x="46" y="79"/>
                      </a:lnTo>
                      <a:lnTo>
                        <a:pt x="46" y="52"/>
                      </a:lnTo>
                      <a:lnTo>
                        <a:pt x="59" y="39"/>
                      </a:lnTo>
                      <a:lnTo>
                        <a:pt x="90" y="22"/>
                      </a:lnTo>
                      <a:lnTo>
                        <a:pt x="106" y="0"/>
                      </a:lnTo>
                      <a:lnTo>
                        <a:pt x="121" y="7"/>
                      </a:lnTo>
                      <a:lnTo>
                        <a:pt x="123" y="22"/>
                      </a:lnTo>
                      <a:lnTo>
                        <a:pt x="105" y="47"/>
                      </a:lnTo>
                      <a:lnTo>
                        <a:pt x="84" y="61"/>
                      </a:lnTo>
                      <a:lnTo>
                        <a:pt x="86" y="81"/>
                      </a:lnTo>
                      <a:lnTo>
                        <a:pt x="90" y="104"/>
                      </a:lnTo>
                      <a:lnTo>
                        <a:pt x="68" y="118"/>
                      </a:lnTo>
                      <a:lnTo>
                        <a:pt x="59" y="124"/>
                      </a:lnTo>
                      <a:lnTo>
                        <a:pt x="51" y="138"/>
                      </a:lnTo>
                      <a:lnTo>
                        <a:pt x="50" y="152"/>
                      </a:lnTo>
                      <a:lnTo>
                        <a:pt x="48" y="17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</p:grpSp>
        </p:grpSp>
        <p:grpSp>
          <p:nvGrpSpPr>
            <p:cNvPr id="36915" name="Group 39"/>
            <p:cNvGrpSpPr>
              <a:grpSpLocks/>
            </p:cNvGrpSpPr>
            <p:nvPr/>
          </p:nvGrpSpPr>
          <p:grpSpPr bwMode="auto">
            <a:xfrm rot="4286940" flipH="1">
              <a:off x="2096402" y="2060658"/>
              <a:ext cx="50133" cy="18206"/>
              <a:chOff x="4032" y="2817"/>
              <a:chExt cx="417" cy="635"/>
            </a:xfrm>
          </p:grpSpPr>
          <p:sp>
            <p:nvSpPr>
              <p:cNvPr id="36923" name="Oval 40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36924" name="Oval 41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grpSp>
          <p:nvGrpSpPr>
            <p:cNvPr id="36916" name="Group 42"/>
            <p:cNvGrpSpPr>
              <a:grpSpLocks/>
            </p:cNvGrpSpPr>
            <p:nvPr/>
          </p:nvGrpSpPr>
          <p:grpSpPr bwMode="auto">
            <a:xfrm rot="4286940" flipH="1">
              <a:off x="2068729" y="2060658"/>
              <a:ext cx="50133" cy="18206"/>
              <a:chOff x="4032" y="2817"/>
              <a:chExt cx="417" cy="635"/>
            </a:xfrm>
          </p:grpSpPr>
          <p:sp>
            <p:nvSpPr>
              <p:cNvPr id="36921" name="Oval 43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36922" name="Oval 44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sp>
          <p:nvSpPr>
            <p:cNvPr id="36917" name="Oval 45"/>
            <p:cNvSpPr>
              <a:spLocks noChangeArrowheads="1"/>
            </p:cNvSpPr>
            <p:nvPr/>
          </p:nvSpPr>
          <p:spPr bwMode="auto">
            <a:xfrm>
              <a:off x="2117645" y="2146915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918" name="Freeform 46"/>
            <p:cNvSpPr>
              <a:spLocks noChangeAspect="1"/>
            </p:cNvSpPr>
            <p:nvPr/>
          </p:nvSpPr>
          <p:spPr bwMode="auto">
            <a:xfrm>
              <a:off x="2036812" y="2681307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47"/>
            <p:cNvSpPr>
              <a:spLocks/>
            </p:cNvSpPr>
            <p:nvPr/>
          </p:nvSpPr>
          <p:spPr bwMode="auto">
            <a:xfrm>
              <a:off x="2141312" y="2630107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Rectangle 80"/>
            <p:cNvSpPr>
              <a:spLocks noChangeArrowheads="1"/>
            </p:cNvSpPr>
            <p:nvPr/>
          </p:nvSpPr>
          <p:spPr bwMode="auto">
            <a:xfrm flipH="1">
              <a:off x="1990078" y="220980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4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36873" name="Group 331"/>
          <p:cNvGrpSpPr>
            <a:grpSpLocks/>
          </p:cNvGrpSpPr>
          <p:nvPr/>
        </p:nvGrpSpPr>
        <p:grpSpPr bwMode="auto">
          <a:xfrm flipH="1">
            <a:off x="1981200" y="1371600"/>
            <a:ext cx="379413" cy="836613"/>
            <a:chOff x="3497585" y="4035074"/>
            <a:chExt cx="380134" cy="836963"/>
          </a:xfrm>
        </p:grpSpPr>
        <p:grpSp>
          <p:nvGrpSpPr>
            <p:cNvPr id="30" name="Group 26"/>
            <p:cNvGrpSpPr>
              <a:grpSpLocks/>
            </p:cNvGrpSpPr>
            <p:nvPr/>
          </p:nvGrpSpPr>
          <p:grpSpPr bwMode="auto">
            <a:xfrm>
              <a:off x="3497585" y="4035074"/>
              <a:ext cx="367389" cy="827019"/>
              <a:chOff x="589" y="532"/>
              <a:chExt cx="1009" cy="2326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31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321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2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3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5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33858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28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9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0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33861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19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20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33864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17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18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36910" name="Oval 45"/>
            <p:cNvSpPr>
              <a:spLocks noChangeArrowheads="1"/>
            </p:cNvSpPr>
            <p:nvPr/>
          </p:nvSpPr>
          <p:spPr bwMode="auto">
            <a:xfrm>
              <a:off x="3682919" y="4204314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911" name="Freeform 46"/>
            <p:cNvSpPr>
              <a:spLocks noChangeAspect="1"/>
            </p:cNvSpPr>
            <p:nvPr/>
          </p:nvSpPr>
          <p:spPr bwMode="auto">
            <a:xfrm>
              <a:off x="3602086" y="4738706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7"/>
            <p:cNvSpPr>
              <a:spLocks/>
            </p:cNvSpPr>
            <p:nvPr/>
          </p:nvSpPr>
          <p:spPr bwMode="auto">
            <a:xfrm>
              <a:off x="3706586" y="4687506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Rectangle 110"/>
            <p:cNvSpPr>
              <a:spLocks noChangeArrowheads="1"/>
            </p:cNvSpPr>
            <p:nvPr/>
          </p:nvSpPr>
          <p:spPr bwMode="auto">
            <a:xfrm flipH="1">
              <a:off x="3570182" y="4262517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3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33866" name="Group 28"/>
          <p:cNvGrpSpPr>
            <a:grpSpLocks/>
          </p:cNvGrpSpPr>
          <p:nvPr/>
        </p:nvGrpSpPr>
        <p:grpSpPr bwMode="auto">
          <a:xfrm>
            <a:off x="762000" y="1190625"/>
            <a:ext cx="1246188" cy="1249363"/>
            <a:chOff x="762000" y="1190625"/>
            <a:chExt cx="1246188" cy="1249363"/>
          </a:xfrm>
        </p:grpSpPr>
        <p:grpSp>
          <p:nvGrpSpPr>
            <p:cNvPr id="36895" name="Group 22"/>
            <p:cNvGrpSpPr>
              <a:grpSpLocks/>
            </p:cNvGrpSpPr>
            <p:nvPr/>
          </p:nvGrpSpPr>
          <p:grpSpPr bwMode="auto">
            <a:xfrm>
              <a:off x="762000" y="1190625"/>
              <a:ext cx="1246188" cy="1249363"/>
              <a:chOff x="480" y="750"/>
              <a:chExt cx="785" cy="787"/>
            </a:xfrm>
          </p:grpSpPr>
          <p:sp>
            <p:nvSpPr>
              <p:cNvPr id="36900" name="Oval 9"/>
              <p:cNvSpPr>
                <a:spLocks noChangeArrowheads="1"/>
              </p:cNvSpPr>
              <p:nvPr/>
            </p:nvSpPr>
            <p:spPr bwMode="auto">
              <a:xfrm>
                <a:off x="560" y="838"/>
                <a:ext cx="624" cy="624"/>
              </a:xfrm>
              <a:prstGeom prst="ellips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6901" name="Text Box 10"/>
              <p:cNvSpPr txBox="1">
                <a:spLocks noChangeArrowheads="1"/>
              </p:cNvSpPr>
              <p:nvPr/>
            </p:nvSpPr>
            <p:spPr bwMode="auto">
              <a:xfrm>
                <a:off x="785" y="75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1</a:t>
                </a:r>
              </a:p>
            </p:txBody>
          </p:sp>
          <p:sp>
            <p:nvSpPr>
              <p:cNvPr id="36902" name="Text Box 11"/>
              <p:cNvSpPr txBox="1">
                <a:spLocks noChangeArrowheads="1"/>
              </p:cNvSpPr>
              <p:nvPr/>
            </p:nvSpPr>
            <p:spPr bwMode="auto">
              <a:xfrm>
                <a:off x="1022" y="846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2</a:t>
                </a:r>
              </a:p>
            </p:txBody>
          </p:sp>
          <p:sp>
            <p:nvSpPr>
              <p:cNvPr id="36903" name="Text Box 12"/>
              <p:cNvSpPr txBox="1">
                <a:spLocks noChangeArrowheads="1"/>
              </p:cNvSpPr>
              <p:nvPr/>
            </p:nvSpPr>
            <p:spPr bwMode="auto">
              <a:xfrm>
                <a:off x="1108" y="106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3</a:t>
                </a:r>
              </a:p>
            </p:txBody>
          </p:sp>
          <p:sp>
            <p:nvSpPr>
              <p:cNvPr id="36904" name="Text Box 13"/>
              <p:cNvSpPr txBox="1">
                <a:spLocks noChangeArrowheads="1"/>
              </p:cNvSpPr>
              <p:nvPr/>
            </p:nvSpPr>
            <p:spPr bwMode="auto">
              <a:xfrm>
                <a:off x="802" y="138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5</a:t>
                </a:r>
              </a:p>
            </p:txBody>
          </p:sp>
          <p:sp>
            <p:nvSpPr>
              <p:cNvPr id="36905" name="Text Box 14"/>
              <p:cNvSpPr txBox="1">
                <a:spLocks noChangeArrowheads="1"/>
              </p:cNvSpPr>
              <p:nvPr/>
            </p:nvSpPr>
            <p:spPr bwMode="auto">
              <a:xfrm>
                <a:off x="480" y="106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7</a:t>
                </a:r>
              </a:p>
            </p:txBody>
          </p:sp>
          <p:sp>
            <p:nvSpPr>
              <p:cNvPr id="36906" name="Text Box 15"/>
              <p:cNvSpPr txBox="1">
                <a:spLocks noChangeArrowheads="1"/>
              </p:cNvSpPr>
              <p:nvPr/>
            </p:nvSpPr>
            <p:spPr bwMode="auto">
              <a:xfrm>
                <a:off x="570" y="129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6</a:t>
                </a:r>
              </a:p>
            </p:txBody>
          </p:sp>
          <p:sp>
            <p:nvSpPr>
              <p:cNvPr id="36907" name="Text Box 16"/>
              <p:cNvSpPr txBox="1">
                <a:spLocks noChangeArrowheads="1"/>
              </p:cNvSpPr>
              <p:nvPr/>
            </p:nvSpPr>
            <p:spPr bwMode="auto">
              <a:xfrm>
                <a:off x="560" y="86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8</a:t>
                </a:r>
              </a:p>
            </p:txBody>
          </p:sp>
          <p:sp>
            <p:nvSpPr>
              <p:cNvPr id="36908" name="Text Box 17"/>
              <p:cNvSpPr txBox="1">
                <a:spLocks noChangeArrowheads="1"/>
              </p:cNvSpPr>
              <p:nvPr/>
            </p:nvSpPr>
            <p:spPr bwMode="auto">
              <a:xfrm>
                <a:off x="1024" y="128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4</a:t>
                </a:r>
              </a:p>
            </p:txBody>
          </p:sp>
        </p:grpSp>
        <p:sp>
          <p:nvSpPr>
            <p:cNvPr id="36896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37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38" name="Freeform 43"/>
            <p:cNvSpPr>
              <a:spLocks/>
            </p:cNvSpPr>
            <p:nvPr/>
          </p:nvSpPr>
          <p:spPr bwMode="auto">
            <a:xfrm>
              <a:off x="1700213" y="1752600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6899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6875" name="Freeform 43"/>
          <p:cNvSpPr>
            <a:spLocks/>
          </p:cNvSpPr>
          <p:nvPr/>
        </p:nvSpPr>
        <p:spPr bwMode="auto">
          <a:xfrm>
            <a:off x="2249488" y="1411288"/>
            <a:ext cx="36512" cy="36512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6876" name="Freeform 43"/>
          <p:cNvSpPr>
            <a:spLocks/>
          </p:cNvSpPr>
          <p:nvPr/>
        </p:nvSpPr>
        <p:spPr bwMode="auto">
          <a:xfrm>
            <a:off x="1927225" y="2106613"/>
            <a:ext cx="36513" cy="36512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6877" name="Group 371"/>
          <p:cNvGrpSpPr>
            <a:grpSpLocks/>
          </p:cNvGrpSpPr>
          <p:nvPr/>
        </p:nvGrpSpPr>
        <p:grpSpPr bwMode="auto">
          <a:xfrm>
            <a:off x="627063" y="2143125"/>
            <a:ext cx="381000" cy="836613"/>
            <a:chOff x="1192566" y="2454274"/>
            <a:chExt cx="381000" cy="836614"/>
          </a:xfrm>
        </p:grpSpPr>
        <p:grpSp>
          <p:nvGrpSpPr>
            <p:cNvPr id="36890" name="Group 372"/>
            <p:cNvGrpSpPr>
              <a:grpSpLocks/>
            </p:cNvGrpSpPr>
            <p:nvPr/>
          </p:nvGrpSpPr>
          <p:grpSpPr bwMode="auto">
            <a:xfrm>
              <a:off x="1192566" y="2454274"/>
              <a:ext cx="381000" cy="836614"/>
              <a:chOff x="1201738" y="2454274"/>
              <a:chExt cx="381000" cy="836614"/>
            </a:xfrm>
          </p:grpSpPr>
          <p:grpSp>
            <p:nvGrpSpPr>
              <p:cNvPr id="33884" name="Group 25"/>
              <p:cNvGrpSpPr>
                <a:grpSpLocks/>
              </p:cNvGrpSpPr>
              <p:nvPr/>
            </p:nvGrpSpPr>
            <p:grpSpPr bwMode="auto">
              <a:xfrm flipH="1">
                <a:off x="1214510" y="2454274"/>
                <a:ext cx="368228" cy="826662"/>
                <a:chOff x="589" y="532"/>
                <a:chExt cx="1009" cy="2326"/>
              </a:xfrm>
              <a:solidFill>
                <a:srgbClr val="92D050"/>
              </a:solidFill>
            </p:grpSpPr>
            <p:grpSp>
              <p:nvGrpSpPr>
                <p:cNvPr id="18432" name="Group 26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589" y="532"/>
                  <a:chExt cx="1009" cy="2326"/>
                </a:xfrm>
                <a:grpFill/>
              </p:grpSpPr>
              <p:grpSp>
                <p:nvGrpSpPr>
                  <p:cNvPr id="18433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387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88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89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90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91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92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18434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394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395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396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397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18435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385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386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18436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38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38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379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lIns="274320" rIns="274320" anchor="ctr"/>
                <a:lstStyle/>
                <a:p>
                  <a:pPr eaLnBrk="0" hangingPunct="0">
                    <a:defRPr/>
                  </a:pPr>
                  <a:endParaRPr lang="en-US" sz="2400"/>
                </a:p>
              </p:txBody>
            </p:sp>
          </p:grpSp>
          <p:sp>
            <p:nvSpPr>
              <p:cNvPr id="36893" name="Freeform 46"/>
              <p:cNvSpPr>
                <a:spLocks noChangeAspect="1"/>
              </p:cNvSpPr>
              <p:nvPr/>
            </p:nvSpPr>
            <p:spPr bwMode="auto">
              <a:xfrm flipH="1">
                <a:off x="1315235" y="3157613"/>
                <a:ext cx="162764" cy="133275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4" name="Freeform 47"/>
              <p:cNvSpPr>
                <a:spLocks/>
              </p:cNvSpPr>
              <p:nvPr/>
            </p:nvSpPr>
            <p:spPr bwMode="auto">
              <a:xfrm flipH="1">
                <a:off x="1201738" y="3106435"/>
                <a:ext cx="171523" cy="113728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91" name="Rectangle 164"/>
            <p:cNvSpPr>
              <a:spLocks noChangeArrowheads="1"/>
            </p:cNvSpPr>
            <p:nvPr/>
          </p:nvSpPr>
          <p:spPr bwMode="auto">
            <a:xfrm>
              <a:off x="1269424" y="2663793"/>
              <a:ext cx="2487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6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36878" name="Group 397"/>
          <p:cNvGrpSpPr>
            <a:grpSpLocks/>
          </p:cNvGrpSpPr>
          <p:nvPr/>
        </p:nvGrpSpPr>
        <p:grpSpPr bwMode="auto">
          <a:xfrm>
            <a:off x="457200" y="1438275"/>
            <a:ext cx="381000" cy="836613"/>
            <a:chOff x="1192566" y="2454273"/>
            <a:chExt cx="381000" cy="836615"/>
          </a:xfrm>
        </p:grpSpPr>
        <p:grpSp>
          <p:nvGrpSpPr>
            <p:cNvPr id="36885" name="Group 398"/>
            <p:cNvGrpSpPr>
              <a:grpSpLocks/>
            </p:cNvGrpSpPr>
            <p:nvPr/>
          </p:nvGrpSpPr>
          <p:grpSpPr bwMode="auto">
            <a:xfrm>
              <a:off x="1192566" y="2454273"/>
              <a:ext cx="381000" cy="836615"/>
              <a:chOff x="1201738" y="2454273"/>
              <a:chExt cx="381000" cy="836615"/>
            </a:xfrm>
          </p:grpSpPr>
          <p:grpSp>
            <p:nvGrpSpPr>
              <p:cNvPr id="18439" name="Group 25"/>
              <p:cNvGrpSpPr>
                <a:grpSpLocks/>
              </p:cNvGrpSpPr>
              <p:nvPr/>
            </p:nvGrpSpPr>
            <p:grpSpPr bwMode="auto">
              <a:xfrm flipH="1">
                <a:off x="1214510" y="2454273"/>
                <a:ext cx="368228" cy="826662"/>
                <a:chOff x="589" y="532"/>
                <a:chExt cx="1009" cy="2326"/>
              </a:xfrm>
              <a:solidFill>
                <a:srgbClr val="92D050"/>
              </a:solidFill>
            </p:grpSpPr>
            <p:grpSp>
              <p:nvGrpSpPr>
                <p:cNvPr id="18440" name="Group 26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589" y="532"/>
                  <a:chExt cx="1009" cy="2326"/>
                </a:xfrm>
                <a:grpFill/>
              </p:grpSpPr>
              <p:grpSp>
                <p:nvGrpSpPr>
                  <p:cNvPr id="18441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413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14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15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16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17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18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18442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420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21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22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23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18443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11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12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18444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0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1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405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lIns="274320" rIns="274320" anchor="ctr"/>
                <a:lstStyle/>
                <a:p>
                  <a:pPr eaLnBrk="0" hangingPunct="0">
                    <a:defRPr/>
                  </a:pPr>
                  <a:endParaRPr lang="en-US" sz="2400"/>
                </a:p>
              </p:txBody>
            </p:sp>
          </p:grpSp>
          <p:sp>
            <p:nvSpPr>
              <p:cNvPr id="36888" name="Freeform 46"/>
              <p:cNvSpPr>
                <a:spLocks noChangeAspect="1"/>
              </p:cNvSpPr>
              <p:nvPr/>
            </p:nvSpPr>
            <p:spPr bwMode="auto">
              <a:xfrm flipH="1">
                <a:off x="1315235" y="3157613"/>
                <a:ext cx="162764" cy="133275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89" name="Freeform 47"/>
              <p:cNvSpPr>
                <a:spLocks/>
              </p:cNvSpPr>
              <p:nvPr/>
            </p:nvSpPr>
            <p:spPr bwMode="auto">
              <a:xfrm flipH="1">
                <a:off x="1201738" y="3106435"/>
                <a:ext cx="171523" cy="113728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86" name="Rectangle 164"/>
            <p:cNvSpPr>
              <a:spLocks noChangeArrowheads="1"/>
            </p:cNvSpPr>
            <p:nvPr/>
          </p:nvSpPr>
          <p:spPr bwMode="auto">
            <a:xfrm>
              <a:off x="1269424" y="2663793"/>
              <a:ext cx="2487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7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36879" name="Group 423"/>
          <p:cNvGrpSpPr>
            <a:grpSpLocks/>
          </p:cNvGrpSpPr>
          <p:nvPr/>
        </p:nvGrpSpPr>
        <p:grpSpPr bwMode="auto">
          <a:xfrm>
            <a:off x="762000" y="587375"/>
            <a:ext cx="381000" cy="836613"/>
            <a:chOff x="1192566" y="2454272"/>
            <a:chExt cx="381000" cy="836616"/>
          </a:xfrm>
        </p:grpSpPr>
        <p:grpSp>
          <p:nvGrpSpPr>
            <p:cNvPr id="36880" name="Group 424"/>
            <p:cNvGrpSpPr>
              <a:grpSpLocks/>
            </p:cNvGrpSpPr>
            <p:nvPr/>
          </p:nvGrpSpPr>
          <p:grpSpPr bwMode="auto">
            <a:xfrm>
              <a:off x="1192566" y="2454272"/>
              <a:ext cx="381000" cy="836616"/>
              <a:chOff x="1201738" y="2454272"/>
              <a:chExt cx="381000" cy="836616"/>
            </a:xfrm>
          </p:grpSpPr>
          <p:grpSp>
            <p:nvGrpSpPr>
              <p:cNvPr id="18448" name="Group 25"/>
              <p:cNvGrpSpPr>
                <a:grpSpLocks/>
              </p:cNvGrpSpPr>
              <p:nvPr/>
            </p:nvGrpSpPr>
            <p:grpSpPr bwMode="auto">
              <a:xfrm flipH="1">
                <a:off x="1214510" y="2454272"/>
                <a:ext cx="368228" cy="826662"/>
                <a:chOff x="589" y="532"/>
                <a:chExt cx="1009" cy="2326"/>
              </a:xfrm>
              <a:solidFill>
                <a:srgbClr val="92D050"/>
              </a:solidFill>
            </p:grpSpPr>
            <p:grpSp>
              <p:nvGrpSpPr>
                <p:cNvPr id="18449" name="Group 26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589" y="532"/>
                  <a:chExt cx="1009" cy="2326"/>
                </a:xfrm>
                <a:grpFill/>
              </p:grpSpPr>
              <p:grpSp>
                <p:nvGrpSpPr>
                  <p:cNvPr id="1845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439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40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41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42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43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44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18451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446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47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48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49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18452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37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38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18453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3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3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431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lIns="274320" rIns="274320" anchor="ctr"/>
                <a:lstStyle/>
                <a:p>
                  <a:pPr eaLnBrk="0" hangingPunct="0">
                    <a:defRPr/>
                  </a:pPr>
                  <a:endParaRPr lang="en-US" sz="2400"/>
                </a:p>
              </p:txBody>
            </p:sp>
          </p:grpSp>
          <p:sp>
            <p:nvSpPr>
              <p:cNvPr id="36883" name="Freeform 46"/>
              <p:cNvSpPr>
                <a:spLocks noChangeAspect="1"/>
              </p:cNvSpPr>
              <p:nvPr/>
            </p:nvSpPr>
            <p:spPr bwMode="auto">
              <a:xfrm flipH="1">
                <a:off x="1315235" y="3157613"/>
                <a:ext cx="162764" cy="133275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84" name="Freeform 47"/>
              <p:cNvSpPr>
                <a:spLocks/>
              </p:cNvSpPr>
              <p:nvPr/>
            </p:nvSpPr>
            <p:spPr bwMode="auto">
              <a:xfrm flipH="1">
                <a:off x="1201738" y="3106435"/>
                <a:ext cx="171523" cy="113728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81" name="Rectangle 164"/>
            <p:cNvSpPr>
              <a:spLocks noChangeArrowheads="1"/>
            </p:cNvSpPr>
            <p:nvPr/>
          </p:nvSpPr>
          <p:spPr bwMode="auto">
            <a:xfrm>
              <a:off x="1269424" y="2663793"/>
              <a:ext cx="2487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8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37891" name="Group 28"/>
          <p:cNvGrpSpPr>
            <a:grpSpLocks/>
          </p:cNvGrpSpPr>
          <p:nvPr/>
        </p:nvGrpSpPr>
        <p:grpSpPr bwMode="auto">
          <a:xfrm>
            <a:off x="762000" y="1190625"/>
            <a:ext cx="1246188" cy="1249363"/>
            <a:chOff x="762000" y="1190625"/>
            <a:chExt cx="1246188" cy="1249363"/>
          </a:xfrm>
        </p:grpSpPr>
        <p:grpSp>
          <p:nvGrpSpPr>
            <p:cNvPr id="37935" name="Group 22"/>
            <p:cNvGrpSpPr>
              <a:grpSpLocks/>
            </p:cNvGrpSpPr>
            <p:nvPr/>
          </p:nvGrpSpPr>
          <p:grpSpPr bwMode="auto">
            <a:xfrm>
              <a:off x="762000" y="1190625"/>
              <a:ext cx="1246188" cy="1249363"/>
              <a:chOff x="480" y="750"/>
              <a:chExt cx="785" cy="787"/>
            </a:xfrm>
          </p:grpSpPr>
          <p:sp>
            <p:nvSpPr>
              <p:cNvPr id="37940" name="Oval 9"/>
              <p:cNvSpPr>
                <a:spLocks noChangeArrowheads="1"/>
              </p:cNvSpPr>
              <p:nvPr/>
            </p:nvSpPr>
            <p:spPr bwMode="auto">
              <a:xfrm>
                <a:off x="560" y="838"/>
                <a:ext cx="624" cy="624"/>
              </a:xfrm>
              <a:prstGeom prst="ellips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7941" name="Text Box 10"/>
              <p:cNvSpPr txBox="1">
                <a:spLocks noChangeArrowheads="1"/>
              </p:cNvSpPr>
              <p:nvPr/>
            </p:nvSpPr>
            <p:spPr bwMode="auto">
              <a:xfrm>
                <a:off x="785" y="75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1</a:t>
                </a:r>
              </a:p>
            </p:txBody>
          </p:sp>
          <p:sp>
            <p:nvSpPr>
              <p:cNvPr id="37942" name="Text Box 11"/>
              <p:cNvSpPr txBox="1">
                <a:spLocks noChangeArrowheads="1"/>
              </p:cNvSpPr>
              <p:nvPr/>
            </p:nvSpPr>
            <p:spPr bwMode="auto">
              <a:xfrm>
                <a:off x="1022" y="846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2</a:t>
                </a:r>
              </a:p>
            </p:txBody>
          </p:sp>
          <p:sp>
            <p:nvSpPr>
              <p:cNvPr id="37943" name="Text Box 12"/>
              <p:cNvSpPr txBox="1">
                <a:spLocks noChangeArrowheads="1"/>
              </p:cNvSpPr>
              <p:nvPr/>
            </p:nvSpPr>
            <p:spPr bwMode="auto">
              <a:xfrm>
                <a:off x="1108" y="106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3</a:t>
                </a:r>
              </a:p>
            </p:txBody>
          </p:sp>
          <p:sp>
            <p:nvSpPr>
              <p:cNvPr id="37944" name="Text Box 13"/>
              <p:cNvSpPr txBox="1">
                <a:spLocks noChangeArrowheads="1"/>
              </p:cNvSpPr>
              <p:nvPr/>
            </p:nvSpPr>
            <p:spPr bwMode="auto">
              <a:xfrm>
                <a:off x="802" y="138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5</a:t>
                </a:r>
              </a:p>
            </p:txBody>
          </p:sp>
          <p:sp>
            <p:nvSpPr>
              <p:cNvPr id="37945" name="Text Box 14"/>
              <p:cNvSpPr txBox="1">
                <a:spLocks noChangeArrowheads="1"/>
              </p:cNvSpPr>
              <p:nvPr/>
            </p:nvSpPr>
            <p:spPr bwMode="auto">
              <a:xfrm>
                <a:off x="480" y="106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7</a:t>
                </a:r>
              </a:p>
            </p:txBody>
          </p:sp>
          <p:sp>
            <p:nvSpPr>
              <p:cNvPr id="37946" name="Text Box 15"/>
              <p:cNvSpPr txBox="1">
                <a:spLocks noChangeArrowheads="1"/>
              </p:cNvSpPr>
              <p:nvPr/>
            </p:nvSpPr>
            <p:spPr bwMode="auto">
              <a:xfrm>
                <a:off x="570" y="129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6</a:t>
                </a:r>
              </a:p>
            </p:txBody>
          </p:sp>
          <p:sp>
            <p:nvSpPr>
              <p:cNvPr id="37947" name="Text Box 16"/>
              <p:cNvSpPr txBox="1">
                <a:spLocks noChangeArrowheads="1"/>
              </p:cNvSpPr>
              <p:nvPr/>
            </p:nvSpPr>
            <p:spPr bwMode="auto">
              <a:xfrm>
                <a:off x="560" y="86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8</a:t>
                </a:r>
              </a:p>
            </p:txBody>
          </p:sp>
          <p:sp>
            <p:nvSpPr>
              <p:cNvPr id="37948" name="Text Box 17"/>
              <p:cNvSpPr txBox="1">
                <a:spLocks noChangeArrowheads="1"/>
              </p:cNvSpPr>
              <p:nvPr/>
            </p:nvSpPr>
            <p:spPr bwMode="auto">
              <a:xfrm>
                <a:off x="1024" y="128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4</a:t>
                </a:r>
              </a:p>
            </p:txBody>
          </p:sp>
        </p:grpSp>
        <p:sp>
          <p:nvSpPr>
            <p:cNvPr id="37936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4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65" name="Freeform 43"/>
            <p:cNvSpPr>
              <a:spLocks/>
            </p:cNvSpPr>
            <p:nvPr/>
          </p:nvSpPr>
          <p:spPr bwMode="auto">
            <a:xfrm>
              <a:off x="1700213" y="1752600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7939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89"/>
          <p:cNvGrpSpPr>
            <a:grpSpLocks/>
          </p:cNvGrpSpPr>
          <p:nvPr/>
        </p:nvGrpSpPr>
        <p:grpSpPr bwMode="auto">
          <a:xfrm>
            <a:off x="762000" y="2219325"/>
            <a:ext cx="4738688" cy="2001838"/>
            <a:chOff x="762000" y="2219325"/>
            <a:chExt cx="4738688" cy="2001838"/>
          </a:xfrm>
        </p:grpSpPr>
        <p:grpSp>
          <p:nvGrpSpPr>
            <p:cNvPr id="37893" name="Group 316"/>
            <p:cNvGrpSpPr>
              <a:grpSpLocks/>
            </p:cNvGrpSpPr>
            <p:nvPr/>
          </p:nvGrpSpPr>
          <p:grpSpPr bwMode="auto">
            <a:xfrm>
              <a:off x="838939" y="2286625"/>
              <a:ext cx="380327" cy="836509"/>
              <a:chOff x="610328" y="2287422"/>
              <a:chExt cx="380272" cy="836779"/>
            </a:xfrm>
          </p:grpSpPr>
          <p:grpSp>
            <p:nvGrpSpPr>
              <p:cNvPr id="37910" name="Group 24"/>
              <p:cNvGrpSpPr>
                <a:grpSpLocks/>
              </p:cNvGrpSpPr>
              <p:nvPr/>
            </p:nvGrpSpPr>
            <p:grpSpPr bwMode="auto">
              <a:xfrm>
                <a:off x="610328" y="2287422"/>
                <a:ext cx="380272" cy="836779"/>
                <a:chOff x="866" y="469"/>
                <a:chExt cx="1044" cy="2354"/>
              </a:xfrm>
            </p:grpSpPr>
            <p:grpSp>
              <p:nvGrpSpPr>
                <p:cNvPr id="37912" name="Group 25"/>
                <p:cNvGrpSpPr>
                  <a:grpSpLocks/>
                </p:cNvGrpSpPr>
                <p:nvPr/>
              </p:nvGrpSpPr>
              <p:grpSpPr bwMode="auto">
                <a:xfrm>
                  <a:off x="866" y="469"/>
                  <a:ext cx="1009" cy="2326"/>
                  <a:chOff x="589" y="532"/>
                  <a:chExt cx="1009" cy="2326"/>
                </a:xfrm>
              </p:grpSpPr>
              <p:grpSp>
                <p:nvGrpSpPr>
                  <p:cNvPr id="37915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37917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1151" y="1104"/>
                      <a:chExt cx="686" cy="1741"/>
                    </a:xfrm>
                  </p:grpSpPr>
                  <p:sp>
                    <p:nvSpPr>
                      <p:cNvPr id="37924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7925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7926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7927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7928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7929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37930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37931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7932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7933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7934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7918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37922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37923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37919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37920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37921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37916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37913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7911" name="Rectangle 270"/>
              <p:cNvSpPr>
                <a:spLocks noChangeArrowheads="1"/>
              </p:cNvSpPr>
              <p:nvPr/>
            </p:nvSpPr>
            <p:spPr bwMode="auto">
              <a:xfrm flipH="1">
                <a:off x="674492" y="2496979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1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7894" name="Freeform 315"/>
            <p:cNvSpPr>
              <a:spLocks/>
            </p:cNvSpPr>
            <p:nvPr/>
          </p:nvSpPr>
          <p:spPr bwMode="auto">
            <a:xfrm>
              <a:off x="1447898" y="2313251"/>
              <a:ext cx="45726" cy="811304"/>
            </a:xfrm>
            <a:custGeom>
              <a:avLst/>
              <a:gdLst>
                <a:gd name="T0" fmla="*/ 45775 w 45719"/>
                <a:gd name="T1" fmla="*/ 0 h 1748901"/>
                <a:gd name="T2" fmla="*/ 45775 w 45719"/>
                <a:gd name="T3" fmla="*/ 808 h 1748901"/>
                <a:gd name="T4" fmla="*/ 45775 w 45719"/>
                <a:gd name="T5" fmla="*/ 808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5" name="Rectangle 317"/>
            <p:cNvSpPr>
              <a:spLocks noChangeArrowheads="1"/>
            </p:cNvSpPr>
            <p:nvPr/>
          </p:nvSpPr>
          <p:spPr bwMode="auto">
            <a:xfrm>
              <a:off x="1761623" y="2219325"/>
              <a:ext cx="3739065" cy="953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Boy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can’t differentiate </a:t>
              </a:r>
              <a:br>
                <a:rPr lang="en-US" altLang="en-US" sz="2800"/>
              </a:br>
              <a:r>
                <a:rPr lang="en-US" altLang="en-US" sz="2800"/>
                <a:t>between these universes.</a:t>
              </a:r>
              <a:endParaRPr lang="en-CA" altLang="en-US" sz="2800"/>
            </a:p>
          </p:txBody>
        </p:sp>
        <p:grpSp>
          <p:nvGrpSpPr>
            <p:cNvPr id="37896" name="Group 318"/>
            <p:cNvGrpSpPr>
              <a:grpSpLocks/>
            </p:cNvGrpSpPr>
            <p:nvPr/>
          </p:nvGrpSpPr>
          <p:grpSpPr bwMode="auto">
            <a:xfrm>
              <a:off x="762000" y="2971800"/>
              <a:ext cx="1246188" cy="1249363"/>
              <a:chOff x="762000" y="2971800"/>
              <a:chExt cx="1246188" cy="1249363"/>
            </a:xfrm>
          </p:grpSpPr>
          <p:grpSp>
            <p:nvGrpSpPr>
              <p:cNvPr id="37897" name="Group 22"/>
              <p:cNvGrpSpPr>
                <a:grpSpLocks/>
              </p:cNvGrpSpPr>
              <p:nvPr/>
            </p:nvGrpSpPr>
            <p:grpSpPr bwMode="auto">
              <a:xfrm>
                <a:off x="762000" y="2971800"/>
                <a:ext cx="1246188" cy="1249363"/>
                <a:chOff x="480" y="750"/>
                <a:chExt cx="785" cy="787"/>
              </a:xfrm>
            </p:grpSpPr>
            <p:sp>
              <p:nvSpPr>
                <p:cNvPr id="37901" name="Oval 9"/>
                <p:cNvSpPr>
                  <a:spLocks noChangeArrowheads="1"/>
                </p:cNvSpPr>
                <p:nvPr/>
              </p:nvSpPr>
              <p:spPr bwMode="auto">
                <a:xfrm>
                  <a:off x="560" y="838"/>
                  <a:ext cx="624" cy="624"/>
                </a:xfrm>
                <a:prstGeom prst="ellips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37902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785" y="75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1</a:t>
                  </a:r>
                </a:p>
              </p:txBody>
            </p:sp>
            <p:sp>
              <p:nvSpPr>
                <p:cNvPr id="37903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1022" y="846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2</a:t>
                  </a:r>
                </a:p>
              </p:txBody>
            </p:sp>
            <p:sp>
              <p:nvSpPr>
                <p:cNvPr id="37904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1108" y="106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3</a:t>
                  </a:r>
                </a:p>
              </p:txBody>
            </p:sp>
            <p:sp>
              <p:nvSpPr>
                <p:cNvPr id="37905" name="Text Box 13"/>
                <p:cNvSpPr txBox="1">
                  <a:spLocks noChangeArrowheads="1"/>
                </p:cNvSpPr>
                <p:nvPr/>
              </p:nvSpPr>
              <p:spPr bwMode="auto">
                <a:xfrm>
                  <a:off x="802" y="138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5</a:t>
                  </a:r>
                </a:p>
              </p:txBody>
            </p:sp>
            <p:sp>
              <p:nvSpPr>
                <p:cNvPr id="37906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480" y="106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7</a:t>
                  </a:r>
                </a:p>
              </p:txBody>
            </p:sp>
            <p:sp>
              <p:nvSpPr>
                <p:cNvPr id="37907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570" y="129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6</a:t>
                  </a:r>
                </a:p>
              </p:txBody>
            </p:sp>
            <p:sp>
              <p:nvSpPr>
                <p:cNvPr id="37908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560" y="86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8</a:t>
                  </a:r>
                </a:p>
              </p:txBody>
            </p:sp>
            <p:sp>
              <p:nvSpPr>
                <p:cNvPr id="37909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1024" y="128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4</a:t>
                  </a:r>
                </a:p>
              </p:txBody>
            </p:sp>
          </p:grpSp>
          <p:sp>
            <p:nvSpPr>
              <p:cNvPr id="78" name="Freeform 43"/>
              <p:cNvSpPr>
                <a:spLocks/>
              </p:cNvSpPr>
              <p:nvPr/>
            </p:nvSpPr>
            <p:spPr bwMode="auto">
              <a:xfrm>
                <a:off x="1587500" y="3290888"/>
                <a:ext cx="111125" cy="107950"/>
              </a:xfrm>
              <a:custGeom>
                <a:avLst/>
                <a:gdLst>
                  <a:gd name="T0" fmla="*/ 13188286 w 153"/>
                  <a:gd name="T1" fmla="*/ 5277095 h 182"/>
                  <a:gd name="T2" fmla="*/ 13188286 w 153"/>
                  <a:gd name="T3" fmla="*/ 47493851 h 182"/>
                  <a:gd name="T4" fmla="*/ 36926907 w 153"/>
                  <a:gd name="T5" fmla="*/ 49956533 h 182"/>
                  <a:gd name="T6" fmla="*/ 68577920 w 153"/>
                  <a:gd name="T7" fmla="*/ 49956533 h 182"/>
                  <a:gd name="T8" fmla="*/ 80183578 w 153"/>
                  <a:gd name="T9" fmla="*/ 21108379 h 182"/>
                  <a:gd name="T10" fmla="*/ 60664807 w 153"/>
                  <a:gd name="T11" fmla="*/ 10554190 h 182"/>
                  <a:gd name="T12" fmla="*/ 36926907 w 153"/>
                  <a:gd name="T13" fmla="*/ 0 h 182"/>
                  <a:gd name="T14" fmla="*/ 13188286 w 153"/>
                  <a:gd name="T15" fmla="*/ 5277095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</a:schemeClr>
              </a:solidFill>
              <a:ln w="25400" cap="flat" cmpd="sng">
                <a:solidFill>
                  <a:schemeClr val="tx1">
                    <a:lumMod val="6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79" name="Freeform 43"/>
              <p:cNvSpPr>
                <a:spLocks/>
              </p:cNvSpPr>
              <p:nvPr/>
            </p:nvSpPr>
            <p:spPr bwMode="auto">
              <a:xfrm>
                <a:off x="1700213" y="3533775"/>
                <a:ext cx="111125" cy="107950"/>
              </a:xfrm>
              <a:custGeom>
                <a:avLst/>
                <a:gdLst>
                  <a:gd name="T0" fmla="*/ 13188286 w 153"/>
                  <a:gd name="T1" fmla="*/ 5277095 h 182"/>
                  <a:gd name="T2" fmla="*/ 13188286 w 153"/>
                  <a:gd name="T3" fmla="*/ 47493851 h 182"/>
                  <a:gd name="T4" fmla="*/ 36926907 w 153"/>
                  <a:gd name="T5" fmla="*/ 49956533 h 182"/>
                  <a:gd name="T6" fmla="*/ 68577920 w 153"/>
                  <a:gd name="T7" fmla="*/ 49956533 h 182"/>
                  <a:gd name="T8" fmla="*/ 80183578 w 153"/>
                  <a:gd name="T9" fmla="*/ 21108379 h 182"/>
                  <a:gd name="T10" fmla="*/ 60664807 w 153"/>
                  <a:gd name="T11" fmla="*/ 10554190 h 182"/>
                  <a:gd name="T12" fmla="*/ 36926907 w 153"/>
                  <a:gd name="T13" fmla="*/ 0 h 182"/>
                  <a:gd name="T14" fmla="*/ 13188286 w 153"/>
                  <a:gd name="T15" fmla="*/ 5277095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5400" cap="flat" cmpd="sng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37900" name="Freeform 43"/>
              <p:cNvSpPr>
                <a:spLocks/>
              </p:cNvSpPr>
              <p:nvPr/>
            </p:nvSpPr>
            <p:spPr bwMode="auto">
              <a:xfrm>
                <a:off x="1595024" y="3806765"/>
                <a:ext cx="111125" cy="107950"/>
              </a:xfrm>
              <a:custGeom>
                <a:avLst/>
                <a:gdLst>
                  <a:gd name="T0" fmla="*/ 2147483647 w 153"/>
                  <a:gd name="T1" fmla="*/ 2147483647 h 182"/>
                  <a:gd name="T2" fmla="*/ 2147483647 w 153"/>
                  <a:gd name="T3" fmla="*/ 2147483647 h 182"/>
                  <a:gd name="T4" fmla="*/ 2147483647 w 153"/>
                  <a:gd name="T5" fmla="*/ 2147483647 h 182"/>
                  <a:gd name="T6" fmla="*/ 2147483647 w 153"/>
                  <a:gd name="T7" fmla="*/ 2147483647 h 182"/>
                  <a:gd name="T8" fmla="*/ 2147483647 w 153"/>
                  <a:gd name="T9" fmla="*/ 2147483647 h 182"/>
                  <a:gd name="T10" fmla="*/ 2147483647 w 153"/>
                  <a:gd name="T11" fmla="*/ 2147483647 h 182"/>
                  <a:gd name="T12" fmla="*/ 2147483647 w 153"/>
                  <a:gd name="T13" fmla="*/ 0 h 182"/>
                  <a:gd name="T14" fmla="*/ 2147483647 w 153"/>
                  <a:gd name="T15" fmla="*/ 2147483647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25400" cap="flat" cmpd="sng">
                <a:solidFill>
                  <a:schemeClr val="tx2"/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38915" name="Group 28"/>
          <p:cNvGrpSpPr>
            <a:grpSpLocks/>
          </p:cNvGrpSpPr>
          <p:nvPr/>
        </p:nvGrpSpPr>
        <p:grpSpPr bwMode="auto">
          <a:xfrm>
            <a:off x="762000" y="1190625"/>
            <a:ext cx="1246188" cy="1249363"/>
            <a:chOff x="762000" y="1190625"/>
            <a:chExt cx="1246188" cy="1249363"/>
          </a:xfrm>
        </p:grpSpPr>
        <p:grpSp>
          <p:nvGrpSpPr>
            <p:cNvPr id="39066" name="Group 22"/>
            <p:cNvGrpSpPr>
              <a:grpSpLocks/>
            </p:cNvGrpSpPr>
            <p:nvPr/>
          </p:nvGrpSpPr>
          <p:grpSpPr bwMode="auto">
            <a:xfrm>
              <a:off x="762000" y="1190625"/>
              <a:ext cx="1246188" cy="1249363"/>
              <a:chOff x="480" y="750"/>
              <a:chExt cx="785" cy="787"/>
            </a:xfrm>
          </p:grpSpPr>
          <p:sp>
            <p:nvSpPr>
              <p:cNvPr id="39071" name="Oval 9"/>
              <p:cNvSpPr>
                <a:spLocks noChangeArrowheads="1"/>
              </p:cNvSpPr>
              <p:nvPr/>
            </p:nvSpPr>
            <p:spPr bwMode="auto">
              <a:xfrm>
                <a:off x="560" y="838"/>
                <a:ext cx="624" cy="624"/>
              </a:xfrm>
              <a:prstGeom prst="ellips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9072" name="Text Box 10"/>
              <p:cNvSpPr txBox="1">
                <a:spLocks noChangeArrowheads="1"/>
              </p:cNvSpPr>
              <p:nvPr/>
            </p:nvSpPr>
            <p:spPr bwMode="auto">
              <a:xfrm>
                <a:off x="785" y="75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1</a:t>
                </a:r>
              </a:p>
            </p:txBody>
          </p:sp>
          <p:sp>
            <p:nvSpPr>
              <p:cNvPr id="39073" name="Text Box 11"/>
              <p:cNvSpPr txBox="1">
                <a:spLocks noChangeArrowheads="1"/>
              </p:cNvSpPr>
              <p:nvPr/>
            </p:nvSpPr>
            <p:spPr bwMode="auto">
              <a:xfrm>
                <a:off x="1022" y="846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2</a:t>
                </a:r>
              </a:p>
            </p:txBody>
          </p:sp>
          <p:sp>
            <p:nvSpPr>
              <p:cNvPr id="39074" name="Text Box 12"/>
              <p:cNvSpPr txBox="1">
                <a:spLocks noChangeArrowheads="1"/>
              </p:cNvSpPr>
              <p:nvPr/>
            </p:nvSpPr>
            <p:spPr bwMode="auto">
              <a:xfrm>
                <a:off x="1108" y="106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3</a:t>
                </a:r>
              </a:p>
            </p:txBody>
          </p:sp>
          <p:sp>
            <p:nvSpPr>
              <p:cNvPr id="39075" name="Text Box 13"/>
              <p:cNvSpPr txBox="1">
                <a:spLocks noChangeArrowheads="1"/>
              </p:cNvSpPr>
              <p:nvPr/>
            </p:nvSpPr>
            <p:spPr bwMode="auto">
              <a:xfrm>
                <a:off x="802" y="138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5</a:t>
                </a:r>
              </a:p>
            </p:txBody>
          </p:sp>
          <p:sp>
            <p:nvSpPr>
              <p:cNvPr id="39076" name="Text Box 14"/>
              <p:cNvSpPr txBox="1">
                <a:spLocks noChangeArrowheads="1"/>
              </p:cNvSpPr>
              <p:nvPr/>
            </p:nvSpPr>
            <p:spPr bwMode="auto">
              <a:xfrm>
                <a:off x="480" y="106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7</a:t>
                </a:r>
              </a:p>
            </p:txBody>
          </p:sp>
          <p:sp>
            <p:nvSpPr>
              <p:cNvPr id="39077" name="Text Box 15"/>
              <p:cNvSpPr txBox="1">
                <a:spLocks noChangeArrowheads="1"/>
              </p:cNvSpPr>
              <p:nvPr/>
            </p:nvSpPr>
            <p:spPr bwMode="auto">
              <a:xfrm>
                <a:off x="570" y="129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6</a:t>
                </a:r>
              </a:p>
            </p:txBody>
          </p:sp>
          <p:sp>
            <p:nvSpPr>
              <p:cNvPr id="39078" name="Text Box 16"/>
              <p:cNvSpPr txBox="1">
                <a:spLocks noChangeArrowheads="1"/>
              </p:cNvSpPr>
              <p:nvPr/>
            </p:nvSpPr>
            <p:spPr bwMode="auto">
              <a:xfrm>
                <a:off x="560" y="86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8</a:t>
                </a:r>
              </a:p>
            </p:txBody>
          </p:sp>
          <p:sp>
            <p:nvSpPr>
              <p:cNvPr id="39079" name="Text Box 17"/>
              <p:cNvSpPr txBox="1">
                <a:spLocks noChangeArrowheads="1"/>
              </p:cNvSpPr>
              <p:nvPr/>
            </p:nvSpPr>
            <p:spPr bwMode="auto">
              <a:xfrm>
                <a:off x="1024" y="128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4</a:t>
                </a:r>
              </a:p>
            </p:txBody>
          </p:sp>
        </p:grpSp>
        <p:sp>
          <p:nvSpPr>
            <p:cNvPr id="39067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4000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4001" name="Freeform 43"/>
            <p:cNvSpPr>
              <a:spLocks/>
            </p:cNvSpPr>
            <p:nvPr/>
          </p:nvSpPr>
          <p:spPr bwMode="auto">
            <a:xfrm>
              <a:off x="1700213" y="1752600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070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38916" name="Group 316"/>
          <p:cNvGrpSpPr>
            <a:grpSpLocks/>
          </p:cNvGrpSpPr>
          <p:nvPr/>
        </p:nvGrpSpPr>
        <p:grpSpPr bwMode="auto">
          <a:xfrm>
            <a:off x="838200" y="2286000"/>
            <a:ext cx="381000" cy="836613"/>
            <a:chOff x="610328" y="2287422"/>
            <a:chExt cx="380272" cy="836779"/>
          </a:xfrm>
        </p:grpSpPr>
        <p:grpSp>
          <p:nvGrpSpPr>
            <p:cNvPr id="39041" name="Group 24"/>
            <p:cNvGrpSpPr>
              <a:grpSpLocks/>
            </p:cNvGrpSpPr>
            <p:nvPr/>
          </p:nvGrpSpPr>
          <p:grpSpPr bwMode="auto">
            <a:xfrm>
              <a:off x="610328" y="2287422"/>
              <a:ext cx="380272" cy="836779"/>
              <a:chOff x="866" y="469"/>
              <a:chExt cx="1044" cy="2354"/>
            </a:xfrm>
          </p:grpSpPr>
          <p:grpSp>
            <p:nvGrpSpPr>
              <p:cNvPr id="39043" name="Group 25"/>
              <p:cNvGrpSpPr>
                <a:grpSpLocks/>
              </p:cNvGrpSpPr>
              <p:nvPr/>
            </p:nvGrpSpPr>
            <p:grpSpPr bwMode="auto">
              <a:xfrm>
                <a:off x="866" y="469"/>
                <a:ext cx="1009" cy="2326"/>
                <a:chOff x="589" y="532"/>
                <a:chExt cx="1009" cy="2326"/>
              </a:xfrm>
            </p:grpSpPr>
            <p:grpSp>
              <p:nvGrpSpPr>
                <p:cNvPr id="39046" name="Group 26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589" y="532"/>
                  <a:chExt cx="1009" cy="2326"/>
                </a:xfrm>
              </p:grpSpPr>
              <p:grpSp>
                <p:nvGrpSpPr>
                  <p:cNvPr id="39048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</p:grpSpPr>
                <p:sp>
                  <p:nvSpPr>
                    <p:cNvPr id="39055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056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057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058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059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060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9061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39062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063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064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065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9049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39053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39054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39050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39051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39052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39047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39044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42" name="Rectangle 270"/>
            <p:cNvSpPr>
              <a:spLocks noChangeArrowheads="1"/>
            </p:cNvSpPr>
            <p:nvPr/>
          </p:nvSpPr>
          <p:spPr bwMode="auto">
            <a:xfrm flipH="1">
              <a:off x="674492" y="2496979"/>
              <a:ext cx="24878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1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38917" name="Group 318"/>
          <p:cNvGrpSpPr>
            <a:grpSpLocks/>
          </p:cNvGrpSpPr>
          <p:nvPr/>
        </p:nvGrpSpPr>
        <p:grpSpPr bwMode="auto">
          <a:xfrm>
            <a:off x="762000" y="2971800"/>
            <a:ext cx="1246188" cy="1249363"/>
            <a:chOff x="762000" y="2971800"/>
            <a:chExt cx="1246188" cy="1249363"/>
          </a:xfrm>
        </p:grpSpPr>
        <p:grpSp>
          <p:nvGrpSpPr>
            <p:cNvPr id="39028" name="Group 22"/>
            <p:cNvGrpSpPr>
              <a:grpSpLocks/>
            </p:cNvGrpSpPr>
            <p:nvPr/>
          </p:nvGrpSpPr>
          <p:grpSpPr bwMode="auto">
            <a:xfrm>
              <a:off x="762000" y="2971800"/>
              <a:ext cx="1246188" cy="1249363"/>
              <a:chOff x="480" y="750"/>
              <a:chExt cx="785" cy="787"/>
            </a:xfrm>
          </p:grpSpPr>
          <p:sp>
            <p:nvSpPr>
              <p:cNvPr id="39032" name="Oval 9"/>
              <p:cNvSpPr>
                <a:spLocks noChangeArrowheads="1"/>
              </p:cNvSpPr>
              <p:nvPr/>
            </p:nvSpPr>
            <p:spPr bwMode="auto">
              <a:xfrm>
                <a:off x="560" y="838"/>
                <a:ext cx="624" cy="624"/>
              </a:xfrm>
              <a:prstGeom prst="ellips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9033" name="Text Box 10"/>
              <p:cNvSpPr txBox="1">
                <a:spLocks noChangeArrowheads="1"/>
              </p:cNvSpPr>
              <p:nvPr/>
            </p:nvSpPr>
            <p:spPr bwMode="auto">
              <a:xfrm>
                <a:off x="785" y="75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1</a:t>
                </a:r>
              </a:p>
            </p:txBody>
          </p:sp>
          <p:sp>
            <p:nvSpPr>
              <p:cNvPr id="39034" name="Text Box 11"/>
              <p:cNvSpPr txBox="1">
                <a:spLocks noChangeArrowheads="1"/>
              </p:cNvSpPr>
              <p:nvPr/>
            </p:nvSpPr>
            <p:spPr bwMode="auto">
              <a:xfrm>
                <a:off x="1022" y="846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2</a:t>
                </a:r>
              </a:p>
            </p:txBody>
          </p:sp>
          <p:sp>
            <p:nvSpPr>
              <p:cNvPr id="39035" name="Text Box 12"/>
              <p:cNvSpPr txBox="1">
                <a:spLocks noChangeArrowheads="1"/>
              </p:cNvSpPr>
              <p:nvPr/>
            </p:nvSpPr>
            <p:spPr bwMode="auto">
              <a:xfrm>
                <a:off x="1108" y="106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3</a:t>
                </a:r>
              </a:p>
            </p:txBody>
          </p:sp>
          <p:sp>
            <p:nvSpPr>
              <p:cNvPr id="39036" name="Text Box 13"/>
              <p:cNvSpPr txBox="1">
                <a:spLocks noChangeArrowheads="1"/>
              </p:cNvSpPr>
              <p:nvPr/>
            </p:nvSpPr>
            <p:spPr bwMode="auto">
              <a:xfrm>
                <a:off x="802" y="138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5</a:t>
                </a:r>
              </a:p>
            </p:txBody>
          </p:sp>
          <p:sp>
            <p:nvSpPr>
              <p:cNvPr id="39037" name="Text Box 14"/>
              <p:cNvSpPr txBox="1">
                <a:spLocks noChangeArrowheads="1"/>
              </p:cNvSpPr>
              <p:nvPr/>
            </p:nvSpPr>
            <p:spPr bwMode="auto">
              <a:xfrm>
                <a:off x="480" y="106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7</a:t>
                </a:r>
              </a:p>
            </p:txBody>
          </p:sp>
          <p:sp>
            <p:nvSpPr>
              <p:cNvPr id="39038" name="Text Box 15"/>
              <p:cNvSpPr txBox="1">
                <a:spLocks noChangeArrowheads="1"/>
              </p:cNvSpPr>
              <p:nvPr/>
            </p:nvSpPr>
            <p:spPr bwMode="auto">
              <a:xfrm>
                <a:off x="570" y="129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6</a:t>
                </a:r>
              </a:p>
            </p:txBody>
          </p:sp>
          <p:sp>
            <p:nvSpPr>
              <p:cNvPr id="39039" name="Text Box 16"/>
              <p:cNvSpPr txBox="1">
                <a:spLocks noChangeArrowheads="1"/>
              </p:cNvSpPr>
              <p:nvPr/>
            </p:nvSpPr>
            <p:spPr bwMode="auto">
              <a:xfrm>
                <a:off x="560" y="86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8</a:t>
                </a:r>
              </a:p>
            </p:txBody>
          </p:sp>
          <p:sp>
            <p:nvSpPr>
              <p:cNvPr id="39040" name="Text Box 17"/>
              <p:cNvSpPr txBox="1">
                <a:spLocks noChangeArrowheads="1"/>
              </p:cNvSpPr>
              <p:nvPr/>
            </p:nvSpPr>
            <p:spPr bwMode="auto">
              <a:xfrm>
                <a:off x="1024" y="128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4</a:t>
                </a:r>
              </a:p>
            </p:txBody>
          </p:sp>
        </p:grpSp>
        <p:sp>
          <p:nvSpPr>
            <p:cNvPr id="33961" name="Freeform 43"/>
            <p:cNvSpPr>
              <a:spLocks/>
            </p:cNvSpPr>
            <p:nvPr/>
          </p:nvSpPr>
          <p:spPr bwMode="auto">
            <a:xfrm>
              <a:off x="1587500" y="3290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3962" name="Freeform 43"/>
            <p:cNvSpPr>
              <a:spLocks/>
            </p:cNvSpPr>
            <p:nvPr/>
          </p:nvSpPr>
          <p:spPr bwMode="auto">
            <a:xfrm>
              <a:off x="1700213" y="3533775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031" name="Freeform 43"/>
            <p:cNvSpPr>
              <a:spLocks/>
            </p:cNvSpPr>
            <p:nvPr/>
          </p:nvSpPr>
          <p:spPr bwMode="auto">
            <a:xfrm>
              <a:off x="1595024" y="3806765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8918" name="Freeform 315"/>
          <p:cNvSpPr>
            <a:spLocks/>
          </p:cNvSpPr>
          <p:nvPr/>
        </p:nvSpPr>
        <p:spPr bwMode="auto">
          <a:xfrm>
            <a:off x="1447800" y="2312988"/>
            <a:ext cx="46038" cy="811212"/>
          </a:xfrm>
          <a:custGeom>
            <a:avLst/>
            <a:gdLst>
              <a:gd name="T0" fmla="*/ 48671 w 45719"/>
              <a:gd name="T1" fmla="*/ 0 h 1748901"/>
              <a:gd name="T2" fmla="*/ 48671 w 45719"/>
              <a:gd name="T3" fmla="*/ 807 h 1748901"/>
              <a:gd name="T4" fmla="*/ 48671 w 45719"/>
              <a:gd name="T5" fmla="*/ 807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" name="Group 253"/>
          <p:cNvGrpSpPr>
            <a:grpSpLocks/>
          </p:cNvGrpSpPr>
          <p:nvPr/>
        </p:nvGrpSpPr>
        <p:grpSpPr bwMode="auto">
          <a:xfrm>
            <a:off x="5005388" y="1198563"/>
            <a:ext cx="1697037" cy="1625600"/>
            <a:chOff x="5005387" y="1198563"/>
            <a:chExt cx="1697038" cy="1625600"/>
          </a:xfrm>
        </p:grpSpPr>
        <p:grpSp>
          <p:nvGrpSpPr>
            <p:cNvPr id="39009" name="Group 28"/>
            <p:cNvGrpSpPr>
              <a:grpSpLocks/>
            </p:cNvGrpSpPr>
            <p:nvPr/>
          </p:nvGrpSpPr>
          <p:grpSpPr bwMode="auto">
            <a:xfrm>
              <a:off x="5455525" y="1198563"/>
              <a:ext cx="1246900" cy="1249642"/>
              <a:chOff x="762000" y="1190625"/>
              <a:chExt cx="1246188" cy="1249363"/>
            </a:xfrm>
          </p:grpSpPr>
          <p:grpSp>
            <p:nvGrpSpPr>
              <p:cNvPr id="39017" name="Group 22"/>
              <p:cNvGrpSpPr>
                <a:grpSpLocks/>
              </p:cNvGrpSpPr>
              <p:nvPr/>
            </p:nvGrpSpPr>
            <p:grpSpPr bwMode="auto">
              <a:xfrm>
                <a:off x="762000" y="1190625"/>
                <a:ext cx="1246188" cy="1249363"/>
                <a:chOff x="480" y="750"/>
                <a:chExt cx="785" cy="787"/>
              </a:xfrm>
            </p:grpSpPr>
            <p:sp>
              <p:nvSpPr>
                <p:cNvPr id="39019" name="Oval 9"/>
                <p:cNvSpPr>
                  <a:spLocks noChangeArrowheads="1"/>
                </p:cNvSpPr>
                <p:nvPr/>
              </p:nvSpPr>
              <p:spPr bwMode="auto">
                <a:xfrm>
                  <a:off x="560" y="838"/>
                  <a:ext cx="624" cy="624"/>
                </a:xfrm>
                <a:prstGeom prst="ellips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3902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785" y="75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1</a:t>
                  </a:r>
                </a:p>
              </p:txBody>
            </p:sp>
            <p:sp>
              <p:nvSpPr>
                <p:cNvPr id="39021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1022" y="846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2</a:t>
                  </a:r>
                </a:p>
              </p:txBody>
            </p:sp>
            <p:sp>
              <p:nvSpPr>
                <p:cNvPr id="39022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1108" y="106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3</a:t>
                  </a:r>
                </a:p>
              </p:txBody>
            </p:sp>
            <p:sp>
              <p:nvSpPr>
                <p:cNvPr id="39023" name="Text Box 13"/>
                <p:cNvSpPr txBox="1">
                  <a:spLocks noChangeArrowheads="1"/>
                </p:cNvSpPr>
                <p:nvPr/>
              </p:nvSpPr>
              <p:spPr bwMode="auto">
                <a:xfrm>
                  <a:off x="802" y="138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5</a:t>
                  </a:r>
                </a:p>
              </p:txBody>
            </p:sp>
            <p:sp>
              <p:nvSpPr>
                <p:cNvPr id="39024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480" y="106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7</a:t>
                  </a:r>
                </a:p>
              </p:txBody>
            </p:sp>
            <p:sp>
              <p:nvSpPr>
                <p:cNvPr id="39025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570" y="129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6</a:t>
                  </a:r>
                </a:p>
              </p:txBody>
            </p:sp>
            <p:sp>
              <p:nvSpPr>
                <p:cNvPr id="39026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560" y="86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8</a:t>
                  </a:r>
                </a:p>
              </p:txBody>
            </p:sp>
            <p:sp>
              <p:nvSpPr>
                <p:cNvPr id="39027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1024" y="128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4</a:t>
                  </a:r>
                </a:p>
              </p:txBody>
            </p:sp>
          </p:grpSp>
          <p:sp>
            <p:nvSpPr>
              <p:cNvPr id="39018" name="Freeform 43"/>
              <p:cNvSpPr>
                <a:spLocks/>
              </p:cNvSpPr>
              <p:nvPr/>
            </p:nvSpPr>
            <p:spPr bwMode="auto">
              <a:xfrm>
                <a:off x="1318919" y="1398234"/>
                <a:ext cx="111125" cy="107950"/>
              </a:xfrm>
              <a:custGeom>
                <a:avLst/>
                <a:gdLst>
                  <a:gd name="T0" fmla="*/ 2147483647 w 153"/>
                  <a:gd name="T1" fmla="*/ 2147483647 h 182"/>
                  <a:gd name="T2" fmla="*/ 2147483647 w 153"/>
                  <a:gd name="T3" fmla="*/ 2147483647 h 182"/>
                  <a:gd name="T4" fmla="*/ 2147483647 w 153"/>
                  <a:gd name="T5" fmla="*/ 2147483647 h 182"/>
                  <a:gd name="T6" fmla="*/ 2147483647 w 153"/>
                  <a:gd name="T7" fmla="*/ 2147483647 h 182"/>
                  <a:gd name="T8" fmla="*/ 2147483647 w 153"/>
                  <a:gd name="T9" fmla="*/ 2147483647 h 182"/>
                  <a:gd name="T10" fmla="*/ 2147483647 w 153"/>
                  <a:gd name="T11" fmla="*/ 2147483647 h 182"/>
                  <a:gd name="T12" fmla="*/ 2147483647 w 153"/>
                  <a:gd name="T13" fmla="*/ 0 h 182"/>
                  <a:gd name="T14" fmla="*/ 2147483647 w 153"/>
                  <a:gd name="T15" fmla="*/ 2147483647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5400" cap="flat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39010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841" name="Freeform 150"/>
              <p:cNvSpPr>
                <a:spLocks/>
              </p:cNvSpPr>
              <p:nvPr/>
            </p:nvSpPr>
            <p:spPr bwMode="auto">
              <a:xfrm rot="5400000">
                <a:off x="5270499" y="1649413"/>
                <a:ext cx="46038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18" name="Group 26"/>
              <p:cNvGrpSpPr>
                <a:grpSpLocks/>
              </p:cNvGrpSpPr>
              <p:nvPr/>
            </p:nvGrpSpPr>
            <p:grpSpPr bwMode="auto">
              <a:xfrm>
                <a:off x="5061325" y="1987197"/>
                <a:ext cx="367733" cy="827011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19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385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5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5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6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6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6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2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386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86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86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86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2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385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385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2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385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385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39013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9014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5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6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23" name="Group 251"/>
          <p:cNvGrpSpPr>
            <a:grpSpLocks/>
          </p:cNvGrpSpPr>
          <p:nvPr/>
        </p:nvGrpSpPr>
        <p:grpSpPr bwMode="auto">
          <a:xfrm>
            <a:off x="1876425" y="1189038"/>
            <a:ext cx="1695450" cy="1625600"/>
            <a:chOff x="1876425" y="1189038"/>
            <a:chExt cx="1695450" cy="1625600"/>
          </a:xfrm>
        </p:grpSpPr>
        <p:grpSp>
          <p:nvGrpSpPr>
            <p:cNvPr id="38982" name="Group 28"/>
            <p:cNvGrpSpPr>
              <a:grpSpLocks/>
            </p:cNvGrpSpPr>
            <p:nvPr/>
          </p:nvGrpSpPr>
          <p:grpSpPr bwMode="auto">
            <a:xfrm>
              <a:off x="2326141" y="1189038"/>
              <a:ext cx="1245734" cy="1249641"/>
              <a:chOff x="762000" y="1190625"/>
              <a:chExt cx="1246188" cy="1249363"/>
            </a:xfrm>
          </p:grpSpPr>
          <p:grpSp>
            <p:nvGrpSpPr>
              <p:cNvPr id="38996" name="Group 22"/>
              <p:cNvGrpSpPr>
                <a:grpSpLocks/>
              </p:cNvGrpSpPr>
              <p:nvPr/>
            </p:nvGrpSpPr>
            <p:grpSpPr bwMode="auto">
              <a:xfrm>
                <a:off x="762000" y="1190625"/>
                <a:ext cx="1246188" cy="1249363"/>
                <a:chOff x="480" y="750"/>
                <a:chExt cx="785" cy="787"/>
              </a:xfrm>
            </p:grpSpPr>
            <p:sp>
              <p:nvSpPr>
                <p:cNvPr id="39000" name="Oval 9"/>
                <p:cNvSpPr>
                  <a:spLocks noChangeArrowheads="1"/>
                </p:cNvSpPr>
                <p:nvPr/>
              </p:nvSpPr>
              <p:spPr bwMode="auto">
                <a:xfrm>
                  <a:off x="560" y="838"/>
                  <a:ext cx="624" cy="624"/>
                </a:xfrm>
                <a:prstGeom prst="ellips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39001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785" y="75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1</a:t>
                  </a:r>
                </a:p>
              </p:txBody>
            </p:sp>
            <p:sp>
              <p:nvSpPr>
                <p:cNvPr id="39002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1022" y="846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2</a:t>
                  </a:r>
                </a:p>
              </p:txBody>
            </p:sp>
            <p:sp>
              <p:nvSpPr>
                <p:cNvPr id="39003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1108" y="106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3</a:t>
                  </a:r>
                </a:p>
              </p:txBody>
            </p:sp>
            <p:sp>
              <p:nvSpPr>
                <p:cNvPr id="39004" name="Text Box 13"/>
                <p:cNvSpPr txBox="1">
                  <a:spLocks noChangeArrowheads="1"/>
                </p:cNvSpPr>
                <p:nvPr/>
              </p:nvSpPr>
              <p:spPr bwMode="auto">
                <a:xfrm>
                  <a:off x="802" y="138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5</a:t>
                  </a:r>
                </a:p>
              </p:txBody>
            </p:sp>
            <p:sp>
              <p:nvSpPr>
                <p:cNvPr id="39005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480" y="106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7</a:t>
                  </a:r>
                </a:p>
              </p:txBody>
            </p:sp>
            <p:sp>
              <p:nvSpPr>
                <p:cNvPr id="39006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570" y="129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6</a:t>
                  </a:r>
                </a:p>
              </p:txBody>
            </p:sp>
            <p:sp>
              <p:nvSpPr>
                <p:cNvPr id="39007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560" y="86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8</a:t>
                  </a:r>
                </a:p>
              </p:txBody>
            </p:sp>
            <p:sp>
              <p:nvSpPr>
                <p:cNvPr id="39008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1024" y="128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4</a:t>
                  </a:r>
                </a:p>
              </p:txBody>
            </p:sp>
          </p:grpSp>
          <p:sp>
            <p:nvSpPr>
              <p:cNvPr id="38997" name="Freeform 43"/>
              <p:cNvSpPr>
                <a:spLocks/>
              </p:cNvSpPr>
              <p:nvPr/>
            </p:nvSpPr>
            <p:spPr bwMode="auto">
              <a:xfrm>
                <a:off x="1318919" y="1398234"/>
                <a:ext cx="111125" cy="107950"/>
              </a:xfrm>
              <a:custGeom>
                <a:avLst/>
                <a:gdLst>
                  <a:gd name="T0" fmla="*/ 2147483647 w 153"/>
                  <a:gd name="T1" fmla="*/ 2147483647 h 182"/>
                  <a:gd name="T2" fmla="*/ 2147483647 w 153"/>
                  <a:gd name="T3" fmla="*/ 2147483647 h 182"/>
                  <a:gd name="T4" fmla="*/ 2147483647 w 153"/>
                  <a:gd name="T5" fmla="*/ 2147483647 h 182"/>
                  <a:gd name="T6" fmla="*/ 2147483647 w 153"/>
                  <a:gd name="T7" fmla="*/ 2147483647 h 182"/>
                  <a:gd name="T8" fmla="*/ 2147483647 w 153"/>
                  <a:gd name="T9" fmla="*/ 2147483647 h 182"/>
                  <a:gd name="T10" fmla="*/ 2147483647 w 153"/>
                  <a:gd name="T11" fmla="*/ 2147483647 h 182"/>
                  <a:gd name="T12" fmla="*/ 2147483647 w 153"/>
                  <a:gd name="T13" fmla="*/ 0 h 182"/>
                  <a:gd name="T14" fmla="*/ 2147483647 w 153"/>
                  <a:gd name="T15" fmla="*/ 2147483647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5400" cap="flat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949" name="Freeform 43"/>
              <p:cNvSpPr>
                <a:spLocks/>
              </p:cNvSpPr>
              <p:nvPr/>
            </p:nvSpPr>
            <p:spPr bwMode="auto">
              <a:xfrm>
                <a:off x="1587348" y="1509641"/>
                <a:ext cx="111165" cy="107926"/>
              </a:xfrm>
              <a:custGeom>
                <a:avLst/>
                <a:gdLst>
                  <a:gd name="T0" fmla="*/ 13188286 w 153"/>
                  <a:gd name="T1" fmla="*/ 5277095 h 182"/>
                  <a:gd name="T2" fmla="*/ 13188286 w 153"/>
                  <a:gd name="T3" fmla="*/ 47493851 h 182"/>
                  <a:gd name="T4" fmla="*/ 36926907 w 153"/>
                  <a:gd name="T5" fmla="*/ 49956533 h 182"/>
                  <a:gd name="T6" fmla="*/ 68577920 w 153"/>
                  <a:gd name="T7" fmla="*/ 49956533 h 182"/>
                  <a:gd name="T8" fmla="*/ 80183578 w 153"/>
                  <a:gd name="T9" fmla="*/ 21108379 h 182"/>
                  <a:gd name="T10" fmla="*/ 60664807 w 153"/>
                  <a:gd name="T11" fmla="*/ 10554190 h 182"/>
                  <a:gd name="T12" fmla="*/ 36926907 w 153"/>
                  <a:gd name="T13" fmla="*/ 0 h 182"/>
                  <a:gd name="T14" fmla="*/ 13188286 w 153"/>
                  <a:gd name="T15" fmla="*/ 5277095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</a:schemeClr>
              </a:solidFill>
              <a:ln w="25400" cap="flat" cmpd="sng">
                <a:solidFill>
                  <a:schemeClr val="tx1">
                    <a:lumMod val="6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33950" name="Freeform 43"/>
              <p:cNvSpPr>
                <a:spLocks/>
              </p:cNvSpPr>
              <p:nvPr/>
            </p:nvSpPr>
            <p:spPr bwMode="auto">
              <a:xfrm>
                <a:off x="1700101" y="1752475"/>
                <a:ext cx="111165" cy="107926"/>
              </a:xfrm>
              <a:custGeom>
                <a:avLst/>
                <a:gdLst>
                  <a:gd name="T0" fmla="*/ 13188286 w 153"/>
                  <a:gd name="T1" fmla="*/ 5277095 h 182"/>
                  <a:gd name="T2" fmla="*/ 13188286 w 153"/>
                  <a:gd name="T3" fmla="*/ 47493851 h 182"/>
                  <a:gd name="T4" fmla="*/ 36926907 w 153"/>
                  <a:gd name="T5" fmla="*/ 49956533 h 182"/>
                  <a:gd name="T6" fmla="*/ 68577920 w 153"/>
                  <a:gd name="T7" fmla="*/ 49956533 h 182"/>
                  <a:gd name="T8" fmla="*/ 80183578 w 153"/>
                  <a:gd name="T9" fmla="*/ 21108379 h 182"/>
                  <a:gd name="T10" fmla="*/ 60664807 w 153"/>
                  <a:gd name="T11" fmla="*/ 10554190 h 182"/>
                  <a:gd name="T12" fmla="*/ 36926907 w 153"/>
                  <a:gd name="T13" fmla="*/ 0 h 182"/>
                  <a:gd name="T14" fmla="*/ 13188286 w 153"/>
                  <a:gd name="T15" fmla="*/ 5277095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25400" cap="flat" cmpd="sng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</p:grpSp>
        <p:sp>
          <p:nvSpPr>
            <p:cNvPr id="38983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8984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27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3936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937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938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939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940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941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28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3943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944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945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946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38986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38994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38995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38987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38992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38993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38988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8989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0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1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31" name="Group 254"/>
          <p:cNvGrpSpPr>
            <a:grpSpLocks/>
          </p:cNvGrpSpPr>
          <p:nvPr/>
        </p:nvGrpSpPr>
        <p:grpSpPr bwMode="auto">
          <a:xfrm>
            <a:off x="6570663" y="1204913"/>
            <a:ext cx="1695450" cy="1612900"/>
            <a:chOff x="6570663" y="1204913"/>
            <a:chExt cx="1695450" cy="1612900"/>
          </a:xfrm>
        </p:grpSpPr>
        <p:grpSp>
          <p:nvGrpSpPr>
            <p:cNvPr id="38943" name="Group 22"/>
            <p:cNvGrpSpPr>
              <a:grpSpLocks/>
            </p:cNvGrpSpPr>
            <p:nvPr/>
          </p:nvGrpSpPr>
          <p:grpSpPr bwMode="auto">
            <a:xfrm>
              <a:off x="7020379" y="1204913"/>
              <a:ext cx="1245734" cy="1248422"/>
              <a:chOff x="480" y="750"/>
              <a:chExt cx="785" cy="787"/>
            </a:xfrm>
          </p:grpSpPr>
          <p:sp>
            <p:nvSpPr>
              <p:cNvPr id="38973" name="Oval 9"/>
              <p:cNvSpPr>
                <a:spLocks noChangeArrowheads="1"/>
              </p:cNvSpPr>
              <p:nvPr/>
            </p:nvSpPr>
            <p:spPr bwMode="auto">
              <a:xfrm>
                <a:off x="560" y="838"/>
                <a:ext cx="624" cy="624"/>
              </a:xfrm>
              <a:prstGeom prst="ellips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38974" name="Text Box 10"/>
              <p:cNvSpPr txBox="1">
                <a:spLocks noChangeArrowheads="1"/>
              </p:cNvSpPr>
              <p:nvPr/>
            </p:nvSpPr>
            <p:spPr bwMode="auto">
              <a:xfrm>
                <a:off x="785" y="75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1</a:t>
                </a:r>
              </a:p>
            </p:txBody>
          </p:sp>
          <p:sp>
            <p:nvSpPr>
              <p:cNvPr id="38975" name="Text Box 11"/>
              <p:cNvSpPr txBox="1">
                <a:spLocks noChangeArrowheads="1"/>
              </p:cNvSpPr>
              <p:nvPr/>
            </p:nvSpPr>
            <p:spPr bwMode="auto">
              <a:xfrm>
                <a:off x="1022" y="846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2</a:t>
                </a:r>
              </a:p>
            </p:txBody>
          </p:sp>
          <p:sp>
            <p:nvSpPr>
              <p:cNvPr id="38976" name="Text Box 12"/>
              <p:cNvSpPr txBox="1">
                <a:spLocks noChangeArrowheads="1"/>
              </p:cNvSpPr>
              <p:nvPr/>
            </p:nvSpPr>
            <p:spPr bwMode="auto">
              <a:xfrm>
                <a:off x="1108" y="106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3</a:t>
                </a:r>
              </a:p>
            </p:txBody>
          </p:sp>
          <p:sp>
            <p:nvSpPr>
              <p:cNvPr id="38977" name="Text Box 13"/>
              <p:cNvSpPr txBox="1">
                <a:spLocks noChangeArrowheads="1"/>
              </p:cNvSpPr>
              <p:nvPr/>
            </p:nvSpPr>
            <p:spPr bwMode="auto">
              <a:xfrm>
                <a:off x="802" y="138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5</a:t>
                </a:r>
              </a:p>
            </p:txBody>
          </p:sp>
          <p:sp>
            <p:nvSpPr>
              <p:cNvPr id="38978" name="Text Box 14"/>
              <p:cNvSpPr txBox="1">
                <a:spLocks noChangeArrowheads="1"/>
              </p:cNvSpPr>
              <p:nvPr/>
            </p:nvSpPr>
            <p:spPr bwMode="auto">
              <a:xfrm>
                <a:off x="480" y="106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7</a:t>
                </a:r>
              </a:p>
            </p:txBody>
          </p:sp>
          <p:sp>
            <p:nvSpPr>
              <p:cNvPr id="38979" name="Text Box 15"/>
              <p:cNvSpPr txBox="1">
                <a:spLocks noChangeArrowheads="1"/>
              </p:cNvSpPr>
              <p:nvPr/>
            </p:nvSpPr>
            <p:spPr bwMode="auto">
              <a:xfrm>
                <a:off x="570" y="1294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6</a:t>
                </a:r>
              </a:p>
            </p:txBody>
          </p:sp>
          <p:sp>
            <p:nvSpPr>
              <p:cNvPr id="38980" name="Text Box 16"/>
              <p:cNvSpPr txBox="1">
                <a:spLocks noChangeArrowheads="1"/>
              </p:cNvSpPr>
              <p:nvPr/>
            </p:nvSpPr>
            <p:spPr bwMode="auto">
              <a:xfrm>
                <a:off x="560" y="862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8</a:t>
                </a:r>
              </a:p>
            </p:txBody>
          </p:sp>
          <p:sp>
            <p:nvSpPr>
              <p:cNvPr id="38981" name="Text Box 17"/>
              <p:cNvSpPr txBox="1">
                <a:spLocks noChangeArrowheads="1"/>
              </p:cNvSpPr>
              <p:nvPr/>
            </p:nvSpPr>
            <p:spPr bwMode="auto">
              <a:xfrm>
                <a:off x="1024" y="1280"/>
                <a:ext cx="15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/>
                  <a:t>4</a:t>
                </a:r>
              </a:p>
            </p:txBody>
          </p:sp>
        </p:grpSp>
        <p:sp>
          <p:nvSpPr>
            <p:cNvPr id="38944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8945" name="Group 250"/>
            <p:cNvGrpSpPr>
              <a:grpSpLocks/>
            </p:cNvGrpSpPr>
            <p:nvPr/>
          </p:nvGrpSpPr>
          <p:grpSpPr bwMode="auto">
            <a:xfrm>
              <a:off x="6714478" y="1981200"/>
              <a:ext cx="381000" cy="836613"/>
              <a:chOff x="6714478" y="1981200"/>
              <a:chExt cx="381000" cy="836613"/>
            </a:xfrm>
          </p:grpSpPr>
          <p:sp>
            <p:nvSpPr>
              <p:cNvPr id="38946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38947" name="Group 316"/>
              <p:cNvGrpSpPr>
                <a:grpSpLocks/>
              </p:cNvGrpSpPr>
              <p:nvPr/>
            </p:nvGrpSpPr>
            <p:grpSpPr bwMode="auto">
              <a:xfrm>
                <a:off x="6714478" y="1981200"/>
                <a:ext cx="381000" cy="836613"/>
                <a:chOff x="610328" y="2287422"/>
                <a:chExt cx="380272" cy="836779"/>
              </a:xfrm>
            </p:grpSpPr>
            <p:grpSp>
              <p:nvGrpSpPr>
                <p:cNvPr id="38948" name="Group 24"/>
                <p:cNvGrpSpPr>
                  <a:grpSpLocks/>
                </p:cNvGrpSpPr>
                <p:nvPr/>
              </p:nvGrpSpPr>
              <p:grpSpPr bwMode="auto">
                <a:xfrm>
                  <a:off x="610327" y="2287421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38950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38953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38955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38962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896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8964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8965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8966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38967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38968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38969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38970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38971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38972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38956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38960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38961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38957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38958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38959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38954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38951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52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8949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</p:grpSp>
      <p:grpSp>
        <p:nvGrpSpPr>
          <p:cNvPr id="33877" name="Group 252"/>
          <p:cNvGrpSpPr>
            <a:grpSpLocks/>
          </p:cNvGrpSpPr>
          <p:nvPr/>
        </p:nvGrpSpPr>
        <p:grpSpPr bwMode="auto">
          <a:xfrm>
            <a:off x="3441700" y="1193800"/>
            <a:ext cx="1695450" cy="1625600"/>
            <a:chOff x="3441700" y="1193800"/>
            <a:chExt cx="1695450" cy="1625600"/>
          </a:xfrm>
        </p:grpSpPr>
        <p:grpSp>
          <p:nvGrpSpPr>
            <p:cNvPr id="38923" name="Group 28"/>
            <p:cNvGrpSpPr>
              <a:grpSpLocks/>
            </p:cNvGrpSpPr>
            <p:nvPr/>
          </p:nvGrpSpPr>
          <p:grpSpPr bwMode="auto">
            <a:xfrm>
              <a:off x="3891416" y="1193800"/>
              <a:ext cx="1245734" cy="1249641"/>
              <a:chOff x="762000" y="1190625"/>
              <a:chExt cx="1246188" cy="1249363"/>
            </a:xfrm>
          </p:grpSpPr>
          <p:grpSp>
            <p:nvGrpSpPr>
              <p:cNvPr id="38931" name="Group 22"/>
              <p:cNvGrpSpPr>
                <a:grpSpLocks/>
              </p:cNvGrpSpPr>
              <p:nvPr/>
            </p:nvGrpSpPr>
            <p:grpSpPr bwMode="auto">
              <a:xfrm>
                <a:off x="762000" y="1190625"/>
                <a:ext cx="1246188" cy="1249363"/>
                <a:chOff x="480" y="750"/>
                <a:chExt cx="785" cy="787"/>
              </a:xfrm>
            </p:grpSpPr>
            <p:sp>
              <p:nvSpPr>
                <p:cNvPr id="38934" name="Oval 9"/>
                <p:cNvSpPr>
                  <a:spLocks noChangeArrowheads="1"/>
                </p:cNvSpPr>
                <p:nvPr/>
              </p:nvSpPr>
              <p:spPr bwMode="auto">
                <a:xfrm>
                  <a:off x="560" y="838"/>
                  <a:ext cx="624" cy="624"/>
                </a:xfrm>
                <a:prstGeom prst="ellipse">
                  <a:avLst/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38935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785" y="75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1</a:t>
                  </a:r>
                </a:p>
              </p:txBody>
            </p:sp>
            <p:sp>
              <p:nvSpPr>
                <p:cNvPr id="38936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1022" y="846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2</a:t>
                  </a:r>
                </a:p>
              </p:txBody>
            </p:sp>
            <p:sp>
              <p:nvSpPr>
                <p:cNvPr id="38937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1108" y="106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3</a:t>
                  </a:r>
                </a:p>
              </p:txBody>
            </p:sp>
            <p:sp>
              <p:nvSpPr>
                <p:cNvPr id="38938" name="Text Box 13"/>
                <p:cNvSpPr txBox="1">
                  <a:spLocks noChangeArrowheads="1"/>
                </p:cNvSpPr>
                <p:nvPr/>
              </p:nvSpPr>
              <p:spPr bwMode="auto">
                <a:xfrm>
                  <a:off x="802" y="138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5</a:t>
                  </a:r>
                </a:p>
              </p:txBody>
            </p:sp>
            <p:sp>
              <p:nvSpPr>
                <p:cNvPr id="38939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480" y="106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7</a:t>
                  </a:r>
                </a:p>
              </p:txBody>
            </p:sp>
            <p:sp>
              <p:nvSpPr>
                <p:cNvPr id="38940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570" y="1294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6</a:t>
                  </a:r>
                </a:p>
              </p:txBody>
            </p:sp>
            <p:sp>
              <p:nvSpPr>
                <p:cNvPr id="38941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560" y="862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8</a:t>
                  </a:r>
                </a:p>
              </p:txBody>
            </p:sp>
            <p:sp>
              <p:nvSpPr>
                <p:cNvPr id="38942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1024" y="1280"/>
                  <a:ext cx="157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/>
                    <a:t>4</a:t>
                  </a:r>
                </a:p>
              </p:txBody>
            </p:sp>
          </p:grpSp>
          <p:sp>
            <p:nvSpPr>
              <p:cNvPr id="38932" name="Freeform 43"/>
              <p:cNvSpPr>
                <a:spLocks/>
              </p:cNvSpPr>
              <p:nvPr/>
            </p:nvSpPr>
            <p:spPr bwMode="auto">
              <a:xfrm>
                <a:off x="1318919" y="1398234"/>
                <a:ext cx="111125" cy="107950"/>
              </a:xfrm>
              <a:custGeom>
                <a:avLst/>
                <a:gdLst>
                  <a:gd name="T0" fmla="*/ 2147483647 w 153"/>
                  <a:gd name="T1" fmla="*/ 2147483647 h 182"/>
                  <a:gd name="T2" fmla="*/ 2147483647 w 153"/>
                  <a:gd name="T3" fmla="*/ 2147483647 h 182"/>
                  <a:gd name="T4" fmla="*/ 2147483647 w 153"/>
                  <a:gd name="T5" fmla="*/ 2147483647 h 182"/>
                  <a:gd name="T6" fmla="*/ 2147483647 w 153"/>
                  <a:gd name="T7" fmla="*/ 2147483647 h 182"/>
                  <a:gd name="T8" fmla="*/ 2147483647 w 153"/>
                  <a:gd name="T9" fmla="*/ 2147483647 h 182"/>
                  <a:gd name="T10" fmla="*/ 2147483647 w 153"/>
                  <a:gd name="T11" fmla="*/ 2147483647 h 182"/>
                  <a:gd name="T12" fmla="*/ 2147483647 w 153"/>
                  <a:gd name="T13" fmla="*/ 0 h 182"/>
                  <a:gd name="T14" fmla="*/ 2147483647 w 153"/>
                  <a:gd name="T15" fmla="*/ 2147483647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5400" cap="flat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909" name="Freeform 43"/>
              <p:cNvSpPr>
                <a:spLocks/>
              </p:cNvSpPr>
              <p:nvPr/>
            </p:nvSpPr>
            <p:spPr bwMode="auto">
              <a:xfrm>
                <a:off x="1587348" y="1509642"/>
                <a:ext cx="111165" cy="107926"/>
              </a:xfrm>
              <a:custGeom>
                <a:avLst/>
                <a:gdLst>
                  <a:gd name="T0" fmla="*/ 13188286 w 153"/>
                  <a:gd name="T1" fmla="*/ 5277095 h 182"/>
                  <a:gd name="T2" fmla="*/ 13188286 w 153"/>
                  <a:gd name="T3" fmla="*/ 47493851 h 182"/>
                  <a:gd name="T4" fmla="*/ 36926907 w 153"/>
                  <a:gd name="T5" fmla="*/ 49956533 h 182"/>
                  <a:gd name="T6" fmla="*/ 68577920 w 153"/>
                  <a:gd name="T7" fmla="*/ 49956533 h 182"/>
                  <a:gd name="T8" fmla="*/ 80183578 w 153"/>
                  <a:gd name="T9" fmla="*/ 21108379 h 182"/>
                  <a:gd name="T10" fmla="*/ 60664807 w 153"/>
                  <a:gd name="T11" fmla="*/ 10554190 h 182"/>
                  <a:gd name="T12" fmla="*/ 36926907 w 153"/>
                  <a:gd name="T13" fmla="*/ 0 h 182"/>
                  <a:gd name="T14" fmla="*/ 13188286 w 153"/>
                  <a:gd name="T15" fmla="*/ 5277095 h 1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82"/>
                  <a:gd name="T26" fmla="*/ 153 w 153"/>
                  <a:gd name="T27" fmla="*/ 182 h 18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82">
                    <a:moveTo>
                      <a:pt x="25" y="15"/>
                    </a:moveTo>
                    <a:cubicBezTo>
                      <a:pt x="12" y="55"/>
                      <a:pt x="0" y="84"/>
                      <a:pt x="25" y="135"/>
                    </a:cubicBezTo>
                    <a:cubicBezTo>
                      <a:pt x="32" y="149"/>
                      <a:pt x="55" y="140"/>
                      <a:pt x="70" y="142"/>
                    </a:cubicBezTo>
                    <a:cubicBezTo>
                      <a:pt x="96" y="182"/>
                      <a:pt x="90" y="156"/>
                      <a:pt x="130" y="142"/>
                    </a:cubicBezTo>
                    <a:cubicBezTo>
                      <a:pt x="139" y="115"/>
                      <a:pt x="143" y="87"/>
                      <a:pt x="152" y="60"/>
                    </a:cubicBezTo>
                    <a:cubicBezTo>
                      <a:pt x="124" y="17"/>
                      <a:pt x="153" y="51"/>
                      <a:pt x="115" y="30"/>
                    </a:cubicBezTo>
                    <a:cubicBezTo>
                      <a:pt x="99" y="21"/>
                      <a:pt x="70" y="0"/>
                      <a:pt x="70" y="0"/>
                    </a:cubicBezTo>
                    <a:cubicBezTo>
                      <a:pt x="30" y="9"/>
                      <a:pt x="42" y="0"/>
                      <a:pt x="25" y="1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</a:schemeClr>
              </a:solidFill>
              <a:ln w="25400" cap="flat" cmpd="sng">
                <a:solidFill>
                  <a:schemeClr val="tx1">
                    <a:lumMod val="6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</p:grpSp>
        <p:grpSp>
          <p:nvGrpSpPr>
            <p:cNvPr id="38924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33880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7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33882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8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33883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389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9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9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89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90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90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3388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390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90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90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90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3388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389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389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3388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389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389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38927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8928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9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0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220" name="Rectangle 219"/>
          <p:cNvSpPr>
            <a:spLocks noChangeArrowheads="1"/>
          </p:cNvSpPr>
          <p:nvPr/>
        </p:nvSpPr>
        <p:spPr bwMode="auto">
          <a:xfrm>
            <a:off x="357188" y="2895600"/>
            <a:ext cx="6931025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Actual universe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Each boy knows that some boy has mud</a:t>
            </a:r>
            <a:br>
              <a:rPr lang="en-US" altLang="en-US" sz="2800"/>
            </a:br>
            <a:r>
              <a:rPr lang="en-US" altLang="en-US" sz="2800" i="1">
                <a:solidFill>
                  <a:schemeClr val="accent1"/>
                </a:solidFill>
              </a:rPr>
              <a:t>     </a:t>
            </a:r>
            <a:r>
              <a:rPr lang="en-US" altLang="en-US" sz="2800" i="1">
                <a:solidFill>
                  <a:schemeClr val="accent1"/>
                </a:solidFill>
                <a:sym typeface="Symbol" pitchFamily="18" charset="2"/>
              </a:rPr>
              <a:t>i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i</a:t>
            </a:r>
            <a:r>
              <a:rPr lang="en-US" altLang="en-US" sz="2800" i="1">
                <a:solidFill>
                  <a:schemeClr val="accent1"/>
                </a:solidFill>
              </a:rPr>
              <a:t> 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Path from actual universe to one in which </a:t>
            </a:r>
            <a:r>
              <a:rPr lang="en-US" altLang="en-US" sz="2800" i="1">
                <a:solidFill>
                  <a:schemeClr val="accent1"/>
                </a:solidFill>
              </a:rPr>
              <a:t>k=0</a:t>
            </a:r>
            <a:r>
              <a:rPr lang="en-US" altLang="en-US" sz="280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Hence, it is not common knowledge that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altLang="en-US" sz="2800" i="1">
                <a:solidFill>
                  <a:schemeClr val="accent1"/>
                </a:solidFill>
              </a:rPr>
              <a:t>.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sp>
        <p:nvSpPr>
          <p:cNvPr id="221" name="Rectangle 220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179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39942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39943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39944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39945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39946" name="Group 183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39947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39948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39949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39950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39951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39952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39953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39954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39955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94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95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958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9959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39960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39961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39962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39963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39964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39965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39966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39967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39968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16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4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5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2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6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3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7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2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2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2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2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0049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050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9969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39970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39971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39972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39973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39974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39975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39976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39977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6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7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980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9981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0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0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1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1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1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1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1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1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0037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0045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0046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0038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0043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0044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0039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040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9982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39983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39984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39985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39986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39987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39988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39989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39990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9991" name="Group 250"/>
            <p:cNvGrpSpPr>
              <a:grpSpLocks/>
            </p:cNvGrpSpPr>
            <p:nvPr/>
          </p:nvGrpSpPr>
          <p:grpSpPr bwMode="auto">
            <a:xfrm>
              <a:off x="6714474" y="1981191"/>
              <a:ext cx="381000" cy="836611"/>
              <a:chOff x="6714474" y="1981191"/>
              <a:chExt cx="381000" cy="836611"/>
            </a:xfrm>
          </p:grpSpPr>
          <p:sp>
            <p:nvSpPr>
              <p:cNvPr id="40009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0010" name="Group 316"/>
              <p:cNvGrpSpPr>
                <a:grpSpLocks/>
              </p:cNvGrpSpPr>
              <p:nvPr/>
            </p:nvGrpSpPr>
            <p:grpSpPr bwMode="auto">
              <a:xfrm>
                <a:off x="6714474" y="1981191"/>
                <a:ext cx="381000" cy="836611"/>
                <a:chOff x="610325" y="2287419"/>
                <a:chExt cx="380272" cy="836779"/>
              </a:xfrm>
            </p:grpSpPr>
            <p:grpSp>
              <p:nvGrpSpPr>
                <p:cNvPr id="40011" name="Group 24"/>
                <p:cNvGrpSpPr>
                  <a:grpSpLocks/>
                </p:cNvGrpSpPr>
                <p:nvPr/>
              </p:nvGrpSpPr>
              <p:grpSpPr bwMode="auto">
                <a:xfrm>
                  <a:off x="610325" y="2287419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0013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0016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0018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0025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026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027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02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029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0030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0031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0032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0033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0034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0035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0019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0023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0024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0020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0021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0022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001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0014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15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12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39992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39993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39994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39995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39996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39997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39998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39999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0000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1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0002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43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4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5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5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6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6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26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6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6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6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6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27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5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5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2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5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5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0005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006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7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8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40963" name="Rectangle 219"/>
          <p:cNvSpPr>
            <a:spLocks noChangeArrowheads="1"/>
          </p:cNvSpPr>
          <p:nvPr/>
        </p:nvSpPr>
        <p:spPr bwMode="auto">
          <a:xfrm>
            <a:off x="357188" y="2895600"/>
            <a:ext cx="6931025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Actual universe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Each boy knows that some boy has mud</a:t>
            </a:r>
            <a:br>
              <a:rPr lang="en-US" altLang="en-US" sz="2800"/>
            </a:br>
            <a:r>
              <a:rPr lang="en-US" altLang="en-US" sz="2800" i="1">
                <a:solidFill>
                  <a:schemeClr val="accent1"/>
                </a:solidFill>
              </a:rPr>
              <a:t>     </a:t>
            </a:r>
            <a:r>
              <a:rPr lang="en-US" altLang="en-US" sz="2800" i="1">
                <a:solidFill>
                  <a:schemeClr val="accent1"/>
                </a:solidFill>
                <a:sym typeface="Symbol" pitchFamily="18" charset="2"/>
              </a:rPr>
              <a:t>i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 baseline="-25000">
                <a:solidFill>
                  <a:schemeClr val="accent1"/>
                </a:solidFill>
              </a:rPr>
              <a:t>i</a:t>
            </a:r>
            <a:r>
              <a:rPr lang="en-US" altLang="en-US" sz="2800" i="1">
                <a:solidFill>
                  <a:schemeClr val="accent1"/>
                </a:solidFill>
              </a:rPr>
              <a:t> 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Path from actual universe to one in which </a:t>
            </a:r>
            <a:r>
              <a:rPr lang="en-US" altLang="en-US" sz="2800" i="1">
                <a:solidFill>
                  <a:schemeClr val="accent1"/>
                </a:solidFill>
              </a:rPr>
              <a:t>k=0</a:t>
            </a:r>
            <a:r>
              <a:rPr lang="en-US" altLang="en-US" sz="280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Hence, it is not common knowledge that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altLang="en-US" sz="2800" i="1">
                <a:solidFill>
                  <a:schemeClr val="accent1"/>
                </a:solidFill>
              </a:rPr>
              <a:t>.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sp>
        <p:nvSpPr>
          <p:cNvPr id="40964" name="Rectangle 220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0965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0966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0967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0968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0969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0970" name="Group 183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0975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0976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0977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0978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0979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0980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0981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0982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0983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94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95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0986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0987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0988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0989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0990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0991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0992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0993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0994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0995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0996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16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4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5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2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6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3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3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7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2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2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2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2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1077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1078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9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0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0997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0998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0999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1000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1001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1002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1003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1004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1005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6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7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1008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1009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0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0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0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1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1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1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1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1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1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1065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1073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1074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1066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1071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1072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1067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1068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9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0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1010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1011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1012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1013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1014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1015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1016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1017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1018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1019" name="Group 250"/>
            <p:cNvGrpSpPr>
              <a:grpSpLocks/>
            </p:cNvGrpSpPr>
            <p:nvPr/>
          </p:nvGrpSpPr>
          <p:grpSpPr bwMode="auto">
            <a:xfrm>
              <a:off x="6714474" y="1981191"/>
              <a:ext cx="381000" cy="836611"/>
              <a:chOff x="6714474" y="1981191"/>
              <a:chExt cx="381000" cy="836611"/>
            </a:xfrm>
          </p:grpSpPr>
          <p:sp>
            <p:nvSpPr>
              <p:cNvPr id="41037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1038" name="Group 316"/>
              <p:cNvGrpSpPr>
                <a:grpSpLocks/>
              </p:cNvGrpSpPr>
              <p:nvPr/>
            </p:nvGrpSpPr>
            <p:grpSpPr bwMode="auto">
              <a:xfrm>
                <a:off x="6714474" y="1981191"/>
                <a:ext cx="381000" cy="836611"/>
                <a:chOff x="610325" y="2287419"/>
                <a:chExt cx="380272" cy="836779"/>
              </a:xfrm>
            </p:grpSpPr>
            <p:grpSp>
              <p:nvGrpSpPr>
                <p:cNvPr id="41039" name="Group 24"/>
                <p:cNvGrpSpPr>
                  <a:grpSpLocks/>
                </p:cNvGrpSpPr>
                <p:nvPr/>
              </p:nvGrpSpPr>
              <p:grpSpPr bwMode="auto">
                <a:xfrm>
                  <a:off x="610325" y="2287419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1041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1044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1046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1053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54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55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56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57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1058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1059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1060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1061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1062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1063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1047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1051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1052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1048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1049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1050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104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104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43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40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1020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1021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1022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1023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1024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1025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1026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1027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1028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1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1030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43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4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5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5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5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6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6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26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6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6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6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6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27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5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5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2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5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5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1033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1034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5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6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64" name="Rectangle 163"/>
          <p:cNvSpPr>
            <a:spLocks noChangeArrowheads="1"/>
          </p:cNvSpPr>
          <p:nvPr/>
        </p:nvSpPr>
        <p:spPr bwMode="auto">
          <a:xfrm>
            <a:off x="6096000" y="901700"/>
            <a:ext cx="14017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 </a:t>
            </a:r>
            <a:r>
              <a:rPr lang="en-US" altLang="en-US" sz="2400" i="1">
                <a:solidFill>
                  <a:schemeClr val="accent2"/>
                </a:solidFill>
              </a:rPr>
              <a:t>K</a:t>
            </a:r>
            <a:r>
              <a:rPr lang="en-US" altLang="en-US" sz="2400" i="1" baseline="-25000">
                <a:solidFill>
                  <a:schemeClr val="accent2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 k</a:t>
            </a:r>
            <a:r>
              <a:rPr lang="en-US" altLang="en-US" sz="2400" i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altLang="en-US" sz="2400" i="1"/>
              <a:t> </a:t>
            </a:r>
            <a:endParaRPr lang="en-CA" altLang="en-US" sz="2400"/>
          </a:p>
        </p:txBody>
      </p:sp>
      <p:sp>
        <p:nvSpPr>
          <p:cNvPr id="165" name="Rectangle 164"/>
          <p:cNvSpPr/>
          <p:nvPr/>
        </p:nvSpPr>
        <p:spPr>
          <a:xfrm>
            <a:off x="4462463" y="644525"/>
            <a:ext cx="1785937" cy="4619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i="1" dirty="0">
                <a:solidFill>
                  <a:schemeClr val="accent1"/>
                </a:solidFill>
                <a:sym typeface="Symbol" pitchFamily="18" charset="2"/>
              </a:rPr>
              <a:t></a:t>
            </a:r>
            <a:r>
              <a:rPr lang="en-US" sz="2400" i="1" dirty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sz="2400" i="1" dirty="0">
                <a:solidFill>
                  <a:schemeClr val="tx1">
                    <a:lumMod val="75000"/>
                  </a:schemeClr>
                </a:solidFill>
              </a:rPr>
              <a:t>K</a:t>
            </a:r>
            <a:r>
              <a:rPr lang="en-US" sz="2400" i="1" baseline="-25000" dirty="0">
                <a:solidFill>
                  <a:schemeClr val="tx1">
                    <a:lumMod val="75000"/>
                  </a:schemeClr>
                </a:solidFill>
              </a:rPr>
              <a:t>2</a:t>
            </a:r>
            <a:r>
              <a:rPr lang="en-US" sz="2400" i="1" dirty="0">
                <a:solidFill>
                  <a:schemeClr val="accent1"/>
                </a:solidFill>
              </a:rPr>
              <a:t> </a:t>
            </a:r>
            <a:r>
              <a:rPr lang="en-US" sz="2400" i="1" dirty="0">
                <a:solidFill>
                  <a:schemeClr val="accent2"/>
                </a:solidFill>
              </a:rPr>
              <a:t>K</a:t>
            </a:r>
            <a:r>
              <a:rPr lang="en-US" sz="2400" i="1" baseline="-25000" dirty="0">
                <a:solidFill>
                  <a:schemeClr val="accent2"/>
                </a:solidFill>
              </a:rPr>
              <a:t>1</a:t>
            </a:r>
            <a:r>
              <a:rPr lang="en-US" sz="2400" i="1" dirty="0">
                <a:solidFill>
                  <a:schemeClr val="accent1"/>
                </a:solidFill>
              </a:rPr>
              <a:t> </a:t>
            </a:r>
            <a:r>
              <a:rPr lang="en-US" sz="2400" i="1" dirty="0" err="1">
                <a:solidFill>
                  <a:schemeClr val="accent1"/>
                </a:solidFill>
              </a:rPr>
              <a:t>k</a:t>
            </a:r>
            <a:r>
              <a:rPr lang="en-US" sz="2400" i="1" dirty="0" err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sz="2400" i="1" dirty="0"/>
              <a:t> </a:t>
            </a:r>
            <a:endParaRPr lang="en-CA" sz="2400" dirty="0"/>
          </a:p>
        </p:txBody>
      </p:sp>
      <p:sp>
        <p:nvSpPr>
          <p:cNvPr id="166" name="Rectangle 165"/>
          <p:cNvSpPr/>
          <p:nvPr/>
        </p:nvSpPr>
        <p:spPr>
          <a:xfrm>
            <a:off x="2627313" y="909638"/>
            <a:ext cx="2170112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i="1" dirty="0">
                <a:solidFill>
                  <a:schemeClr val="accent1"/>
                </a:solidFill>
                <a:sym typeface="Symbol" pitchFamily="18" charset="2"/>
              </a:rPr>
              <a:t></a:t>
            </a:r>
            <a:r>
              <a:rPr lang="en-US" sz="2400" i="1" dirty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sz="2400" i="1" dirty="0">
                <a:solidFill>
                  <a:schemeClr val="accent1"/>
                </a:solidFill>
              </a:rPr>
              <a:t>K</a:t>
            </a:r>
            <a:r>
              <a:rPr lang="en-US" sz="2400" i="1" baseline="-25000" dirty="0">
                <a:solidFill>
                  <a:schemeClr val="accent1"/>
                </a:solidFill>
              </a:rPr>
              <a:t>3</a:t>
            </a:r>
            <a:r>
              <a:rPr lang="en-US" sz="2400" i="1" dirty="0">
                <a:solidFill>
                  <a:schemeClr val="tx1">
                    <a:lumMod val="75000"/>
                  </a:schemeClr>
                </a:solidFill>
              </a:rPr>
              <a:t> K</a:t>
            </a:r>
            <a:r>
              <a:rPr lang="en-US" sz="2400" i="1" baseline="-25000" dirty="0">
                <a:solidFill>
                  <a:schemeClr val="tx1">
                    <a:lumMod val="75000"/>
                  </a:schemeClr>
                </a:solidFill>
              </a:rPr>
              <a:t>2</a:t>
            </a:r>
            <a:r>
              <a:rPr lang="en-US" sz="2400" i="1" dirty="0">
                <a:solidFill>
                  <a:schemeClr val="accent1"/>
                </a:solidFill>
              </a:rPr>
              <a:t> </a:t>
            </a:r>
            <a:r>
              <a:rPr lang="en-US" sz="2400" i="1" dirty="0">
                <a:solidFill>
                  <a:schemeClr val="accent2"/>
                </a:solidFill>
              </a:rPr>
              <a:t>K</a:t>
            </a:r>
            <a:r>
              <a:rPr lang="en-US" sz="2400" i="1" baseline="-25000" dirty="0">
                <a:solidFill>
                  <a:schemeClr val="accent2"/>
                </a:solidFill>
              </a:rPr>
              <a:t>1</a:t>
            </a:r>
            <a:r>
              <a:rPr lang="en-US" sz="2400" i="1" dirty="0">
                <a:solidFill>
                  <a:schemeClr val="accent1"/>
                </a:solidFill>
              </a:rPr>
              <a:t> </a:t>
            </a:r>
            <a:r>
              <a:rPr lang="en-US" sz="2400" i="1" dirty="0" err="1">
                <a:solidFill>
                  <a:schemeClr val="accent1"/>
                </a:solidFill>
              </a:rPr>
              <a:t>k</a:t>
            </a:r>
            <a:r>
              <a:rPr lang="en-US" sz="2400" i="1" dirty="0" err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sz="2400" i="1" dirty="0"/>
              <a:t> </a:t>
            </a:r>
            <a:endParaRPr lang="en-CA" sz="2400" dirty="0"/>
          </a:p>
        </p:txBody>
      </p:sp>
      <p:sp>
        <p:nvSpPr>
          <p:cNvPr id="167" name="Rectangle 166"/>
          <p:cNvSpPr/>
          <p:nvPr/>
        </p:nvSpPr>
        <p:spPr>
          <a:xfrm>
            <a:off x="925513" y="604838"/>
            <a:ext cx="2530475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i="1" dirty="0">
                <a:solidFill>
                  <a:schemeClr val="accent1"/>
                </a:solidFill>
                <a:sym typeface="Symbol" pitchFamily="18" charset="2"/>
              </a:rPr>
              <a:t></a:t>
            </a:r>
            <a:r>
              <a:rPr lang="en-US" sz="2400" i="1" dirty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sz="2400" i="1" dirty="0">
                <a:solidFill>
                  <a:schemeClr val="tx2"/>
                </a:solidFill>
              </a:rPr>
              <a:t>K</a:t>
            </a:r>
            <a:r>
              <a:rPr lang="en-US" sz="2400" i="1" baseline="-25000" dirty="0">
                <a:solidFill>
                  <a:schemeClr val="tx2"/>
                </a:solidFill>
              </a:rPr>
              <a:t>4</a:t>
            </a:r>
            <a:r>
              <a:rPr lang="en-US" sz="2400" i="1" baseline="-250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2400" i="1" dirty="0">
                <a:solidFill>
                  <a:schemeClr val="accent1"/>
                </a:solidFill>
              </a:rPr>
              <a:t>K</a:t>
            </a:r>
            <a:r>
              <a:rPr lang="en-US" sz="2400" i="1" baseline="-25000" dirty="0">
                <a:solidFill>
                  <a:schemeClr val="accent1"/>
                </a:solidFill>
              </a:rPr>
              <a:t>3</a:t>
            </a:r>
            <a:r>
              <a:rPr lang="en-US" sz="2400" i="1" dirty="0">
                <a:solidFill>
                  <a:schemeClr val="tx1">
                    <a:lumMod val="75000"/>
                  </a:schemeClr>
                </a:solidFill>
              </a:rPr>
              <a:t> K</a:t>
            </a:r>
            <a:r>
              <a:rPr lang="en-US" sz="2400" i="1" baseline="-25000" dirty="0">
                <a:solidFill>
                  <a:schemeClr val="tx1">
                    <a:lumMod val="75000"/>
                  </a:schemeClr>
                </a:solidFill>
              </a:rPr>
              <a:t>2</a:t>
            </a:r>
            <a:r>
              <a:rPr lang="en-US" sz="2400" i="1" dirty="0">
                <a:solidFill>
                  <a:schemeClr val="accent1"/>
                </a:solidFill>
              </a:rPr>
              <a:t> </a:t>
            </a:r>
            <a:r>
              <a:rPr lang="en-US" sz="2400" i="1" dirty="0">
                <a:solidFill>
                  <a:schemeClr val="accent2"/>
                </a:solidFill>
              </a:rPr>
              <a:t>K</a:t>
            </a:r>
            <a:r>
              <a:rPr lang="en-US" sz="2400" i="1" baseline="-25000" dirty="0">
                <a:solidFill>
                  <a:schemeClr val="accent2"/>
                </a:solidFill>
              </a:rPr>
              <a:t>1</a:t>
            </a:r>
            <a:r>
              <a:rPr lang="en-US" sz="2400" i="1" dirty="0">
                <a:solidFill>
                  <a:schemeClr val="accent1"/>
                </a:solidFill>
              </a:rPr>
              <a:t> </a:t>
            </a:r>
            <a:r>
              <a:rPr lang="en-US" sz="2400" i="1" dirty="0" err="1">
                <a:solidFill>
                  <a:schemeClr val="accent1"/>
                </a:solidFill>
              </a:rPr>
              <a:t>k</a:t>
            </a:r>
            <a:r>
              <a:rPr lang="en-US" sz="2400" i="1" dirty="0" err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sz="2400" i="1" dirty="0"/>
              <a:t> </a:t>
            </a:r>
            <a:endParaRPr lang="en-CA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  <p:bldP spid="166" grpId="0"/>
      <p:bldP spid="1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2" name="Group 103"/>
          <p:cNvGrpSpPr>
            <a:grpSpLocks/>
          </p:cNvGrpSpPr>
          <p:nvPr/>
        </p:nvGrpSpPr>
        <p:grpSpPr bwMode="auto">
          <a:xfrm>
            <a:off x="7178675" y="1660525"/>
            <a:ext cx="1812925" cy="3825875"/>
            <a:chOff x="7178675" y="1660525"/>
            <a:chExt cx="1812925" cy="3825875"/>
          </a:xfrm>
        </p:grpSpPr>
        <p:sp>
          <p:nvSpPr>
            <p:cNvPr id="5126" name="Freeform 43"/>
            <p:cNvSpPr>
              <a:spLocks/>
            </p:cNvSpPr>
            <p:nvPr/>
          </p:nvSpPr>
          <p:spPr bwMode="auto">
            <a:xfrm>
              <a:off x="8140700" y="167640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5127" name="Group 102"/>
            <p:cNvGrpSpPr>
              <a:grpSpLocks/>
            </p:cNvGrpSpPr>
            <p:nvPr/>
          </p:nvGrpSpPr>
          <p:grpSpPr bwMode="auto">
            <a:xfrm>
              <a:off x="7178675" y="1660525"/>
              <a:ext cx="1812925" cy="3825875"/>
              <a:chOff x="7178675" y="1660525"/>
              <a:chExt cx="1812925" cy="3825875"/>
            </a:xfrm>
          </p:grpSpPr>
          <p:grpSp>
            <p:nvGrpSpPr>
              <p:cNvPr id="5129" name="Group 24"/>
              <p:cNvGrpSpPr>
                <a:grpSpLocks/>
              </p:cNvGrpSpPr>
              <p:nvPr/>
            </p:nvGrpSpPr>
            <p:grpSpPr bwMode="auto">
              <a:xfrm flipH="1">
                <a:off x="7635875" y="1660525"/>
                <a:ext cx="898525" cy="1920875"/>
                <a:chOff x="864" y="465"/>
                <a:chExt cx="1046" cy="2358"/>
              </a:xfrm>
            </p:grpSpPr>
            <p:grpSp>
              <p:nvGrpSpPr>
                <p:cNvPr id="5202" name="Group 25"/>
                <p:cNvGrpSpPr>
                  <a:grpSpLocks/>
                </p:cNvGrpSpPr>
                <p:nvPr/>
              </p:nvGrpSpPr>
              <p:grpSpPr bwMode="auto">
                <a:xfrm>
                  <a:off x="864" y="465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5205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587" y="528"/>
                    <a:chExt cx="1008" cy="2319"/>
                  </a:xfrm>
                </p:grpSpPr>
                <p:grpSp>
                  <p:nvGrpSpPr>
                    <p:cNvPr id="5207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7" y="528"/>
                      <a:ext cx="1008" cy="2319"/>
                      <a:chOff x="1151" y="1104"/>
                      <a:chExt cx="686" cy="1741"/>
                    </a:xfrm>
                  </p:grpSpPr>
                  <p:sp>
                    <p:nvSpPr>
                      <p:cNvPr id="5214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15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16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17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18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19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220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221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22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23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24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208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212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213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209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210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211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206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203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130" name="Group 24"/>
              <p:cNvGrpSpPr>
                <a:grpSpLocks/>
              </p:cNvGrpSpPr>
              <p:nvPr/>
            </p:nvGrpSpPr>
            <p:grpSpPr bwMode="auto">
              <a:xfrm flipH="1">
                <a:off x="8093075" y="2117725"/>
                <a:ext cx="898525" cy="1920875"/>
                <a:chOff x="864" y="465"/>
                <a:chExt cx="1046" cy="2358"/>
              </a:xfrm>
            </p:grpSpPr>
            <p:grpSp>
              <p:nvGrpSpPr>
                <p:cNvPr id="5179" name="Group 25"/>
                <p:cNvGrpSpPr>
                  <a:grpSpLocks/>
                </p:cNvGrpSpPr>
                <p:nvPr/>
              </p:nvGrpSpPr>
              <p:grpSpPr bwMode="auto">
                <a:xfrm>
                  <a:off x="864" y="465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518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587" y="528"/>
                    <a:chExt cx="1008" cy="2319"/>
                  </a:xfrm>
                </p:grpSpPr>
                <p:grpSp>
                  <p:nvGrpSpPr>
                    <p:cNvPr id="5184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7" y="528"/>
                      <a:ext cx="1008" cy="2319"/>
                      <a:chOff x="1151" y="1104"/>
                      <a:chExt cx="686" cy="1741"/>
                    </a:xfrm>
                  </p:grpSpPr>
                  <p:sp>
                    <p:nvSpPr>
                      <p:cNvPr id="5191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92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93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94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95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96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197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198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99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00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01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185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89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90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186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87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88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183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180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131" name="Group 24"/>
              <p:cNvGrpSpPr>
                <a:grpSpLocks/>
              </p:cNvGrpSpPr>
              <p:nvPr/>
            </p:nvGrpSpPr>
            <p:grpSpPr bwMode="auto">
              <a:xfrm flipH="1">
                <a:off x="7178675" y="2498725"/>
                <a:ext cx="898525" cy="1920875"/>
                <a:chOff x="864" y="465"/>
                <a:chExt cx="1046" cy="2358"/>
              </a:xfrm>
            </p:grpSpPr>
            <p:grpSp>
              <p:nvGrpSpPr>
                <p:cNvPr id="5156" name="Group 25"/>
                <p:cNvGrpSpPr>
                  <a:grpSpLocks/>
                </p:cNvGrpSpPr>
                <p:nvPr/>
              </p:nvGrpSpPr>
              <p:grpSpPr bwMode="auto">
                <a:xfrm>
                  <a:off x="866" y="467"/>
                  <a:ext cx="1009" cy="2321"/>
                  <a:chOff x="589" y="530"/>
                  <a:chExt cx="1009" cy="2321"/>
                </a:xfrm>
              </p:grpSpPr>
              <p:grpSp>
                <p:nvGrpSpPr>
                  <p:cNvPr id="5159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9" y="530"/>
                    <a:ext cx="1009" cy="2321"/>
                    <a:chOff x="589" y="530"/>
                    <a:chExt cx="1009" cy="2321"/>
                  </a:xfrm>
                </p:grpSpPr>
                <p:grpSp>
                  <p:nvGrpSpPr>
                    <p:cNvPr id="5161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0"/>
                      <a:ext cx="1009" cy="2321"/>
                      <a:chOff x="1151" y="1104"/>
                      <a:chExt cx="686" cy="1741"/>
                    </a:xfrm>
                  </p:grpSpPr>
                  <p:sp>
                    <p:nvSpPr>
                      <p:cNvPr id="5168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69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70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71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72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73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174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175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76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77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78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162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66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67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163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64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65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160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157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132" name="Group 24"/>
              <p:cNvGrpSpPr>
                <a:grpSpLocks/>
              </p:cNvGrpSpPr>
              <p:nvPr/>
            </p:nvGrpSpPr>
            <p:grpSpPr bwMode="auto">
              <a:xfrm flipH="1">
                <a:off x="7696200" y="3565525"/>
                <a:ext cx="898525" cy="1920875"/>
                <a:chOff x="864" y="465"/>
                <a:chExt cx="1046" cy="2358"/>
              </a:xfrm>
            </p:grpSpPr>
            <p:grpSp>
              <p:nvGrpSpPr>
                <p:cNvPr id="5133" name="Group 25"/>
                <p:cNvGrpSpPr>
                  <a:grpSpLocks/>
                </p:cNvGrpSpPr>
                <p:nvPr/>
              </p:nvGrpSpPr>
              <p:grpSpPr bwMode="auto">
                <a:xfrm>
                  <a:off x="866" y="467"/>
                  <a:ext cx="1009" cy="2321"/>
                  <a:chOff x="589" y="530"/>
                  <a:chExt cx="1009" cy="2321"/>
                </a:xfrm>
              </p:grpSpPr>
              <p:grpSp>
                <p:nvGrpSpPr>
                  <p:cNvPr id="5136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9" y="530"/>
                    <a:ext cx="1009" cy="2321"/>
                    <a:chOff x="589" y="530"/>
                    <a:chExt cx="1009" cy="2321"/>
                  </a:xfrm>
                </p:grpSpPr>
                <p:grpSp>
                  <p:nvGrpSpPr>
                    <p:cNvPr id="5138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0"/>
                      <a:ext cx="1009" cy="2321"/>
                      <a:chOff x="1151" y="1104"/>
                      <a:chExt cx="686" cy="1741"/>
                    </a:xfrm>
                  </p:grpSpPr>
                  <p:sp>
                    <p:nvSpPr>
                      <p:cNvPr id="5145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46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47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48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49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50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151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152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53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54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55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139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43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44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140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41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42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137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134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128" name="Freeform 43"/>
            <p:cNvSpPr>
              <a:spLocks/>
            </p:cNvSpPr>
            <p:nvPr/>
          </p:nvSpPr>
          <p:spPr bwMode="auto">
            <a:xfrm>
              <a:off x="8193088" y="361315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97848" name="Text Box 216"/>
          <p:cNvSpPr txBox="1">
            <a:spLocks noChangeArrowheads="1"/>
          </p:cNvSpPr>
          <p:nvPr/>
        </p:nvSpPr>
        <p:spPr bwMode="auto">
          <a:xfrm>
            <a:off x="-9525" y="820738"/>
            <a:ext cx="7781925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800"/>
              <a:t>There is a group of boys on an island.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Each very smart and knows other boys very well.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Each either has mud on his forehead or not.</a:t>
            </a:r>
            <a:br>
              <a:rPr lang="en-US" altLang="en-US"/>
            </a:br>
            <a:r>
              <a:rPr lang="en-US" altLang="en-US"/>
              <a:t>  ie can see whether others have mud,</a:t>
            </a:r>
            <a:br>
              <a:rPr lang="en-US" altLang="en-US"/>
            </a:br>
            <a:r>
              <a:rPr lang="en-US" altLang="en-US"/>
              <a:t>   but not whether they themselves have mud.</a:t>
            </a:r>
          </a:p>
        </p:txBody>
      </p:sp>
      <p:pic>
        <p:nvPicPr>
          <p:cNvPr id="5125" name="Picture 143" descr="C:\Users\Jeff\Documents\wall\p2008_0726_162348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124200"/>
            <a:ext cx="3794125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78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78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179" name="AutoShape 48"/>
          <p:cNvSpPr>
            <a:spLocks noChangeArrowheads="1"/>
          </p:cNvSpPr>
          <p:nvPr/>
        </p:nvSpPr>
        <p:spPr bwMode="auto">
          <a:xfrm>
            <a:off x="1828800" y="3124200"/>
            <a:ext cx="4802188" cy="922338"/>
          </a:xfrm>
          <a:prstGeom prst="wedgeRoundRectCallout">
            <a:avLst>
              <a:gd name="adj1" fmla="val -68213"/>
              <a:gd name="adj2" fmla="val 2153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grpSp>
        <p:nvGrpSpPr>
          <p:cNvPr id="2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2106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2114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5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6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7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8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9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107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2110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2111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2112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2113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95" name="Rectangle 194"/>
          <p:cNvSpPr>
            <a:spLocks noChangeArrowheads="1"/>
          </p:cNvSpPr>
          <p:nvPr/>
        </p:nvSpPr>
        <p:spPr bwMode="auto">
          <a:xfrm>
            <a:off x="1371600" y="4303713"/>
            <a:ext cx="640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becomes common knowledge that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≥1</a:t>
            </a:r>
            <a:r>
              <a:rPr lang="en-US" altLang="en-US" sz="2800" i="1">
                <a:solidFill>
                  <a:schemeClr val="accent1"/>
                </a:solidFill>
              </a:rPr>
              <a:t>.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2104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05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1991" name="Rectangle 197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1992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1993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1994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1995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1996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1997" name="Group 203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1998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1999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2000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2001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2002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2003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2004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2005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2006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4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5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2009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2010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2011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2012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2013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2014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2015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2016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2017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2018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2019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4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7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8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9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2100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101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2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2020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2021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2022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2023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2024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2025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2026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2027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2028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6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7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2031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2032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3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3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5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7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8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4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30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2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3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2088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2096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2097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2089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2094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2095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2090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091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2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3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2033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2034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2035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2036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2037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2038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2039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2040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2041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2042" name="Group 250"/>
            <p:cNvGrpSpPr>
              <a:grpSpLocks/>
            </p:cNvGrpSpPr>
            <p:nvPr/>
          </p:nvGrpSpPr>
          <p:grpSpPr bwMode="auto">
            <a:xfrm>
              <a:off x="6714472" y="1981182"/>
              <a:ext cx="381000" cy="836609"/>
              <a:chOff x="6714472" y="1981182"/>
              <a:chExt cx="381000" cy="836609"/>
            </a:xfrm>
          </p:grpSpPr>
          <p:sp>
            <p:nvSpPr>
              <p:cNvPr id="42060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2061" name="Group 316"/>
              <p:cNvGrpSpPr>
                <a:grpSpLocks/>
              </p:cNvGrpSpPr>
              <p:nvPr/>
            </p:nvGrpSpPr>
            <p:grpSpPr bwMode="auto">
              <a:xfrm>
                <a:off x="6714472" y="1981182"/>
                <a:ext cx="381000" cy="836609"/>
                <a:chOff x="610323" y="2287417"/>
                <a:chExt cx="380272" cy="836779"/>
              </a:xfrm>
            </p:grpSpPr>
            <p:grpSp>
              <p:nvGrpSpPr>
                <p:cNvPr id="42062" name="Group 24"/>
                <p:cNvGrpSpPr>
                  <a:grpSpLocks/>
                </p:cNvGrpSpPr>
                <p:nvPr/>
              </p:nvGrpSpPr>
              <p:grpSpPr bwMode="auto">
                <a:xfrm>
                  <a:off x="610323" y="2287417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2064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2067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2069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2076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077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078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07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080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2081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2082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2083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084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085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2086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2070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2074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2075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2071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2072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2073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2068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2065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66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063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2043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2044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2045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2046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2047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2048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2049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2050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2051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9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2053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61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7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8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29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8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3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3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2056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057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8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9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 animBg="1"/>
      <p:bldP spid="19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5957888" y="4665663"/>
            <a:ext cx="2576512" cy="469900"/>
          </a:xfrm>
          <a:prstGeom prst="wedgeRoundRectCallout">
            <a:avLst>
              <a:gd name="adj1" fmla="val -16324"/>
              <a:gd name="adj2" fmla="val -424028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195" name="Rectangle 194"/>
          <p:cNvSpPr>
            <a:spLocks noChangeArrowheads="1"/>
          </p:cNvSpPr>
          <p:nvPr/>
        </p:nvSpPr>
        <p:spPr bwMode="auto">
          <a:xfrm>
            <a:off x="3962400" y="2971800"/>
            <a:ext cx="6400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this were the actual universe,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boy</a:t>
            </a:r>
            <a:r>
              <a:rPr lang="en-US" altLang="en-US" sz="2800" baseline="-25000"/>
              <a:t>1</a:t>
            </a:r>
            <a:r>
              <a:rPr lang="en-US" altLang="en-US" sz="2800"/>
              <a:t> learns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3013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3143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144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014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3129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3137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2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130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3133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3134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3135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3136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14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43016" name="Rectangle 189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3017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192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3019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3020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3021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3022" name="Group 196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3023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3024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3025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3026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3027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3028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3029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3030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3031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07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08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3034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3035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3036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3037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3038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3039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3040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3041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3042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3043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3044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29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7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8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9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4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3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3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3125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126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3045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3046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3047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3048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3049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3050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3051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3052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3053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1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2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3056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3057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3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18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19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0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1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2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3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4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25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6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7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8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3113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3121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3122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3114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3119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3120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3115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116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3058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3059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3060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3061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3062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3063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3064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3065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3066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3067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3085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3086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3087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3089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3092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3094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3101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0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03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04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05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3106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3107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3108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3109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3110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3111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3095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3099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3100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3096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3097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3098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3093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3090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091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3088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3068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3069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3070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3071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3072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3073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3074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3075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3076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4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3078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56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7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8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6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29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7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7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7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7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3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6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6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3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6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6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3081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3082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3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4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7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2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5" grpId="0"/>
      <p:bldP spid="214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5867400" y="4664075"/>
            <a:ext cx="2971800" cy="469900"/>
          </a:xfrm>
          <a:prstGeom prst="wedgeRoundRectCallout">
            <a:avLst>
              <a:gd name="adj1" fmla="val -16347"/>
              <a:gd name="adj2" fmla="val -479056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No, I don’t know.</a:t>
            </a:r>
          </a:p>
        </p:txBody>
      </p:sp>
      <p:sp>
        <p:nvSpPr>
          <p:cNvPr id="4403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44036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4171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172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037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4157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4165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158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4161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4162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4163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4164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4038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90" name="Rectangle 189"/>
          <p:cNvSpPr>
            <a:spLocks noChangeArrowheads="1"/>
          </p:cNvSpPr>
          <p:nvPr/>
        </p:nvSpPr>
        <p:spPr bwMode="auto">
          <a:xfrm>
            <a:off x="1371600" y="5495925"/>
            <a:ext cx="6400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becomes common knowledge that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≥2</a:t>
            </a:r>
            <a:r>
              <a:rPr lang="en-US" altLang="en-US" sz="2800" i="1">
                <a:solidFill>
                  <a:schemeClr val="accent1"/>
                </a:solidFill>
              </a:rPr>
              <a:t>.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5" name="Group 190"/>
          <p:cNvGrpSpPr>
            <a:grpSpLocks/>
          </p:cNvGrpSpPr>
          <p:nvPr/>
        </p:nvGrpSpPr>
        <p:grpSpPr bwMode="auto">
          <a:xfrm>
            <a:off x="5503863" y="1084263"/>
            <a:ext cx="1093787" cy="1541462"/>
            <a:chOff x="7086600" y="1084556"/>
            <a:chExt cx="1093434" cy="1541756"/>
          </a:xfrm>
        </p:grpSpPr>
        <p:cxnSp>
          <p:nvCxnSpPr>
            <p:cNvPr id="44155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156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4041" name="Rectangle 192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4042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4043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4044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4045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4046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4047" name="Group 198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4049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4050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4051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4052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4053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4054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4055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4056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4057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09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0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4060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4061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4062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4063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4064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4065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4066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4067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4068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4069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4070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0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8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9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3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4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5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6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7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8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0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1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2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3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1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2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39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0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4151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4152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3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4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4071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4072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4073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4074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4075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4076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4077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4078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4079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2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3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4082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83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4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19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0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1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2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3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5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26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7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8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9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4139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4147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4148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4140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4145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4146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4141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4142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4084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4085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4086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4087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4088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4089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4090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4091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4092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3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4111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4112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4113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4115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4118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4120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4127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28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29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30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31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4132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4133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4134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4135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4136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4137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4121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4125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4126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4122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4123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4124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4119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4116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117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114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4094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4095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4096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4097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4098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4099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4100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4101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4102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5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4104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57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8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9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0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1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2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3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4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5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3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77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78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79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0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3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6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6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6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66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67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4107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4108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9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88" name="Rectangle 187"/>
          <p:cNvSpPr>
            <a:spLocks noChangeArrowheads="1"/>
          </p:cNvSpPr>
          <p:nvPr/>
        </p:nvSpPr>
        <p:spPr bwMode="auto">
          <a:xfrm>
            <a:off x="914400" y="2667000"/>
            <a:ext cx="47244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On the other hand, if boy</a:t>
            </a:r>
            <a:r>
              <a:rPr lang="en-US" altLang="en-US" sz="2800" baseline="-25000"/>
              <a:t>1</a:t>
            </a:r>
            <a:r>
              <a:rPr lang="en-US" altLang="en-US" sz="2800"/>
              <a:t> </a:t>
            </a:r>
            <a:br>
              <a:rPr lang="en-US" altLang="en-US" sz="2800"/>
            </a:br>
            <a:r>
              <a:rPr lang="en-US" altLang="en-US" sz="2800"/>
              <a:t>does not learn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0" grpId="0"/>
      <p:bldP spid="18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4357688" y="4665663"/>
            <a:ext cx="2576512" cy="469900"/>
          </a:xfrm>
          <a:prstGeom prst="wedgeRoundRectCallout">
            <a:avLst>
              <a:gd name="adj1" fmla="val -16324"/>
              <a:gd name="adj2" fmla="val -424028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45059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195" name="Rectangle 194"/>
          <p:cNvSpPr>
            <a:spLocks noChangeArrowheads="1"/>
          </p:cNvSpPr>
          <p:nvPr/>
        </p:nvSpPr>
        <p:spPr bwMode="auto">
          <a:xfrm>
            <a:off x="2743200" y="2971800"/>
            <a:ext cx="6400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this were the actual universe,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boy</a:t>
            </a:r>
            <a:r>
              <a:rPr lang="en-US" altLang="en-US" sz="2800" baseline="-25000"/>
              <a:t>2</a:t>
            </a:r>
            <a:r>
              <a:rPr lang="en-US" altLang="en-US" sz="2800"/>
              <a:t> learns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5061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5194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195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5062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5180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5188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0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1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2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3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1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5184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5185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5186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5187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14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45064" name="Group 190"/>
          <p:cNvGrpSpPr>
            <a:grpSpLocks/>
          </p:cNvGrpSpPr>
          <p:nvPr/>
        </p:nvGrpSpPr>
        <p:grpSpPr bwMode="auto">
          <a:xfrm>
            <a:off x="5503863" y="1084263"/>
            <a:ext cx="1093787" cy="1541462"/>
            <a:chOff x="7086600" y="1084556"/>
            <a:chExt cx="1093434" cy="1541756"/>
          </a:xfrm>
        </p:grpSpPr>
        <p:cxnSp>
          <p:nvCxnSpPr>
            <p:cNvPr id="45178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179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5065" name="Rectangle 192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5066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5067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5068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5069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199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5071" name="Group 199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5072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5073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5074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5075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5076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5077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5078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5079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5080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1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5083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5084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5085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5086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5087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5088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5089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5090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5091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5092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5093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2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8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9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5174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5175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6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7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5094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5095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5096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5097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5098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5099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5100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5101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5102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4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5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5105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5106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4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1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2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3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5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5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28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29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0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5162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5170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5171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5163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5168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5169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5164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5165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6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7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5107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5108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5109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5110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5111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5112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5113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5114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5115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5116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5134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5135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5136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5138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5141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5143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5150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151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152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153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154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155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5156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5157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5158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5159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5160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5144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5148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5149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5145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5146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5147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5142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5139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40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5137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5117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5118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5119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5120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5121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5122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5123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5124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5125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7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5127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59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8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9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3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7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3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4198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6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6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5130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5131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2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3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5" grpId="0"/>
      <p:bldP spid="21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4267200" y="4664075"/>
            <a:ext cx="2971800" cy="469900"/>
          </a:xfrm>
          <a:prstGeom prst="wedgeRoundRectCallout">
            <a:avLst>
              <a:gd name="adj1" fmla="val -16347"/>
              <a:gd name="adj2" fmla="val -479056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No, I don’t know.</a:t>
            </a:r>
          </a:p>
        </p:txBody>
      </p:sp>
      <p:sp>
        <p:nvSpPr>
          <p:cNvPr id="46083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46084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6222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223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85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6208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6216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9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1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9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6212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6213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6214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6215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6086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90" name="Rectangle 189"/>
          <p:cNvSpPr>
            <a:spLocks noChangeArrowheads="1"/>
          </p:cNvSpPr>
          <p:nvPr/>
        </p:nvSpPr>
        <p:spPr bwMode="auto">
          <a:xfrm>
            <a:off x="1371600" y="5495925"/>
            <a:ext cx="6400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becomes common knowledge that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≥3</a:t>
            </a:r>
            <a:r>
              <a:rPr lang="en-US" altLang="en-US" sz="2800" i="1">
                <a:solidFill>
                  <a:schemeClr val="accent1"/>
                </a:solidFill>
              </a:rPr>
              <a:t>.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6088" name="Group 190"/>
          <p:cNvGrpSpPr>
            <a:grpSpLocks/>
          </p:cNvGrpSpPr>
          <p:nvPr/>
        </p:nvGrpSpPr>
        <p:grpSpPr bwMode="auto">
          <a:xfrm>
            <a:off x="5503863" y="1084263"/>
            <a:ext cx="1093787" cy="1541462"/>
            <a:chOff x="7086600" y="1084556"/>
            <a:chExt cx="1093434" cy="1541756"/>
          </a:xfrm>
        </p:grpSpPr>
        <p:cxnSp>
          <p:nvCxnSpPr>
            <p:cNvPr id="46206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207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90"/>
          <p:cNvGrpSpPr>
            <a:grpSpLocks/>
          </p:cNvGrpSpPr>
          <p:nvPr/>
        </p:nvGrpSpPr>
        <p:grpSpPr bwMode="auto">
          <a:xfrm>
            <a:off x="3960813" y="1125538"/>
            <a:ext cx="1093787" cy="1541462"/>
            <a:chOff x="7086600" y="1084556"/>
            <a:chExt cx="1093434" cy="1541756"/>
          </a:xfrm>
        </p:grpSpPr>
        <p:cxnSp>
          <p:nvCxnSpPr>
            <p:cNvPr id="46204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205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090" name="Rectangle 195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6091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6092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6093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6094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6095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6096" name="Group 201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6098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6099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6100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6101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6102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6103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6104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6105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6106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2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3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6109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6110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6111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6112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6113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6114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6115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6116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6117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6118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6119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3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9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10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6200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6201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2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3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6120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6121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6122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6123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6124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6125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6126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6127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6128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5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6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6131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32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5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2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3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5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7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6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29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0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2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6188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6196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6197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6189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6194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6195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6190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6191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6133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6134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6135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6136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6137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6138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6139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6140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6141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42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6160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6161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6162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6164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6167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6169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6176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6177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6178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617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6180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6181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6182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6183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184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185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186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6170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6174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6175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6171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6172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6173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6168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6165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166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6163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6143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6144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6145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6146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6147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6148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6149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6150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6151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8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6153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60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9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30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3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4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5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6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7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8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3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80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1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2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3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6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1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2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6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69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0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6156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6157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8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91" name="Rectangle 190"/>
          <p:cNvSpPr>
            <a:spLocks noChangeArrowheads="1"/>
          </p:cNvSpPr>
          <p:nvPr/>
        </p:nvSpPr>
        <p:spPr bwMode="auto">
          <a:xfrm>
            <a:off x="914400" y="2667000"/>
            <a:ext cx="47244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On the other hand, if boy</a:t>
            </a:r>
            <a:r>
              <a:rPr lang="en-US" altLang="en-US" sz="2800" baseline="-25000"/>
              <a:t>2</a:t>
            </a:r>
            <a:r>
              <a:rPr lang="en-US" altLang="en-US" sz="2800"/>
              <a:t> </a:t>
            </a:r>
            <a:br>
              <a:rPr lang="en-US" altLang="en-US" sz="2800"/>
            </a:br>
            <a:r>
              <a:rPr lang="en-US" altLang="en-US" sz="2800"/>
              <a:t>does not learn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0" grpId="0"/>
      <p:bldP spid="19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2833688" y="4665663"/>
            <a:ext cx="2576512" cy="469900"/>
          </a:xfrm>
          <a:prstGeom prst="wedgeRoundRectCallout">
            <a:avLst>
              <a:gd name="adj1" fmla="val -16324"/>
              <a:gd name="adj2" fmla="val -424028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47107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195" name="Rectangle 194"/>
          <p:cNvSpPr>
            <a:spLocks noChangeArrowheads="1"/>
          </p:cNvSpPr>
          <p:nvPr/>
        </p:nvSpPr>
        <p:spPr bwMode="auto">
          <a:xfrm>
            <a:off x="990600" y="2971800"/>
            <a:ext cx="6400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this were the actual universe,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boy</a:t>
            </a:r>
            <a:r>
              <a:rPr lang="en-US" altLang="en-US" sz="2800" baseline="-25000"/>
              <a:t>3</a:t>
            </a:r>
            <a:r>
              <a:rPr lang="en-US" altLang="en-US" sz="2800"/>
              <a:t> learns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7109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7245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246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7110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7231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7239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0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1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2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3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4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232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7235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7236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7237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7238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14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47112" name="Group 190"/>
          <p:cNvGrpSpPr>
            <a:grpSpLocks/>
          </p:cNvGrpSpPr>
          <p:nvPr/>
        </p:nvGrpSpPr>
        <p:grpSpPr bwMode="auto">
          <a:xfrm>
            <a:off x="5503863" y="1084263"/>
            <a:ext cx="1093787" cy="1541462"/>
            <a:chOff x="7086600" y="1084556"/>
            <a:chExt cx="1093434" cy="1541756"/>
          </a:xfrm>
        </p:grpSpPr>
        <p:cxnSp>
          <p:nvCxnSpPr>
            <p:cNvPr id="47229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230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7113" name="Group 190"/>
          <p:cNvGrpSpPr>
            <a:grpSpLocks/>
          </p:cNvGrpSpPr>
          <p:nvPr/>
        </p:nvGrpSpPr>
        <p:grpSpPr bwMode="auto">
          <a:xfrm>
            <a:off x="3960813" y="1125538"/>
            <a:ext cx="1093787" cy="1541462"/>
            <a:chOff x="7086600" y="1084556"/>
            <a:chExt cx="1093434" cy="1541756"/>
          </a:xfrm>
        </p:grpSpPr>
        <p:cxnSp>
          <p:nvCxnSpPr>
            <p:cNvPr id="47227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228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7114" name="Rectangle 195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7115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7116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199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7118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7119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7120" name="Group 201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7121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7122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7123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7124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7125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7126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7127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7128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7129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2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3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7132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7133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7134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7135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7136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7137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7138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7139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7140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7141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7142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4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9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10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7223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4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5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6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7143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7144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7145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7146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7147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7148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7149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7150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7151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6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7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7154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7155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5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3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5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7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8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6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30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2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3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7211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7219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7220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7212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7217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7218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7213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14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5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6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7156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7157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7158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7159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7160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7161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7162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7163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7164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7165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7183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7184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7185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7187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7190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7192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7199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7200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7201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7202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7203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7204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7205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7206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7207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7208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7209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7193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7197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7198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7194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7195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7196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7191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7188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189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186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7166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7167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7168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7169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7170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7171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7172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7173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7174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9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7176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61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9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30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3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8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4417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44176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7179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180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1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2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5" grpId="0"/>
      <p:bldP spid="21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2667000" y="4664075"/>
            <a:ext cx="2971800" cy="469900"/>
          </a:xfrm>
          <a:prstGeom prst="wedgeRoundRectCallout">
            <a:avLst>
              <a:gd name="adj1" fmla="val -16347"/>
              <a:gd name="adj2" fmla="val -479056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No, I don’t know.</a:t>
            </a:r>
          </a:p>
        </p:txBody>
      </p:sp>
      <p:sp>
        <p:nvSpPr>
          <p:cNvPr id="48131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48132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8273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274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8133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8259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8267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8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9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0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1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2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260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263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264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265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266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8134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90" name="Rectangle 189"/>
          <p:cNvSpPr>
            <a:spLocks noChangeArrowheads="1"/>
          </p:cNvSpPr>
          <p:nvPr/>
        </p:nvSpPr>
        <p:spPr bwMode="auto">
          <a:xfrm>
            <a:off x="1371600" y="5495925"/>
            <a:ext cx="6400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becomes common knowledge that </a:t>
            </a: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≥4</a:t>
            </a:r>
            <a:r>
              <a:rPr lang="en-US" altLang="en-US" sz="2800" i="1">
                <a:solidFill>
                  <a:schemeClr val="accent1"/>
                </a:solidFill>
              </a:rPr>
              <a:t>.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8136" name="Group 190"/>
          <p:cNvGrpSpPr>
            <a:grpSpLocks/>
          </p:cNvGrpSpPr>
          <p:nvPr/>
        </p:nvGrpSpPr>
        <p:grpSpPr bwMode="auto">
          <a:xfrm>
            <a:off x="5503863" y="1084263"/>
            <a:ext cx="1093787" cy="1541462"/>
            <a:chOff x="7086600" y="1084556"/>
            <a:chExt cx="1093434" cy="1541756"/>
          </a:xfrm>
        </p:grpSpPr>
        <p:cxnSp>
          <p:nvCxnSpPr>
            <p:cNvPr id="48257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258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8137" name="Group 190"/>
          <p:cNvGrpSpPr>
            <a:grpSpLocks/>
          </p:cNvGrpSpPr>
          <p:nvPr/>
        </p:nvGrpSpPr>
        <p:grpSpPr bwMode="auto">
          <a:xfrm>
            <a:off x="3960813" y="1125538"/>
            <a:ext cx="1093787" cy="1541462"/>
            <a:chOff x="7086600" y="1084556"/>
            <a:chExt cx="1093434" cy="1541756"/>
          </a:xfrm>
        </p:grpSpPr>
        <p:cxnSp>
          <p:nvCxnSpPr>
            <p:cNvPr id="48255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256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190"/>
          <p:cNvGrpSpPr>
            <a:grpSpLocks/>
          </p:cNvGrpSpPr>
          <p:nvPr/>
        </p:nvGrpSpPr>
        <p:grpSpPr bwMode="auto">
          <a:xfrm>
            <a:off x="2411413" y="1130300"/>
            <a:ext cx="1093787" cy="1541463"/>
            <a:chOff x="7086600" y="1084556"/>
            <a:chExt cx="1093434" cy="1541756"/>
          </a:xfrm>
        </p:grpSpPr>
        <p:cxnSp>
          <p:nvCxnSpPr>
            <p:cNvPr id="48253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254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8139" name="Rectangle 198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48140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8141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8142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8143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8144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8145" name="Group 204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8147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8148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8149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8150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8151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8152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8153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8154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8155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6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8158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8159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8160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8161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8162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8163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8164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8165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8166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8167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8168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6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10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11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8249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250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1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2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8169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8170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8171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8172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8173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8174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8175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8176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8177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8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9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8180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181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6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7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3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8237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8245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8246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8238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8243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8244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8239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240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1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2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8182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8183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8184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8185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8186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8187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8188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8189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8190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191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8209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8210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8211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8213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8216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8218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8225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8226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8227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822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8229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8230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8231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8232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8233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8234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8235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8219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8223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8224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8220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8221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8222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821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8214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15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212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8192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8193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8194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8195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8196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8197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8198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8199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8200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61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8202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63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30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31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8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8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45056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8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45057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4505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8205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8206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7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8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93" name="Rectangle 192"/>
          <p:cNvSpPr>
            <a:spLocks noChangeArrowheads="1"/>
          </p:cNvSpPr>
          <p:nvPr/>
        </p:nvSpPr>
        <p:spPr bwMode="auto">
          <a:xfrm>
            <a:off x="914400" y="2667000"/>
            <a:ext cx="47244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On the other hand, if boy</a:t>
            </a:r>
            <a:r>
              <a:rPr lang="en-US" altLang="en-US" sz="2800" baseline="-25000"/>
              <a:t>3</a:t>
            </a:r>
            <a:r>
              <a:rPr lang="en-US" altLang="en-US" sz="2800"/>
              <a:t> </a:t>
            </a:r>
            <a:br>
              <a:rPr lang="en-US" altLang="en-US" sz="2800"/>
            </a:br>
            <a:r>
              <a:rPr lang="en-US" altLang="en-US" sz="2800"/>
              <a:t>does not learn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0" grpId="0"/>
      <p:bldP spid="19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AutoShape 23"/>
          <p:cNvSpPr>
            <a:spLocks noChangeArrowheads="1"/>
          </p:cNvSpPr>
          <p:nvPr/>
        </p:nvSpPr>
        <p:spPr bwMode="auto">
          <a:xfrm>
            <a:off x="1233488" y="4665663"/>
            <a:ext cx="2576512" cy="469900"/>
          </a:xfrm>
          <a:prstGeom prst="wedgeRoundRectCallout">
            <a:avLst>
              <a:gd name="adj1" fmla="val -16324"/>
              <a:gd name="adj2" fmla="val -424028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4915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sp>
        <p:nvSpPr>
          <p:cNvPr id="195" name="Rectangle 194"/>
          <p:cNvSpPr>
            <a:spLocks noChangeArrowheads="1"/>
          </p:cNvSpPr>
          <p:nvPr/>
        </p:nvSpPr>
        <p:spPr bwMode="auto">
          <a:xfrm>
            <a:off x="990600" y="2971800"/>
            <a:ext cx="6400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this were the actual universe,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boy</a:t>
            </a:r>
            <a:r>
              <a:rPr lang="en-US" altLang="en-US" sz="2800" baseline="-25000"/>
              <a:t>4</a:t>
            </a:r>
            <a:r>
              <a:rPr lang="en-US" altLang="en-US" sz="2800"/>
              <a:t> learns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grpSp>
        <p:nvGrpSpPr>
          <p:cNvPr id="49157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49296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297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9158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49282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9290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3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4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83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9286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9287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9288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9289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14" name="AutoShape 48"/>
          <p:cNvSpPr>
            <a:spLocks noChangeArrowheads="1"/>
          </p:cNvSpPr>
          <p:nvPr/>
        </p:nvSpPr>
        <p:spPr bwMode="auto">
          <a:xfrm>
            <a:off x="1293813" y="41148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49160" name="Group 190"/>
          <p:cNvGrpSpPr>
            <a:grpSpLocks/>
          </p:cNvGrpSpPr>
          <p:nvPr/>
        </p:nvGrpSpPr>
        <p:grpSpPr bwMode="auto">
          <a:xfrm>
            <a:off x="5503863" y="1084263"/>
            <a:ext cx="1093787" cy="1541462"/>
            <a:chOff x="7086600" y="1084556"/>
            <a:chExt cx="1093434" cy="1541756"/>
          </a:xfrm>
        </p:grpSpPr>
        <p:cxnSp>
          <p:nvCxnSpPr>
            <p:cNvPr id="49280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281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9161" name="Group 190"/>
          <p:cNvGrpSpPr>
            <a:grpSpLocks/>
          </p:cNvGrpSpPr>
          <p:nvPr/>
        </p:nvGrpSpPr>
        <p:grpSpPr bwMode="auto">
          <a:xfrm>
            <a:off x="3960813" y="1125538"/>
            <a:ext cx="1093787" cy="1541462"/>
            <a:chOff x="7086600" y="1084556"/>
            <a:chExt cx="1093434" cy="1541756"/>
          </a:xfrm>
        </p:grpSpPr>
        <p:cxnSp>
          <p:nvCxnSpPr>
            <p:cNvPr id="49278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279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9162" name="Group 190"/>
          <p:cNvGrpSpPr>
            <a:grpSpLocks/>
          </p:cNvGrpSpPr>
          <p:nvPr/>
        </p:nvGrpSpPr>
        <p:grpSpPr bwMode="auto">
          <a:xfrm>
            <a:off x="2411413" y="1130300"/>
            <a:ext cx="1093787" cy="1541463"/>
            <a:chOff x="7086600" y="1084556"/>
            <a:chExt cx="1093434" cy="1541756"/>
          </a:xfrm>
        </p:grpSpPr>
        <p:cxnSp>
          <p:nvCxnSpPr>
            <p:cNvPr id="49276" name="Straight Connector 191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277" name="Straight Connector 192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9163" name="Rectangle 198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200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9165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9166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9167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49168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49169" name="Group 204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49170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9171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9172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9173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9174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9175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9176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9177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9178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6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7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9181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49182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9183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9184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9185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9186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9187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9188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9189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9190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49191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7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10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11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50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1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2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3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4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5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7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8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9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60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6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7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9272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9273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4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9192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9193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9194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9195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9196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9197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9198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9199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9200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9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40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9203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9204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6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6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7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8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9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0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1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7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33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4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5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6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49260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49268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9269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49261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49266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49267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49262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9263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4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9205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9206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9207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9208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9209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9210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9211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9212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9213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9214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49232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49233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49234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49236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49239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49241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49248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9249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9250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9251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9252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9253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9254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9255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9256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9257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9258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9242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9246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9247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49243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9244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49245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49240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49237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38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9235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49215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49216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49217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49218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49219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49220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49221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49222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49223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62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49225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64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30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31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8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8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8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19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8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9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9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49228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9229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7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" dur="1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2" dur="1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195" grpId="0"/>
      <p:bldP spid="21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2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50298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0306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7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8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9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0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1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299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0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1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0302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0303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0304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0305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202"/>
          <p:cNvGrpSpPr>
            <a:grpSpLocks/>
          </p:cNvGrpSpPr>
          <p:nvPr/>
        </p:nvGrpSpPr>
        <p:grpSpPr bwMode="auto">
          <a:xfrm>
            <a:off x="1371600" y="3048000"/>
            <a:ext cx="6705600" cy="3048000"/>
            <a:chOff x="864" y="1920"/>
            <a:chExt cx="4224" cy="1920"/>
          </a:xfrm>
        </p:grpSpPr>
        <p:sp>
          <p:nvSpPr>
            <p:cNvPr id="50294" name="Rectangle 194"/>
            <p:cNvSpPr>
              <a:spLocks noChangeArrowheads="1"/>
            </p:cNvSpPr>
            <p:nvPr/>
          </p:nvSpPr>
          <p:spPr bwMode="auto">
            <a:xfrm>
              <a:off x="864" y="1920"/>
              <a:ext cx="403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To each boy, the man whispers either</a:t>
              </a:r>
              <a:endParaRPr lang="en-CA" altLang="en-US" sz="2800" i="1">
                <a:solidFill>
                  <a:schemeClr val="accent1"/>
                </a:solidFill>
              </a:endParaRPr>
            </a:p>
          </p:txBody>
        </p:sp>
        <p:sp>
          <p:nvSpPr>
            <p:cNvPr id="50295" name="AutoShape 198"/>
            <p:cNvSpPr>
              <a:spLocks noChangeArrowheads="1"/>
            </p:cNvSpPr>
            <p:nvPr/>
          </p:nvSpPr>
          <p:spPr bwMode="auto">
            <a:xfrm>
              <a:off x="864" y="2256"/>
              <a:ext cx="4224" cy="672"/>
            </a:xfrm>
            <a:prstGeom prst="cloudCallout">
              <a:avLst>
                <a:gd name="adj1" fmla="val -54213"/>
                <a:gd name="adj2" fmla="val -34523"/>
              </a:avLst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Some of you have 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mud on your foreheads</a:t>
              </a:r>
            </a:p>
          </p:txBody>
        </p:sp>
        <p:sp>
          <p:nvSpPr>
            <p:cNvPr id="50296" name="AutoShape 200"/>
            <p:cNvSpPr>
              <a:spLocks noChangeArrowheads="1"/>
            </p:cNvSpPr>
            <p:nvPr/>
          </p:nvSpPr>
          <p:spPr bwMode="auto">
            <a:xfrm>
              <a:off x="864" y="3168"/>
              <a:ext cx="4224" cy="672"/>
            </a:xfrm>
            <a:prstGeom prst="cloudCallout">
              <a:avLst>
                <a:gd name="adj1" fmla="val -54213"/>
                <a:gd name="adj2" fmla="val -128569"/>
              </a:avLst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The sky is blue</a:t>
              </a:r>
            </a:p>
          </p:txBody>
        </p:sp>
        <p:sp>
          <p:nvSpPr>
            <p:cNvPr id="50297" name="Rectangle 194"/>
            <p:cNvSpPr>
              <a:spLocks noChangeArrowheads="1"/>
            </p:cNvSpPr>
            <p:nvPr/>
          </p:nvSpPr>
          <p:spPr bwMode="auto">
            <a:xfrm>
              <a:off x="2400" y="2889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Or</a:t>
              </a:r>
              <a:endParaRPr lang="en-CA" altLang="en-US" sz="2800" i="1">
                <a:solidFill>
                  <a:schemeClr val="accent1"/>
                </a:solidFill>
              </a:endParaRPr>
            </a:p>
          </p:txBody>
        </p:sp>
      </p:grpSp>
      <p:sp>
        <p:nvSpPr>
          <p:cNvPr id="50181" name="Rectangle 197"/>
          <p:cNvSpPr>
            <a:spLocks noChangeArrowheads="1"/>
          </p:cNvSpPr>
          <p:nvPr/>
        </p:nvSpPr>
        <p:spPr bwMode="auto">
          <a:xfrm>
            <a:off x="7248525" y="1582738"/>
            <a:ext cx="8540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chemeClr val="accent1"/>
                </a:solidFill>
              </a:rPr>
              <a:t>k</a:t>
            </a:r>
            <a:r>
              <a:rPr lang="en-US" altLang="en-US" sz="2800" i="1">
                <a:solidFill>
                  <a:schemeClr val="accent1"/>
                </a:solidFill>
                <a:cs typeface="Times New Roman" pitchFamily="18" charset="0"/>
              </a:rPr>
              <a:t>=0</a:t>
            </a:r>
            <a:r>
              <a:rPr lang="en-US" altLang="en-US" sz="2800" i="1">
                <a:solidFill>
                  <a:schemeClr val="accent1"/>
                </a:solidFill>
              </a:rPr>
              <a:t> </a:t>
            </a:r>
            <a:endParaRPr lang="en-CA" altLang="en-US" sz="2800"/>
          </a:p>
        </p:txBody>
      </p:sp>
      <p:sp>
        <p:nvSpPr>
          <p:cNvPr id="50182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0183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0184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0185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0186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grpSp>
        <p:nvGrpSpPr>
          <p:cNvPr id="50187" name="Group 203"/>
          <p:cNvGrpSpPr>
            <a:grpSpLocks/>
          </p:cNvGrpSpPr>
          <p:nvPr/>
        </p:nvGrpSpPr>
        <p:grpSpPr bwMode="auto">
          <a:xfrm>
            <a:off x="762000" y="1184275"/>
            <a:ext cx="7504113" cy="1635125"/>
            <a:chOff x="762000" y="1189038"/>
            <a:chExt cx="7504113" cy="1635125"/>
          </a:xfrm>
        </p:grpSpPr>
        <p:sp>
          <p:nvSpPr>
            <p:cNvPr id="50188" name="Text Box 10"/>
            <p:cNvSpPr txBox="1">
              <a:spLocks noChangeArrowheads="1"/>
            </p:cNvSpPr>
            <p:nvPr/>
          </p:nvSpPr>
          <p:spPr bwMode="auto">
            <a:xfrm>
              <a:off x="1246188" y="11906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50189" name="Text Box 11"/>
            <p:cNvSpPr txBox="1">
              <a:spLocks noChangeArrowheads="1"/>
            </p:cNvSpPr>
            <p:nvPr/>
          </p:nvSpPr>
          <p:spPr bwMode="auto">
            <a:xfrm>
              <a:off x="1622425" y="13430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50190" name="Text Box 12"/>
            <p:cNvSpPr txBox="1">
              <a:spLocks noChangeArrowheads="1"/>
            </p:cNvSpPr>
            <p:nvPr/>
          </p:nvSpPr>
          <p:spPr bwMode="auto">
            <a:xfrm>
              <a:off x="1758950" y="16891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50191" name="Text Box 13"/>
            <p:cNvSpPr txBox="1">
              <a:spLocks noChangeArrowheads="1"/>
            </p:cNvSpPr>
            <p:nvPr/>
          </p:nvSpPr>
          <p:spPr bwMode="auto">
            <a:xfrm>
              <a:off x="1273175" y="21939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50192" name="Text Box 14"/>
            <p:cNvSpPr txBox="1">
              <a:spLocks noChangeArrowheads="1"/>
            </p:cNvSpPr>
            <p:nvPr/>
          </p:nvSpPr>
          <p:spPr bwMode="auto">
            <a:xfrm>
              <a:off x="762000" y="168275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50193" name="Text Box 15"/>
            <p:cNvSpPr txBox="1">
              <a:spLocks noChangeArrowheads="1"/>
            </p:cNvSpPr>
            <p:nvPr/>
          </p:nvSpPr>
          <p:spPr bwMode="auto">
            <a:xfrm>
              <a:off x="904875" y="20542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50194" name="Text Box 16"/>
            <p:cNvSpPr txBox="1">
              <a:spLocks noChangeArrowheads="1"/>
            </p:cNvSpPr>
            <p:nvPr/>
          </p:nvSpPr>
          <p:spPr bwMode="auto">
            <a:xfrm>
              <a:off x="889000" y="1368425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50195" name="Text Box 17"/>
            <p:cNvSpPr txBox="1">
              <a:spLocks noChangeArrowheads="1"/>
            </p:cNvSpPr>
            <p:nvPr/>
          </p:nvSpPr>
          <p:spPr bwMode="auto">
            <a:xfrm>
              <a:off x="1625600" y="2032000"/>
              <a:ext cx="24923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50196" name="Freeform 43"/>
            <p:cNvSpPr>
              <a:spLocks/>
            </p:cNvSpPr>
            <p:nvPr/>
          </p:nvSpPr>
          <p:spPr bwMode="auto">
            <a:xfrm>
              <a:off x="1318919" y="1398234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4" name="Freeform 43"/>
            <p:cNvSpPr>
              <a:spLocks/>
            </p:cNvSpPr>
            <p:nvPr/>
          </p:nvSpPr>
          <p:spPr bwMode="auto">
            <a:xfrm>
              <a:off x="1587500" y="15097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15" name="Freeform 43"/>
            <p:cNvSpPr>
              <a:spLocks/>
            </p:cNvSpPr>
            <p:nvPr/>
          </p:nvSpPr>
          <p:spPr bwMode="auto">
            <a:xfrm>
              <a:off x="1700213" y="1752601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50199" name="Freeform 43"/>
            <p:cNvSpPr>
              <a:spLocks/>
            </p:cNvSpPr>
            <p:nvPr/>
          </p:nvSpPr>
          <p:spPr bwMode="auto">
            <a:xfrm>
              <a:off x="1595024" y="2025590"/>
              <a:ext cx="111125" cy="107950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2"/>
            </a:solidFill>
            <a:ln w="25400" cap="flat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50200" name="Text Box 10"/>
            <p:cNvSpPr txBox="1">
              <a:spLocks noChangeArrowheads="1"/>
            </p:cNvSpPr>
            <p:nvPr/>
          </p:nvSpPr>
          <p:spPr bwMode="auto">
            <a:xfrm>
              <a:off x="5939989" y="119856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50201" name="Text Box 11"/>
            <p:cNvSpPr txBox="1">
              <a:spLocks noChangeArrowheads="1"/>
            </p:cNvSpPr>
            <p:nvPr/>
          </p:nvSpPr>
          <p:spPr bwMode="auto">
            <a:xfrm>
              <a:off x="6316442" y="135099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50202" name="Text Box 12"/>
            <p:cNvSpPr txBox="1">
              <a:spLocks noChangeArrowheads="1"/>
            </p:cNvSpPr>
            <p:nvPr/>
          </p:nvSpPr>
          <p:spPr bwMode="auto">
            <a:xfrm>
              <a:off x="6453045" y="1697150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50203" name="Text Box 13"/>
            <p:cNvSpPr txBox="1">
              <a:spLocks noChangeArrowheads="1"/>
            </p:cNvSpPr>
            <p:nvPr/>
          </p:nvSpPr>
          <p:spPr bwMode="auto">
            <a:xfrm>
              <a:off x="5966992" y="2202087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50204" name="Text Box 14"/>
            <p:cNvSpPr txBox="1">
              <a:spLocks noChangeArrowheads="1"/>
            </p:cNvSpPr>
            <p:nvPr/>
          </p:nvSpPr>
          <p:spPr bwMode="auto">
            <a:xfrm>
              <a:off x="5455525" y="1690798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50205" name="Text Box 15"/>
            <p:cNvSpPr txBox="1">
              <a:spLocks noChangeArrowheads="1"/>
            </p:cNvSpPr>
            <p:nvPr/>
          </p:nvSpPr>
          <p:spPr bwMode="auto">
            <a:xfrm>
              <a:off x="5598482" y="206235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50206" name="Text Box 16"/>
            <p:cNvSpPr txBox="1">
              <a:spLocks noChangeArrowheads="1"/>
            </p:cNvSpPr>
            <p:nvPr/>
          </p:nvSpPr>
          <p:spPr bwMode="auto">
            <a:xfrm>
              <a:off x="5582598" y="1376403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50207" name="Text Box 17"/>
            <p:cNvSpPr txBox="1">
              <a:spLocks noChangeArrowheads="1"/>
            </p:cNvSpPr>
            <p:nvPr/>
          </p:nvSpPr>
          <p:spPr bwMode="auto">
            <a:xfrm>
              <a:off x="6319619" y="2040126"/>
              <a:ext cx="249380" cy="246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50208" name="Freeform 43"/>
            <p:cNvSpPr>
              <a:spLocks/>
            </p:cNvSpPr>
            <p:nvPr/>
          </p:nvSpPr>
          <p:spPr bwMode="auto">
            <a:xfrm>
              <a:off x="6012762" y="1406218"/>
              <a:ext cx="111188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50209" name="Group 249"/>
            <p:cNvGrpSpPr>
              <a:grpSpLocks/>
            </p:cNvGrpSpPr>
            <p:nvPr/>
          </p:nvGrpSpPr>
          <p:grpSpPr bwMode="auto">
            <a:xfrm>
              <a:off x="5005387" y="1914686"/>
              <a:ext cx="576329" cy="909477"/>
              <a:chOff x="5005387" y="1914686"/>
              <a:chExt cx="576329" cy="909477"/>
            </a:xfrm>
          </p:grpSpPr>
          <p:sp>
            <p:nvSpPr>
              <p:cNvPr id="334" name="Freeform 150"/>
              <p:cNvSpPr>
                <a:spLocks/>
              </p:cNvSpPr>
              <p:nvPr/>
            </p:nvSpPr>
            <p:spPr bwMode="auto">
              <a:xfrm rot="5400000">
                <a:off x="5270500" y="1649414"/>
                <a:ext cx="46037" cy="576262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7" name="Group 26"/>
              <p:cNvGrpSpPr>
                <a:grpSpLocks/>
              </p:cNvGrpSpPr>
              <p:nvPr/>
            </p:nvGrpSpPr>
            <p:grpSpPr bwMode="auto">
              <a:xfrm>
                <a:off x="5061324" y="1987197"/>
                <a:ext cx="367732" cy="827012"/>
                <a:chOff x="589" y="532"/>
                <a:chExt cx="1009" cy="2326"/>
              </a:xfrm>
              <a:solidFill>
                <a:schemeClr val="tx1">
                  <a:lumMod val="65000"/>
                </a:schemeClr>
              </a:solidFill>
            </p:grpSpPr>
            <p:grpSp>
              <p:nvGrpSpPr>
                <p:cNvPr id="8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34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4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5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9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35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35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1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1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34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34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50290" name="Oval 45"/>
              <p:cNvSpPr>
                <a:spLocks noChangeArrowheads="1"/>
              </p:cNvSpPr>
              <p:nvPr/>
            </p:nvSpPr>
            <p:spPr bwMode="auto">
              <a:xfrm>
                <a:off x="5246832" y="2156439"/>
                <a:ext cx="72162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0291" name="Freeform 46"/>
              <p:cNvSpPr>
                <a:spLocks noChangeAspect="1"/>
              </p:cNvSpPr>
              <p:nvPr/>
            </p:nvSpPr>
            <p:spPr bwMode="auto">
              <a:xfrm>
                <a:off x="5165923" y="2690832"/>
                <a:ext cx="162546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2" name="Freeform 47"/>
              <p:cNvSpPr>
                <a:spLocks/>
              </p:cNvSpPr>
              <p:nvPr/>
            </p:nvSpPr>
            <p:spPr bwMode="auto">
              <a:xfrm>
                <a:off x="5270521" y="2639632"/>
                <a:ext cx="17129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3" name="Rectangle 153"/>
              <p:cNvSpPr>
                <a:spLocks noChangeArrowheads="1"/>
              </p:cNvSpPr>
              <p:nvPr/>
            </p:nvSpPr>
            <p:spPr bwMode="auto">
              <a:xfrm flipH="1">
                <a:off x="5125529" y="2196804"/>
                <a:ext cx="248929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2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50210" name="Text Box 10"/>
            <p:cNvSpPr txBox="1">
              <a:spLocks noChangeArrowheads="1"/>
            </p:cNvSpPr>
            <p:nvPr/>
          </p:nvSpPr>
          <p:spPr bwMode="auto">
            <a:xfrm>
              <a:off x="2810152" y="118903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50211" name="Text Box 11"/>
            <p:cNvSpPr txBox="1">
              <a:spLocks noChangeArrowheads="1"/>
            </p:cNvSpPr>
            <p:nvPr/>
          </p:nvSpPr>
          <p:spPr bwMode="auto">
            <a:xfrm>
              <a:off x="3186253" y="134147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50212" name="Text Box 12"/>
            <p:cNvSpPr txBox="1">
              <a:spLocks noChangeArrowheads="1"/>
            </p:cNvSpPr>
            <p:nvPr/>
          </p:nvSpPr>
          <p:spPr bwMode="auto">
            <a:xfrm>
              <a:off x="3322728" y="16876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50213" name="Text Box 13"/>
            <p:cNvSpPr txBox="1">
              <a:spLocks noChangeArrowheads="1"/>
            </p:cNvSpPr>
            <p:nvPr/>
          </p:nvSpPr>
          <p:spPr bwMode="auto">
            <a:xfrm>
              <a:off x="2837130" y="2192562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50214" name="Text Box 14"/>
            <p:cNvSpPr txBox="1">
              <a:spLocks noChangeArrowheads="1"/>
            </p:cNvSpPr>
            <p:nvPr/>
          </p:nvSpPr>
          <p:spPr bwMode="auto">
            <a:xfrm>
              <a:off x="2326141" y="168127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50215" name="Text Box 15"/>
            <p:cNvSpPr txBox="1">
              <a:spLocks noChangeArrowheads="1"/>
            </p:cNvSpPr>
            <p:nvPr/>
          </p:nvSpPr>
          <p:spPr bwMode="auto">
            <a:xfrm>
              <a:off x="2468964" y="205283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50216" name="Text Box 16"/>
            <p:cNvSpPr txBox="1">
              <a:spLocks noChangeArrowheads="1"/>
            </p:cNvSpPr>
            <p:nvPr/>
          </p:nvSpPr>
          <p:spPr bwMode="auto">
            <a:xfrm>
              <a:off x="2453095" y="1366878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50217" name="Text Box 17"/>
            <p:cNvSpPr txBox="1">
              <a:spLocks noChangeArrowheads="1"/>
            </p:cNvSpPr>
            <p:nvPr/>
          </p:nvSpPr>
          <p:spPr bwMode="auto">
            <a:xfrm>
              <a:off x="3189427" y="2030601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50218" name="Freeform 43"/>
            <p:cNvSpPr>
              <a:spLocks/>
            </p:cNvSpPr>
            <p:nvPr/>
          </p:nvSpPr>
          <p:spPr bwMode="auto">
            <a:xfrm>
              <a:off x="2882857" y="1396693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36" name="Freeform 43"/>
            <p:cNvSpPr>
              <a:spLocks/>
            </p:cNvSpPr>
            <p:nvPr/>
          </p:nvSpPr>
          <p:spPr bwMode="auto">
            <a:xfrm>
              <a:off x="3152775" y="1508126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237" name="Freeform 43"/>
            <p:cNvSpPr>
              <a:spLocks/>
            </p:cNvSpPr>
            <p:nvPr/>
          </p:nvSpPr>
          <p:spPr bwMode="auto">
            <a:xfrm>
              <a:off x="3263900" y="1751013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00" cap="flat" cmpd="sng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50221" name="Freeform 76"/>
            <p:cNvSpPr>
              <a:spLocks/>
            </p:cNvSpPr>
            <p:nvPr/>
          </p:nvSpPr>
          <p:spPr bwMode="auto">
            <a:xfrm rot="5400000">
              <a:off x="2141455" y="1640130"/>
              <a:ext cx="45729" cy="575790"/>
            </a:xfrm>
            <a:custGeom>
              <a:avLst/>
              <a:gdLst>
                <a:gd name="T0" fmla="*/ 45799 w 45719"/>
                <a:gd name="T1" fmla="*/ 0 h 1748901"/>
                <a:gd name="T2" fmla="*/ 45799 w 45719"/>
                <a:gd name="T3" fmla="*/ 26 h 1748901"/>
                <a:gd name="T4" fmla="*/ 45799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0222" name="Group 247"/>
            <p:cNvGrpSpPr>
              <a:grpSpLocks/>
            </p:cNvGrpSpPr>
            <p:nvPr/>
          </p:nvGrpSpPr>
          <p:grpSpPr bwMode="auto">
            <a:xfrm>
              <a:off x="1932312" y="1977673"/>
              <a:ext cx="380133" cy="836965"/>
              <a:chOff x="1932312" y="1977673"/>
              <a:chExt cx="380133" cy="836965"/>
            </a:xfrm>
          </p:grpSpPr>
          <p:grpSp>
            <p:nvGrpSpPr>
              <p:cNvPr id="13" name="Group 27"/>
              <p:cNvGrpSpPr>
                <a:grpSpLocks/>
              </p:cNvGrpSpPr>
              <p:nvPr/>
            </p:nvGrpSpPr>
            <p:grpSpPr bwMode="auto">
              <a:xfrm>
                <a:off x="1932312" y="1977673"/>
                <a:ext cx="367389" cy="827010"/>
                <a:chOff x="1151" y="1104"/>
                <a:chExt cx="686" cy="1741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23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4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5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6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7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28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4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30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1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2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33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50278" name="Group 39"/>
              <p:cNvGrpSpPr>
                <a:grpSpLocks/>
              </p:cNvGrpSpPr>
              <p:nvPr/>
            </p:nvGrpSpPr>
            <p:grpSpPr bwMode="auto">
              <a:xfrm rot="4286940" flipH="1">
                <a:off x="2096402" y="2060658"/>
                <a:ext cx="50133" cy="18206"/>
                <a:chOff x="4032" y="2817"/>
                <a:chExt cx="417" cy="635"/>
              </a:xfrm>
            </p:grpSpPr>
            <p:sp>
              <p:nvSpPr>
                <p:cNvPr id="50286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50287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grpSp>
            <p:nvGrpSpPr>
              <p:cNvPr id="50279" name="Group 42"/>
              <p:cNvGrpSpPr>
                <a:grpSpLocks/>
              </p:cNvGrpSpPr>
              <p:nvPr/>
            </p:nvGrpSpPr>
            <p:grpSpPr bwMode="auto">
              <a:xfrm rot="4286940" flipH="1">
                <a:off x="2068729" y="2060658"/>
                <a:ext cx="50133" cy="18206"/>
                <a:chOff x="4032" y="2817"/>
                <a:chExt cx="417" cy="635"/>
              </a:xfrm>
            </p:grpSpPr>
            <p:sp>
              <p:nvSpPr>
                <p:cNvPr id="50284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  <p:sp>
              <p:nvSpPr>
                <p:cNvPr id="50285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vert="eaVert"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 i="1"/>
                </a:p>
              </p:txBody>
            </p:sp>
          </p:grpSp>
          <p:sp>
            <p:nvSpPr>
              <p:cNvPr id="50280" name="Oval 45"/>
              <p:cNvSpPr>
                <a:spLocks noChangeArrowheads="1"/>
              </p:cNvSpPr>
              <p:nvPr/>
            </p:nvSpPr>
            <p:spPr bwMode="auto">
              <a:xfrm>
                <a:off x="2117645" y="2146915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0281" name="Freeform 46"/>
              <p:cNvSpPr>
                <a:spLocks noChangeAspect="1"/>
              </p:cNvSpPr>
              <p:nvPr/>
            </p:nvSpPr>
            <p:spPr bwMode="auto">
              <a:xfrm>
                <a:off x="2036812" y="2681307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2" name="Freeform 47"/>
              <p:cNvSpPr>
                <a:spLocks/>
              </p:cNvSpPr>
              <p:nvPr/>
            </p:nvSpPr>
            <p:spPr bwMode="auto">
              <a:xfrm>
                <a:off x="2141312" y="2630107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3" name="Rectangle 80"/>
              <p:cNvSpPr>
                <a:spLocks noChangeArrowheads="1"/>
              </p:cNvSpPr>
              <p:nvPr/>
            </p:nvSpPr>
            <p:spPr bwMode="auto">
              <a:xfrm flipH="1">
                <a:off x="1990078" y="220980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4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50223" name="Text Box 10"/>
            <p:cNvSpPr txBox="1">
              <a:spLocks noChangeArrowheads="1"/>
            </p:cNvSpPr>
            <p:nvPr/>
          </p:nvSpPr>
          <p:spPr bwMode="auto">
            <a:xfrm>
              <a:off x="7504390" y="12049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50224" name="Text Box 11"/>
            <p:cNvSpPr txBox="1">
              <a:spLocks noChangeArrowheads="1"/>
            </p:cNvSpPr>
            <p:nvPr/>
          </p:nvSpPr>
          <p:spPr bwMode="auto">
            <a:xfrm>
              <a:off x="7880491" y="135719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50225" name="Text Box 12"/>
            <p:cNvSpPr txBox="1">
              <a:spLocks noChangeArrowheads="1"/>
            </p:cNvSpPr>
            <p:nvPr/>
          </p:nvSpPr>
          <p:spPr bwMode="auto">
            <a:xfrm>
              <a:off x="8016966" y="170301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50226" name="Text Box 13"/>
            <p:cNvSpPr txBox="1">
              <a:spLocks noChangeArrowheads="1"/>
            </p:cNvSpPr>
            <p:nvPr/>
          </p:nvSpPr>
          <p:spPr bwMode="auto">
            <a:xfrm>
              <a:off x="7531368" y="220745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50227" name="Text Box 14"/>
            <p:cNvSpPr txBox="1">
              <a:spLocks noChangeArrowheads="1"/>
            </p:cNvSpPr>
            <p:nvPr/>
          </p:nvSpPr>
          <p:spPr bwMode="auto">
            <a:xfrm>
              <a:off x="7020379" y="1696668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50228" name="Text Box 15"/>
            <p:cNvSpPr txBox="1">
              <a:spLocks noChangeArrowheads="1"/>
            </p:cNvSpPr>
            <p:nvPr/>
          </p:nvSpPr>
          <p:spPr bwMode="auto">
            <a:xfrm>
              <a:off x="7163202" y="2067863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50229" name="Text Box 16"/>
            <p:cNvSpPr txBox="1">
              <a:spLocks noChangeArrowheads="1"/>
            </p:cNvSpPr>
            <p:nvPr/>
          </p:nvSpPr>
          <p:spPr bwMode="auto">
            <a:xfrm>
              <a:off x="7147333" y="1382579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50230" name="Text Box 17"/>
            <p:cNvSpPr txBox="1">
              <a:spLocks noChangeArrowheads="1"/>
            </p:cNvSpPr>
            <p:nvPr/>
          </p:nvSpPr>
          <p:spPr bwMode="auto">
            <a:xfrm>
              <a:off x="7883665" y="2045655"/>
              <a:ext cx="249147" cy="245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50231" name="Freeform 193"/>
            <p:cNvSpPr>
              <a:spLocks/>
            </p:cNvSpPr>
            <p:nvPr/>
          </p:nvSpPr>
          <p:spPr bwMode="auto">
            <a:xfrm rot="5400000">
              <a:off x="6835715" y="1655285"/>
              <a:ext cx="45685" cy="575790"/>
            </a:xfrm>
            <a:custGeom>
              <a:avLst/>
              <a:gdLst>
                <a:gd name="T0" fmla="*/ 45447 w 45719"/>
                <a:gd name="T1" fmla="*/ 0 h 1748901"/>
                <a:gd name="T2" fmla="*/ 45447 w 45719"/>
                <a:gd name="T3" fmla="*/ 26 h 1748901"/>
                <a:gd name="T4" fmla="*/ 45447 w 45719"/>
                <a:gd name="T5" fmla="*/ 26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0232" name="Group 250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714470" y="1981180"/>
              <a:chExt cx="381000" cy="836609"/>
            </a:xfrm>
          </p:grpSpPr>
          <p:sp>
            <p:nvSpPr>
              <p:cNvPr id="50250" name="Oval 45"/>
              <p:cNvSpPr>
                <a:spLocks noChangeArrowheads="1"/>
              </p:cNvSpPr>
              <p:nvPr/>
            </p:nvSpPr>
            <p:spPr bwMode="auto">
              <a:xfrm>
                <a:off x="6811880" y="2161853"/>
                <a:ext cx="72094" cy="262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50251" name="Group 316"/>
              <p:cNvGrpSpPr>
                <a:grpSpLocks/>
              </p:cNvGrpSpPr>
              <p:nvPr/>
            </p:nvGrpSpPr>
            <p:grpSpPr bwMode="auto">
              <a:xfrm>
                <a:off x="6714470" y="1981180"/>
                <a:ext cx="381000" cy="836609"/>
                <a:chOff x="610321" y="2287415"/>
                <a:chExt cx="380272" cy="836779"/>
              </a:xfrm>
            </p:grpSpPr>
            <p:grpSp>
              <p:nvGrpSpPr>
                <p:cNvPr id="50252" name="Group 24"/>
                <p:cNvGrpSpPr>
                  <a:grpSpLocks/>
                </p:cNvGrpSpPr>
                <p:nvPr/>
              </p:nvGrpSpPr>
              <p:grpSpPr bwMode="auto">
                <a:xfrm>
                  <a:off x="610321" y="2287415"/>
                  <a:ext cx="380272" cy="836779"/>
                  <a:chOff x="866" y="469"/>
                  <a:chExt cx="1044" cy="2354"/>
                </a:xfrm>
              </p:grpSpPr>
              <p:grpSp>
                <p:nvGrpSpPr>
                  <p:cNvPr id="50254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866" y="469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50257" name="Group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50259" name="Group 2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1151" y="1104"/>
                        <a:chExt cx="686" cy="1741"/>
                      </a:xfrm>
                    </p:grpSpPr>
                    <p:sp>
                      <p:nvSpPr>
                        <p:cNvPr id="50266" name="Freeform 2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0267" name="Freeform 2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0268" name="Freeform 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026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0270" name="Freeform 3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0271" name="Freeform 3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50272" name="Group 34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50273" name="Freeform 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0274" name="Freeform 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0275" name="Freeform 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0276" name="Freeform 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50260" name="Group 39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50264" name="Oval 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50265" name="Oval 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  <p:grpSp>
                    <p:nvGrpSpPr>
                      <p:cNvPr id="50261" name="Group 42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50262" name="Oval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  <p:sp>
                      <p:nvSpPr>
                        <p:cNvPr id="50263" name="Oval 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vert="eaVert" wrap="none" lIns="274320" rIns="274320" anchor="ctr">
                          <a:spAutoFit/>
                        </a:bodyPr>
                        <a:lstStyle>
                          <a:lvl1pPr algn="l"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algn="l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algn="l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algn="l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algn="l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spcBef>
                              <a:spcPct val="50000"/>
                            </a:spcBef>
                            <a:buFontTx/>
                            <a:buNone/>
                          </a:pPr>
                          <a:endParaRPr lang="en-US" altLang="en-US" sz="3000" i="1"/>
                        </a:p>
                      </p:txBody>
                    </p:sp>
                  </p:grpSp>
                </p:grpSp>
                <p:sp>
                  <p:nvSpPr>
                    <p:cNvPr id="50258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sp>
                <p:nvSpPr>
                  <p:cNvPr id="50255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56" name="Freeform 47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0253" name="Rectangle 270"/>
                <p:cNvSpPr>
                  <a:spLocks noChangeArrowheads="1"/>
                </p:cNvSpPr>
                <p:nvPr/>
              </p:nvSpPr>
              <p:spPr bwMode="auto">
                <a:xfrm flipH="1">
                  <a:off x="674492" y="2496979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1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50233" name="Text Box 10"/>
            <p:cNvSpPr txBox="1">
              <a:spLocks noChangeArrowheads="1"/>
            </p:cNvSpPr>
            <p:nvPr/>
          </p:nvSpPr>
          <p:spPr bwMode="auto">
            <a:xfrm>
              <a:off x="4375427" y="119380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1</a:t>
              </a:r>
            </a:p>
          </p:txBody>
        </p:sp>
        <p:sp>
          <p:nvSpPr>
            <p:cNvPr id="50234" name="Text Box 11"/>
            <p:cNvSpPr txBox="1">
              <a:spLocks noChangeArrowheads="1"/>
            </p:cNvSpPr>
            <p:nvPr/>
          </p:nvSpPr>
          <p:spPr bwMode="auto">
            <a:xfrm>
              <a:off x="4751528" y="134623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2</a:t>
              </a:r>
            </a:p>
          </p:txBody>
        </p:sp>
        <p:sp>
          <p:nvSpPr>
            <p:cNvPr id="50235" name="Text Box 12"/>
            <p:cNvSpPr txBox="1">
              <a:spLocks noChangeArrowheads="1"/>
            </p:cNvSpPr>
            <p:nvPr/>
          </p:nvSpPr>
          <p:spPr bwMode="auto">
            <a:xfrm>
              <a:off x="4888003" y="1692386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3</a:t>
              </a:r>
            </a:p>
          </p:txBody>
        </p:sp>
        <p:sp>
          <p:nvSpPr>
            <p:cNvPr id="50236" name="Text Box 13"/>
            <p:cNvSpPr txBox="1">
              <a:spLocks noChangeArrowheads="1"/>
            </p:cNvSpPr>
            <p:nvPr/>
          </p:nvSpPr>
          <p:spPr bwMode="auto">
            <a:xfrm>
              <a:off x="4402405" y="2197324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5</a:t>
              </a:r>
            </a:p>
          </p:txBody>
        </p:sp>
        <p:sp>
          <p:nvSpPr>
            <p:cNvPr id="50237" name="Text Box 14"/>
            <p:cNvSpPr txBox="1">
              <a:spLocks noChangeArrowheads="1"/>
            </p:cNvSpPr>
            <p:nvPr/>
          </p:nvSpPr>
          <p:spPr bwMode="auto">
            <a:xfrm>
              <a:off x="3891416" y="1686035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7</a:t>
              </a:r>
            </a:p>
          </p:txBody>
        </p:sp>
        <p:sp>
          <p:nvSpPr>
            <p:cNvPr id="50238" name="Text Box 15"/>
            <p:cNvSpPr txBox="1">
              <a:spLocks noChangeArrowheads="1"/>
            </p:cNvSpPr>
            <p:nvPr/>
          </p:nvSpPr>
          <p:spPr bwMode="auto">
            <a:xfrm>
              <a:off x="4034239" y="205759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6</a:t>
              </a:r>
            </a:p>
          </p:txBody>
        </p:sp>
        <p:sp>
          <p:nvSpPr>
            <p:cNvPr id="50239" name="Text Box 16"/>
            <p:cNvSpPr txBox="1">
              <a:spLocks noChangeArrowheads="1"/>
            </p:cNvSpPr>
            <p:nvPr/>
          </p:nvSpPr>
          <p:spPr bwMode="auto">
            <a:xfrm>
              <a:off x="4018370" y="1371640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8</a:t>
              </a:r>
            </a:p>
          </p:txBody>
        </p:sp>
        <p:sp>
          <p:nvSpPr>
            <p:cNvPr id="50240" name="Text Box 17"/>
            <p:cNvSpPr txBox="1">
              <a:spLocks noChangeArrowheads="1"/>
            </p:cNvSpPr>
            <p:nvPr/>
          </p:nvSpPr>
          <p:spPr bwMode="auto">
            <a:xfrm>
              <a:off x="4754702" y="2035363"/>
              <a:ext cx="249147" cy="246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/>
                <a:t>4</a:t>
              </a:r>
            </a:p>
          </p:txBody>
        </p:sp>
        <p:sp>
          <p:nvSpPr>
            <p:cNvPr id="50241" name="Freeform 43"/>
            <p:cNvSpPr>
              <a:spLocks/>
            </p:cNvSpPr>
            <p:nvPr/>
          </p:nvSpPr>
          <p:spPr bwMode="auto">
            <a:xfrm>
              <a:off x="4448132" y="1401455"/>
              <a:ext cx="111085" cy="107974"/>
            </a:xfrm>
            <a:custGeom>
              <a:avLst/>
              <a:gdLst>
                <a:gd name="T0" fmla="*/ 2147483647 w 153"/>
                <a:gd name="T1" fmla="*/ 2147483647 h 182"/>
                <a:gd name="T2" fmla="*/ 2147483647 w 153"/>
                <a:gd name="T3" fmla="*/ 2147483647 h 182"/>
                <a:gd name="T4" fmla="*/ 2147483647 w 153"/>
                <a:gd name="T5" fmla="*/ 2147483647 h 182"/>
                <a:gd name="T6" fmla="*/ 2147483647 w 153"/>
                <a:gd name="T7" fmla="*/ 2147483647 h 182"/>
                <a:gd name="T8" fmla="*/ 2147483647 w 153"/>
                <a:gd name="T9" fmla="*/ 2147483647 h 182"/>
                <a:gd name="T10" fmla="*/ 2147483647 w 153"/>
                <a:gd name="T11" fmla="*/ 2147483647 h 182"/>
                <a:gd name="T12" fmla="*/ 2147483647 w 153"/>
                <a:gd name="T13" fmla="*/ 0 h 182"/>
                <a:gd name="T14" fmla="*/ 2147483647 w 153"/>
                <a:gd name="T15" fmla="*/ 2147483647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9" name="Freeform 43"/>
            <p:cNvSpPr>
              <a:spLocks/>
            </p:cNvSpPr>
            <p:nvPr/>
          </p:nvSpPr>
          <p:spPr bwMode="auto">
            <a:xfrm>
              <a:off x="4718050" y="1512888"/>
              <a:ext cx="111125" cy="107950"/>
            </a:xfrm>
            <a:custGeom>
              <a:avLst/>
              <a:gdLst>
                <a:gd name="T0" fmla="*/ 13188286 w 153"/>
                <a:gd name="T1" fmla="*/ 5277095 h 182"/>
                <a:gd name="T2" fmla="*/ 13188286 w 153"/>
                <a:gd name="T3" fmla="*/ 47493851 h 182"/>
                <a:gd name="T4" fmla="*/ 36926907 w 153"/>
                <a:gd name="T5" fmla="*/ 49956533 h 182"/>
                <a:gd name="T6" fmla="*/ 68577920 w 153"/>
                <a:gd name="T7" fmla="*/ 49956533 h 182"/>
                <a:gd name="T8" fmla="*/ 80183578 w 153"/>
                <a:gd name="T9" fmla="*/ 21108379 h 182"/>
                <a:gd name="T10" fmla="*/ 60664807 w 153"/>
                <a:gd name="T11" fmla="*/ 10554190 h 182"/>
                <a:gd name="T12" fmla="*/ 36926907 w 153"/>
                <a:gd name="T13" fmla="*/ 0 h 182"/>
                <a:gd name="T14" fmla="*/ 13188286 w 153"/>
                <a:gd name="T15" fmla="*/ 5277095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tx1">
                <a:lumMod val="65000"/>
              </a:schemeClr>
            </a:solidFill>
            <a:ln w="25400" cap="flat" cmpd="sng">
              <a:solidFill>
                <a:schemeClr val="tx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50243" name="Group 248"/>
            <p:cNvGrpSpPr>
              <a:grpSpLocks/>
            </p:cNvGrpSpPr>
            <p:nvPr/>
          </p:nvGrpSpPr>
          <p:grpSpPr bwMode="auto">
            <a:xfrm>
              <a:off x="3441700" y="1909923"/>
              <a:ext cx="575790" cy="909477"/>
              <a:chOff x="3441700" y="1909923"/>
              <a:chExt cx="575790" cy="909477"/>
            </a:xfrm>
          </p:grpSpPr>
          <p:sp>
            <p:nvSpPr>
              <p:cNvPr id="261" name="Freeform 107"/>
              <p:cNvSpPr>
                <a:spLocks/>
              </p:cNvSpPr>
              <p:nvPr/>
            </p:nvSpPr>
            <p:spPr bwMode="auto">
              <a:xfrm rot="5400000">
                <a:off x="3706813" y="1644650"/>
                <a:ext cx="46038" cy="576263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719" h="1748901">
                    <a:moveTo>
                      <a:pt x="0" y="0"/>
                    </a:moveTo>
                    <a:lnTo>
                      <a:pt x="0" y="1748901"/>
                    </a:ln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27" name="Group 26"/>
              <p:cNvGrpSpPr>
                <a:grpSpLocks/>
              </p:cNvGrpSpPr>
              <p:nvPr/>
            </p:nvGrpSpPr>
            <p:grpSpPr bwMode="auto">
              <a:xfrm>
                <a:off x="3497585" y="1982437"/>
                <a:ext cx="367389" cy="827019"/>
                <a:chOff x="589" y="532"/>
                <a:chExt cx="1009" cy="2326"/>
              </a:xfrm>
              <a:solidFill>
                <a:schemeClr val="accent1">
                  <a:lumMod val="75000"/>
                </a:schemeClr>
              </a:solidFill>
            </p:grpSpPr>
            <p:grpSp>
              <p:nvGrpSpPr>
                <p:cNvPr id="28" name="Group 27"/>
                <p:cNvGrpSpPr>
                  <a:grpSpLocks/>
                </p:cNvGrpSpPr>
                <p:nvPr/>
              </p:nvGrpSpPr>
              <p:grpSpPr bwMode="auto">
                <a:xfrm>
                  <a:off x="589" y="532"/>
                  <a:ext cx="1009" cy="2326"/>
                  <a:chOff x="1151" y="1104"/>
                  <a:chExt cx="686" cy="1741"/>
                </a:xfrm>
                <a:grpFill/>
              </p:grpSpPr>
              <p:sp>
                <p:nvSpPr>
                  <p:cNvPr id="27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27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grpSp>
                <p:nvGrpSpPr>
                  <p:cNvPr id="29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  <a:grpFill/>
                </p:grpSpPr>
                <p:sp>
                  <p:nvSpPr>
                    <p:cNvPr id="28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28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</p:grpSp>
            </p:grpSp>
            <p:grpSp>
              <p:nvGrpSpPr>
                <p:cNvPr id="3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  <p:grpSp>
              <p:nvGrpSpPr>
                <p:cNvPr id="3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  <a:grpFill/>
              </p:grpSpPr>
              <p:sp>
                <p:nvSpPr>
                  <p:cNvPr id="27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grpFill/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  <p:sp>
                <p:nvSpPr>
                  <p:cNvPr id="27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grpFill/>
                  <a:ln w="12700" cap="sq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  <a:defRPr/>
                    </a:pPr>
                    <a:endParaRPr lang="en-US" sz="3000" i="1"/>
                  </a:p>
                </p:txBody>
              </p:sp>
            </p:grpSp>
          </p:grpSp>
          <p:sp>
            <p:nvSpPr>
              <p:cNvPr id="50246" name="Oval 45"/>
              <p:cNvSpPr>
                <a:spLocks noChangeArrowheads="1"/>
              </p:cNvSpPr>
              <p:nvPr/>
            </p:nvSpPr>
            <p:spPr bwMode="auto">
              <a:xfrm>
                <a:off x="3682919" y="2151677"/>
                <a:ext cx="72094" cy="263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0247" name="Freeform 46"/>
              <p:cNvSpPr>
                <a:spLocks noChangeAspect="1"/>
              </p:cNvSpPr>
              <p:nvPr/>
            </p:nvSpPr>
            <p:spPr bwMode="auto">
              <a:xfrm>
                <a:off x="3602086" y="2686069"/>
                <a:ext cx="162394" cy="133331"/>
              </a:xfrm>
              <a:custGeom>
                <a:avLst/>
                <a:gdLst>
                  <a:gd name="T0" fmla="*/ 2147483647 w 446"/>
                  <a:gd name="T1" fmla="*/ 2147483647 h 375"/>
                  <a:gd name="T2" fmla="*/ 2147483647 w 446"/>
                  <a:gd name="T3" fmla="*/ 2147483647 h 375"/>
                  <a:gd name="T4" fmla="*/ 2147483647 w 446"/>
                  <a:gd name="T5" fmla="*/ 2147483647 h 375"/>
                  <a:gd name="T6" fmla="*/ 2147483647 w 446"/>
                  <a:gd name="T7" fmla="*/ 0 h 375"/>
                  <a:gd name="T8" fmla="*/ 2147483647 w 446"/>
                  <a:gd name="T9" fmla="*/ 0 h 375"/>
                  <a:gd name="T10" fmla="*/ 2147483647 w 446"/>
                  <a:gd name="T11" fmla="*/ 2147483647 h 375"/>
                  <a:gd name="T12" fmla="*/ 2147483647 w 446"/>
                  <a:gd name="T13" fmla="*/ 2147483647 h 375"/>
                  <a:gd name="T14" fmla="*/ 0 w 446"/>
                  <a:gd name="T15" fmla="*/ 2147483647 h 375"/>
                  <a:gd name="T16" fmla="*/ 2147483647 w 446"/>
                  <a:gd name="T17" fmla="*/ 2147483647 h 375"/>
                  <a:gd name="T18" fmla="*/ 2147483647 w 446"/>
                  <a:gd name="T19" fmla="*/ 2147483647 h 375"/>
                  <a:gd name="T20" fmla="*/ 2147483647 w 446"/>
                  <a:gd name="T21" fmla="*/ 2147483647 h 375"/>
                  <a:gd name="T22" fmla="*/ 2147483647 w 446"/>
                  <a:gd name="T23" fmla="*/ 2147483647 h 375"/>
                  <a:gd name="T24" fmla="*/ 2147483647 w 446"/>
                  <a:gd name="T25" fmla="*/ 2147483647 h 375"/>
                  <a:gd name="T26" fmla="*/ 2147483647 w 446"/>
                  <a:gd name="T27" fmla="*/ 2147483647 h 375"/>
                  <a:gd name="T28" fmla="*/ 2147483647 w 446"/>
                  <a:gd name="T29" fmla="*/ 2147483647 h 375"/>
                  <a:gd name="T30" fmla="*/ 2147483647 w 446"/>
                  <a:gd name="T31" fmla="*/ 2147483647 h 375"/>
                  <a:gd name="T32" fmla="*/ 2147483647 w 446"/>
                  <a:gd name="T33" fmla="*/ 2147483647 h 375"/>
                  <a:gd name="T34" fmla="*/ 2147483647 w 446"/>
                  <a:gd name="T35" fmla="*/ 2147483647 h 375"/>
                  <a:gd name="T36" fmla="*/ 2147483647 w 446"/>
                  <a:gd name="T37" fmla="*/ 2147483647 h 375"/>
                  <a:gd name="T38" fmla="*/ 2147483647 w 446"/>
                  <a:gd name="T39" fmla="*/ 2147483647 h 375"/>
                  <a:gd name="T40" fmla="*/ 2147483647 w 446"/>
                  <a:gd name="T41" fmla="*/ 2147483647 h 375"/>
                  <a:gd name="T42" fmla="*/ 2147483647 w 446"/>
                  <a:gd name="T43" fmla="*/ 2147483647 h 375"/>
                  <a:gd name="T44" fmla="*/ 2147483647 w 446"/>
                  <a:gd name="T45" fmla="*/ 2147483647 h 375"/>
                  <a:gd name="T46" fmla="*/ 2147483647 w 446"/>
                  <a:gd name="T47" fmla="*/ 2147483647 h 375"/>
                  <a:gd name="T48" fmla="*/ 2147483647 w 446"/>
                  <a:gd name="T49" fmla="*/ 2147483647 h 375"/>
                  <a:gd name="T50" fmla="*/ 2147483647 w 446"/>
                  <a:gd name="T51" fmla="*/ 2147483647 h 375"/>
                  <a:gd name="T52" fmla="*/ 2147483647 w 446"/>
                  <a:gd name="T53" fmla="*/ 2147483647 h 375"/>
                  <a:gd name="T54" fmla="*/ 2147483647 w 446"/>
                  <a:gd name="T55" fmla="*/ 2147483647 h 375"/>
                  <a:gd name="T56" fmla="*/ 2147483647 w 446"/>
                  <a:gd name="T57" fmla="*/ 2147483647 h 375"/>
                  <a:gd name="T58" fmla="*/ 2147483647 w 446"/>
                  <a:gd name="T59" fmla="*/ 2147483647 h 375"/>
                  <a:gd name="T60" fmla="*/ 2147483647 w 446"/>
                  <a:gd name="T61" fmla="*/ 2147483647 h 375"/>
                  <a:gd name="T62" fmla="*/ 2147483647 w 446"/>
                  <a:gd name="T63" fmla="*/ 2147483647 h 375"/>
                  <a:gd name="T64" fmla="*/ 2147483647 w 446"/>
                  <a:gd name="T65" fmla="*/ 2147483647 h 375"/>
                  <a:gd name="T66" fmla="*/ 2147483647 w 446"/>
                  <a:gd name="T67" fmla="*/ 2147483647 h 375"/>
                  <a:gd name="T68" fmla="*/ 2147483647 w 446"/>
                  <a:gd name="T69" fmla="*/ 2147483647 h 375"/>
                  <a:gd name="T70" fmla="*/ 2147483647 w 446"/>
                  <a:gd name="T71" fmla="*/ 2147483647 h 375"/>
                  <a:gd name="T72" fmla="*/ 2147483647 w 446"/>
                  <a:gd name="T73" fmla="*/ 2147483647 h 375"/>
                  <a:gd name="T74" fmla="*/ 2147483647 w 446"/>
                  <a:gd name="T75" fmla="*/ 2147483647 h 375"/>
                  <a:gd name="T76" fmla="*/ 2147483647 w 446"/>
                  <a:gd name="T77" fmla="*/ 2147483647 h 375"/>
                  <a:gd name="T78" fmla="*/ 2147483647 w 446"/>
                  <a:gd name="T79" fmla="*/ 214748364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8" name="Freeform 47"/>
              <p:cNvSpPr>
                <a:spLocks/>
              </p:cNvSpPr>
              <p:nvPr/>
            </p:nvSpPr>
            <p:spPr bwMode="auto">
              <a:xfrm>
                <a:off x="3706586" y="2634869"/>
                <a:ext cx="171133" cy="113776"/>
              </a:xfrm>
              <a:custGeom>
                <a:avLst/>
                <a:gdLst>
                  <a:gd name="T0" fmla="*/ 2147483647 w 470"/>
                  <a:gd name="T1" fmla="*/ 0 h 320"/>
                  <a:gd name="T2" fmla="*/ 2147483647 w 470"/>
                  <a:gd name="T3" fmla="*/ 2147483647 h 320"/>
                  <a:gd name="T4" fmla="*/ 2147483647 w 470"/>
                  <a:gd name="T5" fmla="*/ 2147483647 h 320"/>
                  <a:gd name="T6" fmla="*/ 0 w 470"/>
                  <a:gd name="T7" fmla="*/ 2147483647 h 320"/>
                  <a:gd name="T8" fmla="*/ 2147483647 w 470"/>
                  <a:gd name="T9" fmla="*/ 2147483647 h 320"/>
                  <a:gd name="T10" fmla="*/ 2147483647 w 470"/>
                  <a:gd name="T11" fmla="*/ 2147483647 h 320"/>
                  <a:gd name="T12" fmla="*/ 2147483647 w 470"/>
                  <a:gd name="T13" fmla="*/ 2147483647 h 320"/>
                  <a:gd name="T14" fmla="*/ 2147483647 w 470"/>
                  <a:gd name="T15" fmla="*/ 2147483647 h 320"/>
                  <a:gd name="T16" fmla="*/ 2147483647 w 470"/>
                  <a:gd name="T17" fmla="*/ 2147483647 h 320"/>
                  <a:gd name="T18" fmla="*/ 2147483647 w 470"/>
                  <a:gd name="T19" fmla="*/ 2147483647 h 320"/>
                  <a:gd name="T20" fmla="*/ 2147483647 w 470"/>
                  <a:gd name="T21" fmla="*/ 2147483647 h 320"/>
                  <a:gd name="T22" fmla="*/ 2147483647 w 470"/>
                  <a:gd name="T23" fmla="*/ 2147483647 h 320"/>
                  <a:gd name="T24" fmla="*/ 2147483647 w 470"/>
                  <a:gd name="T25" fmla="*/ 2147483647 h 320"/>
                  <a:gd name="T26" fmla="*/ 2147483647 w 470"/>
                  <a:gd name="T27" fmla="*/ 2147483647 h 320"/>
                  <a:gd name="T28" fmla="*/ 2147483647 w 470"/>
                  <a:gd name="T29" fmla="*/ 2147483647 h 320"/>
                  <a:gd name="T30" fmla="*/ 2147483647 w 470"/>
                  <a:gd name="T31" fmla="*/ 2147483647 h 320"/>
                  <a:gd name="T32" fmla="*/ 2147483647 w 470"/>
                  <a:gd name="T33" fmla="*/ 2147483647 h 320"/>
                  <a:gd name="T34" fmla="*/ 2147483647 w 470"/>
                  <a:gd name="T35" fmla="*/ 2147483647 h 320"/>
                  <a:gd name="T36" fmla="*/ 2147483647 w 470"/>
                  <a:gd name="T37" fmla="*/ 2147483647 h 320"/>
                  <a:gd name="T38" fmla="*/ 2147483647 w 470"/>
                  <a:gd name="T39" fmla="*/ 2147483647 h 320"/>
                  <a:gd name="T40" fmla="*/ 2147483647 w 470"/>
                  <a:gd name="T41" fmla="*/ 2147483647 h 320"/>
                  <a:gd name="T42" fmla="*/ 2147483647 w 470"/>
                  <a:gd name="T43" fmla="*/ 2147483647 h 320"/>
                  <a:gd name="T44" fmla="*/ 2147483647 w 470"/>
                  <a:gd name="T45" fmla="*/ 2147483647 h 320"/>
                  <a:gd name="T46" fmla="*/ 2147483647 w 470"/>
                  <a:gd name="T47" fmla="*/ 2147483647 h 320"/>
                  <a:gd name="T48" fmla="*/ 2147483647 w 470"/>
                  <a:gd name="T49" fmla="*/ 2147483647 h 320"/>
                  <a:gd name="T50" fmla="*/ 2147483647 w 470"/>
                  <a:gd name="T51" fmla="*/ 2147483647 h 320"/>
                  <a:gd name="T52" fmla="*/ 2147483647 w 470"/>
                  <a:gd name="T53" fmla="*/ 2147483647 h 320"/>
                  <a:gd name="T54" fmla="*/ 2147483647 w 470"/>
                  <a:gd name="T55" fmla="*/ 2147483647 h 320"/>
                  <a:gd name="T56" fmla="*/ 2147483647 w 470"/>
                  <a:gd name="T57" fmla="*/ 2147483647 h 320"/>
                  <a:gd name="T58" fmla="*/ 2147483647 w 470"/>
                  <a:gd name="T59" fmla="*/ 2147483647 h 320"/>
                  <a:gd name="T60" fmla="*/ 2147483647 w 470"/>
                  <a:gd name="T61" fmla="*/ 2147483647 h 320"/>
                  <a:gd name="T62" fmla="*/ 2147483647 w 470"/>
                  <a:gd name="T63" fmla="*/ 2147483647 h 320"/>
                  <a:gd name="T64" fmla="*/ 2147483647 w 470"/>
                  <a:gd name="T65" fmla="*/ 2147483647 h 320"/>
                  <a:gd name="T66" fmla="*/ 2147483647 w 470"/>
                  <a:gd name="T67" fmla="*/ 2147483647 h 320"/>
                  <a:gd name="T68" fmla="*/ 2147483647 w 470"/>
                  <a:gd name="T69" fmla="*/ 2147483647 h 320"/>
                  <a:gd name="T70" fmla="*/ 2147483647 w 470"/>
                  <a:gd name="T71" fmla="*/ 2147483647 h 320"/>
                  <a:gd name="T72" fmla="*/ 2147483647 w 470"/>
                  <a:gd name="T73" fmla="*/ 2147483647 h 320"/>
                  <a:gd name="T74" fmla="*/ 2147483647 w 470"/>
                  <a:gd name="T75" fmla="*/ 2147483647 h 320"/>
                  <a:gd name="T76" fmla="*/ 2147483647 w 470"/>
                  <a:gd name="T77" fmla="*/ 2147483647 h 320"/>
                  <a:gd name="T78" fmla="*/ 2147483647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9" name="Rectangle 110"/>
              <p:cNvSpPr>
                <a:spLocks noChangeArrowheads="1"/>
              </p:cNvSpPr>
              <p:nvPr/>
            </p:nvSpPr>
            <p:spPr bwMode="auto">
              <a:xfrm flipH="1">
                <a:off x="3570182" y="2209880"/>
                <a:ext cx="248696" cy="2462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3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51203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51388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1396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7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8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9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0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1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389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90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91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1392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1393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1394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1395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204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288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1206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1207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1208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1209" name="Text Box 10"/>
          <p:cNvSpPr txBox="1">
            <a:spLocks noChangeArrowheads="1"/>
          </p:cNvSpPr>
          <p:nvPr/>
        </p:nvSpPr>
        <p:spPr bwMode="auto">
          <a:xfrm>
            <a:off x="1246188" y="118586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1210" name="Text Box 11"/>
          <p:cNvSpPr txBox="1">
            <a:spLocks noChangeArrowheads="1"/>
          </p:cNvSpPr>
          <p:nvPr/>
        </p:nvSpPr>
        <p:spPr bwMode="auto">
          <a:xfrm>
            <a:off x="1622425" y="13382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1211" name="Text Box 12"/>
          <p:cNvSpPr txBox="1">
            <a:spLocks noChangeArrowheads="1"/>
          </p:cNvSpPr>
          <p:nvPr/>
        </p:nvSpPr>
        <p:spPr bwMode="auto">
          <a:xfrm>
            <a:off x="1758950" y="16843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1212" name="Text Box 13"/>
          <p:cNvSpPr txBox="1">
            <a:spLocks noChangeArrowheads="1"/>
          </p:cNvSpPr>
          <p:nvPr/>
        </p:nvSpPr>
        <p:spPr bwMode="auto">
          <a:xfrm>
            <a:off x="1273175" y="21891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1213" name="Text Box 14"/>
          <p:cNvSpPr txBox="1">
            <a:spLocks noChangeArrowheads="1"/>
          </p:cNvSpPr>
          <p:nvPr/>
        </p:nvSpPr>
        <p:spPr bwMode="auto">
          <a:xfrm>
            <a:off x="762000" y="167798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1214" name="Text Box 15"/>
          <p:cNvSpPr txBox="1">
            <a:spLocks noChangeArrowheads="1"/>
          </p:cNvSpPr>
          <p:nvPr/>
        </p:nvSpPr>
        <p:spPr bwMode="auto">
          <a:xfrm>
            <a:off x="904875" y="20494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1215" name="Text Box 16"/>
          <p:cNvSpPr txBox="1">
            <a:spLocks noChangeArrowheads="1"/>
          </p:cNvSpPr>
          <p:nvPr/>
        </p:nvSpPr>
        <p:spPr bwMode="auto">
          <a:xfrm>
            <a:off x="889000" y="13636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1216" name="Text Box 17"/>
          <p:cNvSpPr txBox="1">
            <a:spLocks noChangeArrowheads="1"/>
          </p:cNvSpPr>
          <p:nvPr/>
        </p:nvSpPr>
        <p:spPr bwMode="auto">
          <a:xfrm>
            <a:off x="1625600" y="20272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1217" name="Freeform 43"/>
          <p:cNvSpPr>
            <a:spLocks/>
          </p:cNvSpPr>
          <p:nvPr/>
        </p:nvSpPr>
        <p:spPr bwMode="auto">
          <a:xfrm>
            <a:off x="1319213" y="1393825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2" name="Freeform 43"/>
          <p:cNvSpPr>
            <a:spLocks/>
          </p:cNvSpPr>
          <p:nvPr/>
        </p:nvSpPr>
        <p:spPr bwMode="auto">
          <a:xfrm>
            <a:off x="1587500" y="1504950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03" name="Freeform 43"/>
          <p:cNvSpPr>
            <a:spLocks/>
          </p:cNvSpPr>
          <p:nvPr/>
        </p:nvSpPr>
        <p:spPr bwMode="auto">
          <a:xfrm>
            <a:off x="1700213" y="1747838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 cmpd="sng">
            <a:solidFill>
              <a:schemeClr val="accent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51220" name="Freeform 43"/>
          <p:cNvSpPr>
            <a:spLocks/>
          </p:cNvSpPr>
          <p:nvPr/>
        </p:nvSpPr>
        <p:spPr bwMode="auto">
          <a:xfrm>
            <a:off x="1595438" y="2020888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2"/>
          </a:solidFill>
          <a:ln w="25400" cap="flat" cmpd="sng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1221" name="Text Box 10"/>
          <p:cNvSpPr txBox="1">
            <a:spLocks noChangeArrowheads="1"/>
          </p:cNvSpPr>
          <p:nvPr/>
        </p:nvSpPr>
        <p:spPr bwMode="auto">
          <a:xfrm>
            <a:off x="5940425" y="119380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1222" name="Text Box 11"/>
          <p:cNvSpPr txBox="1">
            <a:spLocks noChangeArrowheads="1"/>
          </p:cNvSpPr>
          <p:nvPr/>
        </p:nvSpPr>
        <p:spPr bwMode="auto">
          <a:xfrm>
            <a:off x="6316663" y="13462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1223" name="Text Box 12"/>
          <p:cNvSpPr txBox="1">
            <a:spLocks noChangeArrowheads="1"/>
          </p:cNvSpPr>
          <p:nvPr/>
        </p:nvSpPr>
        <p:spPr bwMode="auto">
          <a:xfrm>
            <a:off x="6453188" y="16922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1224" name="Text Box 13"/>
          <p:cNvSpPr txBox="1">
            <a:spLocks noChangeArrowheads="1"/>
          </p:cNvSpPr>
          <p:nvPr/>
        </p:nvSpPr>
        <p:spPr bwMode="auto">
          <a:xfrm>
            <a:off x="5967413" y="21971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1225" name="Text Box 14"/>
          <p:cNvSpPr txBox="1">
            <a:spLocks noChangeArrowheads="1"/>
          </p:cNvSpPr>
          <p:nvPr/>
        </p:nvSpPr>
        <p:spPr bwMode="auto">
          <a:xfrm>
            <a:off x="5456238" y="168592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1226" name="Text Box 15"/>
          <p:cNvSpPr txBox="1">
            <a:spLocks noChangeArrowheads="1"/>
          </p:cNvSpPr>
          <p:nvPr/>
        </p:nvSpPr>
        <p:spPr bwMode="auto">
          <a:xfrm>
            <a:off x="5599113" y="20574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1227" name="Text Box 16"/>
          <p:cNvSpPr txBox="1">
            <a:spLocks noChangeArrowheads="1"/>
          </p:cNvSpPr>
          <p:nvPr/>
        </p:nvSpPr>
        <p:spPr bwMode="auto">
          <a:xfrm>
            <a:off x="5583238" y="13716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1228" name="Text Box 17"/>
          <p:cNvSpPr txBox="1">
            <a:spLocks noChangeArrowheads="1"/>
          </p:cNvSpPr>
          <p:nvPr/>
        </p:nvSpPr>
        <p:spPr bwMode="auto">
          <a:xfrm>
            <a:off x="6319838" y="20351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1229" name="Freeform 43"/>
          <p:cNvSpPr>
            <a:spLocks/>
          </p:cNvSpPr>
          <p:nvPr/>
        </p:nvSpPr>
        <p:spPr bwMode="auto">
          <a:xfrm>
            <a:off x="6013450" y="1401763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22" name="Freeform 150"/>
          <p:cNvSpPr>
            <a:spLocks/>
          </p:cNvSpPr>
          <p:nvPr/>
        </p:nvSpPr>
        <p:spPr bwMode="auto">
          <a:xfrm rot="5400000">
            <a:off x="5270500" y="1644651"/>
            <a:ext cx="46037" cy="576262"/>
          </a:xfrm>
          <a:custGeom>
            <a:avLst/>
            <a:gdLst>
              <a:gd name="T0" fmla="*/ 45719 w 45719"/>
              <a:gd name="T1" fmla="*/ 0 h 1748901"/>
              <a:gd name="T2" fmla="*/ 45719 w 45719"/>
              <a:gd name="T3" fmla="*/ 189705 h 1748901"/>
              <a:gd name="T4" fmla="*/ 45719 w 45719"/>
              <a:gd name="T5" fmla="*/ 189705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tx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pPr>
              <a:defRPr/>
            </a:pPr>
            <a:endParaRPr lang="en-CA"/>
          </a:p>
        </p:txBody>
      </p:sp>
      <p:grpSp>
        <p:nvGrpSpPr>
          <p:cNvPr id="51231" name="Group 445"/>
          <p:cNvGrpSpPr>
            <a:grpSpLocks/>
          </p:cNvGrpSpPr>
          <p:nvPr/>
        </p:nvGrpSpPr>
        <p:grpSpPr bwMode="auto">
          <a:xfrm>
            <a:off x="5060950" y="1017588"/>
            <a:ext cx="381000" cy="836612"/>
            <a:chOff x="5061324" y="762000"/>
            <a:chExt cx="380490" cy="836966"/>
          </a:xfrm>
        </p:grpSpPr>
        <p:grpSp>
          <p:nvGrpSpPr>
            <p:cNvPr id="5" name="Group 26"/>
            <p:cNvGrpSpPr>
              <a:grpSpLocks/>
            </p:cNvGrpSpPr>
            <p:nvPr/>
          </p:nvGrpSpPr>
          <p:grpSpPr bwMode="auto">
            <a:xfrm>
              <a:off x="5061324" y="762000"/>
              <a:ext cx="367732" cy="827012"/>
              <a:chOff x="589" y="532"/>
              <a:chExt cx="1009" cy="2326"/>
            </a:xfrm>
            <a:solidFill>
              <a:schemeClr val="tx1">
                <a:lumMod val="65000"/>
              </a:schemeClr>
            </a:solidFill>
          </p:grpSpPr>
          <p:grpSp>
            <p:nvGrpSpPr>
              <p:cNvPr id="6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43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4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7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44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8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433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434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9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431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432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51384" name="Oval 45"/>
            <p:cNvSpPr>
              <a:spLocks noChangeArrowheads="1"/>
            </p:cNvSpPr>
            <p:nvPr/>
          </p:nvSpPr>
          <p:spPr bwMode="auto">
            <a:xfrm>
              <a:off x="5246832" y="931242"/>
              <a:ext cx="72162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385" name="Freeform 46"/>
            <p:cNvSpPr>
              <a:spLocks noChangeAspect="1"/>
            </p:cNvSpPr>
            <p:nvPr/>
          </p:nvSpPr>
          <p:spPr bwMode="auto">
            <a:xfrm>
              <a:off x="5165923" y="1465635"/>
              <a:ext cx="162546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6" name="Freeform 47"/>
            <p:cNvSpPr>
              <a:spLocks/>
            </p:cNvSpPr>
            <p:nvPr/>
          </p:nvSpPr>
          <p:spPr bwMode="auto">
            <a:xfrm>
              <a:off x="5270521" y="1414435"/>
              <a:ext cx="17129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7" name="Rectangle 153"/>
            <p:cNvSpPr>
              <a:spLocks noChangeArrowheads="1"/>
            </p:cNvSpPr>
            <p:nvPr/>
          </p:nvSpPr>
          <p:spPr bwMode="auto">
            <a:xfrm flipH="1">
              <a:off x="5125529" y="971607"/>
              <a:ext cx="248929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2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51232" name="Text Box 10"/>
          <p:cNvSpPr txBox="1">
            <a:spLocks noChangeArrowheads="1"/>
          </p:cNvSpPr>
          <p:nvPr/>
        </p:nvSpPr>
        <p:spPr bwMode="auto">
          <a:xfrm>
            <a:off x="2809875" y="118427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1233" name="Text Box 11"/>
          <p:cNvSpPr txBox="1">
            <a:spLocks noChangeArrowheads="1"/>
          </p:cNvSpPr>
          <p:nvPr/>
        </p:nvSpPr>
        <p:spPr bwMode="auto">
          <a:xfrm>
            <a:off x="3186113" y="13366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1234" name="Text Box 12"/>
          <p:cNvSpPr txBox="1">
            <a:spLocks noChangeArrowheads="1"/>
          </p:cNvSpPr>
          <p:nvPr/>
        </p:nvSpPr>
        <p:spPr bwMode="auto">
          <a:xfrm>
            <a:off x="3322638" y="16827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1235" name="Text Box 13"/>
          <p:cNvSpPr txBox="1">
            <a:spLocks noChangeArrowheads="1"/>
          </p:cNvSpPr>
          <p:nvPr/>
        </p:nvSpPr>
        <p:spPr bwMode="auto">
          <a:xfrm>
            <a:off x="2836863" y="21875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1236" name="Text Box 14"/>
          <p:cNvSpPr txBox="1">
            <a:spLocks noChangeArrowheads="1"/>
          </p:cNvSpPr>
          <p:nvPr/>
        </p:nvSpPr>
        <p:spPr bwMode="auto">
          <a:xfrm>
            <a:off x="2325688" y="16764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1237" name="Text Box 15"/>
          <p:cNvSpPr txBox="1">
            <a:spLocks noChangeArrowheads="1"/>
          </p:cNvSpPr>
          <p:nvPr/>
        </p:nvSpPr>
        <p:spPr bwMode="auto">
          <a:xfrm>
            <a:off x="2468563" y="20478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1238" name="Text Box 16"/>
          <p:cNvSpPr txBox="1">
            <a:spLocks noChangeArrowheads="1"/>
          </p:cNvSpPr>
          <p:nvPr/>
        </p:nvSpPr>
        <p:spPr bwMode="auto">
          <a:xfrm>
            <a:off x="2452688" y="13620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1239" name="Text Box 17"/>
          <p:cNvSpPr txBox="1">
            <a:spLocks noChangeArrowheads="1"/>
          </p:cNvSpPr>
          <p:nvPr/>
        </p:nvSpPr>
        <p:spPr bwMode="auto">
          <a:xfrm>
            <a:off x="3189288" y="20256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1240" name="Freeform 43"/>
          <p:cNvSpPr>
            <a:spLocks/>
          </p:cNvSpPr>
          <p:nvPr/>
        </p:nvSpPr>
        <p:spPr bwMode="auto">
          <a:xfrm>
            <a:off x="2882900" y="1392238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24" name="Freeform 43"/>
          <p:cNvSpPr>
            <a:spLocks/>
          </p:cNvSpPr>
          <p:nvPr/>
        </p:nvSpPr>
        <p:spPr bwMode="auto">
          <a:xfrm>
            <a:off x="3152775" y="1503363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25" name="Freeform 43"/>
          <p:cNvSpPr>
            <a:spLocks/>
          </p:cNvSpPr>
          <p:nvPr/>
        </p:nvSpPr>
        <p:spPr bwMode="auto">
          <a:xfrm>
            <a:off x="3263900" y="1746250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 cmpd="sng">
            <a:solidFill>
              <a:schemeClr val="accent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51243" name="Freeform 76"/>
          <p:cNvSpPr>
            <a:spLocks/>
          </p:cNvSpPr>
          <p:nvPr/>
        </p:nvSpPr>
        <p:spPr bwMode="auto">
          <a:xfrm rot="5400000">
            <a:off x="2141538" y="1635125"/>
            <a:ext cx="46037" cy="576263"/>
          </a:xfrm>
          <a:custGeom>
            <a:avLst/>
            <a:gdLst>
              <a:gd name="T0" fmla="*/ 48003 w 45719"/>
              <a:gd name="T1" fmla="*/ 0 h 1748901"/>
              <a:gd name="T2" fmla="*/ 48003 w 45719"/>
              <a:gd name="T3" fmla="*/ 26 h 1748901"/>
              <a:gd name="T4" fmla="*/ 48003 w 45719"/>
              <a:gd name="T5" fmla="*/ 26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4" name="Group 247"/>
          <p:cNvGrpSpPr>
            <a:grpSpLocks/>
          </p:cNvGrpSpPr>
          <p:nvPr/>
        </p:nvGrpSpPr>
        <p:grpSpPr bwMode="auto">
          <a:xfrm>
            <a:off x="1931988" y="1973263"/>
            <a:ext cx="381000" cy="836612"/>
            <a:chOff x="1932312" y="1977673"/>
            <a:chExt cx="380133" cy="836965"/>
          </a:xfrm>
        </p:grpSpPr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1932312" y="1977673"/>
              <a:ext cx="367389" cy="827010"/>
              <a:chOff x="1151" y="1104"/>
              <a:chExt cx="686" cy="1741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411" name="Freeform 28"/>
              <p:cNvSpPr>
                <a:spLocks/>
              </p:cNvSpPr>
              <p:nvPr/>
            </p:nvSpPr>
            <p:spPr bwMode="auto">
              <a:xfrm flipH="1">
                <a:off x="1321" y="1581"/>
                <a:ext cx="304" cy="566"/>
              </a:xfrm>
              <a:custGeom>
                <a:avLst/>
                <a:gdLst>
                  <a:gd name="T0" fmla="*/ 7 w 304"/>
                  <a:gd name="T1" fmla="*/ 174 h 566"/>
                  <a:gd name="T2" fmla="*/ 18 w 304"/>
                  <a:gd name="T3" fmla="*/ 122 h 566"/>
                  <a:gd name="T4" fmla="*/ 42 w 304"/>
                  <a:gd name="T5" fmla="*/ 83 h 566"/>
                  <a:gd name="T6" fmla="*/ 81 w 304"/>
                  <a:gd name="T7" fmla="*/ 45 h 566"/>
                  <a:gd name="T8" fmla="*/ 148 w 304"/>
                  <a:gd name="T9" fmla="*/ 7 h 566"/>
                  <a:gd name="T10" fmla="*/ 205 w 304"/>
                  <a:gd name="T11" fmla="*/ 0 h 566"/>
                  <a:gd name="T12" fmla="*/ 255 w 304"/>
                  <a:gd name="T13" fmla="*/ 10 h 566"/>
                  <a:gd name="T14" fmla="*/ 290 w 304"/>
                  <a:gd name="T15" fmla="*/ 31 h 566"/>
                  <a:gd name="T16" fmla="*/ 304 w 304"/>
                  <a:gd name="T17" fmla="*/ 59 h 566"/>
                  <a:gd name="T18" fmla="*/ 304 w 304"/>
                  <a:gd name="T19" fmla="*/ 87 h 566"/>
                  <a:gd name="T20" fmla="*/ 290 w 304"/>
                  <a:gd name="T21" fmla="*/ 118 h 566"/>
                  <a:gd name="T22" fmla="*/ 262 w 304"/>
                  <a:gd name="T23" fmla="*/ 146 h 566"/>
                  <a:gd name="T24" fmla="*/ 223 w 304"/>
                  <a:gd name="T25" fmla="*/ 181 h 566"/>
                  <a:gd name="T26" fmla="*/ 201 w 304"/>
                  <a:gd name="T27" fmla="*/ 215 h 566"/>
                  <a:gd name="T28" fmla="*/ 194 w 304"/>
                  <a:gd name="T29" fmla="*/ 240 h 566"/>
                  <a:gd name="T30" fmla="*/ 194 w 304"/>
                  <a:gd name="T31" fmla="*/ 260 h 566"/>
                  <a:gd name="T32" fmla="*/ 205 w 304"/>
                  <a:gd name="T33" fmla="*/ 295 h 566"/>
                  <a:gd name="T34" fmla="*/ 230 w 304"/>
                  <a:gd name="T35" fmla="*/ 344 h 566"/>
                  <a:gd name="T36" fmla="*/ 247 w 304"/>
                  <a:gd name="T37" fmla="*/ 399 h 566"/>
                  <a:gd name="T38" fmla="*/ 251 w 304"/>
                  <a:gd name="T39" fmla="*/ 438 h 566"/>
                  <a:gd name="T40" fmla="*/ 244 w 304"/>
                  <a:gd name="T41" fmla="*/ 479 h 566"/>
                  <a:gd name="T42" fmla="*/ 233 w 304"/>
                  <a:gd name="T43" fmla="*/ 510 h 566"/>
                  <a:gd name="T44" fmla="*/ 201 w 304"/>
                  <a:gd name="T45" fmla="*/ 545 h 566"/>
                  <a:gd name="T46" fmla="*/ 173 w 304"/>
                  <a:gd name="T47" fmla="*/ 559 h 566"/>
                  <a:gd name="T48" fmla="*/ 141 w 304"/>
                  <a:gd name="T49" fmla="*/ 566 h 566"/>
                  <a:gd name="T50" fmla="*/ 113 w 304"/>
                  <a:gd name="T51" fmla="*/ 563 h 566"/>
                  <a:gd name="T52" fmla="*/ 92 w 304"/>
                  <a:gd name="T53" fmla="*/ 549 h 566"/>
                  <a:gd name="T54" fmla="*/ 67 w 304"/>
                  <a:gd name="T55" fmla="*/ 521 h 566"/>
                  <a:gd name="T56" fmla="*/ 42 w 304"/>
                  <a:gd name="T57" fmla="*/ 472 h 566"/>
                  <a:gd name="T58" fmla="*/ 14 w 304"/>
                  <a:gd name="T59" fmla="*/ 392 h 566"/>
                  <a:gd name="T60" fmla="*/ 4 w 304"/>
                  <a:gd name="T61" fmla="*/ 333 h 566"/>
                  <a:gd name="T62" fmla="*/ 0 w 304"/>
                  <a:gd name="T63" fmla="*/ 257 h 566"/>
                  <a:gd name="T64" fmla="*/ 0 w 304"/>
                  <a:gd name="T65" fmla="*/ 222 h 566"/>
                  <a:gd name="T66" fmla="*/ 7 w 304"/>
                  <a:gd name="T67" fmla="*/ 174 h 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4"/>
                  <a:gd name="T103" fmla="*/ 0 h 566"/>
                  <a:gd name="T104" fmla="*/ 304 w 304"/>
                  <a:gd name="T105" fmla="*/ 566 h 5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4" h="566">
                    <a:moveTo>
                      <a:pt x="7" y="174"/>
                    </a:moveTo>
                    <a:lnTo>
                      <a:pt x="18" y="122"/>
                    </a:lnTo>
                    <a:lnTo>
                      <a:pt x="42" y="83"/>
                    </a:lnTo>
                    <a:lnTo>
                      <a:pt x="81" y="45"/>
                    </a:lnTo>
                    <a:lnTo>
                      <a:pt x="148" y="7"/>
                    </a:lnTo>
                    <a:lnTo>
                      <a:pt x="205" y="0"/>
                    </a:lnTo>
                    <a:lnTo>
                      <a:pt x="255" y="10"/>
                    </a:lnTo>
                    <a:lnTo>
                      <a:pt x="290" y="31"/>
                    </a:lnTo>
                    <a:lnTo>
                      <a:pt x="304" y="59"/>
                    </a:lnTo>
                    <a:lnTo>
                      <a:pt x="304" y="87"/>
                    </a:lnTo>
                    <a:lnTo>
                      <a:pt x="290" y="118"/>
                    </a:lnTo>
                    <a:lnTo>
                      <a:pt x="262" y="146"/>
                    </a:lnTo>
                    <a:lnTo>
                      <a:pt x="223" y="181"/>
                    </a:lnTo>
                    <a:lnTo>
                      <a:pt x="201" y="215"/>
                    </a:lnTo>
                    <a:lnTo>
                      <a:pt x="194" y="240"/>
                    </a:lnTo>
                    <a:lnTo>
                      <a:pt x="194" y="260"/>
                    </a:lnTo>
                    <a:lnTo>
                      <a:pt x="205" y="295"/>
                    </a:lnTo>
                    <a:lnTo>
                      <a:pt x="230" y="344"/>
                    </a:lnTo>
                    <a:lnTo>
                      <a:pt x="247" y="399"/>
                    </a:lnTo>
                    <a:lnTo>
                      <a:pt x="251" y="438"/>
                    </a:lnTo>
                    <a:lnTo>
                      <a:pt x="244" y="479"/>
                    </a:lnTo>
                    <a:lnTo>
                      <a:pt x="233" y="510"/>
                    </a:lnTo>
                    <a:lnTo>
                      <a:pt x="201" y="545"/>
                    </a:lnTo>
                    <a:lnTo>
                      <a:pt x="173" y="559"/>
                    </a:lnTo>
                    <a:lnTo>
                      <a:pt x="141" y="566"/>
                    </a:lnTo>
                    <a:lnTo>
                      <a:pt x="113" y="563"/>
                    </a:lnTo>
                    <a:lnTo>
                      <a:pt x="92" y="549"/>
                    </a:lnTo>
                    <a:lnTo>
                      <a:pt x="67" y="521"/>
                    </a:lnTo>
                    <a:lnTo>
                      <a:pt x="42" y="472"/>
                    </a:lnTo>
                    <a:lnTo>
                      <a:pt x="14" y="392"/>
                    </a:lnTo>
                    <a:lnTo>
                      <a:pt x="4" y="333"/>
                    </a:lnTo>
                    <a:lnTo>
                      <a:pt x="0" y="257"/>
                    </a:lnTo>
                    <a:lnTo>
                      <a:pt x="0" y="222"/>
                    </a:lnTo>
                    <a:lnTo>
                      <a:pt x="7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2" name="Freeform 29"/>
              <p:cNvSpPr>
                <a:spLocks/>
              </p:cNvSpPr>
              <p:nvPr/>
            </p:nvSpPr>
            <p:spPr bwMode="auto">
              <a:xfrm flipH="1">
                <a:off x="1151" y="1619"/>
                <a:ext cx="249" cy="572"/>
              </a:xfrm>
              <a:custGeom>
                <a:avLst/>
                <a:gdLst>
                  <a:gd name="T0" fmla="*/ 25 w 249"/>
                  <a:gd name="T1" fmla="*/ 65 h 572"/>
                  <a:gd name="T2" fmla="*/ 7 w 249"/>
                  <a:gd name="T3" fmla="*/ 44 h 572"/>
                  <a:gd name="T4" fmla="*/ 0 w 249"/>
                  <a:gd name="T5" fmla="*/ 27 h 572"/>
                  <a:gd name="T6" fmla="*/ 11 w 249"/>
                  <a:gd name="T7" fmla="*/ 7 h 572"/>
                  <a:gd name="T8" fmla="*/ 28 w 249"/>
                  <a:gd name="T9" fmla="*/ 0 h 572"/>
                  <a:gd name="T10" fmla="*/ 60 w 249"/>
                  <a:gd name="T11" fmla="*/ 0 h 572"/>
                  <a:gd name="T12" fmla="*/ 96 w 249"/>
                  <a:gd name="T13" fmla="*/ 24 h 572"/>
                  <a:gd name="T14" fmla="*/ 132 w 249"/>
                  <a:gd name="T15" fmla="*/ 61 h 572"/>
                  <a:gd name="T16" fmla="*/ 192 w 249"/>
                  <a:gd name="T17" fmla="*/ 140 h 572"/>
                  <a:gd name="T18" fmla="*/ 231 w 249"/>
                  <a:gd name="T19" fmla="*/ 204 h 572"/>
                  <a:gd name="T20" fmla="*/ 249 w 249"/>
                  <a:gd name="T21" fmla="*/ 255 h 572"/>
                  <a:gd name="T22" fmla="*/ 245 w 249"/>
                  <a:gd name="T23" fmla="*/ 283 h 572"/>
                  <a:gd name="T24" fmla="*/ 224 w 249"/>
                  <a:gd name="T25" fmla="*/ 320 h 572"/>
                  <a:gd name="T26" fmla="*/ 181 w 249"/>
                  <a:gd name="T27" fmla="*/ 347 h 572"/>
                  <a:gd name="T28" fmla="*/ 110 w 249"/>
                  <a:gd name="T29" fmla="*/ 371 h 572"/>
                  <a:gd name="T30" fmla="*/ 75 w 249"/>
                  <a:gd name="T31" fmla="*/ 395 h 572"/>
                  <a:gd name="T32" fmla="*/ 60 w 249"/>
                  <a:gd name="T33" fmla="*/ 415 h 572"/>
                  <a:gd name="T34" fmla="*/ 68 w 249"/>
                  <a:gd name="T35" fmla="*/ 436 h 572"/>
                  <a:gd name="T36" fmla="*/ 107 w 249"/>
                  <a:gd name="T37" fmla="*/ 456 h 572"/>
                  <a:gd name="T38" fmla="*/ 139 w 249"/>
                  <a:gd name="T39" fmla="*/ 497 h 572"/>
                  <a:gd name="T40" fmla="*/ 153 w 249"/>
                  <a:gd name="T41" fmla="*/ 538 h 572"/>
                  <a:gd name="T42" fmla="*/ 149 w 249"/>
                  <a:gd name="T43" fmla="*/ 558 h 572"/>
                  <a:gd name="T44" fmla="*/ 117 w 249"/>
                  <a:gd name="T45" fmla="*/ 572 h 572"/>
                  <a:gd name="T46" fmla="*/ 107 w 249"/>
                  <a:gd name="T47" fmla="*/ 572 h 572"/>
                  <a:gd name="T48" fmla="*/ 92 w 249"/>
                  <a:gd name="T49" fmla="*/ 535 h 572"/>
                  <a:gd name="T50" fmla="*/ 85 w 249"/>
                  <a:gd name="T51" fmla="*/ 494 h 572"/>
                  <a:gd name="T52" fmla="*/ 64 w 249"/>
                  <a:gd name="T53" fmla="*/ 463 h 572"/>
                  <a:gd name="T54" fmla="*/ 32 w 249"/>
                  <a:gd name="T55" fmla="*/ 446 h 572"/>
                  <a:gd name="T56" fmla="*/ 21 w 249"/>
                  <a:gd name="T57" fmla="*/ 426 h 572"/>
                  <a:gd name="T58" fmla="*/ 25 w 249"/>
                  <a:gd name="T59" fmla="*/ 405 h 572"/>
                  <a:gd name="T60" fmla="*/ 53 w 249"/>
                  <a:gd name="T61" fmla="*/ 371 h 572"/>
                  <a:gd name="T62" fmla="*/ 107 w 249"/>
                  <a:gd name="T63" fmla="*/ 351 h 572"/>
                  <a:gd name="T64" fmla="*/ 157 w 249"/>
                  <a:gd name="T65" fmla="*/ 320 h 572"/>
                  <a:gd name="T66" fmla="*/ 196 w 249"/>
                  <a:gd name="T67" fmla="*/ 286 h 572"/>
                  <a:gd name="T68" fmla="*/ 210 w 249"/>
                  <a:gd name="T69" fmla="*/ 252 h 572"/>
                  <a:gd name="T70" fmla="*/ 206 w 249"/>
                  <a:gd name="T71" fmla="*/ 238 h 572"/>
                  <a:gd name="T72" fmla="*/ 189 w 249"/>
                  <a:gd name="T73" fmla="*/ 208 h 572"/>
                  <a:gd name="T74" fmla="*/ 157 w 249"/>
                  <a:gd name="T75" fmla="*/ 163 h 572"/>
                  <a:gd name="T76" fmla="*/ 121 w 249"/>
                  <a:gd name="T77" fmla="*/ 136 h 572"/>
                  <a:gd name="T78" fmla="*/ 82 w 249"/>
                  <a:gd name="T79" fmla="*/ 106 h 572"/>
                  <a:gd name="T80" fmla="*/ 53 w 249"/>
                  <a:gd name="T81" fmla="*/ 89 h 572"/>
                  <a:gd name="T82" fmla="*/ 25 w 249"/>
                  <a:gd name="T83" fmla="*/ 65 h 5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9"/>
                  <a:gd name="T127" fmla="*/ 0 h 572"/>
                  <a:gd name="T128" fmla="*/ 249 w 249"/>
                  <a:gd name="T129" fmla="*/ 572 h 5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9" h="572">
                    <a:moveTo>
                      <a:pt x="25" y="65"/>
                    </a:moveTo>
                    <a:lnTo>
                      <a:pt x="7" y="44"/>
                    </a:lnTo>
                    <a:lnTo>
                      <a:pt x="0" y="27"/>
                    </a:lnTo>
                    <a:lnTo>
                      <a:pt x="11" y="7"/>
                    </a:lnTo>
                    <a:lnTo>
                      <a:pt x="28" y="0"/>
                    </a:lnTo>
                    <a:lnTo>
                      <a:pt x="60" y="0"/>
                    </a:lnTo>
                    <a:lnTo>
                      <a:pt x="96" y="24"/>
                    </a:lnTo>
                    <a:lnTo>
                      <a:pt x="132" y="61"/>
                    </a:lnTo>
                    <a:lnTo>
                      <a:pt x="192" y="140"/>
                    </a:lnTo>
                    <a:lnTo>
                      <a:pt x="231" y="204"/>
                    </a:lnTo>
                    <a:lnTo>
                      <a:pt x="249" y="255"/>
                    </a:lnTo>
                    <a:lnTo>
                      <a:pt x="245" y="283"/>
                    </a:lnTo>
                    <a:lnTo>
                      <a:pt x="224" y="320"/>
                    </a:lnTo>
                    <a:lnTo>
                      <a:pt x="181" y="347"/>
                    </a:lnTo>
                    <a:lnTo>
                      <a:pt x="110" y="371"/>
                    </a:lnTo>
                    <a:lnTo>
                      <a:pt x="75" y="395"/>
                    </a:lnTo>
                    <a:lnTo>
                      <a:pt x="60" y="415"/>
                    </a:lnTo>
                    <a:lnTo>
                      <a:pt x="68" y="436"/>
                    </a:lnTo>
                    <a:lnTo>
                      <a:pt x="107" y="456"/>
                    </a:lnTo>
                    <a:lnTo>
                      <a:pt x="139" y="497"/>
                    </a:lnTo>
                    <a:lnTo>
                      <a:pt x="153" y="538"/>
                    </a:lnTo>
                    <a:lnTo>
                      <a:pt x="149" y="558"/>
                    </a:lnTo>
                    <a:lnTo>
                      <a:pt x="117" y="572"/>
                    </a:lnTo>
                    <a:lnTo>
                      <a:pt x="107" y="572"/>
                    </a:lnTo>
                    <a:lnTo>
                      <a:pt x="92" y="535"/>
                    </a:lnTo>
                    <a:lnTo>
                      <a:pt x="85" y="494"/>
                    </a:lnTo>
                    <a:lnTo>
                      <a:pt x="64" y="463"/>
                    </a:lnTo>
                    <a:lnTo>
                      <a:pt x="32" y="446"/>
                    </a:lnTo>
                    <a:lnTo>
                      <a:pt x="21" y="426"/>
                    </a:lnTo>
                    <a:lnTo>
                      <a:pt x="25" y="405"/>
                    </a:lnTo>
                    <a:lnTo>
                      <a:pt x="53" y="371"/>
                    </a:lnTo>
                    <a:lnTo>
                      <a:pt x="107" y="351"/>
                    </a:lnTo>
                    <a:lnTo>
                      <a:pt x="157" y="320"/>
                    </a:lnTo>
                    <a:lnTo>
                      <a:pt x="196" y="286"/>
                    </a:lnTo>
                    <a:lnTo>
                      <a:pt x="210" y="252"/>
                    </a:lnTo>
                    <a:lnTo>
                      <a:pt x="206" y="238"/>
                    </a:lnTo>
                    <a:lnTo>
                      <a:pt x="189" y="208"/>
                    </a:lnTo>
                    <a:lnTo>
                      <a:pt x="157" y="163"/>
                    </a:lnTo>
                    <a:lnTo>
                      <a:pt x="121" y="136"/>
                    </a:lnTo>
                    <a:lnTo>
                      <a:pt x="82" y="106"/>
                    </a:lnTo>
                    <a:lnTo>
                      <a:pt x="53" y="89"/>
                    </a:lnTo>
                    <a:lnTo>
                      <a:pt x="2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3" name="Freeform 30"/>
              <p:cNvSpPr>
                <a:spLocks/>
              </p:cNvSpPr>
              <p:nvPr/>
            </p:nvSpPr>
            <p:spPr bwMode="auto">
              <a:xfrm flipH="1">
                <a:off x="1447" y="1581"/>
                <a:ext cx="362" cy="499"/>
              </a:xfrm>
              <a:custGeom>
                <a:avLst/>
                <a:gdLst>
                  <a:gd name="T0" fmla="*/ 151 w 362"/>
                  <a:gd name="T1" fmla="*/ 35 h 499"/>
                  <a:gd name="T2" fmla="*/ 221 w 362"/>
                  <a:gd name="T3" fmla="*/ 0 h 499"/>
                  <a:gd name="T4" fmla="*/ 281 w 362"/>
                  <a:gd name="T5" fmla="*/ 0 h 499"/>
                  <a:gd name="T6" fmla="*/ 344 w 362"/>
                  <a:gd name="T7" fmla="*/ 14 h 499"/>
                  <a:gd name="T8" fmla="*/ 362 w 362"/>
                  <a:gd name="T9" fmla="*/ 35 h 499"/>
                  <a:gd name="T10" fmla="*/ 351 w 362"/>
                  <a:gd name="T11" fmla="*/ 59 h 499"/>
                  <a:gd name="T12" fmla="*/ 334 w 362"/>
                  <a:gd name="T13" fmla="*/ 91 h 499"/>
                  <a:gd name="T14" fmla="*/ 302 w 362"/>
                  <a:gd name="T15" fmla="*/ 87 h 499"/>
                  <a:gd name="T16" fmla="*/ 274 w 362"/>
                  <a:gd name="T17" fmla="*/ 77 h 499"/>
                  <a:gd name="T18" fmla="*/ 253 w 362"/>
                  <a:gd name="T19" fmla="*/ 63 h 499"/>
                  <a:gd name="T20" fmla="*/ 232 w 362"/>
                  <a:gd name="T21" fmla="*/ 59 h 499"/>
                  <a:gd name="T22" fmla="*/ 193 w 362"/>
                  <a:gd name="T23" fmla="*/ 70 h 499"/>
                  <a:gd name="T24" fmla="*/ 137 w 362"/>
                  <a:gd name="T25" fmla="*/ 94 h 499"/>
                  <a:gd name="T26" fmla="*/ 91 w 362"/>
                  <a:gd name="T27" fmla="*/ 136 h 499"/>
                  <a:gd name="T28" fmla="*/ 70 w 362"/>
                  <a:gd name="T29" fmla="*/ 164 h 499"/>
                  <a:gd name="T30" fmla="*/ 60 w 362"/>
                  <a:gd name="T31" fmla="*/ 185 h 499"/>
                  <a:gd name="T32" fmla="*/ 60 w 362"/>
                  <a:gd name="T33" fmla="*/ 202 h 499"/>
                  <a:gd name="T34" fmla="*/ 74 w 362"/>
                  <a:gd name="T35" fmla="*/ 220 h 499"/>
                  <a:gd name="T36" fmla="*/ 116 w 362"/>
                  <a:gd name="T37" fmla="*/ 248 h 499"/>
                  <a:gd name="T38" fmla="*/ 155 w 362"/>
                  <a:gd name="T39" fmla="*/ 286 h 499"/>
                  <a:gd name="T40" fmla="*/ 179 w 362"/>
                  <a:gd name="T41" fmla="*/ 325 h 499"/>
                  <a:gd name="T42" fmla="*/ 193 w 362"/>
                  <a:gd name="T43" fmla="*/ 352 h 499"/>
                  <a:gd name="T44" fmla="*/ 186 w 362"/>
                  <a:gd name="T45" fmla="*/ 370 h 499"/>
                  <a:gd name="T46" fmla="*/ 169 w 362"/>
                  <a:gd name="T47" fmla="*/ 387 h 499"/>
                  <a:gd name="T48" fmla="*/ 134 w 362"/>
                  <a:gd name="T49" fmla="*/ 398 h 499"/>
                  <a:gd name="T50" fmla="*/ 95 w 362"/>
                  <a:gd name="T51" fmla="*/ 412 h 499"/>
                  <a:gd name="T52" fmla="*/ 77 w 362"/>
                  <a:gd name="T53" fmla="*/ 433 h 499"/>
                  <a:gd name="T54" fmla="*/ 81 w 362"/>
                  <a:gd name="T55" fmla="*/ 468 h 499"/>
                  <a:gd name="T56" fmla="*/ 53 w 362"/>
                  <a:gd name="T57" fmla="*/ 499 h 499"/>
                  <a:gd name="T58" fmla="*/ 39 w 362"/>
                  <a:gd name="T59" fmla="*/ 489 h 499"/>
                  <a:gd name="T60" fmla="*/ 42 w 362"/>
                  <a:gd name="T61" fmla="*/ 429 h 499"/>
                  <a:gd name="T62" fmla="*/ 67 w 362"/>
                  <a:gd name="T63" fmla="*/ 398 h 499"/>
                  <a:gd name="T64" fmla="*/ 102 w 362"/>
                  <a:gd name="T65" fmla="*/ 373 h 499"/>
                  <a:gd name="T66" fmla="*/ 137 w 362"/>
                  <a:gd name="T67" fmla="*/ 359 h 499"/>
                  <a:gd name="T68" fmla="*/ 155 w 362"/>
                  <a:gd name="T69" fmla="*/ 352 h 499"/>
                  <a:gd name="T70" fmla="*/ 158 w 362"/>
                  <a:gd name="T71" fmla="*/ 342 h 499"/>
                  <a:gd name="T72" fmla="*/ 148 w 362"/>
                  <a:gd name="T73" fmla="*/ 325 h 499"/>
                  <a:gd name="T74" fmla="*/ 112 w 362"/>
                  <a:gd name="T75" fmla="*/ 290 h 499"/>
                  <a:gd name="T76" fmla="*/ 70 w 362"/>
                  <a:gd name="T77" fmla="*/ 262 h 499"/>
                  <a:gd name="T78" fmla="*/ 35 w 362"/>
                  <a:gd name="T79" fmla="*/ 241 h 499"/>
                  <a:gd name="T80" fmla="*/ 7 w 362"/>
                  <a:gd name="T81" fmla="*/ 220 h 499"/>
                  <a:gd name="T82" fmla="*/ 0 w 362"/>
                  <a:gd name="T83" fmla="*/ 195 h 499"/>
                  <a:gd name="T84" fmla="*/ 18 w 362"/>
                  <a:gd name="T85" fmla="*/ 157 h 499"/>
                  <a:gd name="T86" fmla="*/ 56 w 362"/>
                  <a:gd name="T87" fmla="*/ 108 h 499"/>
                  <a:gd name="T88" fmla="*/ 95 w 362"/>
                  <a:gd name="T89" fmla="*/ 70 h 499"/>
                  <a:gd name="T90" fmla="*/ 123 w 362"/>
                  <a:gd name="T91" fmla="*/ 52 h 499"/>
                  <a:gd name="T92" fmla="*/ 151 w 362"/>
                  <a:gd name="T93" fmla="*/ 35 h 4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2"/>
                  <a:gd name="T142" fmla="*/ 0 h 499"/>
                  <a:gd name="T143" fmla="*/ 362 w 362"/>
                  <a:gd name="T144" fmla="*/ 499 h 4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2" h="499">
                    <a:moveTo>
                      <a:pt x="151" y="35"/>
                    </a:moveTo>
                    <a:lnTo>
                      <a:pt x="221" y="0"/>
                    </a:lnTo>
                    <a:lnTo>
                      <a:pt x="281" y="0"/>
                    </a:lnTo>
                    <a:lnTo>
                      <a:pt x="344" y="14"/>
                    </a:lnTo>
                    <a:lnTo>
                      <a:pt x="362" y="35"/>
                    </a:lnTo>
                    <a:lnTo>
                      <a:pt x="351" y="59"/>
                    </a:lnTo>
                    <a:lnTo>
                      <a:pt x="334" y="91"/>
                    </a:lnTo>
                    <a:lnTo>
                      <a:pt x="302" y="87"/>
                    </a:lnTo>
                    <a:lnTo>
                      <a:pt x="274" y="77"/>
                    </a:lnTo>
                    <a:lnTo>
                      <a:pt x="253" y="63"/>
                    </a:lnTo>
                    <a:lnTo>
                      <a:pt x="232" y="59"/>
                    </a:lnTo>
                    <a:lnTo>
                      <a:pt x="193" y="70"/>
                    </a:lnTo>
                    <a:lnTo>
                      <a:pt x="137" y="94"/>
                    </a:lnTo>
                    <a:lnTo>
                      <a:pt x="91" y="136"/>
                    </a:lnTo>
                    <a:lnTo>
                      <a:pt x="70" y="164"/>
                    </a:lnTo>
                    <a:lnTo>
                      <a:pt x="60" y="185"/>
                    </a:lnTo>
                    <a:lnTo>
                      <a:pt x="60" y="202"/>
                    </a:lnTo>
                    <a:lnTo>
                      <a:pt x="74" y="220"/>
                    </a:lnTo>
                    <a:lnTo>
                      <a:pt x="116" y="248"/>
                    </a:lnTo>
                    <a:lnTo>
                      <a:pt x="155" y="286"/>
                    </a:lnTo>
                    <a:lnTo>
                      <a:pt x="179" y="325"/>
                    </a:lnTo>
                    <a:lnTo>
                      <a:pt x="193" y="352"/>
                    </a:lnTo>
                    <a:lnTo>
                      <a:pt x="186" y="370"/>
                    </a:lnTo>
                    <a:lnTo>
                      <a:pt x="169" y="387"/>
                    </a:lnTo>
                    <a:lnTo>
                      <a:pt x="134" y="398"/>
                    </a:lnTo>
                    <a:lnTo>
                      <a:pt x="95" y="412"/>
                    </a:lnTo>
                    <a:lnTo>
                      <a:pt x="77" y="433"/>
                    </a:lnTo>
                    <a:lnTo>
                      <a:pt x="81" y="468"/>
                    </a:lnTo>
                    <a:lnTo>
                      <a:pt x="53" y="499"/>
                    </a:lnTo>
                    <a:lnTo>
                      <a:pt x="39" y="489"/>
                    </a:lnTo>
                    <a:lnTo>
                      <a:pt x="42" y="429"/>
                    </a:lnTo>
                    <a:lnTo>
                      <a:pt x="67" y="398"/>
                    </a:lnTo>
                    <a:lnTo>
                      <a:pt x="102" y="373"/>
                    </a:lnTo>
                    <a:lnTo>
                      <a:pt x="137" y="359"/>
                    </a:lnTo>
                    <a:lnTo>
                      <a:pt x="155" y="352"/>
                    </a:lnTo>
                    <a:lnTo>
                      <a:pt x="158" y="342"/>
                    </a:lnTo>
                    <a:lnTo>
                      <a:pt x="148" y="325"/>
                    </a:lnTo>
                    <a:lnTo>
                      <a:pt x="112" y="290"/>
                    </a:lnTo>
                    <a:lnTo>
                      <a:pt x="70" y="262"/>
                    </a:lnTo>
                    <a:lnTo>
                      <a:pt x="35" y="241"/>
                    </a:lnTo>
                    <a:lnTo>
                      <a:pt x="7" y="220"/>
                    </a:lnTo>
                    <a:lnTo>
                      <a:pt x="0" y="195"/>
                    </a:lnTo>
                    <a:lnTo>
                      <a:pt x="18" y="157"/>
                    </a:lnTo>
                    <a:lnTo>
                      <a:pt x="56" y="108"/>
                    </a:lnTo>
                    <a:lnTo>
                      <a:pt x="95" y="70"/>
                    </a:lnTo>
                    <a:lnTo>
                      <a:pt x="123" y="52"/>
                    </a:lnTo>
                    <a:lnTo>
                      <a:pt x="151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4" name="Freeform 31"/>
              <p:cNvSpPr>
                <a:spLocks/>
              </p:cNvSpPr>
              <p:nvPr/>
            </p:nvSpPr>
            <p:spPr bwMode="auto">
              <a:xfrm flipH="1">
                <a:off x="1376" y="2005"/>
                <a:ext cx="229" cy="840"/>
              </a:xfrm>
              <a:custGeom>
                <a:avLst/>
                <a:gdLst>
                  <a:gd name="T0" fmla="*/ 132 w 229"/>
                  <a:gd name="T1" fmla="*/ 69 h 840"/>
                  <a:gd name="T2" fmla="*/ 136 w 229"/>
                  <a:gd name="T3" fmla="*/ 21 h 840"/>
                  <a:gd name="T4" fmla="*/ 168 w 229"/>
                  <a:gd name="T5" fmla="*/ 0 h 840"/>
                  <a:gd name="T6" fmla="*/ 204 w 229"/>
                  <a:gd name="T7" fmla="*/ 3 h 840"/>
                  <a:gd name="T8" fmla="*/ 225 w 229"/>
                  <a:gd name="T9" fmla="*/ 21 h 840"/>
                  <a:gd name="T10" fmla="*/ 229 w 229"/>
                  <a:gd name="T11" fmla="*/ 90 h 840"/>
                  <a:gd name="T12" fmla="*/ 218 w 229"/>
                  <a:gd name="T13" fmla="*/ 266 h 840"/>
                  <a:gd name="T14" fmla="*/ 204 w 229"/>
                  <a:gd name="T15" fmla="*/ 373 h 840"/>
                  <a:gd name="T16" fmla="*/ 222 w 229"/>
                  <a:gd name="T17" fmla="*/ 460 h 840"/>
                  <a:gd name="T18" fmla="*/ 225 w 229"/>
                  <a:gd name="T19" fmla="*/ 546 h 840"/>
                  <a:gd name="T20" fmla="*/ 215 w 229"/>
                  <a:gd name="T21" fmla="*/ 633 h 840"/>
                  <a:gd name="T22" fmla="*/ 197 w 229"/>
                  <a:gd name="T23" fmla="*/ 743 h 840"/>
                  <a:gd name="T24" fmla="*/ 204 w 229"/>
                  <a:gd name="T25" fmla="*/ 802 h 840"/>
                  <a:gd name="T26" fmla="*/ 186 w 229"/>
                  <a:gd name="T27" fmla="*/ 812 h 840"/>
                  <a:gd name="T28" fmla="*/ 72 w 229"/>
                  <a:gd name="T29" fmla="*/ 833 h 840"/>
                  <a:gd name="T30" fmla="*/ 43 w 229"/>
                  <a:gd name="T31" fmla="*/ 840 h 840"/>
                  <a:gd name="T32" fmla="*/ 0 w 229"/>
                  <a:gd name="T33" fmla="*/ 816 h 840"/>
                  <a:gd name="T34" fmla="*/ 0 w 229"/>
                  <a:gd name="T35" fmla="*/ 802 h 840"/>
                  <a:gd name="T36" fmla="*/ 125 w 229"/>
                  <a:gd name="T37" fmla="*/ 795 h 840"/>
                  <a:gd name="T38" fmla="*/ 168 w 229"/>
                  <a:gd name="T39" fmla="*/ 778 h 840"/>
                  <a:gd name="T40" fmla="*/ 172 w 229"/>
                  <a:gd name="T41" fmla="*/ 740 h 840"/>
                  <a:gd name="T42" fmla="*/ 175 w 229"/>
                  <a:gd name="T43" fmla="*/ 622 h 840"/>
                  <a:gd name="T44" fmla="*/ 165 w 229"/>
                  <a:gd name="T45" fmla="*/ 525 h 840"/>
                  <a:gd name="T46" fmla="*/ 154 w 229"/>
                  <a:gd name="T47" fmla="*/ 408 h 840"/>
                  <a:gd name="T48" fmla="*/ 157 w 229"/>
                  <a:gd name="T49" fmla="*/ 335 h 840"/>
                  <a:gd name="T50" fmla="*/ 165 w 229"/>
                  <a:gd name="T51" fmla="*/ 242 h 840"/>
                  <a:gd name="T52" fmla="*/ 147 w 229"/>
                  <a:gd name="T53" fmla="*/ 152 h 840"/>
                  <a:gd name="T54" fmla="*/ 132 w 229"/>
                  <a:gd name="T55" fmla="*/ 69 h 8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9"/>
                  <a:gd name="T85" fmla="*/ 0 h 840"/>
                  <a:gd name="T86" fmla="*/ 229 w 229"/>
                  <a:gd name="T87" fmla="*/ 840 h 8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9" h="840">
                    <a:moveTo>
                      <a:pt x="132" y="69"/>
                    </a:moveTo>
                    <a:lnTo>
                      <a:pt x="136" y="21"/>
                    </a:lnTo>
                    <a:lnTo>
                      <a:pt x="168" y="0"/>
                    </a:lnTo>
                    <a:lnTo>
                      <a:pt x="204" y="3"/>
                    </a:lnTo>
                    <a:lnTo>
                      <a:pt x="225" y="21"/>
                    </a:lnTo>
                    <a:lnTo>
                      <a:pt x="229" y="90"/>
                    </a:lnTo>
                    <a:lnTo>
                      <a:pt x="218" y="266"/>
                    </a:lnTo>
                    <a:lnTo>
                      <a:pt x="204" y="373"/>
                    </a:lnTo>
                    <a:lnTo>
                      <a:pt x="222" y="460"/>
                    </a:lnTo>
                    <a:lnTo>
                      <a:pt x="225" y="546"/>
                    </a:lnTo>
                    <a:lnTo>
                      <a:pt x="215" y="633"/>
                    </a:lnTo>
                    <a:lnTo>
                      <a:pt x="197" y="743"/>
                    </a:lnTo>
                    <a:lnTo>
                      <a:pt x="204" y="802"/>
                    </a:lnTo>
                    <a:lnTo>
                      <a:pt x="186" y="812"/>
                    </a:lnTo>
                    <a:lnTo>
                      <a:pt x="72" y="833"/>
                    </a:lnTo>
                    <a:lnTo>
                      <a:pt x="43" y="840"/>
                    </a:lnTo>
                    <a:lnTo>
                      <a:pt x="0" y="816"/>
                    </a:lnTo>
                    <a:lnTo>
                      <a:pt x="0" y="802"/>
                    </a:lnTo>
                    <a:lnTo>
                      <a:pt x="125" y="795"/>
                    </a:lnTo>
                    <a:lnTo>
                      <a:pt x="168" y="778"/>
                    </a:lnTo>
                    <a:lnTo>
                      <a:pt x="172" y="740"/>
                    </a:lnTo>
                    <a:lnTo>
                      <a:pt x="175" y="622"/>
                    </a:lnTo>
                    <a:lnTo>
                      <a:pt x="165" y="525"/>
                    </a:lnTo>
                    <a:lnTo>
                      <a:pt x="154" y="408"/>
                    </a:lnTo>
                    <a:lnTo>
                      <a:pt x="157" y="335"/>
                    </a:lnTo>
                    <a:lnTo>
                      <a:pt x="165" y="242"/>
                    </a:lnTo>
                    <a:lnTo>
                      <a:pt x="147" y="152"/>
                    </a:lnTo>
                    <a:lnTo>
                      <a:pt x="132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5" name="Freeform 32"/>
              <p:cNvSpPr>
                <a:spLocks/>
              </p:cNvSpPr>
              <p:nvPr/>
            </p:nvSpPr>
            <p:spPr bwMode="auto">
              <a:xfrm flipH="1">
                <a:off x="1390" y="2033"/>
                <a:ext cx="447" cy="658"/>
              </a:xfrm>
              <a:custGeom>
                <a:avLst/>
                <a:gdLst>
                  <a:gd name="T0" fmla="*/ 212 w 447"/>
                  <a:gd name="T1" fmla="*/ 268 h 658"/>
                  <a:gd name="T2" fmla="*/ 212 w 447"/>
                  <a:gd name="T3" fmla="*/ 233 h 658"/>
                  <a:gd name="T4" fmla="*/ 230 w 447"/>
                  <a:gd name="T5" fmla="*/ 174 h 658"/>
                  <a:gd name="T6" fmla="*/ 284 w 447"/>
                  <a:gd name="T7" fmla="*/ 80 h 658"/>
                  <a:gd name="T8" fmla="*/ 370 w 447"/>
                  <a:gd name="T9" fmla="*/ 0 h 658"/>
                  <a:gd name="T10" fmla="*/ 424 w 447"/>
                  <a:gd name="T11" fmla="*/ 0 h 658"/>
                  <a:gd name="T12" fmla="*/ 447 w 447"/>
                  <a:gd name="T13" fmla="*/ 38 h 658"/>
                  <a:gd name="T14" fmla="*/ 415 w 447"/>
                  <a:gd name="T15" fmla="*/ 91 h 658"/>
                  <a:gd name="T16" fmla="*/ 348 w 447"/>
                  <a:gd name="T17" fmla="*/ 129 h 658"/>
                  <a:gd name="T18" fmla="*/ 307 w 447"/>
                  <a:gd name="T19" fmla="*/ 167 h 658"/>
                  <a:gd name="T20" fmla="*/ 266 w 447"/>
                  <a:gd name="T21" fmla="*/ 223 h 658"/>
                  <a:gd name="T22" fmla="*/ 257 w 447"/>
                  <a:gd name="T23" fmla="*/ 261 h 658"/>
                  <a:gd name="T24" fmla="*/ 262 w 447"/>
                  <a:gd name="T25" fmla="*/ 303 h 658"/>
                  <a:gd name="T26" fmla="*/ 284 w 447"/>
                  <a:gd name="T27" fmla="*/ 373 h 658"/>
                  <a:gd name="T28" fmla="*/ 289 w 447"/>
                  <a:gd name="T29" fmla="*/ 449 h 658"/>
                  <a:gd name="T30" fmla="*/ 280 w 447"/>
                  <a:gd name="T31" fmla="*/ 547 h 658"/>
                  <a:gd name="T32" fmla="*/ 257 w 447"/>
                  <a:gd name="T33" fmla="*/ 616 h 658"/>
                  <a:gd name="T34" fmla="*/ 217 w 447"/>
                  <a:gd name="T35" fmla="*/ 658 h 658"/>
                  <a:gd name="T36" fmla="*/ 190 w 447"/>
                  <a:gd name="T37" fmla="*/ 658 h 658"/>
                  <a:gd name="T38" fmla="*/ 104 w 447"/>
                  <a:gd name="T39" fmla="*/ 637 h 658"/>
                  <a:gd name="T40" fmla="*/ 27 w 447"/>
                  <a:gd name="T41" fmla="*/ 634 h 658"/>
                  <a:gd name="T42" fmla="*/ 0 w 447"/>
                  <a:gd name="T43" fmla="*/ 620 h 658"/>
                  <a:gd name="T44" fmla="*/ 50 w 447"/>
                  <a:gd name="T45" fmla="*/ 606 h 658"/>
                  <a:gd name="T46" fmla="*/ 131 w 447"/>
                  <a:gd name="T47" fmla="*/ 609 h 658"/>
                  <a:gd name="T48" fmla="*/ 181 w 447"/>
                  <a:gd name="T49" fmla="*/ 623 h 658"/>
                  <a:gd name="T50" fmla="*/ 212 w 447"/>
                  <a:gd name="T51" fmla="*/ 613 h 658"/>
                  <a:gd name="T52" fmla="*/ 244 w 447"/>
                  <a:gd name="T53" fmla="*/ 557 h 658"/>
                  <a:gd name="T54" fmla="*/ 248 w 447"/>
                  <a:gd name="T55" fmla="*/ 477 h 658"/>
                  <a:gd name="T56" fmla="*/ 239 w 447"/>
                  <a:gd name="T57" fmla="*/ 404 h 658"/>
                  <a:gd name="T58" fmla="*/ 212 w 447"/>
                  <a:gd name="T59" fmla="*/ 317 h 658"/>
                  <a:gd name="T60" fmla="*/ 212 w 447"/>
                  <a:gd name="T61" fmla="*/ 268 h 65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7"/>
                  <a:gd name="T94" fmla="*/ 0 h 658"/>
                  <a:gd name="T95" fmla="*/ 447 w 447"/>
                  <a:gd name="T96" fmla="*/ 658 h 65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7" h="658">
                    <a:moveTo>
                      <a:pt x="212" y="268"/>
                    </a:moveTo>
                    <a:lnTo>
                      <a:pt x="212" y="233"/>
                    </a:lnTo>
                    <a:lnTo>
                      <a:pt x="230" y="174"/>
                    </a:lnTo>
                    <a:lnTo>
                      <a:pt x="284" y="80"/>
                    </a:lnTo>
                    <a:lnTo>
                      <a:pt x="370" y="0"/>
                    </a:lnTo>
                    <a:lnTo>
                      <a:pt x="424" y="0"/>
                    </a:lnTo>
                    <a:lnTo>
                      <a:pt x="447" y="38"/>
                    </a:lnTo>
                    <a:lnTo>
                      <a:pt x="415" y="91"/>
                    </a:lnTo>
                    <a:lnTo>
                      <a:pt x="348" y="129"/>
                    </a:lnTo>
                    <a:lnTo>
                      <a:pt x="307" y="167"/>
                    </a:lnTo>
                    <a:lnTo>
                      <a:pt x="266" y="223"/>
                    </a:lnTo>
                    <a:lnTo>
                      <a:pt x="257" y="261"/>
                    </a:lnTo>
                    <a:lnTo>
                      <a:pt x="262" y="303"/>
                    </a:lnTo>
                    <a:lnTo>
                      <a:pt x="284" y="373"/>
                    </a:lnTo>
                    <a:lnTo>
                      <a:pt x="289" y="449"/>
                    </a:lnTo>
                    <a:lnTo>
                      <a:pt x="280" y="547"/>
                    </a:lnTo>
                    <a:lnTo>
                      <a:pt x="257" y="616"/>
                    </a:lnTo>
                    <a:lnTo>
                      <a:pt x="217" y="658"/>
                    </a:lnTo>
                    <a:lnTo>
                      <a:pt x="190" y="658"/>
                    </a:lnTo>
                    <a:lnTo>
                      <a:pt x="104" y="637"/>
                    </a:lnTo>
                    <a:lnTo>
                      <a:pt x="27" y="634"/>
                    </a:lnTo>
                    <a:lnTo>
                      <a:pt x="0" y="620"/>
                    </a:lnTo>
                    <a:lnTo>
                      <a:pt x="50" y="606"/>
                    </a:lnTo>
                    <a:lnTo>
                      <a:pt x="131" y="609"/>
                    </a:lnTo>
                    <a:lnTo>
                      <a:pt x="181" y="623"/>
                    </a:lnTo>
                    <a:lnTo>
                      <a:pt x="212" y="613"/>
                    </a:lnTo>
                    <a:lnTo>
                      <a:pt x="244" y="557"/>
                    </a:lnTo>
                    <a:lnTo>
                      <a:pt x="248" y="477"/>
                    </a:lnTo>
                    <a:lnTo>
                      <a:pt x="239" y="404"/>
                    </a:lnTo>
                    <a:lnTo>
                      <a:pt x="212" y="317"/>
                    </a:lnTo>
                    <a:lnTo>
                      <a:pt x="21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6" name="Freeform 33"/>
              <p:cNvSpPr>
                <a:spLocks/>
              </p:cNvSpPr>
              <p:nvPr/>
            </p:nvSpPr>
            <p:spPr bwMode="auto">
              <a:xfrm flipH="1">
                <a:off x="1353" y="1223"/>
                <a:ext cx="282" cy="326"/>
              </a:xfrm>
              <a:custGeom>
                <a:avLst/>
                <a:gdLst>
                  <a:gd name="T0" fmla="*/ 81 w 282"/>
                  <a:gd name="T1" fmla="*/ 137 h 326"/>
                  <a:gd name="T2" fmla="*/ 78 w 282"/>
                  <a:gd name="T3" fmla="*/ 84 h 326"/>
                  <a:gd name="T4" fmla="*/ 88 w 282"/>
                  <a:gd name="T5" fmla="*/ 35 h 326"/>
                  <a:gd name="T6" fmla="*/ 127 w 282"/>
                  <a:gd name="T7" fmla="*/ 7 h 326"/>
                  <a:gd name="T8" fmla="*/ 173 w 282"/>
                  <a:gd name="T9" fmla="*/ 0 h 326"/>
                  <a:gd name="T10" fmla="*/ 208 w 282"/>
                  <a:gd name="T11" fmla="*/ 4 h 326"/>
                  <a:gd name="T12" fmla="*/ 240 w 282"/>
                  <a:gd name="T13" fmla="*/ 25 h 326"/>
                  <a:gd name="T14" fmla="*/ 257 w 282"/>
                  <a:gd name="T15" fmla="*/ 60 h 326"/>
                  <a:gd name="T16" fmla="*/ 278 w 282"/>
                  <a:gd name="T17" fmla="*/ 130 h 326"/>
                  <a:gd name="T18" fmla="*/ 282 w 282"/>
                  <a:gd name="T19" fmla="*/ 207 h 326"/>
                  <a:gd name="T20" fmla="*/ 271 w 282"/>
                  <a:gd name="T21" fmla="*/ 263 h 326"/>
                  <a:gd name="T22" fmla="*/ 250 w 282"/>
                  <a:gd name="T23" fmla="*/ 298 h 326"/>
                  <a:gd name="T24" fmla="*/ 215 w 282"/>
                  <a:gd name="T25" fmla="*/ 319 h 326"/>
                  <a:gd name="T26" fmla="*/ 187 w 282"/>
                  <a:gd name="T27" fmla="*/ 326 h 326"/>
                  <a:gd name="T28" fmla="*/ 145 w 282"/>
                  <a:gd name="T29" fmla="*/ 315 h 326"/>
                  <a:gd name="T30" fmla="*/ 123 w 282"/>
                  <a:gd name="T31" fmla="*/ 284 h 326"/>
                  <a:gd name="T32" fmla="*/ 102 w 282"/>
                  <a:gd name="T33" fmla="*/ 238 h 326"/>
                  <a:gd name="T34" fmla="*/ 85 w 282"/>
                  <a:gd name="T35" fmla="*/ 186 h 326"/>
                  <a:gd name="T36" fmla="*/ 53 w 282"/>
                  <a:gd name="T37" fmla="*/ 207 h 326"/>
                  <a:gd name="T38" fmla="*/ 18 w 282"/>
                  <a:gd name="T39" fmla="*/ 221 h 326"/>
                  <a:gd name="T40" fmla="*/ 4 w 282"/>
                  <a:gd name="T41" fmla="*/ 221 h 326"/>
                  <a:gd name="T42" fmla="*/ 0 w 282"/>
                  <a:gd name="T43" fmla="*/ 207 h 326"/>
                  <a:gd name="T44" fmla="*/ 7 w 282"/>
                  <a:gd name="T45" fmla="*/ 189 h 326"/>
                  <a:gd name="T46" fmla="*/ 60 w 282"/>
                  <a:gd name="T47" fmla="*/ 168 h 326"/>
                  <a:gd name="T48" fmla="*/ 81 w 282"/>
                  <a:gd name="T49" fmla="*/ 137 h 3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82"/>
                  <a:gd name="T76" fmla="*/ 0 h 326"/>
                  <a:gd name="T77" fmla="*/ 282 w 282"/>
                  <a:gd name="T78" fmla="*/ 326 h 32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82" h="326">
                    <a:moveTo>
                      <a:pt x="81" y="137"/>
                    </a:moveTo>
                    <a:lnTo>
                      <a:pt x="78" y="84"/>
                    </a:lnTo>
                    <a:lnTo>
                      <a:pt x="88" y="35"/>
                    </a:lnTo>
                    <a:lnTo>
                      <a:pt x="127" y="7"/>
                    </a:lnTo>
                    <a:lnTo>
                      <a:pt x="173" y="0"/>
                    </a:lnTo>
                    <a:lnTo>
                      <a:pt x="208" y="4"/>
                    </a:lnTo>
                    <a:lnTo>
                      <a:pt x="240" y="25"/>
                    </a:lnTo>
                    <a:lnTo>
                      <a:pt x="257" y="60"/>
                    </a:lnTo>
                    <a:lnTo>
                      <a:pt x="278" y="130"/>
                    </a:lnTo>
                    <a:lnTo>
                      <a:pt x="282" y="207"/>
                    </a:lnTo>
                    <a:lnTo>
                      <a:pt x="271" y="263"/>
                    </a:lnTo>
                    <a:lnTo>
                      <a:pt x="250" y="298"/>
                    </a:lnTo>
                    <a:lnTo>
                      <a:pt x="215" y="319"/>
                    </a:lnTo>
                    <a:lnTo>
                      <a:pt x="187" y="326"/>
                    </a:lnTo>
                    <a:lnTo>
                      <a:pt x="145" y="315"/>
                    </a:lnTo>
                    <a:lnTo>
                      <a:pt x="123" y="284"/>
                    </a:lnTo>
                    <a:lnTo>
                      <a:pt x="102" y="238"/>
                    </a:lnTo>
                    <a:lnTo>
                      <a:pt x="85" y="186"/>
                    </a:lnTo>
                    <a:lnTo>
                      <a:pt x="53" y="207"/>
                    </a:lnTo>
                    <a:lnTo>
                      <a:pt x="18" y="221"/>
                    </a:lnTo>
                    <a:lnTo>
                      <a:pt x="4" y="221"/>
                    </a:lnTo>
                    <a:lnTo>
                      <a:pt x="0" y="207"/>
                    </a:lnTo>
                    <a:lnTo>
                      <a:pt x="7" y="189"/>
                    </a:lnTo>
                    <a:lnTo>
                      <a:pt x="60" y="168"/>
                    </a:lnTo>
                    <a:lnTo>
                      <a:pt x="81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12" name="Group 34"/>
              <p:cNvGrpSpPr>
                <a:grpSpLocks/>
              </p:cNvGrpSpPr>
              <p:nvPr/>
            </p:nvGrpSpPr>
            <p:grpSpPr bwMode="auto">
              <a:xfrm flipH="1">
                <a:off x="1212" y="1104"/>
                <a:ext cx="277" cy="235"/>
                <a:chOff x="1590" y="1104"/>
                <a:chExt cx="277" cy="235"/>
              </a:xfrm>
              <a:grpFill/>
            </p:grpSpPr>
            <p:sp>
              <p:nvSpPr>
                <p:cNvPr id="418" name="Freeform 35"/>
                <p:cNvSpPr>
                  <a:spLocks/>
                </p:cNvSpPr>
                <p:nvPr/>
              </p:nvSpPr>
              <p:spPr bwMode="auto">
                <a:xfrm>
                  <a:off x="1683" y="1257"/>
                  <a:ext cx="184" cy="82"/>
                </a:xfrm>
                <a:custGeom>
                  <a:avLst/>
                  <a:gdLst>
                    <a:gd name="T0" fmla="*/ 13 w 184"/>
                    <a:gd name="T1" fmla="*/ 82 h 82"/>
                    <a:gd name="T2" fmla="*/ 0 w 184"/>
                    <a:gd name="T3" fmla="*/ 71 h 82"/>
                    <a:gd name="T4" fmla="*/ 0 w 184"/>
                    <a:gd name="T5" fmla="*/ 45 h 82"/>
                    <a:gd name="T6" fmla="*/ 16 w 184"/>
                    <a:gd name="T7" fmla="*/ 17 h 82"/>
                    <a:gd name="T8" fmla="*/ 36 w 184"/>
                    <a:gd name="T9" fmla="*/ 9 h 82"/>
                    <a:gd name="T10" fmla="*/ 61 w 184"/>
                    <a:gd name="T11" fmla="*/ 22 h 82"/>
                    <a:gd name="T12" fmla="*/ 86 w 184"/>
                    <a:gd name="T13" fmla="*/ 19 h 82"/>
                    <a:gd name="T14" fmla="*/ 102 w 184"/>
                    <a:gd name="T15" fmla="*/ 0 h 82"/>
                    <a:gd name="T16" fmla="*/ 123 w 184"/>
                    <a:gd name="T17" fmla="*/ 2 h 82"/>
                    <a:gd name="T18" fmla="*/ 155 w 184"/>
                    <a:gd name="T19" fmla="*/ 15 h 82"/>
                    <a:gd name="T20" fmla="*/ 182 w 184"/>
                    <a:gd name="T21" fmla="*/ 13 h 82"/>
                    <a:gd name="T22" fmla="*/ 184 w 184"/>
                    <a:gd name="T23" fmla="*/ 32 h 82"/>
                    <a:gd name="T24" fmla="*/ 175 w 184"/>
                    <a:gd name="T25" fmla="*/ 45 h 82"/>
                    <a:gd name="T26" fmla="*/ 141 w 184"/>
                    <a:gd name="T27" fmla="*/ 43 h 82"/>
                    <a:gd name="T28" fmla="*/ 118 w 184"/>
                    <a:gd name="T29" fmla="*/ 39 h 82"/>
                    <a:gd name="T30" fmla="*/ 105 w 184"/>
                    <a:gd name="T31" fmla="*/ 48 h 82"/>
                    <a:gd name="T32" fmla="*/ 91 w 184"/>
                    <a:gd name="T33" fmla="*/ 67 h 82"/>
                    <a:gd name="T34" fmla="*/ 66 w 184"/>
                    <a:gd name="T35" fmla="*/ 62 h 82"/>
                    <a:gd name="T36" fmla="*/ 54 w 184"/>
                    <a:gd name="T37" fmla="*/ 56 h 82"/>
                    <a:gd name="T38" fmla="*/ 45 w 184"/>
                    <a:gd name="T39" fmla="*/ 63 h 82"/>
                    <a:gd name="T40" fmla="*/ 32 w 184"/>
                    <a:gd name="T41" fmla="*/ 76 h 82"/>
                    <a:gd name="T42" fmla="*/ 13 w 184"/>
                    <a:gd name="T43" fmla="*/ 82 h 8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4"/>
                    <a:gd name="T67" fmla="*/ 0 h 82"/>
                    <a:gd name="T68" fmla="*/ 184 w 184"/>
                    <a:gd name="T69" fmla="*/ 82 h 8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4" h="82">
                      <a:moveTo>
                        <a:pt x="13" y="82"/>
                      </a:moveTo>
                      <a:lnTo>
                        <a:pt x="0" y="71"/>
                      </a:lnTo>
                      <a:lnTo>
                        <a:pt x="0" y="45"/>
                      </a:lnTo>
                      <a:lnTo>
                        <a:pt x="16" y="17"/>
                      </a:lnTo>
                      <a:lnTo>
                        <a:pt x="36" y="9"/>
                      </a:lnTo>
                      <a:lnTo>
                        <a:pt x="61" y="22"/>
                      </a:lnTo>
                      <a:lnTo>
                        <a:pt x="86" y="19"/>
                      </a:lnTo>
                      <a:lnTo>
                        <a:pt x="102" y="0"/>
                      </a:lnTo>
                      <a:lnTo>
                        <a:pt x="123" y="2"/>
                      </a:lnTo>
                      <a:lnTo>
                        <a:pt x="155" y="15"/>
                      </a:lnTo>
                      <a:lnTo>
                        <a:pt x="182" y="13"/>
                      </a:lnTo>
                      <a:lnTo>
                        <a:pt x="184" y="32"/>
                      </a:lnTo>
                      <a:lnTo>
                        <a:pt x="175" y="45"/>
                      </a:lnTo>
                      <a:lnTo>
                        <a:pt x="141" y="43"/>
                      </a:lnTo>
                      <a:lnTo>
                        <a:pt x="118" y="39"/>
                      </a:lnTo>
                      <a:lnTo>
                        <a:pt x="105" y="48"/>
                      </a:lnTo>
                      <a:lnTo>
                        <a:pt x="91" y="67"/>
                      </a:lnTo>
                      <a:lnTo>
                        <a:pt x="66" y="62"/>
                      </a:lnTo>
                      <a:lnTo>
                        <a:pt x="54" y="56"/>
                      </a:lnTo>
                      <a:lnTo>
                        <a:pt x="45" y="63"/>
                      </a:lnTo>
                      <a:lnTo>
                        <a:pt x="32" y="76"/>
                      </a:lnTo>
                      <a:lnTo>
                        <a:pt x="13" y="8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19" name="Freeform 36"/>
                <p:cNvSpPr>
                  <a:spLocks/>
                </p:cNvSpPr>
                <p:nvPr/>
              </p:nvSpPr>
              <p:spPr bwMode="auto">
                <a:xfrm>
                  <a:off x="1654" y="1193"/>
                  <a:ext cx="178" cy="114"/>
                </a:xfrm>
                <a:custGeom>
                  <a:avLst/>
                  <a:gdLst>
                    <a:gd name="T0" fmla="*/ 23 w 178"/>
                    <a:gd name="T1" fmla="*/ 114 h 114"/>
                    <a:gd name="T2" fmla="*/ 11 w 178"/>
                    <a:gd name="T3" fmla="*/ 108 h 114"/>
                    <a:gd name="T4" fmla="*/ 0 w 178"/>
                    <a:gd name="T5" fmla="*/ 79 h 114"/>
                    <a:gd name="T6" fmla="*/ 11 w 178"/>
                    <a:gd name="T7" fmla="*/ 51 h 114"/>
                    <a:gd name="T8" fmla="*/ 27 w 178"/>
                    <a:gd name="T9" fmla="*/ 39 h 114"/>
                    <a:gd name="T10" fmla="*/ 56 w 178"/>
                    <a:gd name="T11" fmla="*/ 42 h 114"/>
                    <a:gd name="T12" fmla="*/ 76 w 178"/>
                    <a:gd name="T13" fmla="*/ 35 h 114"/>
                    <a:gd name="T14" fmla="*/ 90 w 178"/>
                    <a:gd name="T15" fmla="*/ 13 h 114"/>
                    <a:gd name="T16" fmla="*/ 111 w 178"/>
                    <a:gd name="T17" fmla="*/ 4 h 114"/>
                    <a:gd name="T18" fmla="*/ 146 w 178"/>
                    <a:gd name="T19" fmla="*/ 9 h 114"/>
                    <a:gd name="T20" fmla="*/ 171 w 178"/>
                    <a:gd name="T21" fmla="*/ 0 h 114"/>
                    <a:gd name="T22" fmla="*/ 178 w 178"/>
                    <a:gd name="T23" fmla="*/ 17 h 114"/>
                    <a:gd name="T24" fmla="*/ 171 w 178"/>
                    <a:gd name="T25" fmla="*/ 33 h 114"/>
                    <a:gd name="T26" fmla="*/ 140 w 178"/>
                    <a:gd name="T27" fmla="*/ 42 h 114"/>
                    <a:gd name="T28" fmla="*/ 120 w 178"/>
                    <a:gd name="T29" fmla="*/ 40 h 114"/>
                    <a:gd name="T30" fmla="*/ 108 w 178"/>
                    <a:gd name="T31" fmla="*/ 57 h 114"/>
                    <a:gd name="T32" fmla="*/ 97 w 178"/>
                    <a:gd name="T33" fmla="*/ 79 h 114"/>
                    <a:gd name="T34" fmla="*/ 72 w 178"/>
                    <a:gd name="T35" fmla="*/ 81 h 114"/>
                    <a:gd name="T36" fmla="*/ 59 w 178"/>
                    <a:gd name="T37" fmla="*/ 79 h 114"/>
                    <a:gd name="T38" fmla="*/ 47 w 178"/>
                    <a:gd name="T39" fmla="*/ 88 h 114"/>
                    <a:gd name="T40" fmla="*/ 41 w 178"/>
                    <a:gd name="T41" fmla="*/ 99 h 114"/>
                    <a:gd name="T42" fmla="*/ 23 w 178"/>
                    <a:gd name="T43" fmla="*/ 114 h 11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78"/>
                    <a:gd name="T67" fmla="*/ 0 h 114"/>
                    <a:gd name="T68" fmla="*/ 178 w 178"/>
                    <a:gd name="T69" fmla="*/ 114 h 11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78" h="114">
                      <a:moveTo>
                        <a:pt x="23" y="114"/>
                      </a:moveTo>
                      <a:lnTo>
                        <a:pt x="11" y="108"/>
                      </a:lnTo>
                      <a:lnTo>
                        <a:pt x="0" y="79"/>
                      </a:lnTo>
                      <a:lnTo>
                        <a:pt x="11" y="51"/>
                      </a:lnTo>
                      <a:lnTo>
                        <a:pt x="27" y="39"/>
                      </a:lnTo>
                      <a:lnTo>
                        <a:pt x="56" y="42"/>
                      </a:lnTo>
                      <a:lnTo>
                        <a:pt x="76" y="35"/>
                      </a:lnTo>
                      <a:lnTo>
                        <a:pt x="90" y="13"/>
                      </a:lnTo>
                      <a:lnTo>
                        <a:pt x="111" y="4"/>
                      </a:lnTo>
                      <a:lnTo>
                        <a:pt x="146" y="9"/>
                      </a:lnTo>
                      <a:lnTo>
                        <a:pt x="171" y="0"/>
                      </a:lnTo>
                      <a:lnTo>
                        <a:pt x="178" y="17"/>
                      </a:lnTo>
                      <a:lnTo>
                        <a:pt x="171" y="33"/>
                      </a:lnTo>
                      <a:lnTo>
                        <a:pt x="140" y="42"/>
                      </a:lnTo>
                      <a:lnTo>
                        <a:pt x="120" y="40"/>
                      </a:lnTo>
                      <a:lnTo>
                        <a:pt x="108" y="57"/>
                      </a:lnTo>
                      <a:lnTo>
                        <a:pt x="97" y="79"/>
                      </a:lnTo>
                      <a:lnTo>
                        <a:pt x="72" y="81"/>
                      </a:lnTo>
                      <a:lnTo>
                        <a:pt x="59" y="79"/>
                      </a:lnTo>
                      <a:lnTo>
                        <a:pt x="47" y="88"/>
                      </a:lnTo>
                      <a:lnTo>
                        <a:pt x="41" y="99"/>
                      </a:lnTo>
                      <a:lnTo>
                        <a:pt x="23" y="11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20" name="Freeform 37"/>
                <p:cNvSpPr>
                  <a:spLocks/>
                </p:cNvSpPr>
                <p:nvPr/>
              </p:nvSpPr>
              <p:spPr bwMode="auto">
                <a:xfrm>
                  <a:off x="1630" y="1154"/>
                  <a:ext cx="161" cy="138"/>
                </a:xfrm>
                <a:custGeom>
                  <a:avLst/>
                  <a:gdLst>
                    <a:gd name="T0" fmla="*/ 31 w 161"/>
                    <a:gd name="T1" fmla="*/ 138 h 138"/>
                    <a:gd name="T2" fmla="*/ 16 w 161"/>
                    <a:gd name="T3" fmla="*/ 133 h 138"/>
                    <a:gd name="T4" fmla="*/ 0 w 161"/>
                    <a:gd name="T5" fmla="*/ 109 h 138"/>
                    <a:gd name="T6" fmla="*/ 5 w 161"/>
                    <a:gd name="T7" fmla="*/ 78 h 138"/>
                    <a:gd name="T8" fmla="*/ 16 w 161"/>
                    <a:gd name="T9" fmla="*/ 65 h 138"/>
                    <a:gd name="T10" fmla="*/ 43 w 161"/>
                    <a:gd name="T11" fmla="*/ 62 h 138"/>
                    <a:gd name="T12" fmla="*/ 65 w 161"/>
                    <a:gd name="T13" fmla="*/ 51 h 138"/>
                    <a:gd name="T14" fmla="*/ 72 w 161"/>
                    <a:gd name="T15" fmla="*/ 25 h 138"/>
                    <a:gd name="T16" fmla="*/ 92 w 161"/>
                    <a:gd name="T17" fmla="*/ 15 h 138"/>
                    <a:gd name="T18" fmla="*/ 127 w 161"/>
                    <a:gd name="T19" fmla="*/ 13 h 138"/>
                    <a:gd name="T20" fmla="*/ 148 w 161"/>
                    <a:gd name="T21" fmla="*/ 0 h 138"/>
                    <a:gd name="T22" fmla="*/ 161 w 161"/>
                    <a:gd name="T23" fmla="*/ 13 h 138"/>
                    <a:gd name="T24" fmla="*/ 156 w 161"/>
                    <a:gd name="T25" fmla="*/ 25 h 138"/>
                    <a:gd name="T26" fmla="*/ 128 w 161"/>
                    <a:gd name="T27" fmla="*/ 44 h 138"/>
                    <a:gd name="T28" fmla="*/ 107 w 161"/>
                    <a:gd name="T29" fmla="*/ 49 h 138"/>
                    <a:gd name="T30" fmla="*/ 99 w 161"/>
                    <a:gd name="T31" fmla="*/ 65 h 138"/>
                    <a:gd name="T32" fmla="*/ 94 w 161"/>
                    <a:gd name="T33" fmla="*/ 91 h 138"/>
                    <a:gd name="T34" fmla="*/ 69 w 161"/>
                    <a:gd name="T35" fmla="*/ 98 h 138"/>
                    <a:gd name="T36" fmla="*/ 54 w 161"/>
                    <a:gd name="T37" fmla="*/ 94 h 138"/>
                    <a:gd name="T38" fmla="*/ 45 w 161"/>
                    <a:gd name="T39" fmla="*/ 105 h 138"/>
                    <a:gd name="T40" fmla="*/ 40 w 161"/>
                    <a:gd name="T41" fmla="*/ 123 h 138"/>
                    <a:gd name="T42" fmla="*/ 31 w 161"/>
                    <a:gd name="T43" fmla="*/ 138 h 13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61"/>
                    <a:gd name="T67" fmla="*/ 0 h 138"/>
                    <a:gd name="T68" fmla="*/ 161 w 161"/>
                    <a:gd name="T69" fmla="*/ 138 h 13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61" h="138">
                      <a:moveTo>
                        <a:pt x="31" y="138"/>
                      </a:moveTo>
                      <a:lnTo>
                        <a:pt x="16" y="133"/>
                      </a:lnTo>
                      <a:lnTo>
                        <a:pt x="0" y="109"/>
                      </a:lnTo>
                      <a:lnTo>
                        <a:pt x="5" y="78"/>
                      </a:lnTo>
                      <a:lnTo>
                        <a:pt x="16" y="65"/>
                      </a:lnTo>
                      <a:lnTo>
                        <a:pt x="43" y="62"/>
                      </a:lnTo>
                      <a:lnTo>
                        <a:pt x="65" y="51"/>
                      </a:lnTo>
                      <a:lnTo>
                        <a:pt x="72" y="25"/>
                      </a:lnTo>
                      <a:lnTo>
                        <a:pt x="92" y="15"/>
                      </a:lnTo>
                      <a:lnTo>
                        <a:pt x="127" y="13"/>
                      </a:lnTo>
                      <a:lnTo>
                        <a:pt x="148" y="0"/>
                      </a:lnTo>
                      <a:lnTo>
                        <a:pt x="161" y="13"/>
                      </a:lnTo>
                      <a:lnTo>
                        <a:pt x="156" y="25"/>
                      </a:lnTo>
                      <a:lnTo>
                        <a:pt x="128" y="44"/>
                      </a:lnTo>
                      <a:lnTo>
                        <a:pt x="107" y="49"/>
                      </a:lnTo>
                      <a:lnTo>
                        <a:pt x="99" y="65"/>
                      </a:lnTo>
                      <a:lnTo>
                        <a:pt x="94" y="91"/>
                      </a:lnTo>
                      <a:lnTo>
                        <a:pt x="69" y="98"/>
                      </a:lnTo>
                      <a:lnTo>
                        <a:pt x="54" y="94"/>
                      </a:lnTo>
                      <a:lnTo>
                        <a:pt x="45" y="105"/>
                      </a:lnTo>
                      <a:lnTo>
                        <a:pt x="40" y="123"/>
                      </a:lnTo>
                      <a:lnTo>
                        <a:pt x="31" y="1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21" name="Freeform 38"/>
                <p:cNvSpPr>
                  <a:spLocks/>
                </p:cNvSpPr>
                <p:nvPr/>
              </p:nvSpPr>
              <p:spPr bwMode="auto">
                <a:xfrm>
                  <a:off x="1590" y="1104"/>
                  <a:ext cx="123" cy="174"/>
                </a:xfrm>
                <a:custGeom>
                  <a:avLst/>
                  <a:gdLst>
                    <a:gd name="T0" fmla="*/ 48 w 123"/>
                    <a:gd name="T1" fmla="*/ 172 h 174"/>
                    <a:gd name="T2" fmla="*/ 31 w 123"/>
                    <a:gd name="T3" fmla="*/ 174 h 174"/>
                    <a:gd name="T4" fmla="*/ 9 w 123"/>
                    <a:gd name="T5" fmla="*/ 158 h 174"/>
                    <a:gd name="T6" fmla="*/ 0 w 123"/>
                    <a:gd name="T7" fmla="*/ 131 h 174"/>
                    <a:gd name="T8" fmla="*/ 4 w 123"/>
                    <a:gd name="T9" fmla="*/ 113 h 174"/>
                    <a:gd name="T10" fmla="*/ 29 w 123"/>
                    <a:gd name="T11" fmla="*/ 97 h 174"/>
                    <a:gd name="T12" fmla="*/ 46 w 123"/>
                    <a:gd name="T13" fmla="*/ 79 h 174"/>
                    <a:gd name="T14" fmla="*/ 46 w 123"/>
                    <a:gd name="T15" fmla="*/ 52 h 174"/>
                    <a:gd name="T16" fmla="*/ 59 w 123"/>
                    <a:gd name="T17" fmla="*/ 39 h 174"/>
                    <a:gd name="T18" fmla="*/ 90 w 123"/>
                    <a:gd name="T19" fmla="*/ 22 h 174"/>
                    <a:gd name="T20" fmla="*/ 106 w 123"/>
                    <a:gd name="T21" fmla="*/ 0 h 174"/>
                    <a:gd name="T22" fmla="*/ 121 w 123"/>
                    <a:gd name="T23" fmla="*/ 7 h 174"/>
                    <a:gd name="T24" fmla="*/ 123 w 123"/>
                    <a:gd name="T25" fmla="*/ 22 h 174"/>
                    <a:gd name="T26" fmla="*/ 105 w 123"/>
                    <a:gd name="T27" fmla="*/ 47 h 174"/>
                    <a:gd name="T28" fmla="*/ 84 w 123"/>
                    <a:gd name="T29" fmla="*/ 61 h 174"/>
                    <a:gd name="T30" fmla="*/ 86 w 123"/>
                    <a:gd name="T31" fmla="*/ 81 h 174"/>
                    <a:gd name="T32" fmla="*/ 90 w 123"/>
                    <a:gd name="T33" fmla="*/ 104 h 174"/>
                    <a:gd name="T34" fmla="*/ 68 w 123"/>
                    <a:gd name="T35" fmla="*/ 118 h 174"/>
                    <a:gd name="T36" fmla="*/ 59 w 123"/>
                    <a:gd name="T37" fmla="*/ 124 h 174"/>
                    <a:gd name="T38" fmla="*/ 51 w 123"/>
                    <a:gd name="T39" fmla="*/ 138 h 174"/>
                    <a:gd name="T40" fmla="*/ 50 w 123"/>
                    <a:gd name="T41" fmla="*/ 152 h 174"/>
                    <a:gd name="T42" fmla="*/ 48 w 123"/>
                    <a:gd name="T43" fmla="*/ 172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3"/>
                    <a:gd name="T67" fmla="*/ 0 h 174"/>
                    <a:gd name="T68" fmla="*/ 123 w 123"/>
                    <a:gd name="T69" fmla="*/ 174 h 1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3" h="174">
                      <a:moveTo>
                        <a:pt x="48" y="172"/>
                      </a:moveTo>
                      <a:lnTo>
                        <a:pt x="31" y="174"/>
                      </a:lnTo>
                      <a:lnTo>
                        <a:pt x="9" y="158"/>
                      </a:lnTo>
                      <a:lnTo>
                        <a:pt x="0" y="131"/>
                      </a:lnTo>
                      <a:lnTo>
                        <a:pt x="4" y="113"/>
                      </a:lnTo>
                      <a:lnTo>
                        <a:pt x="29" y="97"/>
                      </a:lnTo>
                      <a:lnTo>
                        <a:pt x="46" y="79"/>
                      </a:lnTo>
                      <a:lnTo>
                        <a:pt x="46" y="52"/>
                      </a:lnTo>
                      <a:lnTo>
                        <a:pt x="59" y="39"/>
                      </a:lnTo>
                      <a:lnTo>
                        <a:pt x="90" y="22"/>
                      </a:lnTo>
                      <a:lnTo>
                        <a:pt x="106" y="0"/>
                      </a:lnTo>
                      <a:lnTo>
                        <a:pt x="121" y="7"/>
                      </a:lnTo>
                      <a:lnTo>
                        <a:pt x="123" y="22"/>
                      </a:lnTo>
                      <a:lnTo>
                        <a:pt x="105" y="47"/>
                      </a:lnTo>
                      <a:lnTo>
                        <a:pt x="84" y="61"/>
                      </a:lnTo>
                      <a:lnTo>
                        <a:pt x="86" y="81"/>
                      </a:lnTo>
                      <a:lnTo>
                        <a:pt x="90" y="104"/>
                      </a:lnTo>
                      <a:lnTo>
                        <a:pt x="68" y="118"/>
                      </a:lnTo>
                      <a:lnTo>
                        <a:pt x="59" y="124"/>
                      </a:lnTo>
                      <a:lnTo>
                        <a:pt x="51" y="138"/>
                      </a:lnTo>
                      <a:lnTo>
                        <a:pt x="50" y="152"/>
                      </a:lnTo>
                      <a:lnTo>
                        <a:pt x="48" y="17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</p:grpSp>
        </p:grpSp>
        <p:grpSp>
          <p:nvGrpSpPr>
            <p:cNvPr id="51373" name="Group 39"/>
            <p:cNvGrpSpPr>
              <a:grpSpLocks/>
            </p:cNvGrpSpPr>
            <p:nvPr/>
          </p:nvGrpSpPr>
          <p:grpSpPr bwMode="auto">
            <a:xfrm rot="4286940" flipH="1">
              <a:off x="2096402" y="2060658"/>
              <a:ext cx="50133" cy="18206"/>
              <a:chOff x="4032" y="2817"/>
              <a:chExt cx="417" cy="635"/>
            </a:xfrm>
          </p:grpSpPr>
          <p:sp>
            <p:nvSpPr>
              <p:cNvPr id="51381" name="Oval 40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51382" name="Oval 41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grpSp>
          <p:nvGrpSpPr>
            <p:cNvPr id="51374" name="Group 42"/>
            <p:cNvGrpSpPr>
              <a:grpSpLocks/>
            </p:cNvGrpSpPr>
            <p:nvPr/>
          </p:nvGrpSpPr>
          <p:grpSpPr bwMode="auto">
            <a:xfrm rot="4286940" flipH="1">
              <a:off x="2068729" y="2060658"/>
              <a:ext cx="50133" cy="18206"/>
              <a:chOff x="4032" y="2817"/>
              <a:chExt cx="417" cy="635"/>
            </a:xfrm>
          </p:grpSpPr>
          <p:sp>
            <p:nvSpPr>
              <p:cNvPr id="51379" name="Oval 43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51380" name="Oval 44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sp>
          <p:nvSpPr>
            <p:cNvPr id="51375" name="Oval 45"/>
            <p:cNvSpPr>
              <a:spLocks noChangeArrowheads="1"/>
            </p:cNvSpPr>
            <p:nvPr/>
          </p:nvSpPr>
          <p:spPr bwMode="auto">
            <a:xfrm>
              <a:off x="2117645" y="2146915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376" name="Freeform 46"/>
            <p:cNvSpPr>
              <a:spLocks noChangeAspect="1"/>
            </p:cNvSpPr>
            <p:nvPr/>
          </p:nvSpPr>
          <p:spPr bwMode="auto">
            <a:xfrm>
              <a:off x="2036812" y="2681307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7" name="Freeform 47"/>
            <p:cNvSpPr>
              <a:spLocks/>
            </p:cNvSpPr>
            <p:nvPr/>
          </p:nvSpPr>
          <p:spPr bwMode="auto">
            <a:xfrm>
              <a:off x="2141312" y="2630107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8" name="Rectangle 80"/>
            <p:cNvSpPr>
              <a:spLocks noChangeArrowheads="1"/>
            </p:cNvSpPr>
            <p:nvPr/>
          </p:nvSpPr>
          <p:spPr bwMode="auto">
            <a:xfrm flipH="1">
              <a:off x="1990078" y="220980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4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51245" name="Text Box 10"/>
          <p:cNvSpPr txBox="1">
            <a:spLocks noChangeArrowheads="1"/>
          </p:cNvSpPr>
          <p:nvPr/>
        </p:nvSpPr>
        <p:spPr bwMode="auto">
          <a:xfrm>
            <a:off x="7504113" y="12001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1246" name="Text Box 11"/>
          <p:cNvSpPr txBox="1">
            <a:spLocks noChangeArrowheads="1"/>
          </p:cNvSpPr>
          <p:nvPr/>
        </p:nvSpPr>
        <p:spPr bwMode="auto">
          <a:xfrm>
            <a:off x="7880350" y="135255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1247" name="Text Box 12"/>
          <p:cNvSpPr txBox="1">
            <a:spLocks noChangeArrowheads="1"/>
          </p:cNvSpPr>
          <p:nvPr/>
        </p:nvSpPr>
        <p:spPr bwMode="auto">
          <a:xfrm>
            <a:off x="8016875" y="169862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1248" name="Text Box 13"/>
          <p:cNvSpPr txBox="1">
            <a:spLocks noChangeArrowheads="1"/>
          </p:cNvSpPr>
          <p:nvPr/>
        </p:nvSpPr>
        <p:spPr bwMode="auto">
          <a:xfrm>
            <a:off x="7531100" y="2203450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1249" name="Text Box 14"/>
          <p:cNvSpPr txBox="1">
            <a:spLocks noChangeArrowheads="1"/>
          </p:cNvSpPr>
          <p:nvPr/>
        </p:nvSpPr>
        <p:spPr bwMode="auto">
          <a:xfrm>
            <a:off x="7019925" y="169227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1250" name="Text Box 15"/>
          <p:cNvSpPr txBox="1">
            <a:spLocks noChangeArrowheads="1"/>
          </p:cNvSpPr>
          <p:nvPr/>
        </p:nvSpPr>
        <p:spPr bwMode="auto">
          <a:xfrm>
            <a:off x="7162800" y="2063750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1251" name="Text Box 16"/>
          <p:cNvSpPr txBox="1">
            <a:spLocks noChangeArrowheads="1"/>
          </p:cNvSpPr>
          <p:nvPr/>
        </p:nvSpPr>
        <p:spPr bwMode="auto">
          <a:xfrm>
            <a:off x="7146925" y="137795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1252" name="Text Box 17"/>
          <p:cNvSpPr txBox="1">
            <a:spLocks noChangeArrowheads="1"/>
          </p:cNvSpPr>
          <p:nvPr/>
        </p:nvSpPr>
        <p:spPr bwMode="auto">
          <a:xfrm>
            <a:off x="7883525" y="2041525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1253" name="Text Box 10"/>
          <p:cNvSpPr txBox="1">
            <a:spLocks noChangeArrowheads="1"/>
          </p:cNvSpPr>
          <p:nvPr/>
        </p:nvSpPr>
        <p:spPr bwMode="auto">
          <a:xfrm>
            <a:off x="4375150" y="11890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1254" name="Text Box 11"/>
          <p:cNvSpPr txBox="1">
            <a:spLocks noChangeArrowheads="1"/>
          </p:cNvSpPr>
          <p:nvPr/>
        </p:nvSpPr>
        <p:spPr bwMode="auto">
          <a:xfrm>
            <a:off x="4751388" y="13414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1255" name="Text Box 12"/>
          <p:cNvSpPr txBox="1">
            <a:spLocks noChangeArrowheads="1"/>
          </p:cNvSpPr>
          <p:nvPr/>
        </p:nvSpPr>
        <p:spPr bwMode="auto">
          <a:xfrm>
            <a:off x="4887913" y="168751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1256" name="Text Box 13"/>
          <p:cNvSpPr txBox="1">
            <a:spLocks noChangeArrowheads="1"/>
          </p:cNvSpPr>
          <p:nvPr/>
        </p:nvSpPr>
        <p:spPr bwMode="auto">
          <a:xfrm>
            <a:off x="4402138" y="21923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1257" name="Text Box 14"/>
          <p:cNvSpPr txBox="1">
            <a:spLocks noChangeArrowheads="1"/>
          </p:cNvSpPr>
          <p:nvPr/>
        </p:nvSpPr>
        <p:spPr bwMode="auto">
          <a:xfrm>
            <a:off x="3890963" y="168116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1258" name="Text Box 15"/>
          <p:cNvSpPr txBox="1">
            <a:spLocks noChangeArrowheads="1"/>
          </p:cNvSpPr>
          <p:nvPr/>
        </p:nvSpPr>
        <p:spPr bwMode="auto">
          <a:xfrm>
            <a:off x="4033838" y="20526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1259" name="Text Box 16"/>
          <p:cNvSpPr txBox="1">
            <a:spLocks noChangeArrowheads="1"/>
          </p:cNvSpPr>
          <p:nvPr/>
        </p:nvSpPr>
        <p:spPr bwMode="auto">
          <a:xfrm>
            <a:off x="4017963" y="13668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1260" name="Text Box 17"/>
          <p:cNvSpPr txBox="1">
            <a:spLocks noChangeArrowheads="1"/>
          </p:cNvSpPr>
          <p:nvPr/>
        </p:nvSpPr>
        <p:spPr bwMode="auto">
          <a:xfrm>
            <a:off x="4754563" y="203041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1261" name="Freeform 43"/>
          <p:cNvSpPr>
            <a:spLocks/>
          </p:cNvSpPr>
          <p:nvPr/>
        </p:nvSpPr>
        <p:spPr bwMode="auto">
          <a:xfrm>
            <a:off x="4448175" y="13970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47" name="Freeform 43"/>
          <p:cNvSpPr>
            <a:spLocks/>
          </p:cNvSpPr>
          <p:nvPr/>
        </p:nvSpPr>
        <p:spPr bwMode="auto">
          <a:xfrm>
            <a:off x="4718050" y="1508125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grpSp>
        <p:nvGrpSpPr>
          <p:cNvPr id="51263" name="Group 248"/>
          <p:cNvGrpSpPr>
            <a:grpSpLocks/>
          </p:cNvGrpSpPr>
          <p:nvPr/>
        </p:nvGrpSpPr>
        <p:grpSpPr bwMode="auto">
          <a:xfrm>
            <a:off x="3441700" y="1905000"/>
            <a:ext cx="576263" cy="909638"/>
            <a:chOff x="3441700" y="1909923"/>
            <a:chExt cx="575790" cy="909477"/>
          </a:xfrm>
        </p:grpSpPr>
        <p:sp>
          <p:nvSpPr>
            <p:cNvPr id="349" name="Freeform 107"/>
            <p:cNvSpPr>
              <a:spLocks/>
            </p:cNvSpPr>
            <p:nvPr/>
          </p:nvSpPr>
          <p:spPr bwMode="auto">
            <a:xfrm rot="5400000">
              <a:off x="3706581" y="1645042"/>
              <a:ext cx="46030" cy="575790"/>
            </a:xfrm>
            <a:custGeom>
              <a:avLst/>
              <a:gdLst>
                <a:gd name="T0" fmla="*/ 45719 w 45719"/>
                <a:gd name="T1" fmla="*/ 0 h 1748901"/>
                <a:gd name="T2" fmla="*/ 45719 w 45719"/>
                <a:gd name="T3" fmla="*/ 189705 h 1748901"/>
                <a:gd name="T4" fmla="*/ 45719 w 45719"/>
                <a:gd name="T5" fmla="*/ 189705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16" name="Group 26"/>
            <p:cNvGrpSpPr>
              <a:grpSpLocks/>
            </p:cNvGrpSpPr>
            <p:nvPr/>
          </p:nvGrpSpPr>
          <p:grpSpPr bwMode="auto">
            <a:xfrm>
              <a:off x="3497585" y="1982437"/>
              <a:ext cx="367389" cy="827019"/>
              <a:chOff x="589" y="532"/>
              <a:chExt cx="1009" cy="2326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17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362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3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4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5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6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7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8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69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0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1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2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19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60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61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20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58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59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51368" name="Oval 45"/>
            <p:cNvSpPr>
              <a:spLocks noChangeArrowheads="1"/>
            </p:cNvSpPr>
            <p:nvPr/>
          </p:nvSpPr>
          <p:spPr bwMode="auto">
            <a:xfrm>
              <a:off x="3682919" y="2151677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369" name="Freeform 46"/>
            <p:cNvSpPr>
              <a:spLocks noChangeAspect="1"/>
            </p:cNvSpPr>
            <p:nvPr/>
          </p:nvSpPr>
          <p:spPr bwMode="auto">
            <a:xfrm>
              <a:off x="3602086" y="2686069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0" name="Freeform 47"/>
            <p:cNvSpPr>
              <a:spLocks/>
            </p:cNvSpPr>
            <p:nvPr/>
          </p:nvSpPr>
          <p:spPr bwMode="auto">
            <a:xfrm>
              <a:off x="3706586" y="2634869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1" name="Rectangle 110"/>
            <p:cNvSpPr>
              <a:spLocks noChangeArrowheads="1"/>
            </p:cNvSpPr>
            <p:nvPr/>
          </p:nvSpPr>
          <p:spPr bwMode="auto">
            <a:xfrm flipH="1">
              <a:off x="3570182" y="220988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3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21" name="Group 475"/>
          <p:cNvGrpSpPr>
            <a:grpSpLocks/>
          </p:cNvGrpSpPr>
          <p:nvPr/>
        </p:nvGrpSpPr>
        <p:grpSpPr bwMode="auto">
          <a:xfrm>
            <a:off x="4800600" y="1447800"/>
            <a:ext cx="3743325" cy="2849563"/>
            <a:chOff x="4800600" y="1447800"/>
            <a:chExt cx="3742801" cy="2849562"/>
          </a:xfrm>
        </p:grpSpPr>
        <p:grpSp>
          <p:nvGrpSpPr>
            <p:cNvPr id="51296" name="Group 279"/>
            <p:cNvGrpSpPr>
              <a:grpSpLocks/>
            </p:cNvGrpSpPr>
            <p:nvPr/>
          </p:nvGrpSpPr>
          <p:grpSpPr bwMode="auto">
            <a:xfrm>
              <a:off x="8096435" y="1905000"/>
              <a:ext cx="446966" cy="1524000"/>
              <a:chOff x="8096435" y="1905000"/>
              <a:chExt cx="446966" cy="1524000"/>
            </a:xfrm>
          </p:grpSpPr>
          <p:sp>
            <p:nvSpPr>
              <p:cNvPr id="51363" name="Freeform 274"/>
              <p:cNvSpPr>
                <a:spLocks/>
              </p:cNvSpPr>
              <p:nvPr/>
            </p:nvSpPr>
            <p:spPr bwMode="auto">
              <a:xfrm>
                <a:off x="8096435" y="2059619"/>
                <a:ext cx="282606" cy="1145220"/>
              </a:xfrm>
              <a:custGeom>
                <a:avLst/>
                <a:gdLst>
                  <a:gd name="T0" fmla="*/ 0 w 282606"/>
                  <a:gd name="T1" fmla="*/ 0 h 1145220"/>
                  <a:gd name="T2" fmla="*/ 275208 w 282606"/>
                  <a:gd name="T3" fmla="*/ 585927 h 1145220"/>
                  <a:gd name="T4" fmla="*/ 44388 w 282606"/>
                  <a:gd name="T5" fmla="*/ 1145220 h 1145220"/>
                  <a:gd name="T6" fmla="*/ 0 60000 65536"/>
                  <a:gd name="T7" fmla="*/ 0 60000 65536"/>
                  <a:gd name="T8" fmla="*/ 0 60000 65536"/>
                  <a:gd name="T9" fmla="*/ 0 w 282606"/>
                  <a:gd name="T10" fmla="*/ 0 h 1145220"/>
                  <a:gd name="T11" fmla="*/ 282606 w 282606"/>
                  <a:gd name="T12" fmla="*/ 1145220 h 11452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2606" h="1145220">
                    <a:moveTo>
                      <a:pt x="0" y="0"/>
                    </a:moveTo>
                    <a:cubicBezTo>
                      <a:pt x="133905" y="197528"/>
                      <a:pt x="267810" y="395057"/>
                      <a:pt x="275208" y="585927"/>
                    </a:cubicBezTo>
                    <a:cubicBezTo>
                      <a:pt x="282606" y="776797"/>
                      <a:pt x="163497" y="961008"/>
                      <a:pt x="44388" y="114522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7" name="Freeform 276"/>
              <p:cNvSpPr/>
              <p:nvPr/>
            </p:nvSpPr>
            <p:spPr bwMode="auto">
              <a:xfrm>
                <a:off x="8152931" y="1905000"/>
                <a:ext cx="390470" cy="15239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8" name="Freeform 277"/>
              <p:cNvSpPr/>
              <p:nvPr/>
            </p:nvSpPr>
            <p:spPr bwMode="auto">
              <a:xfrm>
                <a:off x="8152931" y="2012950"/>
                <a:ext cx="304757" cy="12953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</p:grpSp>
        <p:grpSp>
          <p:nvGrpSpPr>
            <p:cNvPr id="51297" name="Group 474"/>
            <p:cNvGrpSpPr>
              <a:grpSpLocks/>
            </p:cNvGrpSpPr>
            <p:nvPr/>
          </p:nvGrpSpPr>
          <p:grpSpPr bwMode="auto">
            <a:xfrm>
              <a:off x="4800600" y="1447800"/>
              <a:ext cx="3581400" cy="2849562"/>
              <a:chOff x="4800600" y="1447800"/>
              <a:chExt cx="3581400" cy="2849562"/>
            </a:xfrm>
          </p:grpSpPr>
          <p:sp>
            <p:nvSpPr>
              <p:cNvPr id="51302" name="Rectangle 277"/>
              <p:cNvSpPr>
                <a:spLocks noChangeArrowheads="1"/>
              </p:cNvSpPr>
              <p:nvPr/>
            </p:nvSpPr>
            <p:spPr bwMode="auto">
              <a:xfrm>
                <a:off x="5334000" y="1460500"/>
                <a:ext cx="1447800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has mud</a:t>
                </a:r>
              </a:p>
            </p:txBody>
          </p:sp>
          <p:sp>
            <p:nvSpPr>
              <p:cNvPr id="51303" name="Rectangle 278"/>
              <p:cNvSpPr>
                <a:spLocks noChangeArrowheads="1"/>
              </p:cNvSpPr>
              <p:nvPr/>
            </p:nvSpPr>
            <p:spPr bwMode="auto">
              <a:xfrm>
                <a:off x="6934200" y="1447800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no mud</a:t>
                </a:r>
              </a:p>
            </p:txBody>
          </p:sp>
          <p:grpSp>
            <p:nvGrpSpPr>
              <p:cNvPr id="51304" name="Group 28"/>
              <p:cNvGrpSpPr>
                <a:grpSpLocks/>
              </p:cNvGrpSpPr>
              <p:nvPr/>
            </p:nvGrpSpPr>
            <p:grpSpPr bwMode="auto">
              <a:xfrm>
                <a:off x="5455525" y="2667000"/>
                <a:ext cx="1246900" cy="1249642"/>
                <a:chOff x="762000" y="1190625"/>
                <a:chExt cx="1246188" cy="1249363"/>
              </a:xfrm>
            </p:grpSpPr>
            <p:grpSp>
              <p:nvGrpSpPr>
                <p:cNvPr id="51352" name="Group 22"/>
                <p:cNvGrpSpPr>
                  <a:grpSpLocks/>
                </p:cNvGrpSpPr>
                <p:nvPr/>
              </p:nvGrpSpPr>
              <p:grpSpPr bwMode="auto">
                <a:xfrm>
                  <a:off x="762000" y="1190625"/>
                  <a:ext cx="1246188" cy="1249363"/>
                  <a:chOff x="480" y="750"/>
                  <a:chExt cx="785" cy="787"/>
                </a:xfrm>
              </p:grpSpPr>
              <p:sp>
                <p:nvSpPr>
                  <p:cNvPr id="51354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560" y="838"/>
                    <a:ext cx="624" cy="624"/>
                  </a:xfrm>
                  <a:prstGeom prst="ellips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 sz="2800"/>
                  </a:p>
                </p:txBody>
              </p:sp>
              <p:sp>
                <p:nvSpPr>
                  <p:cNvPr id="51355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85" y="75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1</a:t>
                    </a:r>
                  </a:p>
                </p:txBody>
              </p:sp>
              <p:sp>
                <p:nvSpPr>
                  <p:cNvPr id="51356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7" y="846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2</a:t>
                    </a:r>
                  </a:p>
                </p:txBody>
              </p:sp>
              <p:sp>
                <p:nvSpPr>
                  <p:cNvPr id="51357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08" y="106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3</a:t>
                    </a:r>
                  </a:p>
                </p:txBody>
              </p:sp>
              <p:sp>
                <p:nvSpPr>
                  <p:cNvPr id="51358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02" y="138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5</a:t>
                    </a:r>
                  </a:p>
                </p:txBody>
              </p:sp>
              <p:sp>
                <p:nvSpPr>
                  <p:cNvPr id="51359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0" y="106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7</a:t>
                    </a:r>
                  </a:p>
                </p:txBody>
              </p:sp>
              <p:sp>
                <p:nvSpPr>
                  <p:cNvPr id="51360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0" y="129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6</a:t>
                    </a:r>
                  </a:p>
                </p:txBody>
              </p:sp>
              <p:sp>
                <p:nvSpPr>
                  <p:cNvPr id="51361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60" y="86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8</a:t>
                    </a:r>
                  </a:p>
                </p:txBody>
              </p:sp>
              <p:sp>
                <p:nvSpPr>
                  <p:cNvPr id="51362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4" y="128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4</a:t>
                    </a:r>
                  </a:p>
                </p:txBody>
              </p:sp>
            </p:grpSp>
            <p:sp>
              <p:nvSpPr>
                <p:cNvPr id="51353" name="Freeform 43"/>
                <p:cNvSpPr>
                  <a:spLocks/>
                </p:cNvSpPr>
                <p:nvPr/>
              </p:nvSpPr>
              <p:spPr bwMode="auto">
                <a:xfrm>
                  <a:off x="1318919" y="1398234"/>
                  <a:ext cx="111125" cy="107950"/>
                </a:xfrm>
                <a:custGeom>
                  <a:avLst/>
                  <a:gdLst>
                    <a:gd name="T0" fmla="*/ 2147483647 w 153"/>
                    <a:gd name="T1" fmla="*/ 2147483647 h 182"/>
                    <a:gd name="T2" fmla="*/ 2147483647 w 153"/>
                    <a:gd name="T3" fmla="*/ 2147483647 h 182"/>
                    <a:gd name="T4" fmla="*/ 2147483647 w 153"/>
                    <a:gd name="T5" fmla="*/ 2147483647 h 182"/>
                    <a:gd name="T6" fmla="*/ 2147483647 w 153"/>
                    <a:gd name="T7" fmla="*/ 2147483647 h 182"/>
                    <a:gd name="T8" fmla="*/ 2147483647 w 153"/>
                    <a:gd name="T9" fmla="*/ 2147483647 h 182"/>
                    <a:gd name="T10" fmla="*/ 2147483647 w 153"/>
                    <a:gd name="T11" fmla="*/ 2147483647 h 182"/>
                    <a:gd name="T12" fmla="*/ 2147483647 w 153"/>
                    <a:gd name="T13" fmla="*/ 0 h 182"/>
                    <a:gd name="T14" fmla="*/ 2147483647 w 153"/>
                    <a:gd name="T15" fmla="*/ 2147483647 h 1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3"/>
                    <a:gd name="T25" fmla="*/ 0 h 182"/>
                    <a:gd name="T26" fmla="*/ 153 w 153"/>
                    <a:gd name="T27" fmla="*/ 182 h 18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3" h="182">
                      <a:moveTo>
                        <a:pt x="25" y="15"/>
                      </a:moveTo>
                      <a:cubicBezTo>
                        <a:pt x="12" y="55"/>
                        <a:pt x="0" y="84"/>
                        <a:pt x="25" y="135"/>
                      </a:cubicBezTo>
                      <a:cubicBezTo>
                        <a:pt x="32" y="149"/>
                        <a:pt x="55" y="140"/>
                        <a:pt x="70" y="142"/>
                      </a:cubicBezTo>
                      <a:cubicBezTo>
                        <a:pt x="96" y="182"/>
                        <a:pt x="90" y="156"/>
                        <a:pt x="130" y="142"/>
                      </a:cubicBezTo>
                      <a:cubicBezTo>
                        <a:pt x="139" y="115"/>
                        <a:pt x="143" y="87"/>
                        <a:pt x="152" y="60"/>
                      </a:cubicBezTo>
                      <a:cubicBezTo>
                        <a:pt x="124" y="17"/>
                        <a:pt x="153" y="51"/>
                        <a:pt x="115" y="30"/>
                      </a:cubicBezTo>
                      <a:cubicBezTo>
                        <a:pt x="99" y="21"/>
                        <a:pt x="70" y="0"/>
                        <a:pt x="70" y="0"/>
                      </a:cubicBezTo>
                      <a:cubicBezTo>
                        <a:pt x="30" y="9"/>
                        <a:pt x="42" y="0"/>
                        <a:pt x="2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25400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96" name="Freeform 150"/>
              <p:cNvSpPr>
                <a:spLocks/>
              </p:cNvSpPr>
              <p:nvPr/>
            </p:nvSpPr>
            <p:spPr bwMode="auto">
              <a:xfrm rot="5400000" flipH="1">
                <a:off x="4604489" y="2405911"/>
                <a:ext cx="1173163" cy="780941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  <a:gd name="connsiteX0" fmla="*/ 0 w 1173324"/>
                  <a:gd name="connsiteY0" fmla="*/ 0 h 1593453"/>
                  <a:gd name="connsiteX1" fmla="*/ 1173324 w 1173324"/>
                  <a:gd name="connsiteY1" fmla="*/ 1593454 h 1593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73324" h="1593453">
                    <a:moveTo>
                      <a:pt x="0" y="0"/>
                    </a:moveTo>
                    <a:lnTo>
                      <a:pt x="1173324" y="1593454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51306" name="Group 191"/>
              <p:cNvGrpSpPr>
                <a:grpSpLocks/>
              </p:cNvGrpSpPr>
              <p:nvPr/>
            </p:nvGrpSpPr>
            <p:grpSpPr bwMode="auto">
              <a:xfrm>
                <a:off x="6570663" y="2673350"/>
                <a:ext cx="1695450" cy="1624012"/>
                <a:chOff x="1876454" y="1189037"/>
                <a:chExt cx="1696068" cy="1625236"/>
              </a:xfrm>
            </p:grpSpPr>
            <p:grpSp>
              <p:nvGrpSpPr>
                <p:cNvPr id="51315" name="Group 22"/>
                <p:cNvGrpSpPr>
                  <a:grpSpLocks/>
                </p:cNvGrpSpPr>
                <p:nvPr/>
              </p:nvGrpSpPr>
              <p:grpSpPr bwMode="auto">
                <a:xfrm>
                  <a:off x="2326334" y="1189037"/>
                  <a:ext cx="1246188" cy="1249363"/>
                  <a:chOff x="480" y="750"/>
                  <a:chExt cx="785" cy="787"/>
                </a:xfrm>
              </p:grpSpPr>
              <p:sp>
                <p:nvSpPr>
                  <p:cNvPr id="51343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560" y="838"/>
                    <a:ext cx="624" cy="624"/>
                  </a:xfrm>
                  <a:prstGeom prst="ellips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 sz="2800"/>
                  </a:p>
                </p:txBody>
              </p:sp>
              <p:sp>
                <p:nvSpPr>
                  <p:cNvPr id="51344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85" y="75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1</a:t>
                    </a:r>
                  </a:p>
                </p:txBody>
              </p:sp>
              <p:sp>
                <p:nvSpPr>
                  <p:cNvPr id="51345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2" y="846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2</a:t>
                    </a:r>
                  </a:p>
                </p:txBody>
              </p:sp>
              <p:sp>
                <p:nvSpPr>
                  <p:cNvPr id="51346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08" y="106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3</a:t>
                    </a:r>
                  </a:p>
                </p:txBody>
              </p:sp>
              <p:sp>
                <p:nvSpPr>
                  <p:cNvPr id="51347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02" y="138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5</a:t>
                    </a:r>
                  </a:p>
                </p:txBody>
              </p:sp>
              <p:sp>
                <p:nvSpPr>
                  <p:cNvPr id="51348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0" y="106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7</a:t>
                    </a:r>
                  </a:p>
                </p:txBody>
              </p:sp>
              <p:sp>
                <p:nvSpPr>
                  <p:cNvPr id="51349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0" y="129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6</a:t>
                    </a:r>
                  </a:p>
                </p:txBody>
              </p:sp>
              <p:sp>
                <p:nvSpPr>
                  <p:cNvPr id="51350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60" y="86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8</a:t>
                    </a:r>
                  </a:p>
                </p:txBody>
              </p:sp>
              <p:sp>
                <p:nvSpPr>
                  <p:cNvPr id="51351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4" y="128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4</a:t>
                    </a:r>
                  </a:p>
                </p:txBody>
              </p:sp>
            </p:grpSp>
            <p:sp>
              <p:nvSpPr>
                <p:cNvPr id="51316" name="Freeform 193"/>
                <p:cNvSpPr>
                  <a:spLocks/>
                </p:cNvSpPr>
                <p:nvPr/>
              </p:nvSpPr>
              <p:spPr bwMode="auto">
                <a:xfrm rot="5400000">
                  <a:off x="2141594" y="1639860"/>
                  <a:ext cx="45719" cy="576000"/>
                </a:xfrm>
                <a:custGeom>
                  <a:avLst/>
                  <a:gdLst>
                    <a:gd name="T0" fmla="*/ 45719 w 45719"/>
                    <a:gd name="T1" fmla="*/ 0 h 1748901"/>
                    <a:gd name="T2" fmla="*/ 45719 w 45719"/>
                    <a:gd name="T3" fmla="*/ 26 h 1748901"/>
                    <a:gd name="T4" fmla="*/ 45719 w 45719"/>
                    <a:gd name="T5" fmla="*/ 26 h 1748901"/>
                    <a:gd name="T6" fmla="*/ 0 60000 65536"/>
                    <a:gd name="T7" fmla="*/ 0 60000 65536"/>
                    <a:gd name="T8" fmla="*/ 0 60000 65536"/>
                    <a:gd name="T9" fmla="*/ 0 w 45719"/>
                    <a:gd name="T10" fmla="*/ 0 h 1748901"/>
                    <a:gd name="T11" fmla="*/ 45719 w 45719"/>
                    <a:gd name="T12" fmla="*/ 1748901 h 174890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5719" h="1748901">
                      <a:moveTo>
                        <a:pt x="0" y="0"/>
                      </a:moveTo>
                      <a:lnTo>
                        <a:pt x="0" y="1748901"/>
                      </a:lnTo>
                    </a:path>
                  </a:pathLst>
                </a:custGeom>
                <a:noFill/>
                <a:ln w="254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51317" name="Group 316"/>
                <p:cNvGrpSpPr>
                  <a:grpSpLocks/>
                </p:cNvGrpSpPr>
                <p:nvPr/>
              </p:nvGrpSpPr>
              <p:grpSpPr bwMode="auto">
                <a:xfrm>
                  <a:off x="1932357" y="1977493"/>
                  <a:ext cx="380272" cy="836779"/>
                  <a:chOff x="610323" y="2287417"/>
                  <a:chExt cx="380272" cy="836779"/>
                </a:xfrm>
              </p:grpSpPr>
              <p:grpSp>
                <p:nvGrpSpPr>
                  <p:cNvPr id="51318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610323" y="2287417"/>
                    <a:ext cx="380272" cy="836779"/>
                    <a:chOff x="866" y="469"/>
                    <a:chExt cx="1044" cy="2354"/>
                  </a:xfrm>
                </p:grpSpPr>
                <p:grpSp>
                  <p:nvGrpSpPr>
                    <p:cNvPr id="51320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66" y="469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51323" name="Group 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589" y="532"/>
                        <a:chExt cx="1009" cy="2326"/>
                      </a:xfrm>
                    </p:grpSpPr>
                    <p:grpSp>
                      <p:nvGrpSpPr>
                        <p:cNvPr id="51325" name="Group 2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9" y="532"/>
                          <a:ext cx="1009" cy="2326"/>
                          <a:chOff x="1151" y="1104"/>
                          <a:chExt cx="686" cy="1741"/>
                        </a:xfrm>
                      </p:grpSpPr>
                      <p:sp>
                        <p:nvSpPr>
                          <p:cNvPr id="51332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21" y="1581"/>
                            <a:ext cx="304" cy="566"/>
                          </a:xfrm>
                          <a:custGeom>
                            <a:avLst/>
                            <a:gdLst>
                              <a:gd name="T0" fmla="*/ 7 w 304"/>
                              <a:gd name="T1" fmla="*/ 174 h 566"/>
                              <a:gd name="T2" fmla="*/ 18 w 304"/>
                              <a:gd name="T3" fmla="*/ 122 h 566"/>
                              <a:gd name="T4" fmla="*/ 42 w 304"/>
                              <a:gd name="T5" fmla="*/ 83 h 566"/>
                              <a:gd name="T6" fmla="*/ 81 w 304"/>
                              <a:gd name="T7" fmla="*/ 45 h 566"/>
                              <a:gd name="T8" fmla="*/ 148 w 304"/>
                              <a:gd name="T9" fmla="*/ 7 h 566"/>
                              <a:gd name="T10" fmla="*/ 205 w 304"/>
                              <a:gd name="T11" fmla="*/ 0 h 566"/>
                              <a:gd name="T12" fmla="*/ 255 w 304"/>
                              <a:gd name="T13" fmla="*/ 10 h 566"/>
                              <a:gd name="T14" fmla="*/ 290 w 304"/>
                              <a:gd name="T15" fmla="*/ 31 h 566"/>
                              <a:gd name="T16" fmla="*/ 304 w 304"/>
                              <a:gd name="T17" fmla="*/ 59 h 566"/>
                              <a:gd name="T18" fmla="*/ 304 w 304"/>
                              <a:gd name="T19" fmla="*/ 87 h 566"/>
                              <a:gd name="T20" fmla="*/ 290 w 304"/>
                              <a:gd name="T21" fmla="*/ 118 h 566"/>
                              <a:gd name="T22" fmla="*/ 262 w 304"/>
                              <a:gd name="T23" fmla="*/ 146 h 566"/>
                              <a:gd name="T24" fmla="*/ 223 w 304"/>
                              <a:gd name="T25" fmla="*/ 181 h 566"/>
                              <a:gd name="T26" fmla="*/ 201 w 304"/>
                              <a:gd name="T27" fmla="*/ 215 h 566"/>
                              <a:gd name="T28" fmla="*/ 194 w 304"/>
                              <a:gd name="T29" fmla="*/ 240 h 566"/>
                              <a:gd name="T30" fmla="*/ 194 w 304"/>
                              <a:gd name="T31" fmla="*/ 260 h 566"/>
                              <a:gd name="T32" fmla="*/ 205 w 304"/>
                              <a:gd name="T33" fmla="*/ 295 h 566"/>
                              <a:gd name="T34" fmla="*/ 230 w 304"/>
                              <a:gd name="T35" fmla="*/ 344 h 566"/>
                              <a:gd name="T36" fmla="*/ 247 w 304"/>
                              <a:gd name="T37" fmla="*/ 399 h 566"/>
                              <a:gd name="T38" fmla="*/ 251 w 304"/>
                              <a:gd name="T39" fmla="*/ 438 h 566"/>
                              <a:gd name="T40" fmla="*/ 244 w 304"/>
                              <a:gd name="T41" fmla="*/ 479 h 566"/>
                              <a:gd name="T42" fmla="*/ 233 w 304"/>
                              <a:gd name="T43" fmla="*/ 510 h 566"/>
                              <a:gd name="T44" fmla="*/ 201 w 304"/>
                              <a:gd name="T45" fmla="*/ 545 h 566"/>
                              <a:gd name="T46" fmla="*/ 173 w 304"/>
                              <a:gd name="T47" fmla="*/ 559 h 566"/>
                              <a:gd name="T48" fmla="*/ 141 w 304"/>
                              <a:gd name="T49" fmla="*/ 566 h 566"/>
                              <a:gd name="T50" fmla="*/ 113 w 304"/>
                              <a:gd name="T51" fmla="*/ 563 h 566"/>
                              <a:gd name="T52" fmla="*/ 92 w 304"/>
                              <a:gd name="T53" fmla="*/ 549 h 566"/>
                              <a:gd name="T54" fmla="*/ 67 w 304"/>
                              <a:gd name="T55" fmla="*/ 521 h 566"/>
                              <a:gd name="T56" fmla="*/ 42 w 304"/>
                              <a:gd name="T57" fmla="*/ 472 h 566"/>
                              <a:gd name="T58" fmla="*/ 14 w 304"/>
                              <a:gd name="T59" fmla="*/ 392 h 566"/>
                              <a:gd name="T60" fmla="*/ 4 w 304"/>
                              <a:gd name="T61" fmla="*/ 333 h 566"/>
                              <a:gd name="T62" fmla="*/ 0 w 304"/>
                              <a:gd name="T63" fmla="*/ 257 h 566"/>
                              <a:gd name="T64" fmla="*/ 0 w 304"/>
                              <a:gd name="T65" fmla="*/ 222 h 566"/>
                              <a:gd name="T66" fmla="*/ 7 w 304"/>
                              <a:gd name="T67" fmla="*/ 174 h 56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w 304"/>
                              <a:gd name="T103" fmla="*/ 0 h 566"/>
                              <a:gd name="T104" fmla="*/ 304 w 304"/>
                              <a:gd name="T105" fmla="*/ 566 h 566"/>
                            </a:gdLst>
                            <a:ahLst/>
                            <a:cxnLst>
                              <a:cxn ang="T68">
                                <a:pos x="T0" y="T1"/>
                              </a:cxn>
                              <a:cxn ang="T69">
                                <a:pos x="T2" y="T3"/>
                              </a:cxn>
                              <a:cxn ang="T70">
                                <a:pos x="T4" y="T5"/>
                              </a:cxn>
                              <a:cxn ang="T71">
                                <a:pos x="T6" y="T7"/>
                              </a:cxn>
                              <a:cxn ang="T72">
                                <a:pos x="T8" y="T9"/>
                              </a:cxn>
                              <a:cxn ang="T73">
                                <a:pos x="T10" y="T11"/>
                              </a:cxn>
                              <a:cxn ang="T74">
                                <a:pos x="T12" y="T13"/>
                              </a:cxn>
                              <a:cxn ang="T75">
                                <a:pos x="T14" y="T15"/>
                              </a:cxn>
                              <a:cxn ang="T76">
                                <a:pos x="T16" y="T17"/>
                              </a:cxn>
                              <a:cxn ang="T77">
                                <a:pos x="T18" y="T19"/>
                              </a:cxn>
                              <a:cxn ang="T78">
                                <a:pos x="T20" y="T21"/>
                              </a:cxn>
                              <a:cxn ang="T79">
                                <a:pos x="T22" y="T23"/>
                              </a:cxn>
                              <a:cxn ang="T80">
                                <a:pos x="T24" y="T25"/>
                              </a:cxn>
                              <a:cxn ang="T81">
                                <a:pos x="T26" y="T27"/>
                              </a:cxn>
                              <a:cxn ang="T82">
                                <a:pos x="T28" y="T29"/>
                              </a:cxn>
                              <a:cxn ang="T83">
                                <a:pos x="T30" y="T31"/>
                              </a:cxn>
                              <a:cxn ang="T84">
                                <a:pos x="T32" y="T33"/>
                              </a:cxn>
                              <a:cxn ang="T85">
                                <a:pos x="T34" y="T35"/>
                              </a:cxn>
                              <a:cxn ang="T86">
                                <a:pos x="T36" y="T37"/>
                              </a:cxn>
                              <a:cxn ang="T87">
                                <a:pos x="T38" y="T39"/>
                              </a:cxn>
                              <a:cxn ang="T88">
                                <a:pos x="T40" y="T41"/>
                              </a:cxn>
                              <a:cxn ang="T89">
                                <a:pos x="T42" y="T43"/>
                              </a:cxn>
                              <a:cxn ang="T90">
                                <a:pos x="T44" y="T45"/>
                              </a:cxn>
                              <a:cxn ang="T91">
                                <a:pos x="T46" y="T47"/>
                              </a:cxn>
                              <a:cxn ang="T92">
                                <a:pos x="T48" y="T49"/>
                              </a:cxn>
                              <a:cxn ang="T93">
                                <a:pos x="T50" y="T51"/>
                              </a:cxn>
                              <a:cxn ang="T94">
                                <a:pos x="T52" y="T53"/>
                              </a:cxn>
                              <a:cxn ang="T95">
                                <a:pos x="T54" y="T55"/>
                              </a:cxn>
                              <a:cxn ang="T96">
                                <a:pos x="T56" y="T57"/>
                              </a:cxn>
                              <a:cxn ang="T97">
                                <a:pos x="T58" y="T59"/>
                              </a:cxn>
                              <a:cxn ang="T98">
                                <a:pos x="T60" y="T61"/>
                              </a:cxn>
                              <a:cxn ang="T99">
                                <a:pos x="T62" y="T63"/>
                              </a:cxn>
                              <a:cxn ang="T100">
                                <a:pos x="T64" y="T65"/>
                              </a:cxn>
                              <a:cxn ang="T101">
                                <a:pos x="T66" y="T67"/>
                              </a:cxn>
                            </a:cxnLst>
                            <a:rect l="T102" t="T103" r="T104" b="T105"/>
                            <a:pathLst>
                              <a:path w="304" h="566">
                                <a:moveTo>
                                  <a:pt x="7" y="174"/>
                                </a:moveTo>
                                <a:lnTo>
                                  <a:pt x="18" y="122"/>
                                </a:lnTo>
                                <a:lnTo>
                                  <a:pt x="42" y="83"/>
                                </a:lnTo>
                                <a:lnTo>
                                  <a:pt x="81" y="45"/>
                                </a:lnTo>
                                <a:lnTo>
                                  <a:pt x="148" y="7"/>
                                </a:lnTo>
                                <a:lnTo>
                                  <a:pt x="205" y="0"/>
                                </a:lnTo>
                                <a:lnTo>
                                  <a:pt x="255" y="10"/>
                                </a:lnTo>
                                <a:lnTo>
                                  <a:pt x="290" y="31"/>
                                </a:lnTo>
                                <a:lnTo>
                                  <a:pt x="304" y="59"/>
                                </a:lnTo>
                                <a:lnTo>
                                  <a:pt x="304" y="87"/>
                                </a:lnTo>
                                <a:lnTo>
                                  <a:pt x="290" y="118"/>
                                </a:lnTo>
                                <a:lnTo>
                                  <a:pt x="262" y="146"/>
                                </a:lnTo>
                                <a:lnTo>
                                  <a:pt x="223" y="181"/>
                                </a:lnTo>
                                <a:lnTo>
                                  <a:pt x="201" y="215"/>
                                </a:lnTo>
                                <a:lnTo>
                                  <a:pt x="194" y="240"/>
                                </a:lnTo>
                                <a:lnTo>
                                  <a:pt x="194" y="260"/>
                                </a:lnTo>
                                <a:lnTo>
                                  <a:pt x="205" y="295"/>
                                </a:lnTo>
                                <a:lnTo>
                                  <a:pt x="230" y="344"/>
                                </a:lnTo>
                                <a:lnTo>
                                  <a:pt x="247" y="399"/>
                                </a:lnTo>
                                <a:lnTo>
                                  <a:pt x="251" y="438"/>
                                </a:lnTo>
                                <a:lnTo>
                                  <a:pt x="244" y="479"/>
                                </a:lnTo>
                                <a:lnTo>
                                  <a:pt x="233" y="510"/>
                                </a:lnTo>
                                <a:lnTo>
                                  <a:pt x="201" y="545"/>
                                </a:lnTo>
                                <a:lnTo>
                                  <a:pt x="173" y="559"/>
                                </a:lnTo>
                                <a:lnTo>
                                  <a:pt x="141" y="566"/>
                                </a:lnTo>
                                <a:lnTo>
                                  <a:pt x="113" y="563"/>
                                </a:lnTo>
                                <a:lnTo>
                                  <a:pt x="92" y="549"/>
                                </a:lnTo>
                                <a:lnTo>
                                  <a:pt x="67" y="521"/>
                                </a:lnTo>
                                <a:lnTo>
                                  <a:pt x="42" y="472"/>
                                </a:lnTo>
                                <a:lnTo>
                                  <a:pt x="14" y="392"/>
                                </a:lnTo>
                                <a:lnTo>
                                  <a:pt x="4" y="333"/>
                                </a:lnTo>
                                <a:lnTo>
                                  <a:pt x="0" y="257"/>
                                </a:lnTo>
                                <a:lnTo>
                                  <a:pt x="0" y="222"/>
                                </a:lnTo>
                                <a:lnTo>
                                  <a:pt x="7" y="17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1333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151" y="1619"/>
                            <a:ext cx="249" cy="572"/>
                          </a:xfrm>
                          <a:custGeom>
                            <a:avLst/>
                            <a:gdLst>
                              <a:gd name="T0" fmla="*/ 25 w 249"/>
                              <a:gd name="T1" fmla="*/ 65 h 572"/>
                              <a:gd name="T2" fmla="*/ 7 w 249"/>
                              <a:gd name="T3" fmla="*/ 44 h 572"/>
                              <a:gd name="T4" fmla="*/ 0 w 249"/>
                              <a:gd name="T5" fmla="*/ 27 h 572"/>
                              <a:gd name="T6" fmla="*/ 11 w 249"/>
                              <a:gd name="T7" fmla="*/ 7 h 572"/>
                              <a:gd name="T8" fmla="*/ 28 w 249"/>
                              <a:gd name="T9" fmla="*/ 0 h 572"/>
                              <a:gd name="T10" fmla="*/ 60 w 249"/>
                              <a:gd name="T11" fmla="*/ 0 h 572"/>
                              <a:gd name="T12" fmla="*/ 96 w 249"/>
                              <a:gd name="T13" fmla="*/ 24 h 572"/>
                              <a:gd name="T14" fmla="*/ 132 w 249"/>
                              <a:gd name="T15" fmla="*/ 61 h 572"/>
                              <a:gd name="T16" fmla="*/ 192 w 249"/>
                              <a:gd name="T17" fmla="*/ 140 h 572"/>
                              <a:gd name="T18" fmla="*/ 231 w 249"/>
                              <a:gd name="T19" fmla="*/ 204 h 572"/>
                              <a:gd name="T20" fmla="*/ 249 w 249"/>
                              <a:gd name="T21" fmla="*/ 255 h 572"/>
                              <a:gd name="T22" fmla="*/ 245 w 249"/>
                              <a:gd name="T23" fmla="*/ 283 h 572"/>
                              <a:gd name="T24" fmla="*/ 224 w 249"/>
                              <a:gd name="T25" fmla="*/ 320 h 572"/>
                              <a:gd name="T26" fmla="*/ 181 w 249"/>
                              <a:gd name="T27" fmla="*/ 347 h 572"/>
                              <a:gd name="T28" fmla="*/ 110 w 249"/>
                              <a:gd name="T29" fmla="*/ 371 h 572"/>
                              <a:gd name="T30" fmla="*/ 75 w 249"/>
                              <a:gd name="T31" fmla="*/ 395 h 572"/>
                              <a:gd name="T32" fmla="*/ 60 w 249"/>
                              <a:gd name="T33" fmla="*/ 415 h 572"/>
                              <a:gd name="T34" fmla="*/ 68 w 249"/>
                              <a:gd name="T35" fmla="*/ 436 h 572"/>
                              <a:gd name="T36" fmla="*/ 107 w 249"/>
                              <a:gd name="T37" fmla="*/ 456 h 572"/>
                              <a:gd name="T38" fmla="*/ 139 w 249"/>
                              <a:gd name="T39" fmla="*/ 497 h 572"/>
                              <a:gd name="T40" fmla="*/ 153 w 249"/>
                              <a:gd name="T41" fmla="*/ 538 h 572"/>
                              <a:gd name="T42" fmla="*/ 149 w 249"/>
                              <a:gd name="T43" fmla="*/ 558 h 572"/>
                              <a:gd name="T44" fmla="*/ 117 w 249"/>
                              <a:gd name="T45" fmla="*/ 572 h 572"/>
                              <a:gd name="T46" fmla="*/ 107 w 249"/>
                              <a:gd name="T47" fmla="*/ 572 h 572"/>
                              <a:gd name="T48" fmla="*/ 92 w 249"/>
                              <a:gd name="T49" fmla="*/ 535 h 572"/>
                              <a:gd name="T50" fmla="*/ 85 w 249"/>
                              <a:gd name="T51" fmla="*/ 494 h 572"/>
                              <a:gd name="T52" fmla="*/ 64 w 249"/>
                              <a:gd name="T53" fmla="*/ 463 h 572"/>
                              <a:gd name="T54" fmla="*/ 32 w 249"/>
                              <a:gd name="T55" fmla="*/ 446 h 572"/>
                              <a:gd name="T56" fmla="*/ 21 w 249"/>
                              <a:gd name="T57" fmla="*/ 426 h 572"/>
                              <a:gd name="T58" fmla="*/ 25 w 249"/>
                              <a:gd name="T59" fmla="*/ 405 h 572"/>
                              <a:gd name="T60" fmla="*/ 53 w 249"/>
                              <a:gd name="T61" fmla="*/ 371 h 572"/>
                              <a:gd name="T62" fmla="*/ 107 w 249"/>
                              <a:gd name="T63" fmla="*/ 351 h 572"/>
                              <a:gd name="T64" fmla="*/ 157 w 249"/>
                              <a:gd name="T65" fmla="*/ 320 h 572"/>
                              <a:gd name="T66" fmla="*/ 196 w 249"/>
                              <a:gd name="T67" fmla="*/ 286 h 572"/>
                              <a:gd name="T68" fmla="*/ 210 w 249"/>
                              <a:gd name="T69" fmla="*/ 252 h 572"/>
                              <a:gd name="T70" fmla="*/ 206 w 249"/>
                              <a:gd name="T71" fmla="*/ 238 h 572"/>
                              <a:gd name="T72" fmla="*/ 189 w 249"/>
                              <a:gd name="T73" fmla="*/ 208 h 572"/>
                              <a:gd name="T74" fmla="*/ 157 w 249"/>
                              <a:gd name="T75" fmla="*/ 163 h 572"/>
                              <a:gd name="T76" fmla="*/ 121 w 249"/>
                              <a:gd name="T77" fmla="*/ 136 h 572"/>
                              <a:gd name="T78" fmla="*/ 82 w 249"/>
                              <a:gd name="T79" fmla="*/ 106 h 572"/>
                              <a:gd name="T80" fmla="*/ 53 w 249"/>
                              <a:gd name="T81" fmla="*/ 89 h 572"/>
                              <a:gd name="T82" fmla="*/ 25 w 249"/>
                              <a:gd name="T83" fmla="*/ 65 h 572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w 249"/>
                              <a:gd name="T127" fmla="*/ 0 h 572"/>
                              <a:gd name="T128" fmla="*/ 249 w 249"/>
                              <a:gd name="T129" fmla="*/ 572 h 572"/>
                            </a:gdLst>
                            <a:ahLst/>
                            <a:cxnLst>
                              <a:cxn ang="T84">
                                <a:pos x="T0" y="T1"/>
                              </a:cxn>
                              <a:cxn ang="T85">
                                <a:pos x="T2" y="T3"/>
                              </a:cxn>
                              <a:cxn ang="T86">
                                <a:pos x="T4" y="T5"/>
                              </a:cxn>
                              <a:cxn ang="T87">
                                <a:pos x="T6" y="T7"/>
                              </a:cxn>
                              <a:cxn ang="T88">
                                <a:pos x="T8" y="T9"/>
                              </a:cxn>
                              <a:cxn ang="T89">
                                <a:pos x="T10" y="T11"/>
                              </a:cxn>
                              <a:cxn ang="T90">
                                <a:pos x="T12" y="T13"/>
                              </a:cxn>
                              <a:cxn ang="T91">
                                <a:pos x="T14" y="T15"/>
                              </a:cxn>
                              <a:cxn ang="T92">
                                <a:pos x="T16" y="T17"/>
                              </a:cxn>
                              <a:cxn ang="T93">
                                <a:pos x="T18" y="T19"/>
                              </a:cxn>
                              <a:cxn ang="T94">
                                <a:pos x="T20" y="T21"/>
                              </a:cxn>
                              <a:cxn ang="T95">
                                <a:pos x="T22" y="T23"/>
                              </a:cxn>
                              <a:cxn ang="T96">
                                <a:pos x="T24" y="T25"/>
                              </a:cxn>
                              <a:cxn ang="T97">
                                <a:pos x="T26" y="T27"/>
                              </a:cxn>
                              <a:cxn ang="T98">
                                <a:pos x="T28" y="T29"/>
                              </a:cxn>
                              <a:cxn ang="T99">
                                <a:pos x="T30" y="T31"/>
                              </a:cxn>
                              <a:cxn ang="T100">
                                <a:pos x="T32" y="T33"/>
                              </a:cxn>
                              <a:cxn ang="T101">
                                <a:pos x="T34" y="T35"/>
                              </a:cxn>
                              <a:cxn ang="T102">
                                <a:pos x="T36" y="T37"/>
                              </a:cxn>
                              <a:cxn ang="T103">
                                <a:pos x="T38" y="T39"/>
                              </a:cxn>
                              <a:cxn ang="T104">
                                <a:pos x="T40" y="T41"/>
                              </a:cxn>
                              <a:cxn ang="T105">
                                <a:pos x="T42" y="T43"/>
                              </a:cxn>
                              <a:cxn ang="T106">
                                <a:pos x="T44" y="T45"/>
                              </a:cxn>
                              <a:cxn ang="T107">
                                <a:pos x="T46" y="T47"/>
                              </a:cxn>
                              <a:cxn ang="T108">
                                <a:pos x="T48" y="T49"/>
                              </a:cxn>
                              <a:cxn ang="T109">
                                <a:pos x="T50" y="T51"/>
                              </a:cxn>
                              <a:cxn ang="T110">
                                <a:pos x="T52" y="T53"/>
                              </a:cxn>
                              <a:cxn ang="T111">
                                <a:pos x="T54" y="T55"/>
                              </a:cxn>
                              <a:cxn ang="T112">
                                <a:pos x="T56" y="T57"/>
                              </a:cxn>
                              <a:cxn ang="T113">
                                <a:pos x="T58" y="T59"/>
                              </a:cxn>
                              <a:cxn ang="T114">
                                <a:pos x="T60" y="T61"/>
                              </a:cxn>
                              <a:cxn ang="T115">
                                <a:pos x="T62" y="T63"/>
                              </a:cxn>
                              <a:cxn ang="T116">
                                <a:pos x="T64" y="T65"/>
                              </a:cxn>
                              <a:cxn ang="T117">
                                <a:pos x="T66" y="T67"/>
                              </a:cxn>
                              <a:cxn ang="T118">
                                <a:pos x="T68" y="T69"/>
                              </a:cxn>
                              <a:cxn ang="T119">
                                <a:pos x="T70" y="T71"/>
                              </a:cxn>
                              <a:cxn ang="T120">
                                <a:pos x="T72" y="T73"/>
                              </a:cxn>
                              <a:cxn ang="T121">
                                <a:pos x="T74" y="T75"/>
                              </a:cxn>
                              <a:cxn ang="T122">
                                <a:pos x="T76" y="T77"/>
                              </a:cxn>
                              <a:cxn ang="T123">
                                <a:pos x="T78" y="T79"/>
                              </a:cxn>
                              <a:cxn ang="T124">
                                <a:pos x="T80" y="T81"/>
                              </a:cxn>
                              <a:cxn ang="T125">
                                <a:pos x="T82" y="T83"/>
                              </a:cxn>
                            </a:cxnLst>
                            <a:rect l="T126" t="T127" r="T128" b="T129"/>
                            <a:pathLst>
                              <a:path w="249" h="572">
                                <a:moveTo>
                                  <a:pt x="25" y="65"/>
                                </a:moveTo>
                                <a:lnTo>
                                  <a:pt x="7" y="44"/>
                                </a:lnTo>
                                <a:lnTo>
                                  <a:pt x="0" y="27"/>
                                </a:lnTo>
                                <a:lnTo>
                                  <a:pt x="11" y="7"/>
                                </a:lnTo>
                                <a:lnTo>
                                  <a:pt x="28" y="0"/>
                                </a:lnTo>
                                <a:lnTo>
                                  <a:pt x="60" y="0"/>
                                </a:lnTo>
                                <a:lnTo>
                                  <a:pt x="96" y="24"/>
                                </a:lnTo>
                                <a:lnTo>
                                  <a:pt x="132" y="61"/>
                                </a:lnTo>
                                <a:lnTo>
                                  <a:pt x="192" y="140"/>
                                </a:lnTo>
                                <a:lnTo>
                                  <a:pt x="231" y="204"/>
                                </a:lnTo>
                                <a:lnTo>
                                  <a:pt x="249" y="255"/>
                                </a:lnTo>
                                <a:lnTo>
                                  <a:pt x="245" y="283"/>
                                </a:lnTo>
                                <a:lnTo>
                                  <a:pt x="224" y="320"/>
                                </a:lnTo>
                                <a:lnTo>
                                  <a:pt x="181" y="347"/>
                                </a:lnTo>
                                <a:lnTo>
                                  <a:pt x="110" y="371"/>
                                </a:lnTo>
                                <a:lnTo>
                                  <a:pt x="75" y="395"/>
                                </a:lnTo>
                                <a:lnTo>
                                  <a:pt x="60" y="415"/>
                                </a:lnTo>
                                <a:lnTo>
                                  <a:pt x="68" y="436"/>
                                </a:lnTo>
                                <a:lnTo>
                                  <a:pt x="107" y="456"/>
                                </a:lnTo>
                                <a:lnTo>
                                  <a:pt x="139" y="497"/>
                                </a:lnTo>
                                <a:lnTo>
                                  <a:pt x="153" y="538"/>
                                </a:lnTo>
                                <a:lnTo>
                                  <a:pt x="149" y="558"/>
                                </a:lnTo>
                                <a:lnTo>
                                  <a:pt x="117" y="572"/>
                                </a:lnTo>
                                <a:lnTo>
                                  <a:pt x="107" y="572"/>
                                </a:lnTo>
                                <a:lnTo>
                                  <a:pt x="92" y="535"/>
                                </a:lnTo>
                                <a:lnTo>
                                  <a:pt x="85" y="494"/>
                                </a:lnTo>
                                <a:lnTo>
                                  <a:pt x="64" y="463"/>
                                </a:lnTo>
                                <a:lnTo>
                                  <a:pt x="32" y="446"/>
                                </a:lnTo>
                                <a:lnTo>
                                  <a:pt x="21" y="426"/>
                                </a:lnTo>
                                <a:lnTo>
                                  <a:pt x="25" y="405"/>
                                </a:lnTo>
                                <a:lnTo>
                                  <a:pt x="53" y="371"/>
                                </a:lnTo>
                                <a:lnTo>
                                  <a:pt x="107" y="351"/>
                                </a:lnTo>
                                <a:lnTo>
                                  <a:pt x="157" y="320"/>
                                </a:lnTo>
                                <a:lnTo>
                                  <a:pt x="196" y="286"/>
                                </a:lnTo>
                                <a:lnTo>
                                  <a:pt x="210" y="252"/>
                                </a:lnTo>
                                <a:lnTo>
                                  <a:pt x="206" y="238"/>
                                </a:lnTo>
                                <a:lnTo>
                                  <a:pt x="189" y="208"/>
                                </a:lnTo>
                                <a:lnTo>
                                  <a:pt x="157" y="163"/>
                                </a:lnTo>
                                <a:lnTo>
                                  <a:pt x="121" y="136"/>
                                </a:lnTo>
                                <a:lnTo>
                                  <a:pt x="82" y="106"/>
                                </a:lnTo>
                                <a:lnTo>
                                  <a:pt x="53" y="89"/>
                                </a:lnTo>
                                <a:lnTo>
                                  <a:pt x="25" y="6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1334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447" y="1581"/>
                            <a:ext cx="362" cy="499"/>
                          </a:xfrm>
                          <a:custGeom>
                            <a:avLst/>
                            <a:gdLst>
                              <a:gd name="T0" fmla="*/ 151 w 362"/>
                              <a:gd name="T1" fmla="*/ 35 h 499"/>
                              <a:gd name="T2" fmla="*/ 221 w 362"/>
                              <a:gd name="T3" fmla="*/ 0 h 499"/>
                              <a:gd name="T4" fmla="*/ 281 w 362"/>
                              <a:gd name="T5" fmla="*/ 0 h 499"/>
                              <a:gd name="T6" fmla="*/ 344 w 362"/>
                              <a:gd name="T7" fmla="*/ 14 h 499"/>
                              <a:gd name="T8" fmla="*/ 362 w 362"/>
                              <a:gd name="T9" fmla="*/ 35 h 499"/>
                              <a:gd name="T10" fmla="*/ 351 w 362"/>
                              <a:gd name="T11" fmla="*/ 59 h 499"/>
                              <a:gd name="T12" fmla="*/ 334 w 362"/>
                              <a:gd name="T13" fmla="*/ 91 h 499"/>
                              <a:gd name="T14" fmla="*/ 302 w 362"/>
                              <a:gd name="T15" fmla="*/ 87 h 499"/>
                              <a:gd name="T16" fmla="*/ 274 w 362"/>
                              <a:gd name="T17" fmla="*/ 77 h 499"/>
                              <a:gd name="T18" fmla="*/ 253 w 362"/>
                              <a:gd name="T19" fmla="*/ 63 h 499"/>
                              <a:gd name="T20" fmla="*/ 232 w 362"/>
                              <a:gd name="T21" fmla="*/ 59 h 499"/>
                              <a:gd name="T22" fmla="*/ 193 w 362"/>
                              <a:gd name="T23" fmla="*/ 70 h 499"/>
                              <a:gd name="T24" fmla="*/ 137 w 362"/>
                              <a:gd name="T25" fmla="*/ 94 h 499"/>
                              <a:gd name="T26" fmla="*/ 91 w 362"/>
                              <a:gd name="T27" fmla="*/ 136 h 499"/>
                              <a:gd name="T28" fmla="*/ 70 w 362"/>
                              <a:gd name="T29" fmla="*/ 164 h 499"/>
                              <a:gd name="T30" fmla="*/ 60 w 362"/>
                              <a:gd name="T31" fmla="*/ 185 h 499"/>
                              <a:gd name="T32" fmla="*/ 60 w 362"/>
                              <a:gd name="T33" fmla="*/ 202 h 499"/>
                              <a:gd name="T34" fmla="*/ 74 w 362"/>
                              <a:gd name="T35" fmla="*/ 220 h 499"/>
                              <a:gd name="T36" fmla="*/ 116 w 362"/>
                              <a:gd name="T37" fmla="*/ 248 h 499"/>
                              <a:gd name="T38" fmla="*/ 155 w 362"/>
                              <a:gd name="T39" fmla="*/ 286 h 499"/>
                              <a:gd name="T40" fmla="*/ 179 w 362"/>
                              <a:gd name="T41" fmla="*/ 325 h 499"/>
                              <a:gd name="T42" fmla="*/ 193 w 362"/>
                              <a:gd name="T43" fmla="*/ 352 h 499"/>
                              <a:gd name="T44" fmla="*/ 186 w 362"/>
                              <a:gd name="T45" fmla="*/ 370 h 499"/>
                              <a:gd name="T46" fmla="*/ 169 w 362"/>
                              <a:gd name="T47" fmla="*/ 387 h 499"/>
                              <a:gd name="T48" fmla="*/ 134 w 362"/>
                              <a:gd name="T49" fmla="*/ 398 h 499"/>
                              <a:gd name="T50" fmla="*/ 95 w 362"/>
                              <a:gd name="T51" fmla="*/ 412 h 499"/>
                              <a:gd name="T52" fmla="*/ 77 w 362"/>
                              <a:gd name="T53" fmla="*/ 433 h 499"/>
                              <a:gd name="T54" fmla="*/ 81 w 362"/>
                              <a:gd name="T55" fmla="*/ 468 h 499"/>
                              <a:gd name="T56" fmla="*/ 53 w 362"/>
                              <a:gd name="T57" fmla="*/ 499 h 499"/>
                              <a:gd name="T58" fmla="*/ 39 w 362"/>
                              <a:gd name="T59" fmla="*/ 489 h 499"/>
                              <a:gd name="T60" fmla="*/ 42 w 362"/>
                              <a:gd name="T61" fmla="*/ 429 h 499"/>
                              <a:gd name="T62" fmla="*/ 67 w 362"/>
                              <a:gd name="T63" fmla="*/ 398 h 499"/>
                              <a:gd name="T64" fmla="*/ 102 w 362"/>
                              <a:gd name="T65" fmla="*/ 373 h 499"/>
                              <a:gd name="T66" fmla="*/ 137 w 362"/>
                              <a:gd name="T67" fmla="*/ 359 h 499"/>
                              <a:gd name="T68" fmla="*/ 155 w 362"/>
                              <a:gd name="T69" fmla="*/ 352 h 499"/>
                              <a:gd name="T70" fmla="*/ 158 w 362"/>
                              <a:gd name="T71" fmla="*/ 342 h 499"/>
                              <a:gd name="T72" fmla="*/ 148 w 362"/>
                              <a:gd name="T73" fmla="*/ 325 h 499"/>
                              <a:gd name="T74" fmla="*/ 112 w 362"/>
                              <a:gd name="T75" fmla="*/ 290 h 499"/>
                              <a:gd name="T76" fmla="*/ 70 w 362"/>
                              <a:gd name="T77" fmla="*/ 262 h 499"/>
                              <a:gd name="T78" fmla="*/ 35 w 362"/>
                              <a:gd name="T79" fmla="*/ 241 h 499"/>
                              <a:gd name="T80" fmla="*/ 7 w 362"/>
                              <a:gd name="T81" fmla="*/ 220 h 499"/>
                              <a:gd name="T82" fmla="*/ 0 w 362"/>
                              <a:gd name="T83" fmla="*/ 195 h 499"/>
                              <a:gd name="T84" fmla="*/ 18 w 362"/>
                              <a:gd name="T85" fmla="*/ 157 h 499"/>
                              <a:gd name="T86" fmla="*/ 56 w 362"/>
                              <a:gd name="T87" fmla="*/ 108 h 499"/>
                              <a:gd name="T88" fmla="*/ 95 w 362"/>
                              <a:gd name="T89" fmla="*/ 70 h 499"/>
                              <a:gd name="T90" fmla="*/ 123 w 362"/>
                              <a:gd name="T91" fmla="*/ 52 h 499"/>
                              <a:gd name="T92" fmla="*/ 151 w 362"/>
                              <a:gd name="T93" fmla="*/ 35 h 499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w 362"/>
                              <a:gd name="T142" fmla="*/ 0 h 499"/>
                              <a:gd name="T143" fmla="*/ 362 w 362"/>
                              <a:gd name="T144" fmla="*/ 499 h 499"/>
                            </a:gdLst>
                            <a:ahLst/>
                            <a:cxnLst>
                              <a:cxn ang="T94">
                                <a:pos x="T0" y="T1"/>
                              </a:cxn>
                              <a:cxn ang="T95">
                                <a:pos x="T2" y="T3"/>
                              </a:cxn>
                              <a:cxn ang="T96">
                                <a:pos x="T4" y="T5"/>
                              </a:cxn>
                              <a:cxn ang="T97">
                                <a:pos x="T6" y="T7"/>
                              </a:cxn>
                              <a:cxn ang="T98">
                                <a:pos x="T8" y="T9"/>
                              </a:cxn>
                              <a:cxn ang="T99">
                                <a:pos x="T10" y="T11"/>
                              </a:cxn>
                              <a:cxn ang="T100">
                                <a:pos x="T12" y="T13"/>
                              </a:cxn>
                              <a:cxn ang="T101">
                                <a:pos x="T14" y="T15"/>
                              </a:cxn>
                              <a:cxn ang="T102">
                                <a:pos x="T16" y="T17"/>
                              </a:cxn>
                              <a:cxn ang="T103">
                                <a:pos x="T18" y="T19"/>
                              </a:cxn>
                              <a:cxn ang="T104">
                                <a:pos x="T20" y="T21"/>
                              </a:cxn>
                              <a:cxn ang="T105">
                                <a:pos x="T22" y="T23"/>
                              </a:cxn>
                              <a:cxn ang="T106">
                                <a:pos x="T24" y="T25"/>
                              </a:cxn>
                              <a:cxn ang="T107">
                                <a:pos x="T26" y="T27"/>
                              </a:cxn>
                              <a:cxn ang="T108">
                                <a:pos x="T28" y="T29"/>
                              </a:cxn>
                              <a:cxn ang="T109">
                                <a:pos x="T30" y="T31"/>
                              </a:cxn>
                              <a:cxn ang="T110">
                                <a:pos x="T32" y="T33"/>
                              </a:cxn>
                              <a:cxn ang="T111">
                                <a:pos x="T34" y="T35"/>
                              </a:cxn>
                              <a:cxn ang="T112">
                                <a:pos x="T36" y="T37"/>
                              </a:cxn>
                              <a:cxn ang="T113">
                                <a:pos x="T38" y="T39"/>
                              </a:cxn>
                              <a:cxn ang="T114">
                                <a:pos x="T40" y="T41"/>
                              </a:cxn>
                              <a:cxn ang="T115">
                                <a:pos x="T42" y="T43"/>
                              </a:cxn>
                              <a:cxn ang="T116">
                                <a:pos x="T44" y="T45"/>
                              </a:cxn>
                              <a:cxn ang="T117">
                                <a:pos x="T46" y="T47"/>
                              </a:cxn>
                              <a:cxn ang="T118">
                                <a:pos x="T48" y="T49"/>
                              </a:cxn>
                              <a:cxn ang="T119">
                                <a:pos x="T50" y="T51"/>
                              </a:cxn>
                              <a:cxn ang="T120">
                                <a:pos x="T52" y="T53"/>
                              </a:cxn>
                              <a:cxn ang="T121">
                                <a:pos x="T54" y="T55"/>
                              </a:cxn>
                              <a:cxn ang="T122">
                                <a:pos x="T56" y="T57"/>
                              </a:cxn>
                              <a:cxn ang="T123">
                                <a:pos x="T58" y="T59"/>
                              </a:cxn>
                              <a:cxn ang="T124">
                                <a:pos x="T60" y="T61"/>
                              </a:cxn>
                              <a:cxn ang="T125">
                                <a:pos x="T62" y="T63"/>
                              </a:cxn>
                              <a:cxn ang="T126">
                                <a:pos x="T64" y="T65"/>
                              </a:cxn>
                              <a:cxn ang="T127">
                                <a:pos x="T66" y="T67"/>
                              </a:cxn>
                              <a:cxn ang="T128">
                                <a:pos x="T68" y="T69"/>
                              </a:cxn>
                              <a:cxn ang="T129">
                                <a:pos x="T70" y="T71"/>
                              </a:cxn>
                              <a:cxn ang="T130">
                                <a:pos x="T72" y="T73"/>
                              </a:cxn>
                              <a:cxn ang="T131">
                                <a:pos x="T74" y="T75"/>
                              </a:cxn>
                              <a:cxn ang="T132">
                                <a:pos x="T76" y="T77"/>
                              </a:cxn>
                              <a:cxn ang="T133">
                                <a:pos x="T78" y="T79"/>
                              </a:cxn>
                              <a:cxn ang="T134">
                                <a:pos x="T80" y="T81"/>
                              </a:cxn>
                              <a:cxn ang="T135">
                                <a:pos x="T82" y="T83"/>
                              </a:cxn>
                              <a:cxn ang="T136">
                                <a:pos x="T84" y="T85"/>
                              </a:cxn>
                              <a:cxn ang="T137">
                                <a:pos x="T86" y="T87"/>
                              </a:cxn>
                              <a:cxn ang="T138">
                                <a:pos x="T88" y="T89"/>
                              </a:cxn>
                              <a:cxn ang="T139">
                                <a:pos x="T90" y="T91"/>
                              </a:cxn>
                              <a:cxn ang="T140">
                                <a:pos x="T92" y="T93"/>
                              </a:cxn>
                            </a:cxnLst>
                            <a:rect l="T141" t="T142" r="T143" b="T144"/>
                            <a:pathLst>
                              <a:path w="362" h="499">
                                <a:moveTo>
                                  <a:pt x="151" y="35"/>
                                </a:moveTo>
                                <a:lnTo>
                                  <a:pt x="221" y="0"/>
                                </a:lnTo>
                                <a:lnTo>
                                  <a:pt x="281" y="0"/>
                                </a:lnTo>
                                <a:lnTo>
                                  <a:pt x="344" y="14"/>
                                </a:lnTo>
                                <a:lnTo>
                                  <a:pt x="362" y="35"/>
                                </a:lnTo>
                                <a:lnTo>
                                  <a:pt x="351" y="59"/>
                                </a:lnTo>
                                <a:lnTo>
                                  <a:pt x="334" y="91"/>
                                </a:lnTo>
                                <a:lnTo>
                                  <a:pt x="302" y="87"/>
                                </a:lnTo>
                                <a:lnTo>
                                  <a:pt x="274" y="77"/>
                                </a:lnTo>
                                <a:lnTo>
                                  <a:pt x="253" y="63"/>
                                </a:lnTo>
                                <a:lnTo>
                                  <a:pt x="232" y="59"/>
                                </a:lnTo>
                                <a:lnTo>
                                  <a:pt x="193" y="70"/>
                                </a:lnTo>
                                <a:lnTo>
                                  <a:pt x="137" y="94"/>
                                </a:lnTo>
                                <a:lnTo>
                                  <a:pt x="91" y="136"/>
                                </a:lnTo>
                                <a:lnTo>
                                  <a:pt x="70" y="164"/>
                                </a:lnTo>
                                <a:lnTo>
                                  <a:pt x="60" y="185"/>
                                </a:lnTo>
                                <a:lnTo>
                                  <a:pt x="60" y="202"/>
                                </a:lnTo>
                                <a:lnTo>
                                  <a:pt x="74" y="220"/>
                                </a:lnTo>
                                <a:lnTo>
                                  <a:pt x="116" y="248"/>
                                </a:lnTo>
                                <a:lnTo>
                                  <a:pt x="155" y="286"/>
                                </a:lnTo>
                                <a:lnTo>
                                  <a:pt x="179" y="325"/>
                                </a:lnTo>
                                <a:lnTo>
                                  <a:pt x="193" y="352"/>
                                </a:lnTo>
                                <a:lnTo>
                                  <a:pt x="186" y="370"/>
                                </a:lnTo>
                                <a:lnTo>
                                  <a:pt x="169" y="387"/>
                                </a:lnTo>
                                <a:lnTo>
                                  <a:pt x="134" y="398"/>
                                </a:lnTo>
                                <a:lnTo>
                                  <a:pt x="95" y="412"/>
                                </a:lnTo>
                                <a:lnTo>
                                  <a:pt x="77" y="433"/>
                                </a:lnTo>
                                <a:lnTo>
                                  <a:pt x="81" y="468"/>
                                </a:lnTo>
                                <a:lnTo>
                                  <a:pt x="53" y="499"/>
                                </a:lnTo>
                                <a:lnTo>
                                  <a:pt x="39" y="489"/>
                                </a:lnTo>
                                <a:lnTo>
                                  <a:pt x="42" y="429"/>
                                </a:lnTo>
                                <a:lnTo>
                                  <a:pt x="67" y="398"/>
                                </a:lnTo>
                                <a:lnTo>
                                  <a:pt x="102" y="373"/>
                                </a:lnTo>
                                <a:lnTo>
                                  <a:pt x="137" y="359"/>
                                </a:lnTo>
                                <a:lnTo>
                                  <a:pt x="155" y="352"/>
                                </a:lnTo>
                                <a:lnTo>
                                  <a:pt x="158" y="342"/>
                                </a:lnTo>
                                <a:lnTo>
                                  <a:pt x="148" y="325"/>
                                </a:lnTo>
                                <a:lnTo>
                                  <a:pt x="112" y="290"/>
                                </a:lnTo>
                                <a:lnTo>
                                  <a:pt x="70" y="262"/>
                                </a:lnTo>
                                <a:lnTo>
                                  <a:pt x="35" y="241"/>
                                </a:lnTo>
                                <a:lnTo>
                                  <a:pt x="7" y="220"/>
                                </a:lnTo>
                                <a:lnTo>
                                  <a:pt x="0" y="195"/>
                                </a:lnTo>
                                <a:lnTo>
                                  <a:pt x="18" y="157"/>
                                </a:lnTo>
                                <a:lnTo>
                                  <a:pt x="56" y="108"/>
                                </a:lnTo>
                                <a:lnTo>
                                  <a:pt x="95" y="70"/>
                                </a:lnTo>
                                <a:lnTo>
                                  <a:pt x="123" y="52"/>
                                </a:lnTo>
                                <a:lnTo>
                                  <a:pt x="151" y="3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1335" name="Freeform 31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76" y="2005"/>
                            <a:ext cx="229" cy="840"/>
                          </a:xfrm>
                          <a:custGeom>
                            <a:avLst/>
                            <a:gdLst>
                              <a:gd name="T0" fmla="*/ 132 w 229"/>
                              <a:gd name="T1" fmla="*/ 69 h 840"/>
                              <a:gd name="T2" fmla="*/ 136 w 229"/>
                              <a:gd name="T3" fmla="*/ 21 h 840"/>
                              <a:gd name="T4" fmla="*/ 168 w 229"/>
                              <a:gd name="T5" fmla="*/ 0 h 840"/>
                              <a:gd name="T6" fmla="*/ 204 w 229"/>
                              <a:gd name="T7" fmla="*/ 3 h 840"/>
                              <a:gd name="T8" fmla="*/ 225 w 229"/>
                              <a:gd name="T9" fmla="*/ 21 h 840"/>
                              <a:gd name="T10" fmla="*/ 229 w 229"/>
                              <a:gd name="T11" fmla="*/ 90 h 840"/>
                              <a:gd name="T12" fmla="*/ 218 w 229"/>
                              <a:gd name="T13" fmla="*/ 266 h 840"/>
                              <a:gd name="T14" fmla="*/ 204 w 229"/>
                              <a:gd name="T15" fmla="*/ 373 h 840"/>
                              <a:gd name="T16" fmla="*/ 222 w 229"/>
                              <a:gd name="T17" fmla="*/ 460 h 840"/>
                              <a:gd name="T18" fmla="*/ 225 w 229"/>
                              <a:gd name="T19" fmla="*/ 546 h 840"/>
                              <a:gd name="T20" fmla="*/ 215 w 229"/>
                              <a:gd name="T21" fmla="*/ 633 h 840"/>
                              <a:gd name="T22" fmla="*/ 197 w 229"/>
                              <a:gd name="T23" fmla="*/ 743 h 840"/>
                              <a:gd name="T24" fmla="*/ 204 w 229"/>
                              <a:gd name="T25" fmla="*/ 802 h 840"/>
                              <a:gd name="T26" fmla="*/ 186 w 229"/>
                              <a:gd name="T27" fmla="*/ 812 h 840"/>
                              <a:gd name="T28" fmla="*/ 72 w 229"/>
                              <a:gd name="T29" fmla="*/ 833 h 840"/>
                              <a:gd name="T30" fmla="*/ 43 w 229"/>
                              <a:gd name="T31" fmla="*/ 840 h 840"/>
                              <a:gd name="T32" fmla="*/ 0 w 229"/>
                              <a:gd name="T33" fmla="*/ 816 h 840"/>
                              <a:gd name="T34" fmla="*/ 0 w 229"/>
                              <a:gd name="T35" fmla="*/ 802 h 840"/>
                              <a:gd name="T36" fmla="*/ 125 w 229"/>
                              <a:gd name="T37" fmla="*/ 795 h 840"/>
                              <a:gd name="T38" fmla="*/ 168 w 229"/>
                              <a:gd name="T39" fmla="*/ 778 h 840"/>
                              <a:gd name="T40" fmla="*/ 172 w 229"/>
                              <a:gd name="T41" fmla="*/ 740 h 840"/>
                              <a:gd name="T42" fmla="*/ 175 w 229"/>
                              <a:gd name="T43" fmla="*/ 622 h 840"/>
                              <a:gd name="T44" fmla="*/ 165 w 229"/>
                              <a:gd name="T45" fmla="*/ 525 h 840"/>
                              <a:gd name="T46" fmla="*/ 154 w 229"/>
                              <a:gd name="T47" fmla="*/ 408 h 840"/>
                              <a:gd name="T48" fmla="*/ 157 w 229"/>
                              <a:gd name="T49" fmla="*/ 335 h 840"/>
                              <a:gd name="T50" fmla="*/ 165 w 229"/>
                              <a:gd name="T51" fmla="*/ 242 h 840"/>
                              <a:gd name="T52" fmla="*/ 147 w 229"/>
                              <a:gd name="T53" fmla="*/ 152 h 840"/>
                              <a:gd name="T54" fmla="*/ 132 w 229"/>
                              <a:gd name="T55" fmla="*/ 69 h 840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w 229"/>
                              <a:gd name="T85" fmla="*/ 0 h 840"/>
                              <a:gd name="T86" fmla="*/ 229 w 229"/>
                              <a:gd name="T87" fmla="*/ 840 h 840"/>
                            </a:gdLst>
                            <a:ahLst/>
                            <a:cxnLst>
                              <a:cxn ang="T56">
                                <a:pos x="T0" y="T1"/>
                              </a:cxn>
                              <a:cxn ang="T57">
                                <a:pos x="T2" y="T3"/>
                              </a:cxn>
                              <a:cxn ang="T58">
                                <a:pos x="T4" y="T5"/>
                              </a:cxn>
                              <a:cxn ang="T59">
                                <a:pos x="T6" y="T7"/>
                              </a:cxn>
                              <a:cxn ang="T60">
                                <a:pos x="T8" y="T9"/>
                              </a:cxn>
                              <a:cxn ang="T61">
                                <a:pos x="T10" y="T11"/>
                              </a:cxn>
                              <a:cxn ang="T62">
                                <a:pos x="T12" y="T13"/>
                              </a:cxn>
                              <a:cxn ang="T63">
                                <a:pos x="T14" y="T15"/>
                              </a:cxn>
                              <a:cxn ang="T64">
                                <a:pos x="T16" y="T17"/>
                              </a:cxn>
                              <a:cxn ang="T65">
                                <a:pos x="T18" y="T19"/>
                              </a:cxn>
                              <a:cxn ang="T66">
                                <a:pos x="T20" y="T21"/>
                              </a:cxn>
                              <a:cxn ang="T67">
                                <a:pos x="T22" y="T23"/>
                              </a:cxn>
                              <a:cxn ang="T68">
                                <a:pos x="T24" y="T25"/>
                              </a:cxn>
                              <a:cxn ang="T69">
                                <a:pos x="T26" y="T27"/>
                              </a:cxn>
                              <a:cxn ang="T70">
                                <a:pos x="T28" y="T29"/>
                              </a:cxn>
                              <a:cxn ang="T71">
                                <a:pos x="T30" y="T31"/>
                              </a:cxn>
                              <a:cxn ang="T72">
                                <a:pos x="T32" y="T33"/>
                              </a:cxn>
                              <a:cxn ang="T73">
                                <a:pos x="T34" y="T35"/>
                              </a:cxn>
                              <a:cxn ang="T74">
                                <a:pos x="T36" y="T37"/>
                              </a:cxn>
                              <a:cxn ang="T75">
                                <a:pos x="T38" y="T39"/>
                              </a:cxn>
                              <a:cxn ang="T76">
                                <a:pos x="T40" y="T41"/>
                              </a:cxn>
                              <a:cxn ang="T77">
                                <a:pos x="T42" y="T43"/>
                              </a:cxn>
                              <a:cxn ang="T78">
                                <a:pos x="T44" y="T45"/>
                              </a:cxn>
                              <a:cxn ang="T79">
                                <a:pos x="T46" y="T47"/>
                              </a:cxn>
                              <a:cxn ang="T80">
                                <a:pos x="T48" y="T49"/>
                              </a:cxn>
                              <a:cxn ang="T81">
                                <a:pos x="T50" y="T51"/>
                              </a:cxn>
                              <a:cxn ang="T82">
                                <a:pos x="T52" y="T53"/>
                              </a:cxn>
                              <a:cxn ang="T83">
                                <a:pos x="T54" y="T55"/>
                              </a:cxn>
                            </a:cxnLst>
                            <a:rect l="T84" t="T85" r="T86" b="T87"/>
                            <a:pathLst>
                              <a:path w="229" h="840">
                                <a:moveTo>
                                  <a:pt x="132" y="69"/>
                                </a:moveTo>
                                <a:lnTo>
                                  <a:pt x="136" y="21"/>
                                </a:lnTo>
                                <a:lnTo>
                                  <a:pt x="168" y="0"/>
                                </a:lnTo>
                                <a:lnTo>
                                  <a:pt x="204" y="3"/>
                                </a:lnTo>
                                <a:lnTo>
                                  <a:pt x="225" y="21"/>
                                </a:lnTo>
                                <a:lnTo>
                                  <a:pt x="229" y="90"/>
                                </a:lnTo>
                                <a:lnTo>
                                  <a:pt x="218" y="266"/>
                                </a:lnTo>
                                <a:lnTo>
                                  <a:pt x="204" y="373"/>
                                </a:lnTo>
                                <a:lnTo>
                                  <a:pt x="222" y="460"/>
                                </a:lnTo>
                                <a:lnTo>
                                  <a:pt x="225" y="546"/>
                                </a:lnTo>
                                <a:lnTo>
                                  <a:pt x="215" y="633"/>
                                </a:lnTo>
                                <a:lnTo>
                                  <a:pt x="197" y="743"/>
                                </a:lnTo>
                                <a:lnTo>
                                  <a:pt x="204" y="802"/>
                                </a:lnTo>
                                <a:lnTo>
                                  <a:pt x="186" y="812"/>
                                </a:lnTo>
                                <a:lnTo>
                                  <a:pt x="72" y="833"/>
                                </a:lnTo>
                                <a:lnTo>
                                  <a:pt x="43" y="840"/>
                                </a:lnTo>
                                <a:lnTo>
                                  <a:pt x="0" y="816"/>
                                </a:lnTo>
                                <a:lnTo>
                                  <a:pt x="0" y="802"/>
                                </a:lnTo>
                                <a:lnTo>
                                  <a:pt x="125" y="795"/>
                                </a:lnTo>
                                <a:lnTo>
                                  <a:pt x="168" y="778"/>
                                </a:lnTo>
                                <a:lnTo>
                                  <a:pt x="172" y="740"/>
                                </a:lnTo>
                                <a:lnTo>
                                  <a:pt x="175" y="622"/>
                                </a:lnTo>
                                <a:lnTo>
                                  <a:pt x="165" y="525"/>
                                </a:lnTo>
                                <a:lnTo>
                                  <a:pt x="154" y="408"/>
                                </a:lnTo>
                                <a:lnTo>
                                  <a:pt x="157" y="335"/>
                                </a:lnTo>
                                <a:lnTo>
                                  <a:pt x="165" y="242"/>
                                </a:lnTo>
                                <a:lnTo>
                                  <a:pt x="147" y="152"/>
                                </a:lnTo>
                                <a:lnTo>
                                  <a:pt x="132" y="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1336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90" y="2033"/>
                            <a:ext cx="447" cy="658"/>
                          </a:xfrm>
                          <a:custGeom>
                            <a:avLst/>
                            <a:gdLst>
                              <a:gd name="T0" fmla="*/ 212 w 447"/>
                              <a:gd name="T1" fmla="*/ 268 h 658"/>
                              <a:gd name="T2" fmla="*/ 212 w 447"/>
                              <a:gd name="T3" fmla="*/ 233 h 658"/>
                              <a:gd name="T4" fmla="*/ 230 w 447"/>
                              <a:gd name="T5" fmla="*/ 174 h 658"/>
                              <a:gd name="T6" fmla="*/ 284 w 447"/>
                              <a:gd name="T7" fmla="*/ 80 h 658"/>
                              <a:gd name="T8" fmla="*/ 370 w 447"/>
                              <a:gd name="T9" fmla="*/ 0 h 658"/>
                              <a:gd name="T10" fmla="*/ 424 w 447"/>
                              <a:gd name="T11" fmla="*/ 0 h 658"/>
                              <a:gd name="T12" fmla="*/ 447 w 447"/>
                              <a:gd name="T13" fmla="*/ 38 h 658"/>
                              <a:gd name="T14" fmla="*/ 415 w 447"/>
                              <a:gd name="T15" fmla="*/ 91 h 658"/>
                              <a:gd name="T16" fmla="*/ 348 w 447"/>
                              <a:gd name="T17" fmla="*/ 129 h 658"/>
                              <a:gd name="T18" fmla="*/ 307 w 447"/>
                              <a:gd name="T19" fmla="*/ 167 h 658"/>
                              <a:gd name="T20" fmla="*/ 266 w 447"/>
                              <a:gd name="T21" fmla="*/ 223 h 658"/>
                              <a:gd name="T22" fmla="*/ 257 w 447"/>
                              <a:gd name="T23" fmla="*/ 261 h 658"/>
                              <a:gd name="T24" fmla="*/ 262 w 447"/>
                              <a:gd name="T25" fmla="*/ 303 h 658"/>
                              <a:gd name="T26" fmla="*/ 284 w 447"/>
                              <a:gd name="T27" fmla="*/ 373 h 658"/>
                              <a:gd name="T28" fmla="*/ 289 w 447"/>
                              <a:gd name="T29" fmla="*/ 449 h 658"/>
                              <a:gd name="T30" fmla="*/ 280 w 447"/>
                              <a:gd name="T31" fmla="*/ 547 h 658"/>
                              <a:gd name="T32" fmla="*/ 257 w 447"/>
                              <a:gd name="T33" fmla="*/ 616 h 658"/>
                              <a:gd name="T34" fmla="*/ 217 w 447"/>
                              <a:gd name="T35" fmla="*/ 658 h 658"/>
                              <a:gd name="T36" fmla="*/ 190 w 447"/>
                              <a:gd name="T37" fmla="*/ 658 h 658"/>
                              <a:gd name="T38" fmla="*/ 104 w 447"/>
                              <a:gd name="T39" fmla="*/ 637 h 658"/>
                              <a:gd name="T40" fmla="*/ 27 w 447"/>
                              <a:gd name="T41" fmla="*/ 634 h 658"/>
                              <a:gd name="T42" fmla="*/ 0 w 447"/>
                              <a:gd name="T43" fmla="*/ 620 h 658"/>
                              <a:gd name="T44" fmla="*/ 50 w 447"/>
                              <a:gd name="T45" fmla="*/ 606 h 658"/>
                              <a:gd name="T46" fmla="*/ 131 w 447"/>
                              <a:gd name="T47" fmla="*/ 609 h 658"/>
                              <a:gd name="T48" fmla="*/ 181 w 447"/>
                              <a:gd name="T49" fmla="*/ 623 h 658"/>
                              <a:gd name="T50" fmla="*/ 212 w 447"/>
                              <a:gd name="T51" fmla="*/ 613 h 658"/>
                              <a:gd name="T52" fmla="*/ 244 w 447"/>
                              <a:gd name="T53" fmla="*/ 557 h 658"/>
                              <a:gd name="T54" fmla="*/ 248 w 447"/>
                              <a:gd name="T55" fmla="*/ 477 h 658"/>
                              <a:gd name="T56" fmla="*/ 239 w 447"/>
                              <a:gd name="T57" fmla="*/ 404 h 658"/>
                              <a:gd name="T58" fmla="*/ 212 w 447"/>
                              <a:gd name="T59" fmla="*/ 317 h 658"/>
                              <a:gd name="T60" fmla="*/ 212 w 447"/>
                              <a:gd name="T61" fmla="*/ 268 h 658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w 447"/>
                              <a:gd name="T94" fmla="*/ 0 h 658"/>
                              <a:gd name="T95" fmla="*/ 447 w 447"/>
                              <a:gd name="T96" fmla="*/ 658 h 658"/>
                            </a:gdLst>
                            <a:ahLst/>
                            <a:cxnLst>
                              <a:cxn ang="T62">
                                <a:pos x="T0" y="T1"/>
                              </a:cxn>
                              <a:cxn ang="T63">
                                <a:pos x="T2" y="T3"/>
                              </a:cxn>
                              <a:cxn ang="T64">
                                <a:pos x="T4" y="T5"/>
                              </a:cxn>
                              <a:cxn ang="T65">
                                <a:pos x="T6" y="T7"/>
                              </a:cxn>
                              <a:cxn ang="T66">
                                <a:pos x="T8" y="T9"/>
                              </a:cxn>
                              <a:cxn ang="T67">
                                <a:pos x="T10" y="T11"/>
                              </a:cxn>
                              <a:cxn ang="T68">
                                <a:pos x="T12" y="T13"/>
                              </a:cxn>
                              <a:cxn ang="T69">
                                <a:pos x="T14" y="T15"/>
                              </a:cxn>
                              <a:cxn ang="T70">
                                <a:pos x="T16" y="T17"/>
                              </a:cxn>
                              <a:cxn ang="T71">
                                <a:pos x="T18" y="T19"/>
                              </a:cxn>
                              <a:cxn ang="T72">
                                <a:pos x="T20" y="T21"/>
                              </a:cxn>
                              <a:cxn ang="T73">
                                <a:pos x="T22" y="T23"/>
                              </a:cxn>
                              <a:cxn ang="T74">
                                <a:pos x="T24" y="T25"/>
                              </a:cxn>
                              <a:cxn ang="T75">
                                <a:pos x="T26" y="T27"/>
                              </a:cxn>
                              <a:cxn ang="T76">
                                <a:pos x="T28" y="T29"/>
                              </a:cxn>
                              <a:cxn ang="T77">
                                <a:pos x="T30" y="T31"/>
                              </a:cxn>
                              <a:cxn ang="T78">
                                <a:pos x="T32" y="T33"/>
                              </a:cxn>
                              <a:cxn ang="T79">
                                <a:pos x="T34" y="T35"/>
                              </a:cxn>
                              <a:cxn ang="T80">
                                <a:pos x="T36" y="T37"/>
                              </a:cxn>
                              <a:cxn ang="T81">
                                <a:pos x="T38" y="T39"/>
                              </a:cxn>
                              <a:cxn ang="T82">
                                <a:pos x="T40" y="T41"/>
                              </a:cxn>
                              <a:cxn ang="T83">
                                <a:pos x="T42" y="T43"/>
                              </a:cxn>
                              <a:cxn ang="T84">
                                <a:pos x="T44" y="T45"/>
                              </a:cxn>
                              <a:cxn ang="T85">
                                <a:pos x="T46" y="T47"/>
                              </a:cxn>
                              <a:cxn ang="T86">
                                <a:pos x="T48" y="T49"/>
                              </a:cxn>
                              <a:cxn ang="T87">
                                <a:pos x="T50" y="T51"/>
                              </a:cxn>
                              <a:cxn ang="T88">
                                <a:pos x="T52" y="T53"/>
                              </a:cxn>
                              <a:cxn ang="T89">
                                <a:pos x="T54" y="T55"/>
                              </a:cxn>
                              <a:cxn ang="T90">
                                <a:pos x="T56" y="T57"/>
                              </a:cxn>
                              <a:cxn ang="T91">
                                <a:pos x="T58" y="T59"/>
                              </a:cxn>
                              <a:cxn ang="T92">
                                <a:pos x="T60" y="T61"/>
                              </a:cxn>
                            </a:cxnLst>
                            <a:rect l="T93" t="T94" r="T95" b="T96"/>
                            <a:pathLst>
                              <a:path w="447" h="658">
                                <a:moveTo>
                                  <a:pt x="212" y="268"/>
                                </a:moveTo>
                                <a:lnTo>
                                  <a:pt x="212" y="233"/>
                                </a:lnTo>
                                <a:lnTo>
                                  <a:pt x="230" y="174"/>
                                </a:lnTo>
                                <a:lnTo>
                                  <a:pt x="284" y="80"/>
                                </a:lnTo>
                                <a:lnTo>
                                  <a:pt x="370" y="0"/>
                                </a:lnTo>
                                <a:lnTo>
                                  <a:pt x="424" y="0"/>
                                </a:lnTo>
                                <a:lnTo>
                                  <a:pt x="447" y="38"/>
                                </a:lnTo>
                                <a:lnTo>
                                  <a:pt x="415" y="91"/>
                                </a:lnTo>
                                <a:lnTo>
                                  <a:pt x="348" y="129"/>
                                </a:lnTo>
                                <a:lnTo>
                                  <a:pt x="307" y="167"/>
                                </a:lnTo>
                                <a:lnTo>
                                  <a:pt x="266" y="223"/>
                                </a:lnTo>
                                <a:lnTo>
                                  <a:pt x="257" y="261"/>
                                </a:lnTo>
                                <a:lnTo>
                                  <a:pt x="262" y="303"/>
                                </a:lnTo>
                                <a:lnTo>
                                  <a:pt x="284" y="373"/>
                                </a:lnTo>
                                <a:lnTo>
                                  <a:pt x="289" y="449"/>
                                </a:lnTo>
                                <a:lnTo>
                                  <a:pt x="280" y="547"/>
                                </a:lnTo>
                                <a:lnTo>
                                  <a:pt x="257" y="616"/>
                                </a:lnTo>
                                <a:lnTo>
                                  <a:pt x="217" y="658"/>
                                </a:lnTo>
                                <a:lnTo>
                                  <a:pt x="190" y="658"/>
                                </a:lnTo>
                                <a:lnTo>
                                  <a:pt x="104" y="637"/>
                                </a:lnTo>
                                <a:lnTo>
                                  <a:pt x="27" y="634"/>
                                </a:lnTo>
                                <a:lnTo>
                                  <a:pt x="0" y="620"/>
                                </a:lnTo>
                                <a:lnTo>
                                  <a:pt x="50" y="606"/>
                                </a:lnTo>
                                <a:lnTo>
                                  <a:pt x="131" y="609"/>
                                </a:lnTo>
                                <a:lnTo>
                                  <a:pt x="181" y="623"/>
                                </a:lnTo>
                                <a:lnTo>
                                  <a:pt x="212" y="613"/>
                                </a:lnTo>
                                <a:lnTo>
                                  <a:pt x="244" y="557"/>
                                </a:lnTo>
                                <a:lnTo>
                                  <a:pt x="248" y="477"/>
                                </a:lnTo>
                                <a:lnTo>
                                  <a:pt x="239" y="404"/>
                                </a:lnTo>
                                <a:lnTo>
                                  <a:pt x="212" y="317"/>
                                </a:lnTo>
                                <a:lnTo>
                                  <a:pt x="212" y="26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1337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53" y="1223"/>
                            <a:ext cx="282" cy="326"/>
                          </a:xfrm>
                          <a:custGeom>
                            <a:avLst/>
                            <a:gdLst>
                              <a:gd name="T0" fmla="*/ 81 w 282"/>
                              <a:gd name="T1" fmla="*/ 137 h 326"/>
                              <a:gd name="T2" fmla="*/ 78 w 282"/>
                              <a:gd name="T3" fmla="*/ 84 h 326"/>
                              <a:gd name="T4" fmla="*/ 88 w 282"/>
                              <a:gd name="T5" fmla="*/ 35 h 326"/>
                              <a:gd name="T6" fmla="*/ 127 w 282"/>
                              <a:gd name="T7" fmla="*/ 7 h 326"/>
                              <a:gd name="T8" fmla="*/ 173 w 282"/>
                              <a:gd name="T9" fmla="*/ 0 h 326"/>
                              <a:gd name="T10" fmla="*/ 208 w 282"/>
                              <a:gd name="T11" fmla="*/ 4 h 326"/>
                              <a:gd name="T12" fmla="*/ 240 w 282"/>
                              <a:gd name="T13" fmla="*/ 25 h 326"/>
                              <a:gd name="T14" fmla="*/ 257 w 282"/>
                              <a:gd name="T15" fmla="*/ 60 h 326"/>
                              <a:gd name="T16" fmla="*/ 278 w 282"/>
                              <a:gd name="T17" fmla="*/ 130 h 326"/>
                              <a:gd name="T18" fmla="*/ 282 w 282"/>
                              <a:gd name="T19" fmla="*/ 207 h 326"/>
                              <a:gd name="T20" fmla="*/ 271 w 282"/>
                              <a:gd name="T21" fmla="*/ 263 h 326"/>
                              <a:gd name="T22" fmla="*/ 250 w 282"/>
                              <a:gd name="T23" fmla="*/ 298 h 326"/>
                              <a:gd name="T24" fmla="*/ 215 w 282"/>
                              <a:gd name="T25" fmla="*/ 319 h 326"/>
                              <a:gd name="T26" fmla="*/ 187 w 282"/>
                              <a:gd name="T27" fmla="*/ 326 h 326"/>
                              <a:gd name="T28" fmla="*/ 145 w 282"/>
                              <a:gd name="T29" fmla="*/ 315 h 326"/>
                              <a:gd name="T30" fmla="*/ 123 w 282"/>
                              <a:gd name="T31" fmla="*/ 284 h 326"/>
                              <a:gd name="T32" fmla="*/ 102 w 282"/>
                              <a:gd name="T33" fmla="*/ 238 h 326"/>
                              <a:gd name="T34" fmla="*/ 85 w 282"/>
                              <a:gd name="T35" fmla="*/ 186 h 326"/>
                              <a:gd name="T36" fmla="*/ 53 w 282"/>
                              <a:gd name="T37" fmla="*/ 207 h 326"/>
                              <a:gd name="T38" fmla="*/ 18 w 282"/>
                              <a:gd name="T39" fmla="*/ 221 h 326"/>
                              <a:gd name="T40" fmla="*/ 4 w 282"/>
                              <a:gd name="T41" fmla="*/ 221 h 326"/>
                              <a:gd name="T42" fmla="*/ 0 w 282"/>
                              <a:gd name="T43" fmla="*/ 207 h 326"/>
                              <a:gd name="T44" fmla="*/ 7 w 282"/>
                              <a:gd name="T45" fmla="*/ 189 h 326"/>
                              <a:gd name="T46" fmla="*/ 60 w 282"/>
                              <a:gd name="T47" fmla="*/ 168 h 326"/>
                              <a:gd name="T48" fmla="*/ 81 w 282"/>
                              <a:gd name="T49" fmla="*/ 137 h 32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w 282"/>
                              <a:gd name="T76" fmla="*/ 0 h 326"/>
                              <a:gd name="T77" fmla="*/ 282 w 282"/>
                              <a:gd name="T78" fmla="*/ 326 h 326"/>
                            </a:gdLst>
                            <a:ahLst/>
                            <a:cxnLst>
                              <a:cxn ang="T50">
                                <a:pos x="T0" y="T1"/>
                              </a:cxn>
                              <a:cxn ang="T51">
                                <a:pos x="T2" y="T3"/>
                              </a:cxn>
                              <a:cxn ang="T52">
                                <a:pos x="T4" y="T5"/>
                              </a:cxn>
                              <a:cxn ang="T53">
                                <a:pos x="T6" y="T7"/>
                              </a:cxn>
                              <a:cxn ang="T54">
                                <a:pos x="T8" y="T9"/>
                              </a:cxn>
                              <a:cxn ang="T55">
                                <a:pos x="T10" y="T11"/>
                              </a:cxn>
                              <a:cxn ang="T56">
                                <a:pos x="T12" y="T13"/>
                              </a:cxn>
                              <a:cxn ang="T57">
                                <a:pos x="T14" y="T15"/>
                              </a:cxn>
                              <a:cxn ang="T58">
                                <a:pos x="T16" y="T17"/>
                              </a:cxn>
                              <a:cxn ang="T59">
                                <a:pos x="T18" y="T19"/>
                              </a:cxn>
                              <a:cxn ang="T60">
                                <a:pos x="T20" y="T21"/>
                              </a:cxn>
                              <a:cxn ang="T61">
                                <a:pos x="T22" y="T23"/>
                              </a:cxn>
                              <a:cxn ang="T62">
                                <a:pos x="T24" y="T25"/>
                              </a:cxn>
                              <a:cxn ang="T63">
                                <a:pos x="T26" y="T27"/>
                              </a:cxn>
                              <a:cxn ang="T64">
                                <a:pos x="T28" y="T29"/>
                              </a:cxn>
                              <a:cxn ang="T65">
                                <a:pos x="T30" y="T31"/>
                              </a:cxn>
                              <a:cxn ang="T66">
                                <a:pos x="T32" y="T33"/>
                              </a:cxn>
                              <a:cxn ang="T67">
                                <a:pos x="T34" y="T35"/>
                              </a:cxn>
                              <a:cxn ang="T68">
                                <a:pos x="T36" y="T37"/>
                              </a:cxn>
                              <a:cxn ang="T69">
                                <a:pos x="T38" y="T39"/>
                              </a:cxn>
                              <a:cxn ang="T70">
                                <a:pos x="T40" y="T41"/>
                              </a:cxn>
                              <a:cxn ang="T71">
                                <a:pos x="T42" y="T43"/>
                              </a:cxn>
                              <a:cxn ang="T72">
                                <a:pos x="T44" y="T45"/>
                              </a:cxn>
                              <a:cxn ang="T73">
                                <a:pos x="T46" y="T47"/>
                              </a:cxn>
                              <a:cxn ang="T74">
                                <a:pos x="T48" y="T49"/>
                              </a:cxn>
                            </a:cxnLst>
                            <a:rect l="T75" t="T76" r="T77" b="T78"/>
                            <a:pathLst>
                              <a:path w="282" h="326">
                                <a:moveTo>
                                  <a:pt x="81" y="137"/>
                                </a:moveTo>
                                <a:lnTo>
                                  <a:pt x="78" y="84"/>
                                </a:lnTo>
                                <a:lnTo>
                                  <a:pt x="88" y="35"/>
                                </a:lnTo>
                                <a:lnTo>
                                  <a:pt x="127" y="7"/>
                                </a:lnTo>
                                <a:lnTo>
                                  <a:pt x="173" y="0"/>
                                </a:lnTo>
                                <a:lnTo>
                                  <a:pt x="208" y="4"/>
                                </a:lnTo>
                                <a:lnTo>
                                  <a:pt x="240" y="25"/>
                                </a:lnTo>
                                <a:lnTo>
                                  <a:pt x="257" y="60"/>
                                </a:lnTo>
                                <a:lnTo>
                                  <a:pt x="278" y="130"/>
                                </a:lnTo>
                                <a:lnTo>
                                  <a:pt x="282" y="207"/>
                                </a:lnTo>
                                <a:lnTo>
                                  <a:pt x="271" y="263"/>
                                </a:lnTo>
                                <a:lnTo>
                                  <a:pt x="250" y="298"/>
                                </a:lnTo>
                                <a:lnTo>
                                  <a:pt x="215" y="319"/>
                                </a:lnTo>
                                <a:lnTo>
                                  <a:pt x="187" y="326"/>
                                </a:lnTo>
                                <a:lnTo>
                                  <a:pt x="145" y="315"/>
                                </a:lnTo>
                                <a:lnTo>
                                  <a:pt x="123" y="284"/>
                                </a:lnTo>
                                <a:lnTo>
                                  <a:pt x="102" y="238"/>
                                </a:lnTo>
                                <a:lnTo>
                                  <a:pt x="85" y="186"/>
                                </a:lnTo>
                                <a:lnTo>
                                  <a:pt x="53" y="207"/>
                                </a:lnTo>
                                <a:lnTo>
                                  <a:pt x="18" y="221"/>
                                </a:lnTo>
                                <a:lnTo>
                                  <a:pt x="4" y="221"/>
                                </a:lnTo>
                                <a:lnTo>
                                  <a:pt x="0" y="207"/>
                                </a:lnTo>
                                <a:lnTo>
                                  <a:pt x="7" y="189"/>
                                </a:lnTo>
                                <a:lnTo>
                                  <a:pt x="60" y="168"/>
                                </a:lnTo>
                                <a:lnTo>
                                  <a:pt x="81" y="1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grpSp>
                        <p:nvGrpSpPr>
                          <p:cNvPr id="51338" name="Group 3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1212" y="1104"/>
                            <a:ext cx="277" cy="235"/>
                            <a:chOff x="1590" y="1104"/>
                            <a:chExt cx="277" cy="235"/>
                          </a:xfrm>
                        </p:grpSpPr>
                        <p:sp>
                          <p:nvSpPr>
                            <p:cNvPr id="51339" name="Freeform 3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83" y="1257"/>
                              <a:ext cx="184" cy="82"/>
                            </a:xfrm>
                            <a:custGeom>
                              <a:avLst/>
                              <a:gdLst>
                                <a:gd name="T0" fmla="*/ 13 w 184"/>
                                <a:gd name="T1" fmla="*/ 82 h 82"/>
                                <a:gd name="T2" fmla="*/ 0 w 184"/>
                                <a:gd name="T3" fmla="*/ 71 h 82"/>
                                <a:gd name="T4" fmla="*/ 0 w 184"/>
                                <a:gd name="T5" fmla="*/ 45 h 82"/>
                                <a:gd name="T6" fmla="*/ 16 w 184"/>
                                <a:gd name="T7" fmla="*/ 17 h 82"/>
                                <a:gd name="T8" fmla="*/ 36 w 184"/>
                                <a:gd name="T9" fmla="*/ 9 h 82"/>
                                <a:gd name="T10" fmla="*/ 61 w 184"/>
                                <a:gd name="T11" fmla="*/ 22 h 82"/>
                                <a:gd name="T12" fmla="*/ 86 w 184"/>
                                <a:gd name="T13" fmla="*/ 19 h 82"/>
                                <a:gd name="T14" fmla="*/ 102 w 184"/>
                                <a:gd name="T15" fmla="*/ 0 h 82"/>
                                <a:gd name="T16" fmla="*/ 123 w 184"/>
                                <a:gd name="T17" fmla="*/ 2 h 82"/>
                                <a:gd name="T18" fmla="*/ 155 w 184"/>
                                <a:gd name="T19" fmla="*/ 15 h 82"/>
                                <a:gd name="T20" fmla="*/ 182 w 184"/>
                                <a:gd name="T21" fmla="*/ 13 h 82"/>
                                <a:gd name="T22" fmla="*/ 184 w 184"/>
                                <a:gd name="T23" fmla="*/ 32 h 82"/>
                                <a:gd name="T24" fmla="*/ 175 w 184"/>
                                <a:gd name="T25" fmla="*/ 45 h 82"/>
                                <a:gd name="T26" fmla="*/ 141 w 184"/>
                                <a:gd name="T27" fmla="*/ 43 h 82"/>
                                <a:gd name="T28" fmla="*/ 118 w 184"/>
                                <a:gd name="T29" fmla="*/ 39 h 82"/>
                                <a:gd name="T30" fmla="*/ 105 w 184"/>
                                <a:gd name="T31" fmla="*/ 48 h 82"/>
                                <a:gd name="T32" fmla="*/ 91 w 184"/>
                                <a:gd name="T33" fmla="*/ 67 h 82"/>
                                <a:gd name="T34" fmla="*/ 66 w 184"/>
                                <a:gd name="T35" fmla="*/ 62 h 82"/>
                                <a:gd name="T36" fmla="*/ 54 w 184"/>
                                <a:gd name="T37" fmla="*/ 56 h 82"/>
                                <a:gd name="T38" fmla="*/ 45 w 184"/>
                                <a:gd name="T39" fmla="*/ 63 h 82"/>
                                <a:gd name="T40" fmla="*/ 32 w 184"/>
                                <a:gd name="T41" fmla="*/ 76 h 82"/>
                                <a:gd name="T42" fmla="*/ 13 w 184"/>
                                <a:gd name="T43" fmla="*/ 82 h 82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84"/>
                                <a:gd name="T67" fmla="*/ 0 h 82"/>
                                <a:gd name="T68" fmla="*/ 184 w 184"/>
                                <a:gd name="T69" fmla="*/ 82 h 82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84" h="82">
                                  <a:moveTo>
                                    <a:pt x="13" y="82"/>
                                  </a:moveTo>
                                  <a:lnTo>
                                    <a:pt x="0" y="71"/>
                                  </a:lnTo>
                                  <a:lnTo>
                                    <a:pt x="0" y="45"/>
                                  </a:lnTo>
                                  <a:lnTo>
                                    <a:pt x="16" y="17"/>
                                  </a:lnTo>
                                  <a:lnTo>
                                    <a:pt x="36" y="9"/>
                                  </a:lnTo>
                                  <a:lnTo>
                                    <a:pt x="61" y="22"/>
                                  </a:lnTo>
                                  <a:lnTo>
                                    <a:pt x="86" y="19"/>
                                  </a:lnTo>
                                  <a:lnTo>
                                    <a:pt x="102" y="0"/>
                                  </a:lnTo>
                                  <a:lnTo>
                                    <a:pt x="123" y="2"/>
                                  </a:lnTo>
                                  <a:lnTo>
                                    <a:pt x="155" y="15"/>
                                  </a:lnTo>
                                  <a:lnTo>
                                    <a:pt x="182" y="13"/>
                                  </a:lnTo>
                                  <a:lnTo>
                                    <a:pt x="184" y="32"/>
                                  </a:lnTo>
                                  <a:lnTo>
                                    <a:pt x="175" y="45"/>
                                  </a:lnTo>
                                  <a:lnTo>
                                    <a:pt x="141" y="43"/>
                                  </a:lnTo>
                                  <a:lnTo>
                                    <a:pt x="118" y="39"/>
                                  </a:lnTo>
                                  <a:lnTo>
                                    <a:pt x="105" y="48"/>
                                  </a:lnTo>
                                  <a:lnTo>
                                    <a:pt x="91" y="67"/>
                                  </a:lnTo>
                                  <a:lnTo>
                                    <a:pt x="66" y="62"/>
                                  </a:lnTo>
                                  <a:lnTo>
                                    <a:pt x="54" y="56"/>
                                  </a:lnTo>
                                  <a:lnTo>
                                    <a:pt x="45" y="63"/>
                                  </a:lnTo>
                                  <a:lnTo>
                                    <a:pt x="32" y="76"/>
                                  </a:lnTo>
                                  <a:lnTo>
                                    <a:pt x="13" y="8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1340" name="Freeform 36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54" y="1193"/>
                              <a:ext cx="178" cy="114"/>
                            </a:xfrm>
                            <a:custGeom>
                              <a:avLst/>
                              <a:gdLst>
                                <a:gd name="T0" fmla="*/ 23 w 178"/>
                                <a:gd name="T1" fmla="*/ 114 h 114"/>
                                <a:gd name="T2" fmla="*/ 11 w 178"/>
                                <a:gd name="T3" fmla="*/ 108 h 114"/>
                                <a:gd name="T4" fmla="*/ 0 w 178"/>
                                <a:gd name="T5" fmla="*/ 79 h 114"/>
                                <a:gd name="T6" fmla="*/ 11 w 178"/>
                                <a:gd name="T7" fmla="*/ 51 h 114"/>
                                <a:gd name="T8" fmla="*/ 27 w 178"/>
                                <a:gd name="T9" fmla="*/ 39 h 114"/>
                                <a:gd name="T10" fmla="*/ 56 w 178"/>
                                <a:gd name="T11" fmla="*/ 42 h 114"/>
                                <a:gd name="T12" fmla="*/ 76 w 178"/>
                                <a:gd name="T13" fmla="*/ 35 h 114"/>
                                <a:gd name="T14" fmla="*/ 90 w 178"/>
                                <a:gd name="T15" fmla="*/ 13 h 114"/>
                                <a:gd name="T16" fmla="*/ 111 w 178"/>
                                <a:gd name="T17" fmla="*/ 4 h 114"/>
                                <a:gd name="T18" fmla="*/ 146 w 178"/>
                                <a:gd name="T19" fmla="*/ 9 h 114"/>
                                <a:gd name="T20" fmla="*/ 171 w 178"/>
                                <a:gd name="T21" fmla="*/ 0 h 114"/>
                                <a:gd name="T22" fmla="*/ 178 w 178"/>
                                <a:gd name="T23" fmla="*/ 17 h 114"/>
                                <a:gd name="T24" fmla="*/ 171 w 178"/>
                                <a:gd name="T25" fmla="*/ 33 h 114"/>
                                <a:gd name="T26" fmla="*/ 140 w 178"/>
                                <a:gd name="T27" fmla="*/ 42 h 114"/>
                                <a:gd name="T28" fmla="*/ 120 w 178"/>
                                <a:gd name="T29" fmla="*/ 40 h 114"/>
                                <a:gd name="T30" fmla="*/ 108 w 178"/>
                                <a:gd name="T31" fmla="*/ 57 h 114"/>
                                <a:gd name="T32" fmla="*/ 97 w 178"/>
                                <a:gd name="T33" fmla="*/ 79 h 114"/>
                                <a:gd name="T34" fmla="*/ 72 w 178"/>
                                <a:gd name="T35" fmla="*/ 81 h 114"/>
                                <a:gd name="T36" fmla="*/ 59 w 178"/>
                                <a:gd name="T37" fmla="*/ 79 h 114"/>
                                <a:gd name="T38" fmla="*/ 47 w 178"/>
                                <a:gd name="T39" fmla="*/ 88 h 114"/>
                                <a:gd name="T40" fmla="*/ 41 w 178"/>
                                <a:gd name="T41" fmla="*/ 99 h 114"/>
                                <a:gd name="T42" fmla="*/ 23 w 178"/>
                                <a:gd name="T43" fmla="*/ 114 h 114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78"/>
                                <a:gd name="T67" fmla="*/ 0 h 114"/>
                                <a:gd name="T68" fmla="*/ 178 w 178"/>
                                <a:gd name="T69" fmla="*/ 114 h 114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78" h="114">
                                  <a:moveTo>
                                    <a:pt x="23" y="114"/>
                                  </a:moveTo>
                                  <a:lnTo>
                                    <a:pt x="11" y="108"/>
                                  </a:lnTo>
                                  <a:lnTo>
                                    <a:pt x="0" y="79"/>
                                  </a:lnTo>
                                  <a:lnTo>
                                    <a:pt x="11" y="51"/>
                                  </a:lnTo>
                                  <a:lnTo>
                                    <a:pt x="27" y="39"/>
                                  </a:lnTo>
                                  <a:lnTo>
                                    <a:pt x="56" y="42"/>
                                  </a:lnTo>
                                  <a:lnTo>
                                    <a:pt x="76" y="35"/>
                                  </a:lnTo>
                                  <a:lnTo>
                                    <a:pt x="90" y="13"/>
                                  </a:lnTo>
                                  <a:lnTo>
                                    <a:pt x="111" y="4"/>
                                  </a:lnTo>
                                  <a:lnTo>
                                    <a:pt x="146" y="9"/>
                                  </a:lnTo>
                                  <a:lnTo>
                                    <a:pt x="171" y="0"/>
                                  </a:lnTo>
                                  <a:lnTo>
                                    <a:pt x="178" y="17"/>
                                  </a:lnTo>
                                  <a:lnTo>
                                    <a:pt x="171" y="33"/>
                                  </a:lnTo>
                                  <a:lnTo>
                                    <a:pt x="140" y="42"/>
                                  </a:lnTo>
                                  <a:lnTo>
                                    <a:pt x="120" y="40"/>
                                  </a:lnTo>
                                  <a:lnTo>
                                    <a:pt x="108" y="57"/>
                                  </a:lnTo>
                                  <a:lnTo>
                                    <a:pt x="97" y="79"/>
                                  </a:lnTo>
                                  <a:lnTo>
                                    <a:pt x="72" y="81"/>
                                  </a:lnTo>
                                  <a:lnTo>
                                    <a:pt x="59" y="79"/>
                                  </a:lnTo>
                                  <a:lnTo>
                                    <a:pt x="47" y="88"/>
                                  </a:lnTo>
                                  <a:lnTo>
                                    <a:pt x="41" y="99"/>
                                  </a:lnTo>
                                  <a:lnTo>
                                    <a:pt x="23" y="114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1341" name="Freeform 3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30" y="1154"/>
                              <a:ext cx="161" cy="138"/>
                            </a:xfrm>
                            <a:custGeom>
                              <a:avLst/>
                              <a:gdLst>
                                <a:gd name="T0" fmla="*/ 31 w 161"/>
                                <a:gd name="T1" fmla="*/ 138 h 138"/>
                                <a:gd name="T2" fmla="*/ 16 w 161"/>
                                <a:gd name="T3" fmla="*/ 133 h 138"/>
                                <a:gd name="T4" fmla="*/ 0 w 161"/>
                                <a:gd name="T5" fmla="*/ 109 h 138"/>
                                <a:gd name="T6" fmla="*/ 5 w 161"/>
                                <a:gd name="T7" fmla="*/ 78 h 138"/>
                                <a:gd name="T8" fmla="*/ 16 w 161"/>
                                <a:gd name="T9" fmla="*/ 65 h 138"/>
                                <a:gd name="T10" fmla="*/ 43 w 161"/>
                                <a:gd name="T11" fmla="*/ 62 h 138"/>
                                <a:gd name="T12" fmla="*/ 65 w 161"/>
                                <a:gd name="T13" fmla="*/ 51 h 138"/>
                                <a:gd name="T14" fmla="*/ 72 w 161"/>
                                <a:gd name="T15" fmla="*/ 25 h 138"/>
                                <a:gd name="T16" fmla="*/ 92 w 161"/>
                                <a:gd name="T17" fmla="*/ 15 h 138"/>
                                <a:gd name="T18" fmla="*/ 127 w 161"/>
                                <a:gd name="T19" fmla="*/ 13 h 138"/>
                                <a:gd name="T20" fmla="*/ 148 w 161"/>
                                <a:gd name="T21" fmla="*/ 0 h 138"/>
                                <a:gd name="T22" fmla="*/ 161 w 161"/>
                                <a:gd name="T23" fmla="*/ 13 h 138"/>
                                <a:gd name="T24" fmla="*/ 156 w 161"/>
                                <a:gd name="T25" fmla="*/ 25 h 138"/>
                                <a:gd name="T26" fmla="*/ 128 w 161"/>
                                <a:gd name="T27" fmla="*/ 44 h 138"/>
                                <a:gd name="T28" fmla="*/ 107 w 161"/>
                                <a:gd name="T29" fmla="*/ 49 h 138"/>
                                <a:gd name="T30" fmla="*/ 99 w 161"/>
                                <a:gd name="T31" fmla="*/ 65 h 138"/>
                                <a:gd name="T32" fmla="*/ 94 w 161"/>
                                <a:gd name="T33" fmla="*/ 91 h 138"/>
                                <a:gd name="T34" fmla="*/ 69 w 161"/>
                                <a:gd name="T35" fmla="*/ 98 h 138"/>
                                <a:gd name="T36" fmla="*/ 54 w 161"/>
                                <a:gd name="T37" fmla="*/ 94 h 138"/>
                                <a:gd name="T38" fmla="*/ 45 w 161"/>
                                <a:gd name="T39" fmla="*/ 105 h 138"/>
                                <a:gd name="T40" fmla="*/ 40 w 161"/>
                                <a:gd name="T41" fmla="*/ 123 h 138"/>
                                <a:gd name="T42" fmla="*/ 31 w 161"/>
                                <a:gd name="T43" fmla="*/ 138 h 138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61"/>
                                <a:gd name="T67" fmla="*/ 0 h 138"/>
                                <a:gd name="T68" fmla="*/ 161 w 161"/>
                                <a:gd name="T69" fmla="*/ 138 h 138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61" h="138">
                                  <a:moveTo>
                                    <a:pt x="31" y="138"/>
                                  </a:moveTo>
                                  <a:lnTo>
                                    <a:pt x="16" y="133"/>
                                  </a:lnTo>
                                  <a:lnTo>
                                    <a:pt x="0" y="109"/>
                                  </a:lnTo>
                                  <a:lnTo>
                                    <a:pt x="5" y="78"/>
                                  </a:lnTo>
                                  <a:lnTo>
                                    <a:pt x="16" y="65"/>
                                  </a:lnTo>
                                  <a:lnTo>
                                    <a:pt x="43" y="62"/>
                                  </a:lnTo>
                                  <a:lnTo>
                                    <a:pt x="65" y="51"/>
                                  </a:lnTo>
                                  <a:lnTo>
                                    <a:pt x="72" y="25"/>
                                  </a:lnTo>
                                  <a:lnTo>
                                    <a:pt x="92" y="15"/>
                                  </a:lnTo>
                                  <a:lnTo>
                                    <a:pt x="127" y="13"/>
                                  </a:lnTo>
                                  <a:lnTo>
                                    <a:pt x="148" y="0"/>
                                  </a:lnTo>
                                  <a:lnTo>
                                    <a:pt x="161" y="13"/>
                                  </a:lnTo>
                                  <a:lnTo>
                                    <a:pt x="156" y="25"/>
                                  </a:lnTo>
                                  <a:lnTo>
                                    <a:pt x="128" y="44"/>
                                  </a:lnTo>
                                  <a:lnTo>
                                    <a:pt x="107" y="49"/>
                                  </a:lnTo>
                                  <a:lnTo>
                                    <a:pt x="99" y="65"/>
                                  </a:lnTo>
                                  <a:lnTo>
                                    <a:pt x="94" y="91"/>
                                  </a:lnTo>
                                  <a:lnTo>
                                    <a:pt x="69" y="98"/>
                                  </a:lnTo>
                                  <a:lnTo>
                                    <a:pt x="54" y="94"/>
                                  </a:lnTo>
                                  <a:lnTo>
                                    <a:pt x="45" y="105"/>
                                  </a:lnTo>
                                  <a:lnTo>
                                    <a:pt x="40" y="123"/>
                                  </a:lnTo>
                                  <a:lnTo>
                                    <a:pt x="31" y="1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1342" name="Freeform 3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0" y="1104"/>
                              <a:ext cx="123" cy="174"/>
                            </a:xfrm>
                            <a:custGeom>
                              <a:avLst/>
                              <a:gdLst>
                                <a:gd name="T0" fmla="*/ 48 w 123"/>
                                <a:gd name="T1" fmla="*/ 172 h 174"/>
                                <a:gd name="T2" fmla="*/ 31 w 123"/>
                                <a:gd name="T3" fmla="*/ 174 h 174"/>
                                <a:gd name="T4" fmla="*/ 9 w 123"/>
                                <a:gd name="T5" fmla="*/ 158 h 174"/>
                                <a:gd name="T6" fmla="*/ 0 w 123"/>
                                <a:gd name="T7" fmla="*/ 131 h 174"/>
                                <a:gd name="T8" fmla="*/ 4 w 123"/>
                                <a:gd name="T9" fmla="*/ 113 h 174"/>
                                <a:gd name="T10" fmla="*/ 29 w 123"/>
                                <a:gd name="T11" fmla="*/ 97 h 174"/>
                                <a:gd name="T12" fmla="*/ 46 w 123"/>
                                <a:gd name="T13" fmla="*/ 79 h 174"/>
                                <a:gd name="T14" fmla="*/ 46 w 123"/>
                                <a:gd name="T15" fmla="*/ 52 h 174"/>
                                <a:gd name="T16" fmla="*/ 59 w 123"/>
                                <a:gd name="T17" fmla="*/ 39 h 174"/>
                                <a:gd name="T18" fmla="*/ 90 w 123"/>
                                <a:gd name="T19" fmla="*/ 22 h 174"/>
                                <a:gd name="T20" fmla="*/ 106 w 123"/>
                                <a:gd name="T21" fmla="*/ 0 h 174"/>
                                <a:gd name="T22" fmla="*/ 121 w 123"/>
                                <a:gd name="T23" fmla="*/ 7 h 174"/>
                                <a:gd name="T24" fmla="*/ 123 w 123"/>
                                <a:gd name="T25" fmla="*/ 22 h 174"/>
                                <a:gd name="T26" fmla="*/ 105 w 123"/>
                                <a:gd name="T27" fmla="*/ 47 h 174"/>
                                <a:gd name="T28" fmla="*/ 84 w 123"/>
                                <a:gd name="T29" fmla="*/ 61 h 174"/>
                                <a:gd name="T30" fmla="*/ 86 w 123"/>
                                <a:gd name="T31" fmla="*/ 81 h 174"/>
                                <a:gd name="T32" fmla="*/ 90 w 123"/>
                                <a:gd name="T33" fmla="*/ 104 h 174"/>
                                <a:gd name="T34" fmla="*/ 68 w 123"/>
                                <a:gd name="T35" fmla="*/ 118 h 174"/>
                                <a:gd name="T36" fmla="*/ 59 w 123"/>
                                <a:gd name="T37" fmla="*/ 124 h 174"/>
                                <a:gd name="T38" fmla="*/ 51 w 123"/>
                                <a:gd name="T39" fmla="*/ 138 h 174"/>
                                <a:gd name="T40" fmla="*/ 50 w 123"/>
                                <a:gd name="T41" fmla="*/ 152 h 174"/>
                                <a:gd name="T42" fmla="*/ 48 w 123"/>
                                <a:gd name="T43" fmla="*/ 172 h 174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23"/>
                                <a:gd name="T67" fmla="*/ 0 h 174"/>
                                <a:gd name="T68" fmla="*/ 123 w 123"/>
                                <a:gd name="T69" fmla="*/ 174 h 174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23" h="174">
                                  <a:moveTo>
                                    <a:pt x="48" y="172"/>
                                  </a:moveTo>
                                  <a:lnTo>
                                    <a:pt x="31" y="174"/>
                                  </a:lnTo>
                                  <a:lnTo>
                                    <a:pt x="9" y="158"/>
                                  </a:lnTo>
                                  <a:lnTo>
                                    <a:pt x="0" y="131"/>
                                  </a:lnTo>
                                  <a:lnTo>
                                    <a:pt x="4" y="113"/>
                                  </a:lnTo>
                                  <a:lnTo>
                                    <a:pt x="29" y="97"/>
                                  </a:lnTo>
                                  <a:lnTo>
                                    <a:pt x="46" y="79"/>
                                  </a:lnTo>
                                  <a:lnTo>
                                    <a:pt x="46" y="52"/>
                                  </a:lnTo>
                                  <a:lnTo>
                                    <a:pt x="59" y="39"/>
                                  </a:lnTo>
                                  <a:lnTo>
                                    <a:pt x="90" y="22"/>
                                  </a:lnTo>
                                  <a:lnTo>
                                    <a:pt x="106" y="0"/>
                                  </a:lnTo>
                                  <a:lnTo>
                                    <a:pt x="121" y="7"/>
                                  </a:lnTo>
                                  <a:lnTo>
                                    <a:pt x="123" y="22"/>
                                  </a:lnTo>
                                  <a:lnTo>
                                    <a:pt x="105" y="47"/>
                                  </a:lnTo>
                                  <a:lnTo>
                                    <a:pt x="84" y="61"/>
                                  </a:lnTo>
                                  <a:lnTo>
                                    <a:pt x="86" y="81"/>
                                  </a:lnTo>
                                  <a:lnTo>
                                    <a:pt x="90" y="104"/>
                                  </a:lnTo>
                                  <a:lnTo>
                                    <a:pt x="68" y="118"/>
                                  </a:lnTo>
                                  <a:lnTo>
                                    <a:pt x="59" y="124"/>
                                  </a:lnTo>
                                  <a:lnTo>
                                    <a:pt x="51" y="138"/>
                                  </a:lnTo>
                                  <a:lnTo>
                                    <a:pt x="50" y="152"/>
                                  </a:lnTo>
                                  <a:lnTo>
                                    <a:pt x="48" y="17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</p:grpSp>
                    </p:grpSp>
                    <p:grpSp>
                      <p:nvGrpSpPr>
                        <p:cNvPr id="51326" name="Group 39"/>
                        <p:cNvGrpSpPr>
                          <a:grpSpLocks/>
                        </p:cNvGrpSpPr>
                        <p:nvPr/>
                      </p:nvGrpSpPr>
                      <p:grpSpPr bwMode="auto">
                        <a:xfrm rot="4286940" flipH="1">
                          <a:off x="1038" y="766"/>
                          <a:ext cx="141" cy="50"/>
                          <a:chOff x="4032" y="2817"/>
                          <a:chExt cx="417" cy="635"/>
                        </a:xfrm>
                      </p:grpSpPr>
                      <p:sp>
                        <p:nvSpPr>
                          <p:cNvPr id="51330" name="Oval 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2" y="2817"/>
                            <a:ext cx="417" cy="635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  <p:sp>
                        <p:nvSpPr>
                          <p:cNvPr id="51331" name="Oval 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80" y="2928"/>
                            <a:ext cx="240" cy="240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</p:grpSp>
                    <p:grpSp>
                      <p:nvGrpSpPr>
                        <p:cNvPr id="51327" name="Group 42"/>
                        <p:cNvGrpSpPr>
                          <a:grpSpLocks/>
                        </p:cNvGrpSpPr>
                        <p:nvPr/>
                      </p:nvGrpSpPr>
                      <p:grpSpPr bwMode="auto">
                        <a:xfrm rot="4286940" flipH="1">
                          <a:off x="962" y="766"/>
                          <a:ext cx="141" cy="50"/>
                          <a:chOff x="4032" y="2817"/>
                          <a:chExt cx="417" cy="635"/>
                        </a:xfrm>
                      </p:grpSpPr>
                      <p:sp>
                        <p:nvSpPr>
                          <p:cNvPr id="51328" name="Oval 4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2" y="2817"/>
                            <a:ext cx="417" cy="635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  <p:sp>
                        <p:nvSpPr>
                          <p:cNvPr id="51329" name="Oval 4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80" y="2928"/>
                            <a:ext cx="240" cy="240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</p:grpSp>
                  </p:grpSp>
                  <p:sp>
                    <p:nvSpPr>
                      <p:cNvPr id="51324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98" y="1008"/>
                        <a:ext cx="198" cy="74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lIns="274320" rIns="274320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altLang="en-US" sz="2400"/>
                      </a:p>
                    </p:txBody>
                  </p:sp>
                </p:grpSp>
                <p:sp>
                  <p:nvSpPr>
                    <p:cNvPr id="51321" name="Freeform 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153" y="2448"/>
                      <a:ext cx="446" cy="375"/>
                    </a:xfrm>
                    <a:custGeom>
                      <a:avLst/>
                      <a:gdLst>
                        <a:gd name="T0" fmla="*/ 194 w 446"/>
                        <a:gd name="T1" fmla="*/ 93 h 375"/>
                        <a:gd name="T2" fmla="*/ 183 w 446"/>
                        <a:gd name="T3" fmla="*/ 57 h 375"/>
                        <a:gd name="T4" fmla="*/ 164 w 446"/>
                        <a:gd name="T5" fmla="*/ 22 h 375"/>
                        <a:gd name="T6" fmla="*/ 131 w 446"/>
                        <a:gd name="T7" fmla="*/ 0 h 375"/>
                        <a:gd name="T8" fmla="*/ 93 w 446"/>
                        <a:gd name="T9" fmla="*/ 0 h 375"/>
                        <a:gd name="T10" fmla="*/ 54 w 446"/>
                        <a:gd name="T11" fmla="*/ 13 h 375"/>
                        <a:gd name="T12" fmla="*/ 2 w 446"/>
                        <a:gd name="T13" fmla="*/ 57 h 375"/>
                        <a:gd name="T14" fmla="*/ 0 w 446"/>
                        <a:gd name="T15" fmla="*/ 79 h 375"/>
                        <a:gd name="T16" fmla="*/ 16 w 446"/>
                        <a:gd name="T17" fmla="*/ 115 h 375"/>
                        <a:gd name="T18" fmla="*/ 68 w 446"/>
                        <a:gd name="T19" fmla="*/ 159 h 375"/>
                        <a:gd name="T20" fmla="*/ 68 w 446"/>
                        <a:gd name="T21" fmla="*/ 177 h 375"/>
                        <a:gd name="T22" fmla="*/ 46 w 446"/>
                        <a:gd name="T23" fmla="*/ 203 h 375"/>
                        <a:gd name="T24" fmla="*/ 49 w 446"/>
                        <a:gd name="T25" fmla="*/ 225 h 375"/>
                        <a:gd name="T26" fmla="*/ 63 w 446"/>
                        <a:gd name="T27" fmla="*/ 234 h 375"/>
                        <a:gd name="T28" fmla="*/ 80 w 446"/>
                        <a:gd name="T29" fmla="*/ 243 h 375"/>
                        <a:gd name="T30" fmla="*/ 80 w 446"/>
                        <a:gd name="T31" fmla="*/ 265 h 375"/>
                        <a:gd name="T32" fmla="*/ 52 w 446"/>
                        <a:gd name="T33" fmla="*/ 305 h 375"/>
                        <a:gd name="T34" fmla="*/ 54 w 446"/>
                        <a:gd name="T35" fmla="*/ 322 h 375"/>
                        <a:gd name="T36" fmla="*/ 82 w 446"/>
                        <a:gd name="T37" fmla="*/ 344 h 375"/>
                        <a:gd name="T38" fmla="*/ 123 w 446"/>
                        <a:gd name="T39" fmla="*/ 327 h 375"/>
                        <a:gd name="T40" fmla="*/ 142 w 446"/>
                        <a:gd name="T41" fmla="*/ 331 h 375"/>
                        <a:gd name="T42" fmla="*/ 189 w 446"/>
                        <a:gd name="T43" fmla="*/ 340 h 375"/>
                        <a:gd name="T44" fmla="*/ 232 w 446"/>
                        <a:gd name="T45" fmla="*/ 366 h 375"/>
                        <a:gd name="T46" fmla="*/ 259 w 446"/>
                        <a:gd name="T47" fmla="*/ 375 h 375"/>
                        <a:gd name="T48" fmla="*/ 355 w 446"/>
                        <a:gd name="T49" fmla="*/ 356 h 375"/>
                        <a:gd name="T50" fmla="*/ 446 w 446"/>
                        <a:gd name="T51" fmla="*/ 273 h 375"/>
                        <a:gd name="T52" fmla="*/ 408 w 446"/>
                        <a:gd name="T53" fmla="*/ 349 h 375"/>
                        <a:gd name="T54" fmla="*/ 325 w 446"/>
                        <a:gd name="T55" fmla="*/ 364 h 375"/>
                        <a:gd name="T56" fmla="*/ 431 w 446"/>
                        <a:gd name="T57" fmla="*/ 303 h 375"/>
                        <a:gd name="T58" fmla="*/ 393 w 446"/>
                        <a:gd name="T59" fmla="*/ 273 h 375"/>
                        <a:gd name="T60" fmla="*/ 281 w 446"/>
                        <a:gd name="T61" fmla="*/ 260 h 375"/>
                        <a:gd name="T62" fmla="*/ 197 w 446"/>
                        <a:gd name="T63" fmla="*/ 247 h 375"/>
                        <a:gd name="T64" fmla="*/ 153 w 446"/>
                        <a:gd name="T65" fmla="*/ 238 h 375"/>
                        <a:gd name="T66" fmla="*/ 161 w 446"/>
                        <a:gd name="T67" fmla="*/ 221 h 375"/>
                        <a:gd name="T68" fmla="*/ 186 w 446"/>
                        <a:gd name="T69" fmla="*/ 199 h 375"/>
                        <a:gd name="T70" fmla="*/ 180 w 446"/>
                        <a:gd name="T71" fmla="*/ 172 h 375"/>
                        <a:gd name="T72" fmla="*/ 156 w 446"/>
                        <a:gd name="T73" fmla="*/ 146 h 375"/>
                        <a:gd name="T74" fmla="*/ 156 w 446"/>
                        <a:gd name="T75" fmla="*/ 124 h 375"/>
                        <a:gd name="T76" fmla="*/ 169 w 446"/>
                        <a:gd name="T77" fmla="*/ 75 h 375"/>
                        <a:gd name="T78" fmla="*/ 147 w 446"/>
                        <a:gd name="T79" fmla="*/ 167 h 375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446"/>
                        <a:gd name="T121" fmla="*/ 0 h 375"/>
                        <a:gd name="T122" fmla="*/ 446 w 446"/>
                        <a:gd name="T123" fmla="*/ 375 h 375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446" h="375">
                          <a:moveTo>
                            <a:pt x="194" y="93"/>
                          </a:moveTo>
                          <a:lnTo>
                            <a:pt x="183" y="57"/>
                          </a:lnTo>
                          <a:lnTo>
                            <a:pt x="164" y="22"/>
                          </a:lnTo>
                          <a:lnTo>
                            <a:pt x="131" y="0"/>
                          </a:lnTo>
                          <a:lnTo>
                            <a:pt x="93" y="0"/>
                          </a:lnTo>
                          <a:lnTo>
                            <a:pt x="54" y="13"/>
                          </a:lnTo>
                          <a:lnTo>
                            <a:pt x="2" y="57"/>
                          </a:lnTo>
                          <a:lnTo>
                            <a:pt x="0" y="79"/>
                          </a:lnTo>
                          <a:lnTo>
                            <a:pt x="16" y="115"/>
                          </a:lnTo>
                          <a:lnTo>
                            <a:pt x="68" y="159"/>
                          </a:lnTo>
                          <a:lnTo>
                            <a:pt x="68" y="177"/>
                          </a:lnTo>
                          <a:lnTo>
                            <a:pt x="46" y="203"/>
                          </a:lnTo>
                          <a:lnTo>
                            <a:pt x="49" y="225"/>
                          </a:lnTo>
                          <a:lnTo>
                            <a:pt x="63" y="234"/>
                          </a:lnTo>
                          <a:lnTo>
                            <a:pt x="80" y="243"/>
                          </a:lnTo>
                          <a:lnTo>
                            <a:pt x="80" y="265"/>
                          </a:lnTo>
                          <a:lnTo>
                            <a:pt x="52" y="305"/>
                          </a:lnTo>
                          <a:lnTo>
                            <a:pt x="54" y="322"/>
                          </a:lnTo>
                          <a:lnTo>
                            <a:pt x="82" y="344"/>
                          </a:lnTo>
                          <a:lnTo>
                            <a:pt x="123" y="327"/>
                          </a:lnTo>
                          <a:lnTo>
                            <a:pt x="142" y="331"/>
                          </a:lnTo>
                          <a:lnTo>
                            <a:pt x="189" y="340"/>
                          </a:lnTo>
                          <a:lnTo>
                            <a:pt x="232" y="366"/>
                          </a:lnTo>
                          <a:lnTo>
                            <a:pt x="259" y="375"/>
                          </a:lnTo>
                          <a:lnTo>
                            <a:pt x="355" y="356"/>
                          </a:lnTo>
                          <a:lnTo>
                            <a:pt x="446" y="273"/>
                          </a:lnTo>
                          <a:lnTo>
                            <a:pt x="408" y="349"/>
                          </a:lnTo>
                          <a:lnTo>
                            <a:pt x="325" y="364"/>
                          </a:lnTo>
                          <a:lnTo>
                            <a:pt x="431" y="303"/>
                          </a:lnTo>
                          <a:lnTo>
                            <a:pt x="393" y="273"/>
                          </a:lnTo>
                          <a:lnTo>
                            <a:pt x="281" y="260"/>
                          </a:lnTo>
                          <a:lnTo>
                            <a:pt x="197" y="247"/>
                          </a:lnTo>
                          <a:lnTo>
                            <a:pt x="153" y="238"/>
                          </a:lnTo>
                          <a:lnTo>
                            <a:pt x="161" y="221"/>
                          </a:lnTo>
                          <a:lnTo>
                            <a:pt x="186" y="199"/>
                          </a:lnTo>
                          <a:lnTo>
                            <a:pt x="180" y="172"/>
                          </a:lnTo>
                          <a:lnTo>
                            <a:pt x="156" y="146"/>
                          </a:lnTo>
                          <a:lnTo>
                            <a:pt x="156" y="124"/>
                          </a:lnTo>
                          <a:lnTo>
                            <a:pt x="169" y="75"/>
                          </a:lnTo>
                          <a:lnTo>
                            <a:pt x="147" y="167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322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1440" y="2304"/>
                      <a:ext cx="470" cy="320"/>
                    </a:xfrm>
                    <a:custGeom>
                      <a:avLst/>
                      <a:gdLst>
                        <a:gd name="T0" fmla="*/ 88 w 470"/>
                        <a:gd name="T1" fmla="*/ 0 h 320"/>
                        <a:gd name="T2" fmla="*/ 48 w 470"/>
                        <a:gd name="T3" fmla="*/ 9 h 320"/>
                        <a:gd name="T4" fmla="*/ 13 w 470"/>
                        <a:gd name="T5" fmla="*/ 77 h 320"/>
                        <a:gd name="T6" fmla="*/ 0 w 470"/>
                        <a:gd name="T7" fmla="*/ 133 h 320"/>
                        <a:gd name="T8" fmla="*/ 8 w 470"/>
                        <a:gd name="T9" fmla="*/ 133 h 320"/>
                        <a:gd name="T10" fmla="*/ 19 w 470"/>
                        <a:gd name="T11" fmla="*/ 124 h 320"/>
                        <a:gd name="T12" fmla="*/ 31 w 470"/>
                        <a:gd name="T13" fmla="*/ 133 h 320"/>
                        <a:gd name="T14" fmla="*/ 25 w 470"/>
                        <a:gd name="T15" fmla="*/ 152 h 320"/>
                        <a:gd name="T16" fmla="*/ 17 w 470"/>
                        <a:gd name="T17" fmla="*/ 181 h 320"/>
                        <a:gd name="T18" fmla="*/ 23 w 470"/>
                        <a:gd name="T19" fmla="*/ 206 h 320"/>
                        <a:gd name="T20" fmla="*/ 35 w 470"/>
                        <a:gd name="T21" fmla="*/ 200 h 320"/>
                        <a:gd name="T22" fmla="*/ 40 w 470"/>
                        <a:gd name="T23" fmla="*/ 220 h 320"/>
                        <a:gd name="T24" fmla="*/ 35 w 470"/>
                        <a:gd name="T25" fmla="*/ 253 h 320"/>
                        <a:gd name="T26" fmla="*/ 40 w 470"/>
                        <a:gd name="T27" fmla="*/ 301 h 320"/>
                        <a:gd name="T28" fmla="*/ 48 w 470"/>
                        <a:gd name="T29" fmla="*/ 320 h 320"/>
                        <a:gd name="T30" fmla="*/ 65 w 470"/>
                        <a:gd name="T31" fmla="*/ 320 h 320"/>
                        <a:gd name="T32" fmla="*/ 88 w 470"/>
                        <a:gd name="T33" fmla="*/ 306 h 320"/>
                        <a:gd name="T34" fmla="*/ 103 w 470"/>
                        <a:gd name="T35" fmla="*/ 301 h 320"/>
                        <a:gd name="T36" fmla="*/ 111 w 470"/>
                        <a:gd name="T37" fmla="*/ 291 h 320"/>
                        <a:gd name="T38" fmla="*/ 132 w 470"/>
                        <a:gd name="T39" fmla="*/ 282 h 320"/>
                        <a:gd name="T40" fmla="*/ 178 w 470"/>
                        <a:gd name="T41" fmla="*/ 291 h 320"/>
                        <a:gd name="T42" fmla="*/ 195 w 470"/>
                        <a:gd name="T43" fmla="*/ 301 h 320"/>
                        <a:gd name="T44" fmla="*/ 204 w 470"/>
                        <a:gd name="T45" fmla="*/ 277 h 320"/>
                        <a:gd name="T46" fmla="*/ 394 w 470"/>
                        <a:gd name="T47" fmla="*/ 264 h 320"/>
                        <a:gd name="T48" fmla="*/ 470 w 470"/>
                        <a:gd name="T49" fmla="*/ 219 h 320"/>
                        <a:gd name="T50" fmla="*/ 341 w 470"/>
                        <a:gd name="T51" fmla="*/ 205 h 320"/>
                        <a:gd name="T52" fmla="*/ 265 w 470"/>
                        <a:gd name="T53" fmla="*/ 205 h 320"/>
                        <a:gd name="T54" fmla="*/ 197 w 470"/>
                        <a:gd name="T55" fmla="*/ 205 h 320"/>
                        <a:gd name="T56" fmla="*/ 181 w 470"/>
                        <a:gd name="T57" fmla="*/ 177 h 320"/>
                        <a:gd name="T58" fmla="*/ 135 w 470"/>
                        <a:gd name="T59" fmla="*/ 177 h 320"/>
                        <a:gd name="T60" fmla="*/ 120 w 470"/>
                        <a:gd name="T61" fmla="*/ 172 h 320"/>
                        <a:gd name="T62" fmla="*/ 101 w 470"/>
                        <a:gd name="T63" fmla="*/ 162 h 320"/>
                        <a:gd name="T64" fmla="*/ 94 w 470"/>
                        <a:gd name="T65" fmla="*/ 143 h 320"/>
                        <a:gd name="T66" fmla="*/ 97 w 470"/>
                        <a:gd name="T67" fmla="*/ 124 h 320"/>
                        <a:gd name="T68" fmla="*/ 93 w 470"/>
                        <a:gd name="T69" fmla="*/ 106 h 320"/>
                        <a:gd name="T70" fmla="*/ 84 w 470"/>
                        <a:gd name="T71" fmla="*/ 91 h 320"/>
                        <a:gd name="T72" fmla="*/ 90 w 470"/>
                        <a:gd name="T73" fmla="*/ 67 h 320"/>
                        <a:gd name="T74" fmla="*/ 107 w 470"/>
                        <a:gd name="T75" fmla="*/ 52 h 320"/>
                        <a:gd name="T76" fmla="*/ 105 w 470"/>
                        <a:gd name="T77" fmla="*/ 29 h 320"/>
                        <a:gd name="T78" fmla="*/ 88 w 470"/>
                        <a:gd name="T79" fmla="*/ 0 h 320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470"/>
                        <a:gd name="T121" fmla="*/ 0 h 320"/>
                        <a:gd name="T122" fmla="*/ 470 w 470"/>
                        <a:gd name="T123" fmla="*/ 320 h 320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470" h="320">
                          <a:moveTo>
                            <a:pt x="88" y="0"/>
                          </a:moveTo>
                          <a:lnTo>
                            <a:pt x="48" y="9"/>
                          </a:lnTo>
                          <a:lnTo>
                            <a:pt x="13" y="77"/>
                          </a:lnTo>
                          <a:lnTo>
                            <a:pt x="0" y="133"/>
                          </a:lnTo>
                          <a:lnTo>
                            <a:pt x="8" y="133"/>
                          </a:lnTo>
                          <a:lnTo>
                            <a:pt x="19" y="124"/>
                          </a:lnTo>
                          <a:lnTo>
                            <a:pt x="31" y="133"/>
                          </a:lnTo>
                          <a:lnTo>
                            <a:pt x="25" y="152"/>
                          </a:lnTo>
                          <a:lnTo>
                            <a:pt x="17" y="181"/>
                          </a:lnTo>
                          <a:lnTo>
                            <a:pt x="23" y="206"/>
                          </a:lnTo>
                          <a:lnTo>
                            <a:pt x="35" y="200"/>
                          </a:lnTo>
                          <a:lnTo>
                            <a:pt x="40" y="220"/>
                          </a:lnTo>
                          <a:lnTo>
                            <a:pt x="35" y="253"/>
                          </a:lnTo>
                          <a:lnTo>
                            <a:pt x="40" y="301"/>
                          </a:lnTo>
                          <a:lnTo>
                            <a:pt x="48" y="320"/>
                          </a:lnTo>
                          <a:lnTo>
                            <a:pt x="65" y="320"/>
                          </a:lnTo>
                          <a:lnTo>
                            <a:pt x="88" y="306"/>
                          </a:lnTo>
                          <a:lnTo>
                            <a:pt x="103" y="301"/>
                          </a:lnTo>
                          <a:lnTo>
                            <a:pt x="111" y="291"/>
                          </a:lnTo>
                          <a:lnTo>
                            <a:pt x="132" y="282"/>
                          </a:lnTo>
                          <a:lnTo>
                            <a:pt x="178" y="291"/>
                          </a:lnTo>
                          <a:lnTo>
                            <a:pt x="195" y="301"/>
                          </a:lnTo>
                          <a:lnTo>
                            <a:pt x="204" y="277"/>
                          </a:lnTo>
                          <a:lnTo>
                            <a:pt x="394" y="264"/>
                          </a:lnTo>
                          <a:lnTo>
                            <a:pt x="470" y="219"/>
                          </a:lnTo>
                          <a:lnTo>
                            <a:pt x="341" y="205"/>
                          </a:lnTo>
                          <a:lnTo>
                            <a:pt x="265" y="205"/>
                          </a:lnTo>
                          <a:lnTo>
                            <a:pt x="197" y="205"/>
                          </a:lnTo>
                          <a:lnTo>
                            <a:pt x="181" y="177"/>
                          </a:lnTo>
                          <a:lnTo>
                            <a:pt x="135" y="177"/>
                          </a:lnTo>
                          <a:lnTo>
                            <a:pt x="120" y="172"/>
                          </a:lnTo>
                          <a:lnTo>
                            <a:pt x="101" y="162"/>
                          </a:lnTo>
                          <a:lnTo>
                            <a:pt x="94" y="143"/>
                          </a:lnTo>
                          <a:lnTo>
                            <a:pt x="97" y="124"/>
                          </a:lnTo>
                          <a:lnTo>
                            <a:pt x="93" y="106"/>
                          </a:lnTo>
                          <a:lnTo>
                            <a:pt x="84" y="91"/>
                          </a:lnTo>
                          <a:lnTo>
                            <a:pt x="90" y="67"/>
                          </a:lnTo>
                          <a:lnTo>
                            <a:pt x="107" y="52"/>
                          </a:lnTo>
                          <a:lnTo>
                            <a:pt x="105" y="29"/>
                          </a:lnTo>
                          <a:lnTo>
                            <a:pt x="88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1319" name="Rectangle 19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674492" y="2496979"/>
                    <a:ext cx="248787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2"/>
                        </a:solidFill>
                      </a:rPr>
                      <a:t>1</a:t>
                    </a:r>
                    <a:endParaRPr lang="en-CA" altLang="en-US" sz="1000">
                      <a:solidFill>
                        <a:schemeClr val="bg2"/>
                      </a:solidFill>
                    </a:endParaRPr>
                  </a:p>
                </p:txBody>
              </p:sp>
            </p:grpSp>
          </p:grpSp>
          <p:sp>
            <p:nvSpPr>
              <p:cNvPr id="51307" name="Rectangle 277"/>
              <p:cNvSpPr>
                <a:spLocks noChangeArrowheads="1"/>
              </p:cNvSpPr>
              <p:nvPr/>
            </p:nvSpPr>
            <p:spPr bwMode="auto">
              <a:xfrm>
                <a:off x="5334000" y="2886722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sky blue</a:t>
                </a:r>
              </a:p>
            </p:txBody>
          </p:sp>
          <p:sp>
            <p:nvSpPr>
              <p:cNvPr id="51308" name="Rectangle 278"/>
              <p:cNvSpPr>
                <a:spLocks noChangeArrowheads="1"/>
              </p:cNvSpPr>
              <p:nvPr/>
            </p:nvSpPr>
            <p:spPr bwMode="auto">
              <a:xfrm>
                <a:off x="6934200" y="2916237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 sky blue</a:t>
                </a:r>
              </a:p>
            </p:txBody>
          </p:sp>
          <p:grpSp>
            <p:nvGrpSpPr>
              <p:cNvPr id="51309" name="Group 446"/>
              <p:cNvGrpSpPr>
                <a:grpSpLocks/>
              </p:cNvGrpSpPr>
              <p:nvPr/>
            </p:nvGrpSpPr>
            <p:grpSpPr bwMode="auto">
              <a:xfrm>
                <a:off x="4809478" y="2590800"/>
                <a:ext cx="380490" cy="836966"/>
                <a:chOff x="5061324" y="762000"/>
                <a:chExt cx="380490" cy="836966"/>
              </a:xfrm>
            </p:grpSpPr>
            <p:grpSp>
              <p:nvGrpSpPr>
                <p:cNvPr id="198" name="Group 26"/>
                <p:cNvGrpSpPr>
                  <a:grpSpLocks/>
                </p:cNvGrpSpPr>
                <p:nvPr/>
              </p:nvGrpSpPr>
              <p:grpSpPr bwMode="auto">
                <a:xfrm>
                  <a:off x="5061324" y="762000"/>
                  <a:ext cx="367732" cy="827012"/>
                  <a:chOff x="589" y="532"/>
                  <a:chExt cx="1009" cy="2326"/>
                </a:xfrm>
                <a:solidFill>
                  <a:schemeClr val="tx1">
                    <a:lumMod val="65000"/>
                  </a:schemeClr>
                </a:solidFill>
              </p:grpSpPr>
              <p:grpSp>
                <p:nvGrpSpPr>
                  <p:cNvPr id="199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460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1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2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3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4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5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200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467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68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69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70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201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58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59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202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56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57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51311" name="Oval 45"/>
                <p:cNvSpPr>
                  <a:spLocks noChangeArrowheads="1"/>
                </p:cNvSpPr>
                <p:nvPr/>
              </p:nvSpPr>
              <p:spPr bwMode="auto">
                <a:xfrm>
                  <a:off x="5246832" y="931242"/>
                  <a:ext cx="72162" cy="263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1312" name="Freeform 46"/>
                <p:cNvSpPr>
                  <a:spLocks noChangeAspect="1"/>
                </p:cNvSpPr>
                <p:nvPr/>
              </p:nvSpPr>
              <p:spPr bwMode="auto">
                <a:xfrm>
                  <a:off x="5165923" y="1465635"/>
                  <a:ext cx="162546" cy="133331"/>
                </a:xfrm>
                <a:custGeom>
                  <a:avLst/>
                  <a:gdLst>
                    <a:gd name="T0" fmla="*/ 2147483647 w 446"/>
                    <a:gd name="T1" fmla="*/ 2147483647 h 375"/>
                    <a:gd name="T2" fmla="*/ 2147483647 w 446"/>
                    <a:gd name="T3" fmla="*/ 2147483647 h 375"/>
                    <a:gd name="T4" fmla="*/ 2147483647 w 446"/>
                    <a:gd name="T5" fmla="*/ 2147483647 h 375"/>
                    <a:gd name="T6" fmla="*/ 2147483647 w 446"/>
                    <a:gd name="T7" fmla="*/ 0 h 375"/>
                    <a:gd name="T8" fmla="*/ 2147483647 w 446"/>
                    <a:gd name="T9" fmla="*/ 0 h 375"/>
                    <a:gd name="T10" fmla="*/ 2147483647 w 446"/>
                    <a:gd name="T11" fmla="*/ 2147483647 h 375"/>
                    <a:gd name="T12" fmla="*/ 2147483647 w 446"/>
                    <a:gd name="T13" fmla="*/ 2147483647 h 375"/>
                    <a:gd name="T14" fmla="*/ 0 w 446"/>
                    <a:gd name="T15" fmla="*/ 2147483647 h 375"/>
                    <a:gd name="T16" fmla="*/ 2147483647 w 446"/>
                    <a:gd name="T17" fmla="*/ 2147483647 h 375"/>
                    <a:gd name="T18" fmla="*/ 2147483647 w 446"/>
                    <a:gd name="T19" fmla="*/ 2147483647 h 375"/>
                    <a:gd name="T20" fmla="*/ 2147483647 w 446"/>
                    <a:gd name="T21" fmla="*/ 2147483647 h 375"/>
                    <a:gd name="T22" fmla="*/ 2147483647 w 446"/>
                    <a:gd name="T23" fmla="*/ 2147483647 h 375"/>
                    <a:gd name="T24" fmla="*/ 2147483647 w 446"/>
                    <a:gd name="T25" fmla="*/ 2147483647 h 375"/>
                    <a:gd name="T26" fmla="*/ 2147483647 w 446"/>
                    <a:gd name="T27" fmla="*/ 2147483647 h 375"/>
                    <a:gd name="T28" fmla="*/ 2147483647 w 446"/>
                    <a:gd name="T29" fmla="*/ 2147483647 h 375"/>
                    <a:gd name="T30" fmla="*/ 2147483647 w 446"/>
                    <a:gd name="T31" fmla="*/ 2147483647 h 375"/>
                    <a:gd name="T32" fmla="*/ 2147483647 w 446"/>
                    <a:gd name="T33" fmla="*/ 2147483647 h 375"/>
                    <a:gd name="T34" fmla="*/ 2147483647 w 446"/>
                    <a:gd name="T35" fmla="*/ 2147483647 h 375"/>
                    <a:gd name="T36" fmla="*/ 2147483647 w 446"/>
                    <a:gd name="T37" fmla="*/ 2147483647 h 375"/>
                    <a:gd name="T38" fmla="*/ 2147483647 w 446"/>
                    <a:gd name="T39" fmla="*/ 2147483647 h 375"/>
                    <a:gd name="T40" fmla="*/ 2147483647 w 446"/>
                    <a:gd name="T41" fmla="*/ 2147483647 h 375"/>
                    <a:gd name="T42" fmla="*/ 2147483647 w 446"/>
                    <a:gd name="T43" fmla="*/ 2147483647 h 375"/>
                    <a:gd name="T44" fmla="*/ 2147483647 w 446"/>
                    <a:gd name="T45" fmla="*/ 2147483647 h 375"/>
                    <a:gd name="T46" fmla="*/ 2147483647 w 446"/>
                    <a:gd name="T47" fmla="*/ 2147483647 h 375"/>
                    <a:gd name="T48" fmla="*/ 2147483647 w 446"/>
                    <a:gd name="T49" fmla="*/ 2147483647 h 375"/>
                    <a:gd name="T50" fmla="*/ 2147483647 w 446"/>
                    <a:gd name="T51" fmla="*/ 2147483647 h 375"/>
                    <a:gd name="T52" fmla="*/ 2147483647 w 446"/>
                    <a:gd name="T53" fmla="*/ 2147483647 h 375"/>
                    <a:gd name="T54" fmla="*/ 2147483647 w 446"/>
                    <a:gd name="T55" fmla="*/ 2147483647 h 375"/>
                    <a:gd name="T56" fmla="*/ 2147483647 w 446"/>
                    <a:gd name="T57" fmla="*/ 2147483647 h 375"/>
                    <a:gd name="T58" fmla="*/ 2147483647 w 446"/>
                    <a:gd name="T59" fmla="*/ 2147483647 h 375"/>
                    <a:gd name="T60" fmla="*/ 2147483647 w 446"/>
                    <a:gd name="T61" fmla="*/ 2147483647 h 375"/>
                    <a:gd name="T62" fmla="*/ 2147483647 w 446"/>
                    <a:gd name="T63" fmla="*/ 2147483647 h 375"/>
                    <a:gd name="T64" fmla="*/ 2147483647 w 446"/>
                    <a:gd name="T65" fmla="*/ 2147483647 h 375"/>
                    <a:gd name="T66" fmla="*/ 2147483647 w 446"/>
                    <a:gd name="T67" fmla="*/ 2147483647 h 375"/>
                    <a:gd name="T68" fmla="*/ 2147483647 w 446"/>
                    <a:gd name="T69" fmla="*/ 2147483647 h 375"/>
                    <a:gd name="T70" fmla="*/ 2147483647 w 446"/>
                    <a:gd name="T71" fmla="*/ 2147483647 h 375"/>
                    <a:gd name="T72" fmla="*/ 2147483647 w 446"/>
                    <a:gd name="T73" fmla="*/ 2147483647 h 375"/>
                    <a:gd name="T74" fmla="*/ 2147483647 w 446"/>
                    <a:gd name="T75" fmla="*/ 2147483647 h 375"/>
                    <a:gd name="T76" fmla="*/ 2147483647 w 446"/>
                    <a:gd name="T77" fmla="*/ 2147483647 h 375"/>
                    <a:gd name="T78" fmla="*/ 2147483647 w 446"/>
                    <a:gd name="T79" fmla="*/ 214748364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3" name="Freeform 47"/>
                <p:cNvSpPr>
                  <a:spLocks/>
                </p:cNvSpPr>
                <p:nvPr/>
              </p:nvSpPr>
              <p:spPr bwMode="auto">
                <a:xfrm>
                  <a:off x="5270521" y="1414435"/>
                  <a:ext cx="171293" cy="113776"/>
                </a:xfrm>
                <a:custGeom>
                  <a:avLst/>
                  <a:gdLst>
                    <a:gd name="T0" fmla="*/ 2147483647 w 470"/>
                    <a:gd name="T1" fmla="*/ 0 h 320"/>
                    <a:gd name="T2" fmla="*/ 2147483647 w 470"/>
                    <a:gd name="T3" fmla="*/ 2147483647 h 320"/>
                    <a:gd name="T4" fmla="*/ 2147483647 w 470"/>
                    <a:gd name="T5" fmla="*/ 2147483647 h 320"/>
                    <a:gd name="T6" fmla="*/ 0 w 470"/>
                    <a:gd name="T7" fmla="*/ 2147483647 h 320"/>
                    <a:gd name="T8" fmla="*/ 2147483647 w 470"/>
                    <a:gd name="T9" fmla="*/ 2147483647 h 320"/>
                    <a:gd name="T10" fmla="*/ 2147483647 w 470"/>
                    <a:gd name="T11" fmla="*/ 2147483647 h 320"/>
                    <a:gd name="T12" fmla="*/ 2147483647 w 470"/>
                    <a:gd name="T13" fmla="*/ 2147483647 h 320"/>
                    <a:gd name="T14" fmla="*/ 2147483647 w 470"/>
                    <a:gd name="T15" fmla="*/ 2147483647 h 320"/>
                    <a:gd name="T16" fmla="*/ 2147483647 w 470"/>
                    <a:gd name="T17" fmla="*/ 2147483647 h 320"/>
                    <a:gd name="T18" fmla="*/ 2147483647 w 470"/>
                    <a:gd name="T19" fmla="*/ 2147483647 h 320"/>
                    <a:gd name="T20" fmla="*/ 2147483647 w 470"/>
                    <a:gd name="T21" fmla="*/ 2147483647 h 320"/>
                    <a:gd name="T22" fmla="*/ 2147483647 w 470"/>
                    <a:gd name="T23" fmla="*/ 2147483647 h 320"/>
                    <a:gd name="T24" fmla="*/ 2147483647 w 470"/>
                    <a:gd name="T25" fmla="*/ 2147483647 h 320"/>
                    <a:gd name="T26" fmla="*/ 2147483647 w 470"/>
                    <a:gd name="T27" fmla="*/ 2147483647 h 320"/>
                    <a:gd name="T28" fmla="*/ 2147483647 w 470"/>
                    <a:gd name="T29" fmla="*/ 2147483647 h 320"/>
                    <a:gd name="T30" fmla="*/ 2147483647 w 470"/>
                    <a:gd name="T31" fmla="*/ 2147483647 h 320"/>
                    <a:gd name="T32" fmla="*/ 2147483647 w 470"/>
                    <a:gd name="T33" fmla="*/ 2147483647 h 320"/>
                    <a:gd name="T34" fmla="*/ 2147483647 w 470"/>
                    <a:gd name="T35" fmla="*/ 2147483647 h 320"/>
                    <a:gd name="T36" fmla="*/ 2147483647 w 470"/>
                    <a:gd name="T37" fmla="*/ 2147483647 h 320"/>
                    <a:gd name="T38" fmla="*/ 2147483647 w 470"/>
                    <a:gd name="T39" fmla="*/ 2147483647 h 320"/>
                    <a:gd name="T40" fmla="*/ 2147483647 w 470"/>
                    <a:gd name="T41" fmla="*/ 2147483647 h 320"/>
                    <a:gd name="T42" fmla="*/ 2147483647 w 470"/>
                    <a:gd name="T43" fmla="*/ 2147483647 h 320"/>
                    <a:gd name="T44" fmla="*/ 2147483647 w 470"/>
                    <a:gd name="T45" fmla="*/ 2147483647 h 320"/>
                    <a:gd name="T46" fmla="*/ 2147483647 w 470"/>
                    <a:gd name="T47" fmla="*/ 2147483647 h 320"/>
                    <a:gd name="T48" fmla="*/ 2147483647 w 470"/>
                    <a:gd name="T49" fmla="*/ 2147483647 h 320"/>
                    <a:gd name="T50" fmla="*/ 2147483647 w 470"/>
                    <a:gd name="T51" fmla="*/ 2147483647 h 320"/>
                    <a:gd name="T52" fmla="*/ 2147483647 w 470"/>
                    <a:gd name="T53" fmla="*/ 2147483647 h 320"/>
                    <a:gd name="T54" fmla="*/ 2147483647 w 470"/>
                    <a:gd name="T55" fmla="*/ 2147483647 h 320"/>
                    <a:gd name="T56" fmla="*/ 2147483647 w 470"/>
                    <a:gd name="T57" fmla="*/ 2147483647 h 320"/>
                    <a:gd name="T58" fmla="*/ 2147483647 w 470"/>
                    <a:gd name="T59" fmla="*/ 2147483647 h 320"/>
                    <a:gd name="T60" fmla="*/ 2147483647 w 470"/>
                    <a:gd name="T61" fmla="*/ 2147483647 h 320"/>
                    <a:gd name="T62" fmla="*/ 2147483647 w 470"/>
                    <a:gd name="T63" fmla="*/ 2147483647 h 320"/>
                    <a:gd name="T64" fmla="*/ 2147483647 w 470"/>
                    <a:gd name="T65" fmla="*/ 2147483647 h 320"/>
                    <a:gd name="T66" fmla="*/ 2147483647 w 470"/>
                    <a:gd name="T67" fmla="*/ 2147483647 h 320"/>
                    <a:gd name="T68" fmla="*/ 2147483647 w 470"/>
                    <a:gd name="T69" fmla="*/ 2147483647 h 320"/>
                    <a:gd name="T70" fmla="*/ 2147483647 w 470"/>
                    <a:gd name="T71" fmla="*/ 2147483647 h 320"/>
                    <a:gd name="T72" fmla="*/ 2147483647 w 470"/>
                    <a:gd name="T73" fmla="*/ 2147483647 h 320"/>
                    <a:gd name="T74" fmla="*/ 2147483647 w 470"/>
                    <a:gd name="T75" fmla="*/ 2147483647 h 320"/>
                    <a:gd name="T76" fmla="*/ 2147483647 w 470"/>
                    <a:gd name="T77" fmla="*/ 2147483647 h 320"/>
                    <a:gd name="T78" fmla="*/ 2147483647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4" name="Rectangle 153"/>
                <p:cNvSpPr>
                  <a:spLocks noChangeArrowheads="1"/>
                </p:cNvSpPr>
                <p:nvPr/>
              </p:nvSpPr>
              <p:spPr bwMode="auto">
                <a:xfrm flipH="1">
                  <a:off x="5125529" y="971607"/>
                  <a:ext cx="248929" cy="2462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2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grpSp>
          <p:nvGrpSpPr>
            <p:cNvPr id="51298" name="Group 470"/>
            <p:cNvGrpSpPr>
              <a:grpSpLocks/>
            </p:cNvGrpSpPr>
            <p:nvPr/>
          </p:nvGrpSpPr>
          <p:grpSpPr bwMode="auto">
            <a:xfrm>
              <a:off x="6508810" y="1901298"/>
              <a:ext cx="446966" cy="1524000"/>
              <a:chOff x="8096435" y="1905000"/>
              <a:chExt cx="446966" cy="1524000"/>
            </a:xfrm>
          </p:grpSpPr>
          <p:sp>
            <p:nvSpPr>
              <p:cNvPr id="51299" name="Freeform 471"/>
              <p:cNvSpPr>
                <a:spLocks/>
              </p:cNvSpPr>
              <p:nvPr/>
            </p:nvSpPr>
            <p:spPr bwMode="auto">
              <a:xfrm>
                <a:off x="8096435" y="2059619"/>
                <a:ext cx="282606" cy="1145220"/>
              </a:xfrm>
              <a:custGeom>
                <a:avLst/>
                <a:gdLst>
                  <a:gd name="T0" fmla="*/ 0 w 282606"/>
                  <a:gd name="T1" fmla="*/ 0 h 1145220"/>
                  <a:gd name="T2" fmla="*/ 275208 w 282606"/>
                  <a:gd name="T3" fmla="*/ 585927 h 1145220"/>
                  <a:gd name="T4" fmla="*/ 44388 w 282606"/>
                  <a:gd name="T5" fmla="*/ 1145220 h 1145220"/>
                  <a:gd name="T6" fmla="*/ 0 60000 65536"/>
                  <a:gd name="T7" fmla="*/ 0 60000 65536"/>
                  <a:gd name="T8" fmla="*/ 0 60000 65536"/>
                  <a:gd name="T9" fmla="*/ 0 w 282606"/>
                  <a:gd name="T10" fmla="*/ 0 h 1145220"/>
                  <a:gd name="T11" fmla="*/ 282606 w 282606"/>
                  <a:gd name="T12" fmla="*/ 1145220 h 11452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2606" h="1145220">
                    <a:moveTo>
                      <a:pt x="0" y="0"/>
                    </a:moveTo>
                    <a:cubicBezTo>
                      <a:pt x="133905" y="197528"/>
                      <a:pt x="267810" y="395057"/>
                      <a:pt x="275208" y="585927"/>
                    </a:cubicBezTo>
                    <a:cubicBezTo>
                      <a:pt x="282606" y="776797"/>
                      <a:pt x="163497" y="961008"/>
                      <a:pt x="44388" y="114522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3" name="Freeform 472"/>
              <p:cNvSpPr/>
              <p:nvPr/>
            </p:nvSpPr>
            <p:spPr bwMode="auto">
              <a:xfrm>
                <a:off x="8153278" y="1905527"/>
                <a:ext cx="390470" cy="15239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74" name="Freeform 473"/>
              <p:cNvSpPr/>
              <p:nvPr/>
            </p:nvSpPr>
            <p:spPr bwMode="auto">
              <a:xfrm>
                <a:off x="8153278" y="2013477"/>
                <a:ext cx="304757" cy="12953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</p:grpSp>
      </p:grpSp>
      <p:sp>
        <p:nvSpPr>
          <p:cNvPr id="477" name="AutoShape 23"/>
          <p:cNvSpPr>
            <a:spLocks noChangeArrowheads="1"/>
          </p:cNvSpPr>
          <p:nvPr/>
        </p:nvSpPr>
        <p:spPr bwMode="auto">
          <a:xfrm>
            <a:off x="5957888" y="6113463"/>
            <a:ext cx="2576512" cy="469900"/>
          </a:xfrm>
          <a:prstGeom prst="wedgeRoundRectCallout">
            <a:avLst>
              <a:gd name="adj1" fmla="val -34241"/>
              <a:gd name="adj2" fmla="val -1121167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478" name="Rectangle 477"/>
          <p:cNvSpPr>
            <a:spLocks noChangeArrowheads="1"/>
          </p:cNvSpPr>
          <p:nvPr/>
        </p:nvSpPr>
        <p:spPr bwMode="auto">
          <a:xfrm>
            <a:off x="3962400" y="4419600"/>
            <a:ext cx="6400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this were the actual universe,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boy</a:t>
            </a:r>
            <a:r>
              <a:rPr lang="en-US" altLang="en-US" sz="2800" baseline="-25000"/>
              <a:t>1</a:t>
            </a:r>
            <a:r>
              <a:rPr lang="en-US" altLang="en-US" sz="2800"/>
              <a:t> learns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  <p:sp>
        <p:nvSpPr>
          <p:cNvPr id="479" name="AutoShape 48"/>
          <p:cNvSpPr>
            <a:spLocks noChangeArrowheads="1"/>
          </p:cNvSpPr>
          <p:nvPr/>
        </p:nvSpPr>
        <p:spPr bwMode="auto">
          <a:xfrm>
            <a:off x="1293813" y="5562600"/>
            <a:ext cx="5868987" cy="460375"/>
          </a:xfrm>
          <a:prstGeom prst="wedgeRoundRectCallout">
            <a:avLst>
              <a:gd name="adj1" fmla="val -54130"/>
              <a:gd name="adj2" fmla="val -461394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51268" name="Group 250"/>
          <p:cNvGrpSpPr>
            <a:grpSpLocks/>
          </p:cNvGrpSpPr>
          <p:nvPr/>
        </p:nvGrpSpPr>
        <p:grpSpPr bwMode="auto">
          <a:xfrm>
            <a:off x="6172200" y="533400"/>
            <a:ext cx="381000" cy="836613"/>
            <a:chOff x="6714470" y="1981180"/>
            <a:chExt cx="381000" cy="836609"/>
          </a:xfrm>
        </p:grpSpPr>
        <p:sp>
          <p:nvSpPr>
            <p:cNvPr id="51269" name="Oval 45"/>
            <p:cNvSpPr>
              <a:spLocks noChangeArrowheads="1"/>
            </p:cNvSpPr>
            <p:nvPr/>
          </p:nvSpPr>
          <p:spPr bwMode="auto">
            <a:xfrm>
              <a:off x="6811880" y="2161853"/>
              <a:ext cx="72094" cy="262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1270" name="Group 316"/>
            <p:cNvGrpSpPr>
              <a:grpSpLocks/>
            </p:cNvGrpSpPr>
            <p:nvPr/>
          </p:nvGrpSpPr>
          <p:grpSpPr bwMode="auto">
            <a:xfrm>
              <a:off x="6714466" y="1981176"/>
              <a:ext cx="381000" cy="836609"/>
              <a:chOff x="610317" y="2287411"/>
              <a:chExt cx="380272" cy="836779"/>
            </a:xfrm>
          </p:grpSpPr>
          <p:grpSp>
            <p:nvGrpSpPr>
              <p:cNvPr id="51271" name="Group 24"/>
              <p:cNvGrpSpPr>
                <a:grpSpLocks/>
              </p:cNvGrpSpPr>
              <p:nvPr/>
            </p:nvGrpSpPr>
            <p:grpSpPr bwMode="auto">
              <a:xfrm>
                <a:off x="610317" y="2287411"/>
                <a:ext cx="380272" cy="836779"/>
                <a:chOff x="866" y="469"/>
                <a:chExt cx="1044" cy="2354"/>
              </a:xfrm>
            </p:grpSpPr>
            <p:grpSp>
              <p:nvGrpSpPr>
                <p:cNvPr id="51273" name="Group 25"/>
                <p:cNvGrpSpPr>
                  <a:grpSpLocks/>
                </p:cNvGrpSpPr>
                <p:nvPr/>
              </p:nvGrpSpPr>
              <p:grpSpPr bwMode="auto">
                <a:xfrm>
                  <a:off x="866" y="469"/>
                  <a:ext cx="1009" cy="2326"/>
                  <a:chOff x="589" y="532"/>
                  <a:chExt cx="1009" cy="2326"/>
                </a:xfrm>
              </p:grpSpPr>
              <p:grpSp>
                <p:nvGrpSpPr>
                  <p:cNvPr id="51276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51278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1151" y="1104"/>
                      <a:chExt cx="686" cy="1741"/>
                    </a:xfrm>
                  </p:grpSpPr>
                  <p:sp>
                    <p:nvSpPr>
                      <p:cNvPr id="51285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86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87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88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89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90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1291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1292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293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294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1295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1279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283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284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1280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1281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1282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1277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1274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5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272" name="Rectangle 270"/>
              <p:cNvSpPr>
                <a:spLocks noChangeArrowheads="1"/>
              </p:cNvSpPr>
              <p:nvPr/>
            </p:nvSpPr>
            <p:spPr bwMode="auto">
              <a:xfrm flipH="1">
                <a:off x="674492" y="2496979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1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" grpId="0" animBg="1"/>
      <p:bldP spid="478" grpId="0"/>
      <p:bldP spid="47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6240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6243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624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625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25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25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24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25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25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624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24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24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624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624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95" name="AutoShape 48"/>
          <p:cNvSpPr>
            <a:spLocks noChangeArrowheads="1"/>
          </p:cNvSpPr>
          <p:nvPr/>
        </p:nvSpPr>
        <p:spPr bwMode="auto">
          <a:xfrm>
            <a:off x="1828800" y="1201738"/>
            <a:ext cx="4802188" cy="922337"/>
          </a:xfrm>
          <a:prstGeom prst="wedgeRoundRectCallout">
            <a:avLst>
              <a:gd name="adj1" fmla="val -68213"/>
              <a:gd name="adj2" fmla="val 2153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6148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6149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6217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6220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6222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622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3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3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3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3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3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23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23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3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3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3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22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22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22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622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22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22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622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621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50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6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6203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211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2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3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4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5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04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6207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6208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6209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6210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6152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6180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6183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6185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619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9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9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9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9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9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19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1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0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0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18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19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19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618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18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18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618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618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53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6157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6160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6162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616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7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7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7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7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7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17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17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7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7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7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16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16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16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616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16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616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616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615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54" name="Freeform 43"/>
          <p:cNvSpPr>
            <a:spLocks/>
          </p:cNvSpPr>
          <p:nvPr/>
        </p:nvSpPr>
        <p:spPr bwMode="auto">
          <a:xfrm>
            <a:off x="8193088" y="36131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2886" name="Rectangle 118"/>
          <p:cNvSpPr>
            <a:spLocks noChangeArrowheads="1"/>
          </p:cNvSpPr>
          <p:nvPr/>
        </p:nvSpPr>
        <p:spPr bwMode="auto">
          <a:xfrm>
            <a:off x="1165225" y="623888"/>
            <a:ext cx="4168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Man arrives and announces,</a:t>
            </a:r>
          </a:p>
        </p:txBody>
      </p:sp>
      <p:sp>
        <p:nvSpPr>
          <p:cNvPr id="32887" name="Rectangle 119"/>
          <p:cNvSpPr>
            <a:spLocks noChangeArrowheads="1"/>
          </p:cNvSpPr>
          <p:nvPr/>
        </p:nvSpPr>
        <p:spPr bwMode="auto">
          <a:xfrm>
            <a:off x="3049588" y="2254250"/>
            <a:ext cx="4308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boys, seeing other boys </a:t>
            </a:r>
            <a:br>
              <a:rPr lang="en-US" altLang="en-US" sz="2800"/>
            </a:br>
            <a:r>
              <a:rPr lang="en-US" altLang="en-US" sz="2800"/>
              <a:t>with mud, are not impressed.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95" grpId="0" animBg="1"/>
      <p:bldP spid="32886" grpId="0"/>
      <p:bldP spid="3288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52227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52417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425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6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7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8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9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0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418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9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0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2421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2422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2423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2424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2228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2229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2230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2231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2232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2233" name="Text Box 10"/>
          <p:cNvSpPr txBox="1">
            <a:spLocks noChangeArrowheads="1"/>
          </p:cNvSpPr>
          <p:nvPr/>
        </p:nvSpPr>
        <p:spPr bwMode="auto">
          <a:xfrm>
            <a:off x="1246188" y="118586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2234" name="Text Box 11"/>
          <p:cNvSpPr txBox="1">
            <a:spLocks noChangeArrowheads="1"/>
          </p:cNvSpPr>
          <p:nvPr/>
        </p:nvSpPr>
        <p:spPr bwMode="auto">
          <a:xfrm>
            <a:off x="1622425" y="13382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2235" name="Text Box 12"/>
          <p:cNvSpPr txBox="1">
            <a:spLocks noChangeArrowheads="1"/>
          </p:cNvSpPr>
          <p:nvPr/>
        </p:nvSpPr>
        <p:spPr bwMode="auto">
          <a:xfrm>
            <a:off x="1758950" y="16843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2236" name="Text Box 13"/>
          <p:cNvSpPr txBox="1">
            <a:spLocks noChangeArrowheads="1"/>
          </p:cNvSpPr>
          <p:nvPr/>
        </p:nvSpPr>
        <p:spPr bwMode="auto">
          <a:xfrm>
            <a:off x="1273175" y="21891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2237" name="Text Box 14"/>
          <p:cNvSpPr txBox="1">
            <a:spLocks noChangeArrowheads="1"/>
          </p:cNvSpPr>
          <p:nvPr/>
        </p:nvSpPr>
        <p:spPr bwMode="auto">
          <a:xfrm>
            <a:off x="762000" y="167798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2238" name="Text Box 15"/>
          <p:cNvSpPr txBox="1">
            <a:spLocks noChangeArrowheads="1"/>
          </p:cNvSpPr>
          <p:nvPr/>
        </p:nvSpPr>
        <p:spPr bwMode="auto">
          <a:xfrm>
            <a:off x="904875" y="20494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2239" name="Text Box 16"/>
          <p:cNvSpPr txBox="1">
            <a:spLocks noChangeArrowheads="1"/>
          </p:cNvSpPr>
          <p:nvPr/>
        </p:nvSpPr>
        <p:spPr bwMode="auto">
          <a:xfrm>
            <a:off x="889000" y="13636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2240" name="Text Box 17"/>
          <p:cNvSpPr txBox="1">
            <a:spLocks noChangeArrowheads="1"/>
          </p:cNvSpPr>
          <p:nvPr/>
        </p:nvSpPr>
        <p:spPr bwMode="auto">
          <a:xfrm>
            <a:off x="1625600" y="20272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2241" name="Freeform 43"/>
          <p:cNvSpPr>
            <a:spLocks/>
          </p:cNvSpPr>
          <p:nvPr/>
        </p:nvSpPr>
        <p:spPr bwMode="auto">
          <a:xfrm>
            <a:off x="1319213" y="1393825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2" name="Freeform 43"/>
          <p:cNvSpPr>
            <a:spLocks/>
          </p:cNvSpPr>
          <p:nvPr/>
        </p:nvSpPr>
        <p:spPr bwMode="auto">
          <a:xfrm>
            <a:off x="1587500" y="1504950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03" name="Freeform 43"/>
          <p:cNvSpPr>
            <a:spLocks/>
          </p:cNvSpPr>
          <p:nvPr/>
        </p:nvSpPr>
        <p:spPr bwMode="auto">
          <a:xfrm>
            <a:off x="1700213" y="1747838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 cmpd="sng">
            <a:solidFill>
              <a:schemeClr val="accent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52244" name="Freeform 43"/>
          <p:cNvSpPr>
            <a:spLocks/>
          </p:cNvSpPr>
          <p:nvPr/>
        </p:nvSpPr>
        <p:spPr bwMode="auto">
          <a:xfrm>
            <a:off x="1595438" y="2020888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2"/>
          </a:solidFill>
          <a:ln w="25400" cap="flat" cmpd="sng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2245" name="Text Box 10"/>
          <p:cNvSpPr txBox="1">
            <a:spLocks noChangeArrowheads="1"/>
          </p:cNvSpPr>
          <p:nvPr/>
        </p:nvSpPr>
        <p:spPr bwMode="auto">
          <a:xfrm>
            <a:off x="5940425" y="119380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2246" name="Text Box 11"/>
          <p:cNvSpPr txBox="1">
            <a:spLocks noChangeArrowheads="1"/>
          </p:cNvSpPr>
          <p:nvPr/>
        </p:nvSpPr>
        <p:spPr bwMode="auto">
          <a:xfrm>
            <a:off x="6316663" y="13462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2247" name="Text Box 12"/>
          <p:cNvSpPr txBox="1">
            <a:spLocks noChangeArrowheads="1"/>
          </p:cNvSpPr>
          <p:nvPr/>
        </p:nvSpPr>
        <p:spPr bwMode="auto">
          <a:xfrm>
            <a:off x="6453188" y="16922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2248" name="Text Box 13"/>
          <p:cNvSpPr txBox="1">
            <a:spLocks noChangeArrowheads="1"/>
          </p:cNvSpPr>
          <p:nvPr/>
        </p:nvSpPr>
        <p:spPr bwMode="auto">
          <a:xfrm>
            <a:off x="5967413" y="21971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2249" name="Text Box 14"/>
          <p:cNvSpPr txBox="1">
            <a:spLocks noChangeArrowheads="1"/>
          </p:cNvSpPr>
          <p:nvPr/>
        </p:nvSpPr>
        <p:spPr bwMode="auto">
          <a:xfrm>
            <a:off x="5456238" y="168592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2250" name="Text Box 15"/>
          <p:cNvSpPr txBox="1">
            <a:spLocks noChangeArrowheads="1"/>
          </p:cNvSpPr>
          <p:nvPr/>
        </p:nvSpPr>
        <p:spPr bwMode="auto">
          <a:xfrm>
            <a:off x="5599113" y="20574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2251" name="Text Box 16"/>
          <p:cNvSpPr txBox="1">
            <a:spLocks noChangeArrowheads="1"/>
          </p:cNvSpPr>
          <p:nvPr/>
        </p:nvSpPr>
        <p:spPr bwMode="auto">
          <a:xfrm>
            <a:off x="5583238" y="13716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2252" name="Text Box 17"/>
          <p:cNvSpPr txBox="1">
            <a:spLocks noChangeArrowheads="1"/>
          </p:cNvSpPr>
          <p:nvPr/>
        </p:nvSpPr>
        <p:spPr bwMode="auto">
          <a:xfrm>
            <a:off x="6319838" y="20351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2253" name="Freeform 43"/>
          <p:cNvSpPr>
            <a:spLocks/>
          </p:cNvSpPr>
          <p:nvPr/>
        </p:nvSpPr>
        <p:spPr bwMode="auto">
          <a:xfrm>
            <a:off x="6013450" y="1401763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22" name="Freeform 150"/>
          <p:cNvSpPr>
            <a:spLocks/>
          </p:cNvSpPr>
          <p:nvPr/>
        </p:nvSpPr>
        <p:spPr bwMode="auto">
          <a:xfrm rot="5400000">
            <a:off x="5270500" y="1644651"/>
            <a:ext cx="46037" cy="576262"/>
          </a:xfrm>
          <a:custGeom>
            <a:avLst/>
            <a:gdLst>
              <a:gd name="T0" fmla="*/ 45719 w 45719"/>
              <a:gd name="T1" fmla="*/ 0 h 1748901"/>
              <a:gd name="T2" fmla="*/ 45719 w 45719"/>
              <a:gd name="T3" fmla="*/ 189705 h 1748901"/>
              <a:gd name="T4" fmla="*/ 45719 w 45719"/>
              <a:gd name="T5" fmla="*/ 189705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tx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pPr>
              <a:defRPr/>
            </a:pPr>
            <a:endParaRPr lang="en-CA"/>
          </a:p>
        </p:txBody>
      </p:sp>
      <p:grpSp>
        <p:nvGrpSpPr>
          <p:cNvPr id="52255" name="Group 445"/>
          <p:cNvGrpSpPr>
            <a:grpSpLocks/>
          </p:cNvGrpSpPr>
          <p:nvPr/>
        </p:nvGrpSpPr>
        <p:grpSpPr bwMode="auto">
          <a:xfrm>
            <a:off x="5060950" y="1017588"/>
            <a:ext cx="381000" cy="836612"/>
            <a:chOff x="5061324" y="762000"/>
            <a:chExt cx="380490" cy="836966"/>
          </a:xfrm>
        </p:grpSpPr>
        <p:grpSp>
          <p:nvGrpSpPr>
            <p:cNvPr id="5" name="Group 26"/>
            <p:cNvGrpSpPr>
              <a:grpSpLocks/>
            </p:cNvGrpSpPr>
            <p:nvPr/>
          </p:nvGrpSpPr>
          <p:grpSpPr bwMode="auto">
            <a:xfrm>
              <a:off x="5061324" y="762000"/>
              <a:ext cx="367732" cy="827012"/>
              <a:chOff x="589" y="532"/>
              <a:chExt cx="1009" cy="2326"/>
            </a:xfrm>
            <a:solidFill>
              <a:schemeClr val="tx1">
                <a:lumMod val="65000"/>
              </a:schemeClr>
            </a:solidFill>
          </p:grpSpPr>
          <p:grpSp>
            <p:nvGrpSpPr>
              <p:cNvPr id="6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43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4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7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44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8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433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434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9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431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432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52413" name="Oval 45"/>
            <p:cNvSpPr>
              <a:spLocks noChangeArrowheads="1"/>
            </p:cNvSpPr>
            <p:nvPr/>
          </p:nvSpPr>
          <p:spPr bwMode="auto">
            <a:xfrm>
              <a:off x="5246832" y="931242"/>
              <a:ext cx="72162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14" name="Freeform 46"/>
            <p:cNvSpPr>
              <a:spLocks noChangeAspect="1"/>
            </p:cNvSpPr>
            <p:nvPr/>
          </p:nvSpPr>
          <p:spPr bwMode="auto">
            <a:xfrm>
              <a:off x="5165923" y="1465635"/>
              <a:ext cx="162546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5" name="Freeform 47"/>
            <p:cNvSpPr>
              <a:spLocks/>
            </p:cNvSpPr>
            <p:nvPr/>
          </p:nvSpPr>
          <p:spPr bwMode="auto">
            <a:xfrm>
              <a:off x="5270521" y="1414435"/>
              <a:ext cx="17129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6" name="Rectangle 153"/>
            <p:cNvSpPr>
              <a:spLocks noChangeArrowheads="1"/>
            </p:cNvSpPr>
            <p:nvPr/>
          </p:nvSpPr>
          <p:spPr bwMode="auto">
            <a:xfrm flipH="1">
              <a:off x="5125529" y="971607"/>
              <a:ext cx="248929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2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52256" name="Text Box 10"/>
          <p:cNvSpPr txBox="1">
            <a:spLocks noChangeArrowheads="1"/>
          </p:cNvSpPr>
          <p:nvPr/>
        </p:nvSpPr>
        <p:spPr bwMode="auto">
          <a:xfrm>
            <a:off x="2809875" y="118427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2257" name="Text Box 11"/>
          <p:cNvSpPr txBox="1">
            <a:spLocks noChangeArrowheads="1"/>
          </p:cNvSpPr>
          <p:nvPr/>
        </p:nvSpPr>
        <p:spPr bwMode="auto">
          <a:xfrm>
            <a:off x="3186113" y="13366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2258" name="Text Box 12"/>
          <p:cNvSpPr txBox="1">
            <a:spLocks noChangeArrowheads="1"/>
          </p:cNvSpPr>
          <p:nvPr/>
        </p:nvSpPr>
        <p:spPr bwMode="auto">
          <a:xfrm>
            <a:off x="3322638" y="16827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2259" name="Text Box 13"/>
          <p:cNvSpPr txBox="1">
            <a:spLocks noChangeArrowheads="1"/>
          </p:cNvSpPr>
          <p:nvPr/>
        </p:nvSpPr>
        <p:spPr bwMode="auto">
          <a:xfrm>
            <a:off x="2836863" y="21875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2260" name="Text Box 14"/>
          <p:cNvSpPr txBox="1">
            <a:spLocks noChangeArrowheads="1"/>
          </p:cNvSpPr>
          <p:nvPr/>
        </p:nvSpPr>
        <p:spPr bwMode="auto">
          <a:xfrm>
            <a:off x="2325688" y="16764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2261" name="Text Box 15"/>
          <p:cNvSpPr txBox="1">
            <a:spLocks noChangeArrowheads="1"/>
          </p:cNvSpPr>
          <p:nvPr/>
        </p:nvSpPr>
        <p:spPr bwMode="auto">
          <a:xfrm>
            <a:off x="2468563" y="20478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2262" name="Text Box 16"/>
          <p:cNvSpPr txBox="1">
            <a:spLocks noChangeArrowheads="1"/>
          </p:cNvSpPr>
          <p:nvPr/>
        </p:nvSpPr>
        <p:spPr bwMode="auto">
          <a:xfrm>
            <a:off x="2452688" y="13620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2263" name="Text Box 17"/>
          <p:cNvSpPr txBox="1">
            <a:spLocks noChangeArrowheads="1"/>
          </p:cNvSpPr>
          <p:nvPr/>
        </p:nvSpPr>
        <p:spPr bwMode="auto">
          <a:xfrm>
            <a:off x="3189288" y="20256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2264" name="Freeform 43"/>
          <p:cNvSpPr>
            <a:spLocks/>
          </p:cNvSpPr>
          <p:nvPr/>
        </p:nvSpPr>
        <p:spPr bwMode="auto">
          <a:xfrm>
            <a:off x="2882900" y="1392238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24" name="Freeform 43"/>
          <p:cNvSpPr>
            <a:spLocks/>
          </p:cNvSpPr>
          <p:nvPr/>
        </p:nvSpPr>
        <p:spPr bwMode="auto">
          <a:xfrm>
            <a:off x="3152775" y="1503363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25" name="Freeform 43"/>
          <p:cNvSpPr>
            <a:spLocks/>
          </p:cNvSpPr>
          <p:nvPr/>
        </p:nvSpPr>
        <p:spPr bwMode="auto">
          <a:xfrm>
            <a:off x="3263900" y="1746250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 cmpd="sng">
            <a:solidFill>
              <a:schemeClr val="accent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52267" name="Freeform 76"/>
          <p:cNvSpPr>
            <a:spLocks/>
          </p:cNvSpPr>
          <p:nvPr/>
        </p:nvSpPr>
        <p:spPr bwMode="auto">
          <a:xfrm rot="5400000">
            <a:off x="2141538" y="1635125"/>
            <a:ext cx="46037" cy="576263"/>
          </a:xfrm>
          <a:custGeom>
            <a:avLst/>
            <a:gdLst>
              <a:gd name="T0" fmla="*/ 48003 w 45719"/>
              <a:gd name="T1" fmla="*/ 0 h 1748901"/>
              <a:gd name="T2" fmla="*/ 48003 w 45719"/>
              <a:gd name="T3" fmla="*/ 26 h 1748901"/>
              <a:gd name="T4" fmla="*/ 48003 w 45719"/>
              <a:gd name="T5" fmla="*/ 26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2268" name="Group 247"/>
          <p:cNvGrpSpPr>
            <a:grpSpLocks/>
          </p:cNvGrpSpPr>
          <p:nvPr/>
        </p:nvGrpSpPr>
        <p:grpSpPr bwMode="auto">
          <a:xfrm>
            <a:off x="1931988" y="1973263"/>
            <a:ext cx="381000" cy="836612"/>
            <a:chOff x="1932312" y="1977673"/>
            <a:chExt cx="380133" cy="836965"/>
          </a:xfrm>
        </p:grpSpPr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1932312" y="1977673"/>
              <a:ext cx="367389" cy="827010"/>
              <a:chOff x="1151" y="1104"/>
              <a:chExt cx="686" cy="1741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411" name="Freeform 28"/>
              <p:cNvSpPr>
                <a:spLocks/>
              </p:cNvSpPr>
              <p:nvPr/>
            </p:nvSpPr>
            <p:spPr bwMode="auto">
              <a:xfrm flipH="1">
                <a:off x="1321" y="1581"/>
                <a:ext cx="304" cy="566"/>
              </a:xfrm>
              <a:custGeom>
                <a:avLst/>
                <a:gdLst>
                  <a:gd name="T0" fmla="*/ 7 w 304"/>
                  <a:gd name="T1" fmla="*/ 174 h 566"/>
                  <a:gd name="T2" fmla="*/ 18 w 304"/>
                  <a:gd name="T3" fmla="*/ 122 h 566"/>
                  <a:gd name="T4" fmla="*/ 42 w 304"/>
                  <a:gd name="T5" fmla="*/ 83 h 566"/>
                  <a:gd name="T6" fmla="*/ 81 w 304"/>
                  <a:gd name="T7" fmla="*/ 45 h 566"/>
                  <a:gd name="T8" fmla="*/ 148 w 304"/>
                  <a:gd name="T9" fmla="*/ 7 h 566"/>
                  <a:gd name="T10" fmla="*/ 205 w 304"/>
                  <a:gd name="T11" fmla="*/ 0 h 566"/>
                  <a:gd name="T12" fmla="*/ 255 w 304"/>
                  <a:gd name="T13" fmla="*/ 10 h 566"/>
                  <a:gd name="T14" fmla="*/ 290 w 304"/>
                  <a:gd name="T15" fmla="*/ 31 h 566"/>
                  <a:gd name="T16" fmla="*/ 304 w 304"/>
                  <a:gd name="T17" fmla="*/ 59 h 566"/>
                  <a:gd name="T18" fmla="*/ 304 w 304"/>
                  <a:gd name="T19" fmla="*/ 87 h 566"/>
                  <a:gd name="T20" fmla="*/ 290 w 304"/>
                  <a:gd name="T21" fmla="*/ 118 h 566"/>
                  <a:gd name="T22" fmla="*/ 262 w 304"/>
                  <a:gd name="T23" fmla="*/ 146 h 566"/>
                  <a:gd name="T24" fmla="*/ 223 w 304"/>
                  <a:gd name="T25" fmla="*/ 181 h 566"/>
                  <a:gd name="T26" fmla="*/ 201 w 304"/>
                  <a:gd name="T27" fmla="*/ 215 h 566"/>
                  <a:gd name="T28" fmla="*/ 194 w 304"/>
                  <a:gd name="T29" fmla="*/ 240 h 566"/>
                  <a:gd name="T30" fmla="*/ 194 w 304"/>
                  <a:gd name="T31" fmla="*/ 260 h 566"/>
                  <a:gd name="T32" fmla="*/ 205 w 304"/>
                  <a:gd name="T33" fmla="*/ 295 h 566"/>
                  <a:gd name="T34" fmla="*/ 230 w 304"/>
                  <a:gd name="T35" fmla="*/ 344 h 566"/>
                  <a:gd name="T36" fmla="*/ 247 w 304"/>
                  <a:gd name="T37" fmla="*/ 399 h 566"/>
                  <a:gd name="T38" fmla="*/ 251 w 304"/>
                  <a:gd name="T39" fmla="*/ 438 h 566"/>
                  <a:gd name="T40" fmla="*/ 244 w 304"/>
                  <a:gd name="T41" fmla="*/ 479 h 566"/>
                  <a:gd name="T42" fmla="*/ 233 w 304"/>
                  <a:gd name="T43" fmla="*/ 510 h 566"/>
                  <a:gd name="T44" fmla="*/ 201 w 304"/>
                  <a:gd name="T45" fmla="*/ 545 h 566"/>
                  <a:gd name="T46" fmla="*/ 173 w 304"/>
                  <a:gd name="T47" fmla="*/ 559 h 566"/>
                  <a:gd name="T48" fmla="*/ 141 w 304"/>
                  <a:gd name="T49" fmla="*/ 566 h 566"/>
                  <a:gd name="T50" fmla="*/ 113 w 304"/>
                  <a:gd name="T51" fmla="*/ 563 h 566"/>
                  <a:gd name="T52" fmla="*/ 92 w 304"/>
                  <a:gd name="T53" fmla="*/ 549 h 566"/>
                  <a:gd name="T54" fmla="*/ 67 w 304"/>
                  <a:gd name="T55" fmla="*/ 521 h 566"/>
                  <a:gd name="T56" fmla="*/ 42 w 304"/>
                  <a:gd name="T57" fmla="*/ 472 h 566"/>
                  <a:gd name="T58" fmla="*/ 14 w 304"/>
                  <a:gd name="T59" fmla="*/ 392 h 566"/>
                  <a:gd name="T60" fmla="*/ 4 w 304"/>
                  <a:gd name="T61" fmla="*/ 333 h 566"/>
                  <a:gd name="T62" fmla="*/ 0 w 304"/>
                  <a:gd name="T63" fmla="*/ 257 h 566"/>
                  <a:gd name="T64" fmla="*/ 0 w 304"/>
                  <a:gd name="T65" fmla="*/ 222 h 566"/>
                  <a:gd name="T66" fmla="*/ 7 w 304"/>
                  <a:gd name="T67" fmla="*/ 174 h 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4"/>
                  <a:gd name="T103" fmla="*/ 0 h 566"/>
                  <a:gd name="T104" fmla="*/ 304 w 304"/>
                  <a:gd name="T105" fmla="*/ 566 h 5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4" h="566">
                    <a:moveTo>
                      <a:pt x="7" y="174"/>
                    </a:moveTo>
                    <a:lnTo>
                      <a:pt x="18" y="122"/>
                    </a:lnTo>
                    <a:lnTo>
                      <a:pt x="42" y="83"/>
                    </a:lnTo>
                    <a:lnTo>
                      <a:pt x="81" y="45"/>
                    </a:lnTo>
                    <a:lnTo>
                      <a:pt x="148" y="7"/>
                    </a:lnTo>
                    <a:lnTo>
                      <a:pt x="205" y="0"/>
                    </a:lnTo>
                    <a:lnTo>
                      <a:pt x="255" y="10"/>
                    </a:lnTo>
                    <a:lnTo>
                      <a:pt x="290" y="31"/>
                    </a:lnTo>
                    <a:lnTo>
                      <a:pt x="304" y="59"/>
                    </a:lnTo>
                    <a:lnTo>
                      <a:pt x="304" y="87"/>
                    </a:lnTo>
                    <a:lnTo>
                      <a:pt x="290" y="118"/>
                    </a:lnTo>
                    <a:lnTo>
                      <a:pt x="262" y="146"/>
                    </a:lnTo>
                    <a:lnTo>
                      <a:pt x="223" y="181"/>
                    </a:lnTo>
                    <a:lnTo>
                      <a:pt x="201" y="215"/>
                    </a:lnTo>
                    <a:lnTo>
                      <a:pt x="194" y="240"/>
                    </a:lnTo>
                    <a:lnTo>
                      <a:pt x="194" y="260"/>
                    </a:lnTo>
                    <a:lnTo>
                      <a:pt x="205" y="295"/>
                    </a:lnTo>
                    <a:lnTo>
                      <a:pt x="230" y="344"/>
                    </a:lnTo>
                    <a:lnTo>
                      <a:pt x="247" y="399"/>
                    </a:lnTo>
                    <a:lnTo>
                      <a:pt x="251" y="438"/>
                    </a:lnTo>
                    <a:lnTo>
                      <a:pt x="244" y="479"/>
                    </a:lnTo>
                    <a:lnTo>
                      <a:pt x="233" y="510"/>
                    </a:lnTo>
                    <a:lnTo>
                      <a:pt x="201" y="545"/>
                    </a:lnTo>
                    <a:lnTo>
                      <a:pt x="173" y="559"/>
                    </a:lnTo>
                    <a:lnTo>
                      <a:pt x="141" y="566"/>
                    </a:lnTo>
                    <a:lnTo>
                      <a:pt x="113" y="563"/>
                    </a:lnTo>
                    <a:lnTo>
                      <a:pt x="92" y="549"/>
                    </a:lnTo>
                    <a:lnTo>
                      <a:pt x="67" y="521"/>
                    </a:lnTo>
                    <a:lnTo>
                      <a:pt x="42" y="472"/>
                    </a:lnTo>
                    <a:lnTo>
                      <a:pt x="14" y="392"/>
                    </a:lnTo>
                    <a:lnTo>
                      <a:pt x="4" y="333"/>
                    </a:lnTo>
                    <a:lnTo>
                      <a:pt x="0" y="257"/>
                    </a:lnTo>
                    <a:lnTo>
                      <a:pt x="0" y="222"/>
                    </a:lnTo>
                    <a:lnTo>
                      <a:pt x="7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2" name="Freeform 29"/>
              <p:cNvSpPr>
                <a:spLocks/>
              </p:cNvSpPr>
              <p:nvPr/>
            </p:nvSpPr>
            <p:spPr bwMode="auto">
              <a:xfrm flipH="1">
                <a:off x="1151" y="1619"/>
                <a:ext cx="249" cy="572"/>
              </a:xfrm>
              <a:custGeom>
                <a:avLst/>
                <a:gdLst>
                  <a:gd name="T0" fmla="*/ 25 w 249"/>
                  <a:gd name="T1" fmla="*/ 65 h 572"/>
                  <a:gd name="T2" fmla="*/ 7 w 249"/>
                  <a:gd name="T3" fmla="*/ 44 h 572"/>
                  <a:gd name="T4" fmla="*/ 0 w 249"/>
                  <a:gd name="T5" fmla="*/ 27 h 572"/>
                  <a:gd name="T6" fmla="*/ 11 w 249"/>
                  <a:gd name="T7" fmla="*/ 7 h 572"/>
                  <a:gd name="T8" fmla="*/ 28 w 249"/>
                  <a:gd name="T9" fmla="*/ 0 h 572"/>
                  <a:gd name="T10" fmla="*/ 60 w 249"/>
                  <a:gd name="T11" fmla="*/ 0 h 572"/>
                  <a:gd name="T12" fmla="*/ 96 w 249"/>
                  <a:gd name="T13" fmla="*/ 24 h 572"/>
                  <a:gd name="T14" fmla="*/ 132 w 249"/>
                  <a:gd name="T15" fmla="*/ 61 h 572"/>
                  <a:gd name="T16" fmla="*/ 192 w 249"/>
                  <a:gd name="T17" fmla="*/ 140 h 572"/>
                  <a:gd name="T18" fmla="*/ 231 w 249"/>
                  <a:gd name="T19" fmla="*/ 204 h 572"/>
                  <a:gd name="T20" fmla="*/ 249 w 249"/>
                  <a:gd name="T21" fmla="*/ 255 h 572"/>
                  <a:gd name="T22" fmla="*/ 245 w 249"/>
                  <a:gd name="T23" fmla="*/ 283 h 572"/>
                  <a:gd name="T24" fmla="*/ 224 w 249"/>
                  <a:gd name="T25" fmla="*/ 320 h 572"/>
                  <a:gd name="T26" fmla="*/ 181 w 249"/>
                  <a:gd name="T27" fmla="*/ 347 h 572"/>
                  <a:gd name="T28" fmla="*/ 110 w 249"/>
                  <a:gd name="T29" fmla="*/ 371 h 572"/>
                  <a:gd name="T30" fmla="*/ 75 w 249"/>
                  <a:gd name="T31" fmla="*/ 395 h 572"/>
                  <a:gd name="T32" fmla="*/ 60 w 249"/>
                  <a:gd name="T33" fmla="*/ 415 h 572"/>
                  <a:gd name="T34" fmla="*/ 68 w 249"/>
                  <a:gd name="T35" fmla="*/ 436 h 572"/>
                  <a:gd name="T36" fmla="*/ 107 w 249"/>
                  <a:gd name="T37" fmla="*/ 456 h 572"/>
                  <a:gd name="T38" fmla="*/ 139 w 249"/>
                  <a:gd name="T39" fmla="*/ 497 h 572"/>
                  <a:gd name="T40" fmla="*/ 153 w 249"/>
                  <a:gd name="T41" fmla="*/ 538 h 572"/>
                  <a:gd name="T42" fmla="*/ 149 w 249"/>
                  <a:gd name="T43" fmla="*/ 558 h 572"/>
                  <a:gd name="T44" fmla="*/ 117 w 249"/>
                  <a:gd name="T45" fmla="*/ 572 h 572"/>
                  <a:gd name="T46" fmla="*/ 107 w 249"/>
                  <a:gd name="T47" fmla="*/ 572 h 572"/>
                  <a:gd name="T48" fmla="*/ 92 w 249"/>
                  <a:gd name="T49" fmla="*/ 535 h 572"/>
                  <a:gd name="T50" fmla="*/ 85 w 249"/>
                  <a:gd name="T51" fmla="*/ 494 h 572"/>
                  <a:gd name="T52" fmla="*/ 64 w 249"/>
                  <a:gd name="T53" fmla="*/ 463 h 572"/>
                  <a:gd name="T54" fmla="*/ 32 w 249"/>
                  <a:gd name="T55" fmla="*/ 446 h 572"/>
                  <a:gd name="T56" fmla="*/ 21 w 249"/>
                  <a:gd name="T57" fmla="*/ 426 h 572"/>
                  <a:gd name="T58" fmla="*/ 25 w 249"/>
                  <a:gd name="T59" fmla="*/ 405 h 572"/>
                  <a:gd name="T60" fmla="*/ 53 w 249"/>
                  <a:gd name="T61" fmla="*/ 371 h 572"/>
                  <a:gd name="T62" fmla="*/ 107 w 249"/>
                  <a:gd name="T63" fmla="*/ 351 h 572"/>
                  <a:gd name="T64" fmla="*/ 157 w 249"/>
                  <a:gd name="T65" fmla="*/ 320 h 572"/>
                  <a:gd name="T66" fmla="*/ 196 w 249"/>
                  <a:gd name="T67" fmla="*/ 286 h 572"/>
                  <a:gd name="T68" fmla="*/ 210 w 249"/>
                  <a:gd name="T69" fmla="*/ 252 h 572"/>
                  <a:gd name="T70" fmla="*/ 206 w 249"/>
                  <a:gd name="T71" fmla="*/ 238 h 572"/>
                  <a:gd name="T72" fmla="*/ 189 w 249"/>
                  <a:gd name="T73" fmla="*/ 208 h 572"/>
                  <a:gd name="T74" fmla="*/ 157 w 249"/>
                  <a:gd name="T75" fmla="*/ 163 h 572"/>
                  <a:gd name="T76" fmla="*/ 121 w 249"/>
                  <a:gd name="T77" fmla="*/ 136 h 572"/>
                  <a:gd name="T78" fmla="*/ 82 w 249"/>
                  <a:gd name="T79" fmla="*/ 106 h 572"/>
                  <a:gd name="T80" fmla="*/ 53 w 249"/>
                  <a:gd name="T81" fmla="*/ 89 h 572"/>
                  <a:gd name="T82" fmla="*/ 25 w 249"/>
                  <a:gd name="T83" fmla="*/ 65 h 5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9"/>
                  <a:gd name="T127" fmla="*/ 0 h 572"/>
                  <a:gd name="T128" fmla="*/ 249 w 249"/>
                  <a:gd name="T129" fmla="*/ 572 h 5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9" h="572">
                    <a:moveTo>
                      <a:pt x="25" y="65"/>
                    </a:moveTo>
                    <a:lnTo>
                      <a:pt x="7" y="44"/>
                    </a:lnTo>
                    <a:lnTo>
                      <a:pt x="0" y="27"/>
                    </a:lnTo>
                    <a:lnTo>
                      <a:pt x="11" y="7"/>
                    </a:lnTo>
                    <a:lnTo>
                      <a:pt x="28" y="0"/>
                    </a:lnTo>
                    <a:lnTo>
                      <a:pt x="60" y="0"/>
                    </a:lnTo>
                    <a:lnTo>
                      <a:pt x="96" y="24"/>
                    </a:lnTo>
                    <a:lnTo>
                      <a:pt x="132" y="61"/>
                    </a:lnTo>
                    <a:lnTo>
                      <a:pt x="192" y="140"/>
                    </a:lnTo>
                    <a:lnTo>
                      <a:pt x="231" y="204"/>
                    </a:lnTo>
                    <a:lnTo>
                      <a:pt x="249" y="255"/>
                    </a:lnTo>
                    <a:lnTo>
                      <a:pt x="245" y="283"/>
                    </a:lnTo>
                    <a:lnTo>
                      <a:pt x="224" y="320"/>
                    </a:lnTo>
                    <a:lnTo>
                      <a:pt x="181" y="347"/>
                    </a:lnTo>
                    <a:lnTo>
                      <a:pt x="110" y="371"/>
                    </a:lnTo>
                    <a:lnTo>
                      <a:pt x="75" y="395"/>
                    </a:lnTo>
                    <a:lnTo>
                      <a:pt x="60" y="415"/>
                    </a:lnTo>
                    <a:lnTo>
                      <a:pt x="68" y="436"/>
                    </a:lnTo>
                    <a:lnTo>
                      <a:pt x="107" y="456"/>
                    </a:lnTo>
                    <a:lnTo>
                      <a:pt x="139" y="497"/>
                    </a:lnTo>
                    <a:lnTo>
                      <a:pt x="153" y="538"/>
                    </a:lnTo>
                    <a:lnTo>
                      <a:pt x="149" y="558"/>
                    </a:lnTo>
                    <a:lnTo>
                      <a:pt x="117" y="572"/>
                    </a:lnTo>
                    <a:lnTo>
                      <a:pt x="107" y="572"/>
                    </a:lnTo>
                    <a:lnTo>
                      <a:pt x="92" y="535"/>
                    </a:lnTo>
                    <a:lnTo>
                      <a:pt x="85" y="494"/>
                    </a:lnTo>
                    <a:lnTo>
                      <a:pt x="64" y="463"/>
                    </a:lnTo>
                    <a:lnTo>
                      <a:pt x="32" y="446"/>
                    </a:lnTo>
                    <a:lnTo>
                      <a:pt x="21" y="426"/>
                    </a:lnTo>
                    <a:lnTo>
                      <a:pt x="25" y="405"/>
                    </a:lnTo>
                    <a:lnTo>
                      <a:pt x="53" y="371"/>
                    </a:lnTo>
                    <a:lnTo>
                      <a:pt x="107" y="351"/>
                    </a:lnTo>
                    <a:lnTo>
                      <a:pt x="157" y="320"/>
                    </a:lnTo>
                    <a:lnTo>
                      <a:pt x="196" y="286"/>
                    </a:lnTo>
                    <a:lnTo>
                      <a:pt x="210" y="252"/>
                    </a:lnTo>
                    <a:lnTo>
                      <a:pt x="206" y="238"/>
                    </a:lnTo>
                    <a:lnTo>
                      <a:pt x="189" y="208"/>
                    </a:lnTo>
                    <a:lnTo>
                      <a:pt x="157" y="163"/>
                    </a:lnTo>
                    <a:lnTo>
                      <a:pt x="121" y="136"/>
                    </a:lnTo>
                    <a:lnTo>
                      <a:pt x="82" y="106"/>
                    </a:lnTo>
                    <a:lnTo>
                      <a:pt x="53" y="89"/>
                    </a:lnTo>
                    <a:lnTo>
                      <a:pt x="2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3" name="Freeform 30"/>
              <p:cNvSpPr>
                <a:spLocks/>
              </p:cNvSpPr>
              <p:nvPr/>
            </p:nvSpPr>
            <p:spPr bwMode="auto">
              <a:xfrm flipH="1">
                <a:off x="1447" y="1581"/>
                <a:ext cx="362" cy="499"/>
              </a:xfrm>
              <a:custGeom>
                <a:avLst/>
                <a:gdLst>
                  <a:gd name="T0" fmla="*/ 151 w 362"/>
                  <a:gd name="T1" fmla="*/ 35 h 499"/>
                  <a:gd name="T2" fmla="*/ 221 w 362"/>
                  <a:gd name="T3" fmla="*/ 0 h 499"/>
                  <a:gd name="T4" fmla="*/ 281 w 362"/>
                  <a:gd name="T5" fmla="*/ 0 h 499"/>
                  <a:gd name="T6" fmla="*/ 344 w 362"/>
                  <a:gd name="T7" fmla="*/ 14 h 499"/>
                  <a:gd name="T8" fmla="*/ 362 w 362"/>
                  <a:gd name="T9" fmla="*/ 35 h 499"/>
                  <a:gd name="T10" fmla="*/ 351 w 362"/>
                  <a:gd name="T11" fmla="*/ 59 h 499"/>
                  <a:gd name="T12" fmla="*/ 334 w 362"/>
                  <a:gd name="T13" fmla="*/ 91 h 499"/>
                  <a:gd name="T14" fmla="*/ 302 w 362"/>
                  <a:gd name="T15" fmla="*/ 87 h 499"/>
                  <a:gd name="T16" fmla="*/ 274 w 362"/>
                  <a:gd name="T17" fmla="*/ 77 h 499"/>
                  <a:gd name="T18" fmla="*/ 253 w 362"/>
                  <a:gd name="T19" fmla="*/ 63 h 499"/>
                  <a:gd name="T20" fmla="*/ 232 w 362"/>
                  <a:gd name="T21" fmla="*/ 59 h 499"/>
                  <a:gd name="T22" fmla="*/ 193 w 362"/>
                  <a:gd name="T23" fmla="*/ 70 h 499"/>
                  <a:gd name="T24" fmla="*/ 137 w 362"/>
                  <a:gd name="T25" fmla="*/ 94 h 499"/>
                  <a:gd name="T26" fmla="*/ 91 w 362"/>
                  <a:gd name="T27" fmla="*/ 136 h 499"/>
                  <a:gd name="T28" fmla="*/ 70 w 362"/>
                  <a:gd name="T29" fmla="*/ 164 h 499"/>
                  <a:gd name="T30" fmla="*/ 60 w 362"/>
                  <a:gd name="T31" fmla="*/ 185 h 499"/>
                  <a:gd name="T32" fmla="*/ 60 w 362"/>
                  <a:gd name="T33" fmla="*/ 202 h 499"/>
                  <a:gd name="T34" fmla="*/ 74 w 362"/>
                  <a:gd name="T35" fmla="*/ 220 h 499"/>
                  <a:gd name="T36" fmla="*/ 116 w 362"/>
                  <a:gd name="T37" fmla="*/ 248 h 499"/>
                  <a:gd name="T38" fmla="*/ 155 w 362"/>
                  <a:gd name="T39" fmla="*/ 286 h 499"/>
                  <a:gd name="T40" fmla="*/ 179 w 362"/>
                  <a:gd name="T41" fmla="*/ 325 h 499"/>
                  <a:gd name="T42" fmla="*/ 193 w 362"/>
                  <a:gd name="T43" fmla="*/ 352 h 499"/>
                  <a:gd name="T44" fmla="*/ 186 w 362"/>
                  <a:gd name="T45" fmla="*/ 370 h 499"/>
                  <a:gd name="T46" fmla="*/ 169 w 362"/>
                  <a:gd name="T47" fmla="*/ 387 h 499"/>
                  <a:gd name="T48" fmla="*/ 134 w 362"/>
                  <a:gd name="T49" fmla="*/ 398 h 499"/>
                  <a:gd name="T50" fmla="*/ 95 w 362"/>
                  <a:gd name="T51" fmla="*/ 412 h 499"/>
                  <a:gd name="T52" fmla="*/ 77 w 362"/>
                  <a:gd name="T53" fmla="*/ 433 h 499"/>
                  <a:gd name="T54" fmla="*/ 81 w 362"/>
                  <a:gd name="T55" fmla="*/ 468 h 499"/>
                  <a:gd name="T56" fmla="*/ 53 w 362"/>
                  <a:gd name="T57" fmla="*/ 499 h 499"/>
                  <a:gd name="T58" fmla="*/ 39 w 362"/>
                  <a:gd name="T59" fmla="*/ 489 h 499"/>
                  <a:gd name="T60" fmla="*/ 42 w 362"/>
                  <a:gd name="T61" fmla="*/ 429 h 499"/>
                  <a:gd name="T62" fmla="*/ 67 w 362"/>
                  <a:gd name="T63" fmla="*/ 398 h 499"/>
                  <a:gd name="T64" fmla="*/ 102 w 362"/>
                  <a:gd name="T65" fmla="*/ 373 h 499"/>
                  <a:gd name="T66" fmla="*/ 137 w 362"/>
                  <a:gd name="T67" fmla="*/ 359 h 499"/>
                  <a:gd name="T68" fmla="*/ 155 w 362"/>
                  <a:gd name="T69" fmla="*/ 352 h 499"/>
                  <a:gd name="T70" fmla="*/ 158 w 362"/>
                  <a:gd name="T71" fmla="*/ 342 h 499"/>
                  <a:gd name="T72" fmla="*/ 148 w 362"/>
                  <a:gd name="T73" fmla="*/ 325 h 499"/>
                  <a:gd name="T74" fmla="*/ 112 w 362"/>
                  <a:gd name="T75" fmla="*/ 290 h 499"/>
                  <a:gd name="T76" fmla="*/ 70 w 362"/>
                  <a:gd name="T77" fmla="*/ 262 h 499"/>
                  <a:gd name="T78" fmla="*/ 35 w 362"/>
                  <a:gd name="T79" fmla="*/ 241 h 499"/>
                  <a:gd name="T80" fmla="*/ 7 w 362"/>
                  <a:gd name="T81" fmla="*/ 220 h 499"/>
                  <a:gd name="T82" fmla="*/ 0 w 362"/>
                  <a:gd name="T83" fmla="*/ 195 h 499"/>
                  <a:gd name="T84" fmla="*/ 18 w 362"/>
                  <a:gd name="T85" fmla="*/ 157 h 499"/>
                  <a:gd name="T86" fmla="*/ 56 w 362"/>
                  <a:gd name="T87" fmla="*/ 108 h 499"/>
                  <a:gd name="T88" fmla="*/ 95 w 362"/>
                  <a:gd name="T89" fmla="*/ 70 h 499"/>
                  <a:gd name="T90" fmla="*/ 123 w 362"/>
                  <a:gd name="T91" fmla="*/ 52 h 499"/>
                  <a:gd name="T92" fmla="*/ 151 w 362"/>
                  <a:gd name="T93" fmla="*/ 35 h 4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2"/>
                  <a:gd name="T142" fmla="*/ 0 h 499"/>
                  <a:gd name="T143" fmla="*/ 362 w 362"/>
                  <a:gd name="T144" fmla="*/ 499 h 4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2" h="499">
                    <a:moveTo>
                      <a:pt x="151" y="35"/>
                    </a:moveTo>
                    <a:lnTo>
                      <a:pt x="221" y="0"/>
                    </a:lnTo>
                    <a:lnTo>
                      <a:pt x="281" y="0"/>
                    </a:lnTo>
                    <a:lnTo>
                      <a:pt x="344" y="14"/>
                    </a:lnTo>
                    <a:lnTo>
                      <a:pt x="362" y="35"/>
                    </a:lnTo>
                    <a:lnTo>
                      <a:pt x="351" y="59"/>
                    </a:lnTo>
                    <a:lnTo>
                      <a:pt x="334" y="91"/>
                    </a:lnTo>
                    <a:lnTo>
                      <a:pt x="302" y="87"/>
                    </a:lnTo>
                    <a:lnTo>
                      <a:pt x="274" y="77"/>
                    </a:lnTo>
                    <a:lnTo>
                      <a:pt x="253" y="63"/>
                    </a:lnTo>
                    <a:lnTo>
                      <a:pt x="232" y="59"/>
                    </a:lnTo>
                    <a:lnTo>
                      <a:pt x="193" y="70"/>
                    </a:lnTo>
                    <a:lnTo>
                      <a:pt x="137" y="94"/>
                    </a:lnTo>
                    <a:lnTo>
                      <a:pt x="91" y="136"/>
                    </a:lnTo>
                    <a:lnTo>
                      <a:pt x="70" y="164"/>
                    </a:lnTo>
                    <a:lnTo>
                      <a:pt x="60" y="185"/>
                    </a:lnTo>
                    <a:lnTo>
                      <a:pt x="60" y="202"/>
                    </a:lnTo>
                    <a:lnTo>
                      <a:pt x="74" y="220"/>
                    </a:lnTo>
                    <a:lnTo>
                      <a:pt x="116" y="248"/>
                    </a:lnTo>
                    <a:lnTo>
                      <a:pt x="155" y="286"/>
                    </a:lnTo>
                    <a:lnTo>
                      <a:pt x="179" y="325"/>
                    </a:lnTo>
                    <a:lnTo>
                      <a:pt x="193" y="352"/>
                    </a:lnTo>
                    <a:lnTo>
                      <a:pt x="186" y="370"/>
                    </a:lnTo>
                    <a:lnTo>
                      <a:pt x="169" y="387"/>
                    </a:lnTo>
                    <a:lnTo>
                      <a:pt x="134" y="398"/>
                    </a:lnTo>
                    <a:lnTo>
                      <a:pt x="95" y="412"/>
                    </a:lnTo>
                    <a:lnTo>
                      <a:pt x="77" y="433"/>
                    </a:lnTo>
                    <a:lnTo>
                      <a:pt x="81" y="468"/>
                    </a:lnTo>
                    <a:lnTo>
                      <a:pt x="53" y="499"/>
                    </a:lnTo>
                    <a:lnTo>
                      <a:pt x="39" y="489"/>
                    </a:lnTo>
                    <a:lnTo>
                      <a:pt x="42" y="429"/>
                    </a:lnTo>
                    <a:lnTo>
                      <a:pt x="67" y="398"/>
                    </a:lnTo>
                    <a:lnTo>
                      <a:pt x="102" y="373"/>
                    </a:lnTo>
                    <a:lnTo>
                      <a:pt x="137" y="359"/>
                    </a:lnTo>
                    <a:lnTo>
                      <a:pt x="155" y="352"/>
                    </a:lnTo>
                    <a:lnTo>
                      <a:pt x="158" y="342"/>
                    </a:lnTo>
                    <a:lnTo>
                      <a:pt x="148" y="325"/>
                    </a:lnTo>
                    <a:lnTo>
                      <a:pt x="112" y="290"/>
                    </a:lnTo>
                    <a:lnTo>
                      <a:pt x="70" y="262"/>
                    </a:lnTo>
                    <a:lnTo>
                      <a:pt x="35" y="241"/>
                    </a:lnTo>
                    <a:lnTo>
                      <a:pt x="7" y="220"/>
                    </a:lnTo>
                    <a:lnTo>
                      <a:pt x="0" y="195"/>
                    </a:lnTo>
                    <a:lnTo>
                      <a:pt x="18" y="157"/>
                    </a:lnTo>
                    <a:lnTo>
                      <a:pt x="56" y="108"/>
                    </a:lnTo>
                    <a:lnTo>
                      <a:pt x="95" y="70"/>
                    </a:lnTo>
                    <a:lnTo>
                      <a:pt x="123" y="52"/>
                    </a:lnTo>
                    <a:lnTo>
                      <a:pt x="151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4" name="Freeform 31"/>
              <p:cNvSpPr>
                <a:spLocks/>
              </p:cNvSpPr>
              <p:nvPr/>
            </p:nvSpPr>
            <p:spPr bwMode="auto">
              <a:xfrm flipH="1">
                <a:off x="1376" y="2005"/>
                <a:ext cx="229" cy="840"/>
              </a:xfrm>
              <a:custGeom>
                <a:avLst/>
                <a:gdLst>
                  <a:gd name="T0" fmla="*/ 132 w 229"/>
                  <a:gd name="T1" fmla="*/ 69 h 840"/>
                  <a:gd name="T2" fmla="*/ 136 w 229"/>
                  <a:gd name="T3" fmla="*/ 21 h 840"/>
                  <a:gd name="T4" fmla="*/ 168 w 229"/>
                  <a:gd name="T5" fmla="*/ 0 h 840"/>
                  <a:gd name="T6" fmla="*/ 204 w 229"/>
                  <a:gd name="T7" fmla="*/ 3 h 840"/>
                  <a:gd name="T8" fmla="*/ 225 w 229"/>
                  <a:gd name="T9" fmla="*/ 21 h 840"/>
                  <a:gd name="T10" fmla="*/ 229 w 229"/>
                  <a:gd name="T11" fmla="*/ 90 h 840"/>
                  <a:gd name="T12" fmla="*/ 218 w 229"/>
                  <a:gd name="T13" fmla="*/ 266 h 840"/>
                  <a:gd name="T14" fmla="*/ 204 w 229"/>
                  <a:gd name="T15" fmla="*/ 373 h 840"/>
                  <a:gd name="T16" fmla="*/ 222 w 229"/>
                  <a:gd name="T17" fmla="*/ 460 h 840"/>
                  <a:gd name="T18" fmla="*/ 225 w 229"/>
                  <a:gd name="T19" fmla="*/ 546 h 840"/>
                  <a:gd name="T20" fmla="*/ 215 w 229"/>
                  <a:gd name="T21" fmla="*/ 633 h 840"/>
                  <a:gd name="T22" fmla="*/ 197 w 229"/>
                  <a:gd name="T23" fmla="*/ 743 h 840"/>
                  <a:gd name="T24" fmla="*/ 204 w 229"/>
                  <a:gd name="T25" fmla="*/ 802 h 840"/>
                  <a:gd name="T26" fmla="*/ 186 w 229"/>
                  <a:gd name="T27" fmla="*/ 812 h 840"/>
                  <a:gd name="T28" fmla="*/ 72 w 229"/>
                  <a:gd name="T29" fmla="*/ 833 h 840"/>
                  <a:gd name="T30" fmla="*/ 43 w 229"/>
                  <a:gd name="T31" fmla="*/ 840 h 840"/>
                  <a:gd name="T32" fmla="*/ 0 w 229"/>
                  <a:gd name="T33" fmla="*/ 816 h 840"/>
                  <a:gd name="T34" fmla="*/ 0 w 229"/>
                  <a:gd name="T35" fmla="*/ 802 h 840"/>
                  <a:gd name="T36" fmla="*/ 125 w 229"/>
                  <a:gd name="T37" fmla="*/ 795 h 840"/>
                  <a:gd name="T38" fmla="*/ 168 w 229"/>
                  <a:gd name="T39" fmla="*/ 778 h 840"/>
                  <a:gd name="T40" fmla="*/ 172 w 229"/>
                  <a:gd name="T41" fmla="*/ 740 h 840"/>
                  <a:gd name="T42" fmla="*/ 175 w 229"/>
                  <a:gd name="T43" fmla="*/ 622 h 840"/>
                  <a:gd name="T44" fmla="*/ 165 w 229"/>
                  <a:gd name="T45" fmla="*/ 525 h 840"/>
                  <a:gd name="T46" fmla="*/ 154 w 229"/>
                  <a:gd name="T47" fmla="*/ 408 h 840"/>
                  <a:gd name="T48" fmla="*/ 157 w 229"/>
                  <a:gd name="T49" fmla="*/ 335 h 840"/>
                  <a:gd name="T50" fmla="*/ 165 w 229"/>
                  <a:gd name="T51" fmla="*/ 242 h 840"/>
                  <a:gd name="T52" fmla="*/ 147 w 229"/>
                  <a:gd name="T53" fmla="*/ 152 h 840"/>
                  <a:gd name="T54" fmla="*/ 132 w 229"/>
                  <a:gd name="T55" fmla="*/ 69 h 8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9"/>
                  <a:gd name="T85" fmla="*/ 0 h 840"/>
                  <a:gd name="T86" fmla="*/ 229 w 229"/>
                  <a:gd name="T87" fmla="*/ 840 h 8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9" h="840">
                    <a:moveTo>
                      <a:pt x="132" y="69"/>
                    </a:moveTo>
                    <a:lnTo>
                      <a:pt x="136" y="21"/>
                    </a:lnTo>
                    <a:lnTo>
                      <a:pt x="168" y="0"/>
                    </a:lnTo>
                    <a:lnTo>
                      <a:pt x="204" y="3"/>
                    </a:lnTo>
                    <a:lnTo>
                      <a:pt x="225" y="21"/>
                    </a:lnTo>
                    <a:lnTo>
                      <a:pt x="229" y="90"/>
                    </a:lnTo>
                    <a:lnTo>
                      <a:pt x="218" y="266"/>
                    </a:lnTo>
                    <a:lnTo>
                      <a:pt x="204" y="373"/>
                    </a:lnTo>
                    <a:lnTo>
                      <a:pt x="222" y="460"/>
                    </a:lnTo>
                    <a:lnTo>
                      <a:pt x="225" y="546"/>
                    </a:lnTo>
                    <a:lnTo>
                      <a:pt x="215" y="633"/>
                    </a:lnTo>
                    <a:lnTo>
                      <a:pt x="197" y="743"/>
                    </a:lnTo>
                    <a:lnTo>
                      <a:pt x="204" y="802"/>
                    </a:lnTo>
                    <a:lnTo>
                      <a:pt x="186" y="812"/>
                    </a:lnTo>
                    <a:lnTo>
                      <a:pt x="72" y="833"/>
                    </a:lnTo>
                    <a:lnTo>
                      <a:pt x="43" y="840"/>
                    </a:lnTo>
                    <a:lnTo>
                      <a:pt x="0" y="816"/>
                    </a:lnTo>
                    <a:lnTo>
                      <a:pt x="0" y="802"/>
                    </a:lnTo>
                    <a:lnTo>
                      <a:pt x="125" y="795"/>
                    </a:lnTo>
                    <a:lnTo>
                      <a:pt x="168" y="778"/>
                    </a:lnTo>
                    <a:lnTo>
                      <a:pt x="172" y="740"/>
                    </a:lnTo>
                    <a:lnTo>
                      <a:pt x="175" y="622"/>
                    </a:lnTo>
                    <a:lnTo>
                      <a:pt x="165" y="525"/>
                    </a:lnTo>
                    <a:lnTo>
                      <a:pt x="154" y="408"/>
                    </a:lnTo>
                    <a:lnTo>
                      <a:pt x="157" y="335"/>
                    </a:lnTo>
                    <a:lnTo>
                      <a:pt x="165" y="242"/>
                    </a:lnTo>
                    <a:lnTo>
                      <a:pt x="147" y="152"/>
                    </a:lnTo>
                    <a:lnTo>
                      <a:pt x="132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5" name="Freeform 32"/>
              <p:cNvSpPr>
                <a:spLocks/>
              </p:cNvSpPr>
              <p:nvPr/>
            </p:nvSpPr>
            <p:spPr bwMode="auto">
              <a:xfrm flipH="1">
                <a:off x="1390" y="2033"/>
                <a:ext cx="447" cy="658"/>
              </a:xfrm>
              <a:custGeom>
                <a:avLst/>
                <a:gdLst>
                  <a:gd name="T0" fmla="*/ 212 w 447"/>
                  <a:gd name="T1" fmla="*/ 268 h 658"/>
                  <a:gd name="T2" fmla="*/ 212 w 447"/>
                  <a:gd name="T3" fmla="*/ 233 h 658"/>
                  <a:gd name="T4" fmla="*/ 230 w 447"/>
                  <a:gd name="T5" fmla="*/ 174 h 658"/>
                  <a:gd name="T6" fmla="*/ 284 w 447"/>
                  <a:gd name="T7" fmla="*/ 80 h 658"/>
                  <a:gd name="T8" fmla="*/ 370 w 447"/>
                  <a:gd name="T9" fmla="*/ 0 h 658"/>
                  <a:gd name="T10" fmla="*/ 424 w 447"/>
                  <a:gd name="T11" fmla="*/ 0 h 658"/>
                  <a:gd name="T12" fmla="*/ 447 w 447"/>
                  <a:gd name="T13" fmla="*/ 38 h 658"/>
                  <a:gd name="T14" fmla="*/ 415 w 447"/>
                  <a:gd name="T15" fmla="*/ 91 h 658"/>
                  <a:gd name="T16" fmla="*/ 348 w 447"/>
                  <a:gd name="T17" fmla="*/ 129 h 658"/>
                  <a:gd name="T18" fmla="*/ 307 w 447"/>
                  <a:gd name="T19" fmla="*/ 167 h 658"/>
                  <a:gd name="T20" fmla="*/ 266 w 447"/>
                  <a:gd name="T21" fmla="*/ 223 h 658"/>
                  <a:gd name="T22" fmla="*/ 257 w 447"/>
                  <a:gd name="T23" fmla="*/ 261 h 658"/>
                  <a:gd name="T24" fmla="*/ 262 w 447"/>
                  <a:gd name="T25" fmla="*/ 303 h 658"/>
                  <a:gd name="T26" fmla="*/ 284 w 447"/>
                  <a:gd name="T27" fmla="*/ 373 h 658"/>
                  <a:gd name="T28" fmla="*/ 289 w 447"/>
                  <a:gd name="T29" fmla="*/ 449 h 658"/>
                  <a:gd name="T30" fmla="*/ 280 w 447"/>
                  <a:gd name="T31" fmla="*/ 547 h 658"/>
                  <a:gd name="T32" fmla="*/ 257 w 447"/>
                  <a:gd name="T33" fmla="*/ 616 h 658"/>
                  <a:gd name="T34" fmla="*/ 217 w 447"/>
                  <a:gd name="T35" fmla="*/ 658 h 658"/>
                  <a:gd name="T36" fmla="*/ 190 w 447"/>
                  <a:gd name="T37" fmla="*/ 658 h 658"/>
                  <a:gd name="T38" fmla="*/ 104 w 447"/>
                  <a:gd name="T39" fmla="*/ 637 h 658"/>
                  <a:gd name="T40" fmla="*/ 27 w 447"/>
                  <a:gd name="T41" fmla="*/ 634 h 658"/>
                  <a:gd name="T42" fmla="*/ 0 w 447"/>
                  <a:gd name="T43" fmla="*/ 620 h 658"/>
                  <a:gd name="T44" fmla="*/ 50 w 447"/>
                  <a:gd name="T45" fmla="*/ 606 h 658"/>
                  <a:gd name="T46" fmla="*/ 131 w 447"/>
                  <a:gd name="T47" fmla="*/ 609 h 658"/>
                  <a:gd name="T48" fmla="*/ 181 w 447"/>
                  <a:gd name="T49" fmla="*/ 623 h 658"/>
                  <a:gd name="T50" fmla="*/ 212 w 447"/>
                  <a:gd name="T51" fmla="*/ 613 h 658"/>
                  <a:gd name="T52" fmla="*/ 244 w 447"/>
                  <a:gd name="T53" fmla="*/ 557 h 658"/>
                  <a:gd name="T54" fmla="*/ 248 w 447"/>
                  <a:gd name="T55" fmla="*/ 477 h 658"/>
                  <a:gd name="T56" fmla="*/ 239 w 447"/>
                  <a:gd name="T57" fmla="*/ 404 h 658"/>
                  <a:gd name="T58" fmla="*/ 212 w 447"/>
                  <a:gd name="T59" fmla="*/ 317 h 658"/>
                  <a:gd name="T60" fmla="*/ 212 w 447"/>
                  <a:gd name="T61" fmla="*/ 268 h 65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7"/>
                  <a:gd name="T94" fmla="*/ 0 h 658"/>
                  <a:gd name="T95" fmla="*/ 447 w 447"/>
                  <a:gd name="T96" fmla="*/ 658 h 65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7" h="658">
                    <a:moveTo>
                      <a:pt x="212" y="268"/>
                    </a:moveTo>
                    <a:lnTo>
                      <a:pt x="212" y="233"/>
                    </a:lnTo>
                    <a:lnTo>
                      <a:pt x="230" y="174"/>
                    </a:lnTo>
                    <a:lnTo>
                      <a:pt x="284" y="80"/>
                    </a:lnTo>
                    <a:lnTo>
                      <a:pt x="370" y="0"/>
                    </a:lnTo>
                    <a:lnTo>
                      <a:pt x="424" y="0"/>
                    </a:lnTo>
                    <a:lnTo>
                      <a:pt x="447" y="38"/>
                    </a:lnTo>
                    <a:lnTo>
                      <a:pt x="415" y="91"/>
                    </a:lnTo>
                    <a:lnTo>
                      <a:pt x="348" y="129"/>
                    </a:lnTo>
                    <a:lnTo>
                      <a:pt x="307" y="167"/>
                    </a:lnTo>
                    <a:lnTo>
                      <a:pt x="266" y="223"/>
                    </a:lnTo>
                    <a:lnTo>
                      <a:pt x="257" y="261"/>
                    </a:lnTo>
                    <a:lnTo>
                      <a:pt x="262" y="303"/>
                    </a:lnTo>
                    <a:lnTo>
                      <a:pt x="284" y="373"/>
                    </a:lnTo>
                    <a:lnTo>
                      <a:pt x="289" y="449"/>
                    </a:lnTo>
                    <a:lnTo>
                      <a:pt x="280" y="547"/>
                    </a:lnTo>
                    <a:lnTo>
                      <a:pt x="257" y="616"/>
                    </a:lnTo>
                    <a:lnTo>
                      <a:pt x="217" y="658"/>
                    </a:lnTo>
                    <a:lnTo>
                      <a:pt x="190" y="658"/>
                    </a:lnTo>
                    <a:lnTo>
                      <a:pt x="104" y="637"/>
                    </a:lnTo>
                    <a:lnTo>
                      <a:pt x="27" y="634"/>
                    </a:lnTo>
                    <a:lnTo>
                      <a:pt x="0" y="620"/>
                    </a:lnTo>
                    <a:lnTo>
                      <a:pt x="50" y="606"/>
                    </a:lnTo>
                    <a:lnTo>
                      <a:pt x="131" y="609"/>
                    </a:lnTo>
                    <a:lnTo>
                      <a:pt x="181" y="623"/>
                    </a:lnTo>
                    <a:lnTo>
                      <a:pt x="212" y="613"/>
                    </a:lnTo>
                    <a:lnTo>
                      <a:pt x="244" y="557"/>
                    </a:lnTo>
                    <a:lnTo>
                      <a:pt x="248" y="477"/>
                    </a:lnTo>
                    <a:lnTo>
                      <a:pt x="239" y="404"/>
                    </a:lnTo>
                    <a:lnTo>
                      <a:pt x="212" y="317"/>
                    </a:lnTo>
                    <a:lnTo>
                      <a:pt x="21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6" name="Freeform 33"/>
              <p:cNvSpPr>
                <a:spLocks/>
              </p:cNvSpPr>
              <p:nvPr/>
            </p:nvSpPr>
            <p:spPr bwMode="auto">
              <a:xfrm flipH="1">
                <a:off x="1353" y="1223"/>
                <a:ext cx="282" cy="326"/>
              </a:xfrm>
              <a:custGeom>
                <a:avLst/>
                <a:gdLst>
                  <a:gd name="T0" fmla="*/ 81 w 282"/>
                  <a:gd name="T1" fmla="*/ 137 h 326"/>
                  <a:gd name="T2" fmla="*/ 78 w 282"/>
                  <a:gd name="T3" fmla="*/ 84 h 326"/>
                  <a:gd name="T4" fmla="*/ 88 w 282"/>
                  <a:gd name="T5" fmla="*/ 35 h 326"/>
                  <a:gd name="T6" fmla="*/ 127 w 282"/>
                  <a:gd name="T7" fmla="*/ 7 h 326"/>
                  <a:gd name="T8" fmla="*/ 173 w 282"/>
                  <a:gd name="T9" fmla="*/ 0 h 326"/>
                  <a:gd name="T10" fmla="*/ 208 w 282"/>
                  <a:gd name="T11" fmla="*/ 4 h 326"/>
                  <a:gd name="T12" fmla="*/ 240 w 282"/>
                  <a:gd name="T13" fmla="*/ 25 h 326"/>
                  <a:gd name="T14" fmla="*/ 257 w 282"/>
                  <a:gd name="T15" fmla="*/ 60 h 326"/>
                  <a:gd name="T16" fmla="*/ 278 w 282"/>
                  <a:gd name="T17" fmla="*/ 130 h 326"/>
                  <a:gd name="T18" fmla="*/ 282 w 282"/>
                  <a:gd name="T19" fmla="*/ 207 h 326"/>
                  <a:gd name="T20" fmla="*/ 271 w 282"/>
                  <a:gd name="T21" fmla="*/ 263 h 326"/>
                  <a:gd name="T22" fmla="*/ 250 w 282"/>
                  <a:gd name="T23" fmla="*/ 298 h 326"/>
                  <a:gd name="T24" fmla="*/ 215 w 282"/>
                  <a:gd name="T25" fmla="*/ 319 h 326"/>
                  <a:gd name="T26" fmla="*/ 187 w 282"/>
                  <a:gd name="T27" fmla="*/ 326 h 326"/>
                  <a:gd name="T28" fmla="*/ 145 w 282"/>
                  <a:gd name="T29" fmla="*/ 315 h 326"/>
                  <a:gd name="T30" fmla="*/ 123 w 282"/>
                  <a:gd name="T31" fmla="*/ 284 h 326"/>
                  <a:gd name="T32" fmla="*/ 102 w 282"/>
                  <a:gd name="T33" fmla="*/ 238 h 326"/>
                  <a:gd name="T34" fmla="*/ 85 w 282"/>
                  <a:gd name="T35" fmla="*/ 186 h 326"/>
                  <a:gd name="T36" fmla="*/ 53 w 282"/>
                  <a:gd name="T37" fmla="*/ 207 h 326"/>
                  <a:gd name="T38" fmla="*/ 18 w 282"/>
                  <a:gd name="T39" fmla="*/ 221 h 326"/>
                  <a:gd name="T40" fmla="*/ 4 w 282"/>
                  <a:gd name="T41" fmla="*/ 221 h 326"/>
                  <a:gd name="T42" fmla="*/ 0 w 282"/>
                  <a:gd name="T43" fmla="*/ 207 h 326"/>
                  <a:gd name="T44" fmla="*/ 7 w 282"/>
                  <a:gd name="T45" fmla="*/ 189 h 326"/>
                  <a:gd name="T46" fmla="*/ 60 w 282"/>
                  <a:gd name="T47" fmla="*/ 168 h 326"/>
                  <a:gd name="T48" fmla="*/ 81 w 282"/>
                  <a:gd name="T49" fmla="*/ 137 h 3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82"/>
                  <a:gd name="T76" fmla="*/ 0 h 326"/>
                  <a:gd name="T77" fmla="*/ 282 w 282"/>
                  <a:gd name="T78" fmla="*/ 326 h 32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82" h="326">
                    <a:moveTo>
                      <a:pt x="81" y="137"/>
                    </a:moveTo>
                    <a:lnTo>
                      <a:pt x="78" y="84"/>
                    </a:lnTo>
                    <a:lnTo>
                      <a:pt x="88" y="35"/>
                    </a:lnTo>
                    <a:lnTo>
                      <a:pt x="127" y="7"/>
                    </a:lnTo>
                    <a:lnTo>
                      <a:pt x="173" y="0"/>
                    </a:lnTo>
                    <a:lnTo>
                      <a:pt x="208" y="4"/>
                    </a:lnTo>
                    <a:lnTo>
                      <a:pt x="240" y="25"/>
                    </a:lnTo>
                    <a:lnTo>
                      <a:pt x="257" y="60"/>
                    </a:lnTo>
                    <a:lnTo>
                      <a:pt x="278" y="130"/>
                    </a:lnTo>
                    <a:lnTo>
                      <a:pt x="282" y="207"/>
                    </a:lnTo>
                    <a:lnTo>
                      <a:pt x="271" y="263"/>
                    </a:lnTo>
                    <a:lnTo>
                      <a:pt x="250" y="298"/>
                    </a:lnTo>
                    <a:lnTo>
                      <a:pt x="215" y="319"/>
                    </a:lnTo>
                    <a:lnTo>
                      <a:pt x="187" y="326"/>
                    </a:lnTo>
                    <a:lnTo>
                      <a:pt x="145" y="315"/>
                    </a:lnTo>
                    <a:lnTo>
                      <a:pt x="123" y="284"/>
                    </a:lnTo>
                    <a:lnTo>
                      <a:pt x="102" y="238"/>
                    </a:lnTo>
                    <a:lnTo>
                      <a:pt x="85" y="186"/>
                    </a:lnTo>
                    <a:lnTo>
                      <a:pt x="53" y="207"/>
                    </a:lnTo>
                    <a:lnTo>
                      <a:pt x="18" y="221"/>
                    </a:lnTo>
                    <a:lnTo>
                      <a:pt x="4" y="221"/>
                    </a:lnTo>
                    <a:lnTo>
                      <a:pt x="0" y="207"/>
                    </a:lnTo>
                    <a:lnTo>
                      <a:pt x="7" y="189"/>
                    </a:lnTo>
                    <a:lnTo>
                      <a:pt x="60" y="168"/>
                    </a:lnTo>
                    <a:lnTo>
                      <a:pt x="81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12" name="Group 34"/>
              <p:cNvGrpSpPr>
                <a:grpSpLocks/>
              </p:cNvGrpSpPr>
              <p:nvPr/>
            </p:nvGrpSpPr>
            <p:grpSpPr bwMode="auto">
              <a:xfrm flipH="1">
                <a:off x="1212" y="1104"/>
                <a:ext cx="277" cy="235"/>
                <a:chOff x="1590" y="1104"/>
                <a:chExt cx="277" cy="235"/>
              </a:xfrm>
              <a:grpFill/>
            </p:grpSpPr>
            <p:sp>
              <p:nvSpPr>
                <p:cNvPr id="418" name="Freeform 35"/>
                <p:cNvSpPr>
                  <a:spLocks/>
                </p:cNvSpPr>
                <p:nvPr/>
              </p:nvSpPr>
              <p:spPr bwMode="auto">
                <a:xfrm>
                  <a:off x="1683" y="1257"/>
                  <a:ext cx="184" cy="82"/>
                </a:xfrm>
                <a:custGeom>
                  <a:avLst/>
                  <a:gdLst>
                    <a:gd name="T0" fmla="*/ 13 w 184"/>
                    <a:gd name="T1" fmla="*/ 82 h 82"/>
                    <a:gd name="T2" fmla="*/ 0 w 184"/>
                    <a:gd name="T3" fmla="*/ 71 h 82"/>
                    <a:gd name="T4" fmla="*/ 0 w 184"/>
                    <a:gd name="T5" fmla="*/ 45 h 82"/>
                    <a:gd name="T6" fmla="*/ 16 w 184"/>
                    <a:gd name="T7" fmla="*/ 17 h 82"/>
                    <a:gd name="T8" fmla="*/ 36 w 184"/>
                    <a:gd name="T9" fmla="*/ 9 h 82"/>
                    <a:gd name="T10" fmla="*/ 61 w 184"/>
                    <a:gd name="T11" fmla="*/ 22 h 82"/>
                    <a:gd name="T12" fmla="*/ 86 w 184"/>
                    <a:gd name="T13" fmla="*/ 19 h 82"/>
                    <a:gd name="T14" fmla="*/ 102 w 184"/>
                    <a:gd name="T15" fmla="*/ 0 h 82"/>
                    <a:gd name="T16" fmla="*/ 123 w 184"/>
                    <a:gd name="T17" fmla="*/ 2 h 82"/>
                    <a:gd name="T18" fmla="*/ 155 w 184"/>
                    <a:gd name="T19" fmla="*/ 15 h 82"/>
                    <a:gd name="T20" fmla="*/ 182 w 184"/>
                    <a:gd name="T21" fmla="*/ 13 h 82"/>
                    <a:gd name="T22" fmla="*/ 184 w 184"/>
                    <a:gd name="T23" fmla="*/ 32 h 82"/>
                    <a:gd name="T24" fmla="*/ 175 w 184"/>
                    <a:gd name="T25" fmla="*/ 45 h 82"/>
                    <a:gd name="T26" fmla="*/ 141 w 184"/>
                    <a:gd name="T27" fmla="*/ 43 h 82"/>
                    <a:gd name="T28" fmla="*/ 118 w 184"/>
                    <a:gd name="T29" fmla="*/ 39 h 82"/>
                    <a:gd name="T30" fmla="*/ 105 w 184"/>
                    <a:gd name="T31" fmla="*/ 48 h 82"/>
                    <a:gd name="T32" fmla="*/ 91 w 184"/>
                    <a:gd name="T33" fmla="*/ 67 h 82"/>
                    <a:gd name="T34" fmla="*/ 66 w 184"/>
                    <a:gd name="T35" fmla="*/ 62 h 82"/>
                    <a:gd name="T36" fmla="*/ 54 w 184"/>
                    <a:gd name="T37" fmla="*/ 56 h 82"/>
                    <a:gd name="T38" fmla="*/ 45 w 184"/>
                    <a:gd name="T39" fmla="*/ 63 h 82"/>
                    <a:gd name="T40" fmla="*/ 32 w 184"/>
                    <a:gd name="T41" fmla="*/ 76 h 82"/>
                    <a:gd name="T42" fmla="*/ 13 w 184"/>
                    <a:gd name="T43" fmla="*/ 82 h 8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4"/>
                    <a:gd name="T67" fmla="*/ 0 h 82"/>
                    <a:gd name="T68" fmla="*/ 184 w 184"/>
                    <a:gd name="T69" fmla="*/ 82 h 8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4" h="82">
                      <a:moveTo>
                        <a:pt x="13" y="82"/>
                      </a:moveTo>
                      <a:lnTo>
                        <a:pt x="0" y="71"/>
                      </a:lnTo>
                      <a:lnTo>
                        <a:pt x="0" y="45"/>
                      </a:lnTo>
                      <a:lnTo>
                        <a:pt x="16" y="17"/>
                      </a:lnTo>
                      <a:lnTo>
                        <a:pt x="36" y="9"/>
                      </a:lnTo>
                      <a:lnTo>
                        <a:pt x="61" y="22"/>
                      </a:lnTo>
                      <a:lnTo>
                        <a:pt x="86" y="19"/>
                      </a:lnTo>
                      <a:lnTo>
                        <a:pt x="102" y="0"/>
                      </a:lnTo>
                      <a:lnTo>
                        <a:pt x="123" y="2"/>
                      </a:lnTo>
                      <a:lnTo>
                        <a:pt x="155" y="15"/>
                      </a:lnTo>
                      <a:lnTo>
                        <a:pt x="182" y="13"/>
                      </a:lnTo>
                      <a:lnTo>
                        <a:pt x="184" y="32"/>
                      </a:lnTo>
                      <a:lnTo>
                        <a:pt x="175" y="45"/>
                      </a:lnTo>
                      <a:lnTo>
                        <a:pt x="141" y="43"/>
                      </a:lnTo>
                      <a:lnTo>
                        <a:pt x="118" y="39"/>
                      </a:lnTo>
                      <a:lnTo>
                        <a:pt x="105" y="48"/>
                      </a:lnTo>
                      <a:lnTo>
                        <a:pt x="91" y="67"/>
                      </a:lnTo>
                      <a:lnTo>
                        <a:pt x="66" y="62"/>
                      </a:lnTo>
                      <a:lnTo>
                        <a:pt x="54" y="56"/>
                      </a:lnTo>
                      <a:lnTo>
                        <a:pt x="45" y="63"/>
                      </a:lnTo>
                      <a:lnTo>
                        <a:pt x="32" y="76"/>
                      </a:lnTo>
                      <a:lnTo>
                        <a:pt x="13" y="8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19" name="Freeform 36"/>
                <p:cNvSpPr>
                  <a:spLocks/>
                </p:cNvSpPr>
                <p:nvPr/>
              </p:nvSpPr>
              <p:spPr bwMode="auto">
                <a:xfrm>
                  <a:off x="1654" y="1193"/>
                  <a:ext cx="178" cy="114"/>
                </a:xfrm>
                <a:custGeom>
                  <a:avLst/>
                  <a:gdLst>
                    <a:gd name="T0" fmla="*/ 23 w 178"/>
                    <a:gd name="T1" fmla="*/ 114 h 114"/>
                    <a:gd name="T2" fmla="*/ 11 w 178"/>
                    <a:gd name="T3" fmla="*/ 108 h 114"/>
                    <a:gd name="T4" fmla="*/ 0 w 178"/>
                    <a:gd name="T5" fmla="*/ 79 h 114"/>
                    <a:gd name="T6" fmla="*/ 11 w 178"/>
                    <a:gd name="T7" fmla="*/ 51 h 114"/>
                    <a:gd name="T8" fmla="*/ 27 w 178"/>
                    <a:gd name="T9" fmla="*/ 39 h 114"/>
                    <a:gd name="T10" fmla="*/ 56 w 178"/>
                    <a:gd name="T11" fmla="*/ 42 h 114"/>
                    <a:gd name="T12" fmla="*/ 76 w 178"/>
                    <a:gd name="T13" fmla="*/ 35 h 114"/>
                    <a:gd name="T14" fmla="*/ 90 w 178"/>
                    <a:gd name="T15" fmla="*/ 13 h 114"/>
                    <a:gd name="T16" fmla="*/ 111 w 178"/>
                    <a:gd name="T17" fmla="*/ 4 h 114"/>
                    <a:gd name="T18" fmla="*/ 146 w 178"/>
                    <a:gd name="T19" fmla="*/ 9 h 114"/>
                    <a:gd name="T20" fmla="*/ 171 w 178"/>
                    <a:gd name="T21" fmla="*/ 0 h 114"/>
                    <a:gd name="T22" fmla="*/ 178 w 178"/>
                    <a:gd name="T23" fmla="*/ 17 h 114"/>
                    <a:gd name="T24" fmla="*/ 171 w 178"/>
                    <a:gd name="T25" fmla="*/ 33 h 114"/>
                    <a:gd name="T26" fmla="*/ 140 w 178"/>
                    <a:gd name="T27" fmla="*/ 42 h 114"/>
                    <a:gd name="T28" fmla="*/ 120 w 178"/>
                    <a:gd name="T29" fmla="*/ 40 h 114"/>
                    <a:gd name="T30" fmla="*/ 108 w 178"/>
                    <a:gd name="T31" fmla="*/ 57 h 114"/>
                    <a:gd name="T32" fmla="*/ 97 w 178"/>
                    <a:gd name="T33" fmla="*/ 79 h 114"/>
                    <a:gd name="T34" fmla="*/ 72 w 178"/>
                    <a:gd name="T35" fmla="*/ 81 h 114"/>
                    <a:gd name="T36" fmla="*/ 59 w 178"/>
                    <a:gd name="T37" fmla="*/ 79 h 114"/>
                    <a:gd name="T38" fmla="*/ 47 w 178"/>
                    <a:gd name="T39" fmla="*/ 88 h 114"/>
                    <a:gd name="T40" fmla="*/ 41 w 178"/>
                    <a:gd name="T41" fmla="*/ 99 h 114"/>
                    <a:gd name="T42" fmla="*/ 23 w 178"/>
                    <a:gd name="T43" fmla="*/ 114 h 11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78"/>
                    <a:gd name="T67" fmla="*/ 0 h 114"/>
                    <a:gd name="T68" fmla="*/ 178 w 178"/>
                    <a:gd name="T69" fmla="*/ 114 h 11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78" h="114">
                      <a:moveTo>
                        <a:pt x="23" y="114"/>
                      </a:moveTo>
                      <a:lnTo>
                        <a:pt x="11" y="108"/>
                      </a:lnTo>
                      <a:lnTo>
                        <a:pt x="0" y="79"/>
                      </a:lnTo>
                      <a:lnTo>
                        <a:pt x="11" y="51"/>
                      </a:lnTo>
                      <a:lnTo>
                        <a:pt x="27" y="39"/>
                      </a:lnTo>
                      <a:lnTo>
                        <a:pt x="56" y="42"/>
                      </a:lnTo>
                      <a:lnTo>
                        <a:pt x="76" y="35"/>
                      </a:lnTo>
                      <a:lnTo>
                        <a:pt x="90" y="13"/>
                      </a:lnTo>
                      <a:lnTo>
                        <a:pt x="111" y="4"/>
                      </a:lnTo>
                      <a:lnTo>
                        <a:pt x="146" y="9"/>
                      </a:lnTo>
                      <a:lnTo>
                        <a:pt x="171" y="0"/>
                      </a:lnTo>
                      <a:lnTo>
                        <a:pt x="178" y="17"/>
                      </a:lnTo>
                      <a:lnTo>
                        <a:pt x="171" y="33"/>
                      </a:lnTo>
                      <a:lnTo>
                        <a:pt x="140" y="42"/>
                      </a:lnTo>
                      <a:lnTo>
                        <a:pt x="120" y="40"/>
                      </a:lnTo>
                      <a:lnTo>
                        <a:pt x="108" y="57"/>
                      </a:lnTo>
                      <a:lnTo>
                        <a:pt x="97" y="79"/>
                      </a:lnTo>
                      <a:lnTo>
                        <a:pt x="72" y="81"/>
                      </a:lnTo>
                      <a:lnTo>
                        <a:pt x="59" y="79"/>
                      </a:lnTo>
                      <a:lnTo>
                        <a:pt x="47" y="88"/>
                      </a:lnTo>
                      <a:lnTo>
                        <a:pt x="41" y="99"/>
                      </a:lnTo>
                      <a:lnTo>
                        <a:pt x="23" y="11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20" name="Freeform 37"/>
                <p:cNvSpPr>
                  <a:spLocks/>
                </p:cNvSpPr>
                <p:nvPr/>
              </p:nvSpPr>
              <p:spPr bwMode="auto">
                <a:xfrm>
                  <a:off x="1630" y="1154"/>
                  <a:ext cx="161" cy="138"/>
                </a:xfrm>
                <a:custGeom>
                  <a:avLst/>
                  <a:gdLst>
                    <a:gd name="T0" fmla="*/ 31 w 161"/>
                    <a:gd name="T1" fmla="*/ 138 h 138"/>
                    <a:gd name="T2" fmla="*/ 16 w 161"/>
                    <a:gd name="T3" fmla="*/ 133 h 138"/>
                    <a:gd name="T4" fmla="*/ 0 w 161"/>
                    <a:gd name="T5" fmla="*/ 109 h 138"/>
                    <a:gd name="T6" fmla="*/ 5 w 161"/>
                    <a:gd name="T7" fmla="*/ 78 h 138"/>
                    <a:gd name="T8" fmla="*/ 16 w 161"/>
                    <a:gd name="T9" fmla="*/ 65 h 138"/>
                    <a:gd name="T10" fmla="*/ 43 w 161"/>
                    <a:gd name="T11" fmla="*/ 62 h 138"/>
                    <a:gd name="T12" fmla="*/ 65 w 161"/>
                    <a:gd name="T13" fmla="*/ 51 h 138"/>
                    <a:gd name="T14" fmla="*/ 72 w 161"/>
                    <a:gd name="T15" fmla="*/ 25 h 138"/>
                    <a:gd name="T16" fmla="*/ 92 w 161"/>
                    <a:gd name="T17" fmla="*/ 15 h 138"/>
                    <a:gd name="T18" fmla="*/ 127 w 161"/>
                    <a:gd name="T19" fmla="*/ 13 h 138"/>
                    <a:gd name="T20" fmla="*/ 148 w 161"/>
                    <a:gd name="T21" fmla="*/ 0 h 138"/>
                    <a:gd name="T22" fmla="*/ 161 w 161"/>
                    <a:gd name="T23" fmla="*/ 13 h 138"/>
                    <a:gd name="T24" fmla="*/ 156 w 161"/>
                    <a:gd name="T25" fmla="*/ 25 h 138"/>
                    <a:gd name="T26" fmla="*/ 128 w 161"/>
                    <a:gd name="T27" fmla="*/ 44 h 138"/>
                    <a:gd name="T28" fmla="*/ 107 w 161"/>
                    <a:gd name="T29" fmla="*/ 49 h 138"/>
                    <a:gd name="T30" fmla="*/ 99 w 161"/>
                    <a:gd name="T31" fmla="*/ 65 h 138"/>
                    <a:gd name="T32" fmla="*/ 94 w 161"/>
                    <a:gd name="T33" fmla="*/ 91 h 138"/>
                    <a:gd name="T34" fmla="*/ 69 w 161"/>
                    <a:gd name="T35" fmla="*/ 98 h 138"/>
                    <a:gd name="T36" fmla="*/ 54 w 161"/>
                    <a:gd name="T37" fmla="*/ 94 h 138"/>
                    <a:gd name="T38" fmla="*/ 45 w 161"/>
                    <a:gd name="T39" fmla="*/ 105 h 138"/>
                    <a:gd name="T40" fmla="*/ 40 w 161"/>
                    <a:gd name="T41" fmla="*/ 123 h 138"/>
                    <a:gd name="T42" fmla="*/ 31 w 161"/>
                    <a:gd name="T43" fmla="*/ 138 h 13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61"/>
                    <a:gd name="T67" fmla="*/ 0 h 138"/>
                    <a:gd name="T68" fmla="*/ 161 w 161"/>
                    <a:gd name="T69" fmla="*/ 138 h 13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61" h="138">
                      <a:moveTo>
                        <a:pt x="31" y="138"/>
                      </a:moveTo>
                      <a:lnTo>
                        <a:pt x="16" y="133"/>
                      </a:lnTo>
                      <a:lnTo>
                        <a:pt x="0" y="109"/>
                      </a:lnTo>
                      <a:lnTo>
                        <a:pt x="5" y="78"/>
                      </a:lnTo>
                      <a:lnTo>
                        <a:pt x="16" y="65"/>
                      </a:lnTo>
                      <a:lnTo>
                        <a:pt x="43" y="62"/>
                      </a:lnTo>
                      <a:lnTo>
                        <a:pt x="65" y="51"/>
                      </a:lnTo>
                      <a:lnTo>
                        <a:pt x="72" y="25"/>
                      </a:lnTo>
                      <a:lnTo>
                        <a:pt x="92" y="15"/>
                      </a:lnTo>
                      <a:lnTo>
                        <a:pt x="127" y="13"/>
                      </a:lnTo>
                      <a:lnTo>
                        <a:pt x="148" y="0"/>
                      </a:lnTo>
                      <a:lnTo>
                        <a:pt x="161" y="13"/>
                      </a:lnTo>
                      <a:lnTo>
                        <a:pt x="156" y="25"/>
                      </a:lnTo>
                      <a:lnTo>
                        <a:pt x="128" y="44"/>
                      </a:lnTo>
                      <a:lnTo>
                        <a:pt x="107" y="49"/>
                      </a:lnTo>
                      <a:lnTo>
                        <a:pt x="99" y="65"/>
                      </a:lnTo>
                      <a:lnTo>
                        <a:pt x="94" y="91"/>
                      </a:lnTo>
                      <a:lnTo>
                        <a:pt x="69" y="98"/>
                      </a:lnTo>
                      <a:lnTo>
                        <a:pt x="54" y="94"/>
                      </a:lnTo>
                      <a:lnTo>
                        <a:pt x="45" y="105"/>
                      </a:lnTo>
                      <a:lnTo>
                        <a:pt x="40" y="123"/>
                      </a:lnTo>
                      <a:lnTo>
                        <a:pt x="31" y="1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21" name="Freeform 38"/>
                <p:cNvSpPr>
                  <a:spLocks/>
                </p:cNvSpPr>
                <p:nvPr/>
              </p:nvSpPr>
              <p:spPr bwMode="auto">
                <a:xfrm>
                  <a:off x="1590" y="1104"/>
                  <a:ext cx="123" cy="174"/>
                </a:xfrm>
                <a:custGeom>
                  <a:avLst/>
                  <a:gdLst>
                    <a:gd name="T0" fmla="*/ 48 w 123"/>
                    <a:gd name="T1" fmla="*/ 172 h 174"/>
                    <a:gd name="T2" fmla="*/ 31 w 123"/>
                    <a:gd name="T3" fmla="*/ 174 h 174"/>
                    <a:gd name="T4" fmla="*/ 9 w 123"/>
                    <a:gd name="T5" fmla="*/ 158 h 174"/>
                    <a:gd name="T6" fmla="*/ 0 w 123"/>
                    <a:gd name="T7" fmla="*/ 131 h 174"/>
                    <a:gd name="T8" fmla="*/ 4 w 123"/>
                    <a:gd name="T9" fmla="*/ 113 h 174"/>
                    <a:gd name="T10" fmla="*/ 29 w 123"/>
                    <a:gd name="T11" fmla="*/ 97 h 174"/>
                    <a:gd name="T12" fmla="*/ 46 w 123"/>
                    <a:gd name="T13" fmla="*/ 79 h 174"/>
                    <a:gd name="T14" fmla="*/ 46 w 123"/>
                    <a:gd name="T15" fmla="*/ 52 h 174"/>
                    <a:gd name="T16" fmla="*/ 59 w 123"/>
                    <a:gd name="T17" fmla="*/ 39 h 174"/>
                    <a:gd name="T18" fmla="*/ 90 w 123"/>
                    <a:gd name="T19" fmla="*/ 22 h 174"/>
                    <a:gd name="T20" fmla="*/ 106 w 123"/>
                    <a:gd name="T21" fmla="*/ 0 h 174"/>
                    <a:gd name="T22" fmla="*/ 121 w 123"/>
                    <a:gd name="T23" fmla="*/ 7 h 174"/>
                    <a:gd name="T24" fmla="*/ 123 w 123"/>
                    <a:gd name="T25" fmla="*/ 22 h 174"/>
                    <a:gd name="T26" fmla="*/ 105 w 123"/>
                    <a:gd name="T27" fmla="*/ 47 h 174"/>
                    <a:gd name="T28" fmla="*/ 84 w 123"/>
                    <a:gd name="T29" fmla="*/ 61 h 174"/>
                    <a:gd name="T30" fmla="*/ 86 w 123"/>
                    <a:gd name="T31" fmla="*/ 81 h 174"/>
                    <a:gd name="T32" fmla="*/ 90 w 123"/>
                    <a:gd name="T33" fmla="*/ 104 h 174"/>
                    <a:gd name="T34" fmla="*/ 68 w 123"/>
                    <a:gd name="T35" fmla="*/ 118 h 174"/>
                    <a:gd name="T36" fmla="*/ 59 w 123"/>
                    <a:gd name="T37" fmla="*/ 124 h 174"/>
                    <a:gd name="T38" fmla="*/ 51 w 123"/>
                    <a:gd name="T39" fmla="*/ 138 h 174"/>
                    <a:gd name="T40" fmla="*/ 50 w 123"/>
                    <a:gd name="T41" fmla="*/ 152 h 174"/>
                    <a:gd name="T42" fmla="*/ 48 w 123"/>
                    <a:gd name="T43" fmla="*/ 172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3"/>
                    <a:gd name="T67" fmla="*/ 0 h 174"/>
                    <a:gd name="T68" fmla="*/ 123 w 123"/>
                    <a:gd name="T69" fmla="*/ 174 h 1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3" h="174">
                      <a:moveTo>
                        <a:pt x="48" y="172"/>
                      </a:moveTo>
                      <a:lnTo>
                        <a:pt x="31" y="174"/>
                      </a:lnTo>
                      <a:lnTo>
                        <a:pt x="9" y="158"/>
                      </a:lnTo>
                      <a:lnTo>
                        <a:pt x="0" y="131"/>
                      </a:lnTo>
                      <a:lnTo>
                        <a:pt x="4" y="113"/>
                      </a:lnTo>
                      <a:lnTo>
                        <a:pt x="29" y="97"/>
                      </a:lnTo>
                      <a:lnTo>
                        <a:pt x="46" y="79"/>
                      </a:lnTo>
                      <a:lnTo>
                        <a:pt x="46" y="52"/>
                      </a:lnTo>
                      <a:lnTo>
                        <a:pt x="59" y="39"/>
                      </a:lnTo>
                      <a:lnTo>
                        <a:pt x="90" y="22"/>
                      </a:lnTo>
                      <a:lnTo>
                        <a:pt x="106" y="0"/>
                      </a:lnTo>
                      <a:lnTo>
                        <a:pt x="121" y="7"/>
                      </a:lnTo>
                      <a:lnTo>
                        <a:pt x="123" y="22"/>
                      </a:lnTo>
                      <a:lnTo>
                        <a:pt x="105" y="47"/>
                      </a:lnTo>
                      <a:lnTo>
                        <a:pt x="84" y="61"/>
                      </a:lnTo>
                      <a:lnTo>
                        <a:pt x="86" y="81"/>
                      </a:lnTo>
                      <a:lnTo>
                        <a:pt x="90" y="104"/>
                      </a:lnTo>
                      <a:lnTo>
                        <a:pt x="68" y="118"/>
                      </a:lnTo>
                      <a:lnTo>
                        <a:pt x="59" y="124"/>
                      </a:lnTo>
                      <a:lnTo>
                        <a:pt x="51" y="138"/>
                      </a:lnTo>
                      <a:lnTo>
                        <a:pt x="50" y="152"/>
                      </a:lnTo>
                      <a:lnTo>
                        <a:pt x="48" y="17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</p:grpSp>
        </p:grpSp>
        <p:grpSp>
          <p:nvGrpSpPr>
            <p:cNvPr id="52402" name="Group 39"/>
            <p:cNvGrpSpPr>
              <a:grpSpLocks/>
            </p:cNvGrpSpPr>
            <p:nvPr/>
          </p:nvGrpSpPr>
          <p:grpSpPr bwMode="auto">
            <a:xfrm rot="4286940" flipH="1">
              <a:off x="2096402" y="2060658"/>
              <a:ext cx="50133" cy="18206"/>
              <a:chOff x="4032" y="2817"/>
              <a:chExt cx="417" cy="635"/>
            </a:xfrm>
          </p:grpSpPr>
          <p:sp>
            <p:nvSpPr>
              <p:cNvPr id="52410" name="Oval 40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52411" name="Oval 41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grpSp>
          <p:nvGrpSpPr>
            <p:cNvPr id="52403" name="Group 42"/>
            <p:cNvGrpSpPr>
              <a:grpSpLocks/>
            </p:cNvGrpSpPr>
            <p:nvPr/>
          </p:nvGrpSpPr>
          <p:grpSpPr bwMode="auto">
            <a:xfrm rot="4286940" flipH="1">
              <a:off x="2068729" y="2060658"/>
              <a:ext cx="50133" cy="18206"/>
              <a:chOff x="4032" y="2817"/>
              <a:chExt cx="417" cy="635"/>
            </a:xfrm>
          </p:grpSpPr>
          <p:sp>
            <p:nvSpPr>
              <p:cNvPr id="52408" name="Oval 43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52409" name="Oval 44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sp>
          <p:nvSpPr>
            <p:cNvPr id="52404" name="Oval 45"/>
            <p:cNvSpPr>
              <a:spLocks noChangeArrowheads="1"/>
            </p:cNvSpPr>
            <p:nvPr/>
          </p:nvSpPr>
          <p:spPr bwMode="auto">
            <a:xfrm>
              <a:off x="2117645" y="2146915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405" name="Freeform 46"/>
            <p:cNvSpPr>
              <a:spLocks noChangeAspect="1"/>
            </p:cNvSpPr>
            <p:nvPr/>
          </p:nvSpPr>
          <p:spPr bwMode="auto">
            <a:xfrm>
              <a:off x="2036812" y="2681307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6" name="Freeform 47"/>
            <p:cNvSpPr>
              <a:spLocks/>
            </p:cNvSpPr>
            <p:nvPr/>
          </p:nvSpPr>
          <p:spPr bwMode="auto">
            <a:xfrm>
              <a:off x="2141312" y="2630107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7" name="Rectangle 80"/>
            <p:cNvSpPr>
              <a:spLocks noChangeArrowheads="1"/>
            </p:cNvSpPr>
            <p:nvPr/>
          </p:nvSpPr>
          <p:spPr bwMode="auto">
            <a:xfrm flipH="1">
              <a:off x="1990078" y="220980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4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52269" name="Text Box 10"/>
          <p:cNvSpPr txBox="1">
            <a:spLocks noChangeArrowheads="1"/>
          </p:cNvSpPr>
          <p:nvPr/>
        </p:nvSpPr>
        <p:spPr bwMode="auto">
          <a:xfrm>
            <a:off x="7504113" y="12001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2270" name="Text Box 11"/>
          <p:cNvSpPr txBox="1">
            <a:spLocks noChangeArrowheads="1"/>
          </p:cNvSpPr>
          <p:nvPr/>
        </p:nvSpPr>
        <p:spPr bwMode="auto">
          <a:xfrm>
            <a:off x="7880350" y="135255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2271" name="Text Box 12"/>
          <p:cNvSpPr txBox="1">
            <a:spLocks noChangeArrowheads="1"/>
          </p:cNvSpPr>
          <p:nvPr/>
        </p:nvSpPr>
        <p:spPr bwMode="auto">
          <a:xfrm>
            <a:off x="8016875" y="169862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2272" name="Text Box 13"/>
          <p:cNvSpPr txBox="1">
            <a:spLocks noChangeArrowheads="1"/>
          </p:cNvSpPr>
          <p:nvPr/>
        </p:nvSpPr>
        <p:spPr bwMode="auto">
          <a:xfrm>
            <a:off x="7531100" y="2203450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2273" name="Text Box 14"/>
          <p:cNvSpPr txBox="1">
            <a:spLocks noChangeArrowheads="1"/>
          </p:cNvSpPr>
          <p:nvPr/>
        </p:nvSpPr>
        <p:spPr bwMode="auto">
          <a:xfrm>
            <a:off x="7019925" y="169227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2274" name="Text Box 15"/>
          <p:cNvSpPr txBox="1">
            <a:spLocks noChangeArrowheads="1"/>
          </p:cNvSpPr>
          <p:nvPr/>
        </p:nvSpPr>
        <p:spPr bwMode="auto">
          <a:xfrm>
            <a:off x="7162800" y="2063750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2275" name="Text Box 16"/>
          <p:cNvSpPr txBox="1">
            <a:spLocks noChangeArrowheads="1"/>
          </p:cNvSpPr>
          <p:nvPr/>
        </p:nvSpPr>
        <p:spPr bwMode="auto">
          <a:xfrm>
            <a:off x="7146925" y="137795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2276" name="Text Box 17"/>
          <p:cNvSpPr txBox="1">
            <a:spLocks noChangeArrowheads="1"/>
          </p:cNvSpPr>
          <p:nvPr/>
        </p:nvSpPr>
        <p:spPr bwMode="auto">
          <a:xfrm>
            <a:off x="7883525" y="2041525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2277" name="Text Box 10"/>
          <p:cNvSpPr txBox="1">
            <a:spLocks noChangeArrowheads="1"/>
          </p:cNvSpPr>
          <p:nvPr/>
        </p:nvSpPr>
        <p:spPr bwMode="auto">
          <a:xfrm>
            <a:off x="4375150" y="11890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2278" name="Text Box 11"/>
          <p:cNvSpPr txBox="1">
            <a:spLocks noChangeArrowheads="1"/>
          </p:cNvSpPr>
          <p:nvPr/>
        </p:nvSpPr>
        <p:spPr bwMode="auto">
          <a:xfrm>
            <a:off x="4751388" y="13414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2279" name="Text Box 12"/>
          <p:cNvSpPr txBox="1">
            <a:spLocks noChangeArrowheads="1"/>
          </p:cNvSpPr>
          <p:nvPr/>
        </p:nvSpPr>
        <p:spPr bwMode="auto">
          <a:xfrm>
            <a:off x="4887913" y="168751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2280" name="Text Box 13"/>
          <p:cNvSpPr txBox="1">
            <a:spLocks noChangeArrowheads="1"/>
          </p:cNvSpPr>
          <p:nvPr/>
        </p:nvSpPr>
        <p:spPr bwMode="auto">
          <a:xfrm>
            <a:off x="4402138" y="21923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2281" name="Text Box 14"/>
          <p:cNvSpPr txBox="1">
            <a:spLocks noChangeArrowheads="1"/>
          </p:cNvSpPr>
          <p:nvPr/>
        </p:nvSpPr>
        <p:spPr bwMode="auto">
          <a:xfrm>
            <a:off x="3890963" y="168116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2282" name="Text Box 15"/>
          <p:cNvSpPr txBox="1">
            <a:spLocks noChangeArrowheads="1"/>
          </p:cNvSpPr>
          <p:nvPr/>
        </p:nvSpPr>
        <p:spPr bwMode="auto">
          <a:xfrm>
            <a:off x="4033838" y="20526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2283" name="Text Box 16"/>
          <p:cNvSpPr txBox="1">
            <a:spLocks noChangeArrowheads="1"/>
          </p:cNvSpPr>
          <p:nvPr/>
        </p:nvSpPr>
        <p:spPr bwMode="auto">
          <a:xfrm>
            <a:off x="4017963" y="13668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2284" name="Text Box 17"/>
          <p:cNvSpPr txBox="1">
            <a:spLocks noChangeArrowheads="1"/>
          </p:cNvSpPr>
          <p:nvPr/>
        </p:nvSpPr>
        <p:spPr bwMode="auto">
          <a:xfrm>
            <a:off x="4754563" y="203041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2285" name="Freeform 43"/>
          <p:cNvSpPr>
            <a:spLocks/>
          </p:cNvSpPr>
          <p:nvPr/>
        </p:nvSpPr>
        <p:spPr bwMode="auto">
          <a:xfrm>
            <a:off x="4448175" y="13970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47" name="Freeform 43"/>
          <p:cNvSpPr>
            <a:spLocks/>
          </p:cNvSpPr>
          <p:nvPr/>
        </p:nvSpPr>
        <p:spPr bwMode="auto">
          <a:xfrm>
            <a:off x="4718050" y="1508125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grpSp>
        <p:nvGrpSpPr>
          <p:cNvPr id="52287" name="Group 248"/>
          <p:cNvGrpSpPr>
            <a:grpSpLocks/>
          </p:cNvGrpSpPr>
          <p:nvPr/>
        </p:nvGrpSpPr>
        <p:grpSpPr bwMode="auto">
          <a:xfrm>
            <a:off x="3441700" y="1905000"/>
            <a:ext cx="576263" cy="909638"/>
            <a:chOff x="3441700" y="1909923"/>
            <a:chExt cx="575790" cy="909477"/>
          </a:xfrm>
        </p:grpSpPr>
        <p:sp>
          <p:nvSpPr>
            <p:cNvPr id="349" name="Freeform 107"/>
            <p:cNvSpPr>
              <a:spLocks/>
            </p:cNvSpPr>
            <p:nvPr/>
          </p:nvSpPr>
          <p:spPr bwMode="auto">
            <a:xfrm rot="5400000">
              <a:off x="3706581" y="1645042"/>
              <a:ext cx="46030" cy="575790"/>
            </a:xfrm>
            <a:custGeom>
              <a:avLst/>
              <a:gdLst>
                <a:gd name="T0" fmla="*/ 45719 w 45719"/>
                <a:gd name="T1" fmla="*/ 0 h 1748901"/>
                <a:gd name="T2" fmla="*/ 45719 w 45719"/>
                <a:gd name="T3" fmla="*/ 189705 h 1748901"/>
                <a:gd name="T4" fmla="*/ 45719 w 45719"/>
                <a:gd name="T5" fmla="*/ 189705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16" name="Group 26"/>
            <p:cNvGrpSpPr>
              <a:grpSpLocks/>
            </p:cNvGrpSpPr>
            <p:nvPr/>
          </p:nvGrpSpPr>
          <p:grpSpPr bwMode="auto">
            <a:xfrm>
              <a:off x="3497585" y="1982437"/>
              <a:ext cx="367389" cy="827019"/>
              <a:chOff x="589" y="532"/>
              <a:chExt cx="1009" cy="2326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17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362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3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4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5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6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7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18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69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0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1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2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19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60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61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20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58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59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52397" name="Oval 45"/>
            <p:cNvSpPr>
              <a:spLocks noChangeArrowheads="1"/>
            </p:cNvSpPr>
            <p:nvPr/>
          </p:nvSpPr>
          <p:spPr bwMode="auto">
            <a:xfrm>
              <a:off x="3682919" y="2151677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398" name="Freeform 46"/>
            <p:cNvSpPr>
              <a:spLocks noChangeAspect="1"/>
            </p:cNvSpPr>
            <p:nvPr/>
          </p:nvSpPr>
          <p:spPr bwMode="auto">
            <a:xfrm>
              <a:off x="3602086" y="2686069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9" name="Freeform 47"/>
            <p:cNvSpPr>
              <a:spLocks/>
            </p:cNvSpPr>
            <p:nvPr/>
          </p:nvSpPr>
          <p:spPr bwMode="auto">
            <a:xfrm>
              <a:off x="3706586" y="2634869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0" name="Rectangle 110"/>
            <p:cNvSpPr>
              <a:spLocks noChangeArrowheads="1"/>
            </p:cNvSpPr>
            <p:nvPr/>
          </p:nvSpPr>
          <p:spPr bwMode="auto">
            <a:xfrm flipH="1">
              <a:off x="3570182" y="220988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3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52288" name="Group 475"/>
          <p:cNvGrpSpPr>
            <a:grpSpLocks/>
          </p:cNvGrpSpPr>
          <p:nvPr/>
        </p:nvGrpSpPr>
        <p:grpSpPr bwMode="auto">
          <a:xfrm>
            <a:off x="4800600" y="1447800"/>
            <a:ext cx="3743325" cy="2849563"/>
            <a:chOff x="4800601" y="1447800"/>
            <a:chExt cx="3742800" cy="2849562"/>
          </a:xfrm>
        </p:grpSpPr>
        <p:grpSp>
          <p:nvGrpSpPr>
            <p:cNvPr id="52325" name="Group 279"/>
            <p:cNvGrpSpPr>
              <a:grpSpLocks/>
            </p:cNvGrpSpPr>
            <p:nvPr/>
          </p:nvGrpSpPr>
          <p:grpSpPr bwMode="auto">
            <a:xfrm>
              <a:off x="8096435" y="1905000"/>
              <a:ext cx="446966" cy="1524000"/>
              <a:chOff x="8096435" y="1905000"/>
              <a:chExt cx="446966" cy="1524000"/>
            </a:xfrm>
          </p:grpSpPr>
          <p:sp>
            <p:nvSpPr>
              <p:cNvPr id="52392" name="Freeform 274"/>
              <p:cNvSpPr>
                <a:spLocks/>
              </p:cNvSpPr>
              <p:nvPr/>
            </p:nvSpPr>
            <p:spPr bwMode="auto">
              <a:xfrm>
                <a:off x="8096435" y="2059619"/>
                <a:ext cx="282606" cy="1145220"/>
              </a:xfrm>
              <a:custGeom>
                <a:avLst/>
                <a:gdLst>
                  <a:gd name="T0" fmla="*/ 0 w 282606"/>
                  <a:gd name="T1" fmla="*/ 0 h 1145220"/>
                  <a:gd name="T2" fmla="*/ 275208 w 282606"/>
                  <a:gd name="T3" fmla="*/ 585927 h 1145220"/>
                  <a:gd name="T4" fmla="*/ 44388 w 282606"/>
                  <a:gd name="T5" fmla="*/ 1145220 h 1145220"/>
                  <a:gd name="T6" fmla="*/ 0 60000 65536"/>
                  <a:gd name="T7" fmla="*/ 0 60000 65536"/>
                  <a:gd name="T8" fmla="*/ 0 60000 65536"/>
                  <a:gd name="T9" fmla="*/ 0 w 282606"/>
                  <a:gd name="T10" fmla="*/ 0 h 1145220"/>
                  <a:gd name="T11" fmla="*/ 282606 w 282606"/>
                  <a:gd name="T12" fmla="*/ 1145220 h 11452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2606" h="1145220">
                    <a:moveTo>
                      <a:pt x="0" y="0"/>
                    </a:moveTo>
                    <a:cubicBezTo>
                      <a:pt x="133905" y="197528"/>
                      <a:pt x="267810" y="395057"/>
                      <a:pt x="275208" y="585927"/>
                    </a:cubicBezTo>
                    <a:cubicBezTo>
                      <a:pt x="282606" y="776797"/>
                      <a:pt x="163497" y="961008"/>
                      <a:pt x="44388" y="114522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7" name="Freeform 276"/>
              <p:cNvSpPr/>
              <p:nvPr/>
            </p:nvSpPr>
            <p:spPr bwMode="auto">
              <a:xfrm>
                <a:off x="8152931" y="1905000"/>
                <a:ext cx="390470" cy="15239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8" name="Freeform 277"/>
              <p:cNvSpPr/>
              <p:nvPr/>
            </p:nvSpPr>
            <p:spPr bwMode="auto">
              <a:xfrm>
                <a:off x="8152931" y="2012950"/>
                <a:ext cx="304757" cy="12953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</p:grpSp>
        <p:grpSp>
          <p:nvGrpSpPr>
            <p:cNvPr id="52326" name="Group 474"/>
            <p:cNvGrpSpPr>
              <a:grpSpLocks/>
            </p:cNvGrpSpPr>
            <p:nvPr/>
          </p:nvGrpSpPr>
          <p:grpSpPr bwMode="auto">
            <a:xfrm>
              <a:off x="4800601" y="1447800"/>
              <a:ext cx="3581399" cy="2849562"/>
              <a:chOff x="4800601" y="1447800"/>
              <a:chExt cx="3581399" cy="2849562"/>
            </a:xfrm>
          </p:grpSpPr>
          <p:sp>
            <p:nvSpPr>
              <p:cNvPr id="52331" name="Rectangle 277"/>
              <p:cNvSpPr>
                <a:spLocks noChangeArrowheads="1"/>
              </p:cNvSpPr>
              <p:nvPr/>
            </p:nvSpPr>
            <p:spPr bwMode="auto">
              <a:xfrm>
                <a:off x="5334000" y="1460500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has mud</a:t>
                </a:r>
              </a:p>
            </p:txBody>
          </p:sp>
          <p:sp>
            <p:nvSpPr>
              <p:cNvPr id="52332" name="Rectangle 278"/>
              <p:cNvSpPr>
                <a:spLocks noChangeArrowheads="1"/>
              </p:cNvSpPr>
              <p:nvPr/>
            </p:nvSpPr>
            <p:spPr bwMode="auto">
              <a:xfrm>
                <a:off x="6934200" y="1447800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no mud</a:t>
                </a:r>
              </a:p>
            </p:txBody>
          </p:sp>
          <p:grpSp>
            <p:nvGrpSpPr>
              <p:cNvPr id="52333" name="Group 28"/>
              <p:cNvGrpSpPr>
                <a:grpSpLocks/>
              </p:cNvGrpSpPr>
              <p:nvPr/>
            </p:nvGrpSpPr>
            <p:grpSpPr bwMode="auto">
              <a:xfrm>
                <a:off x="5455525" y="2667000"/>
                <a:ext cx="1246900" cy="1249642"/>
                <a:chOff x="762000" y="1190625"/>
                <a:chExt cx="1246188" cy="1249363"/>
              </a:xfrm>
            </p:grpSpPr>
            <p:grpSp>
              <p:nvGrpSpPr>
                <p:cNvPr id="52381" name="Group 22"/>
                <p:cNvGrpSpPr>
                  <a:grpSpLocks/>
                </p:cNvGrpSpPr>
                <p:nvPr/>
              </p:nvGrpSpPr>
              <p:grpSpPr bwMode="auto">
                <a:xfrm>
                  <a:off x="762000" y="1190625"/>
                  <a:ext cx="1246188" cy="1249363"/>
                  <a:chOff x="480" y="750"/>
                  <a:chExt cx="785" cy="787"/>
                </a:xfrm>
              </p:grpSpPr>
              <p:sp>
                <p:nvSpPr>
                  <p:cNvPr id="52383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560" y="838"/>
                    <a:ext cx="624" cy="624"/>
                  </a:xfrm>
                  <a:prstGeom prst="ellips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 sz="2800"/>
                  </a:p>
                </p:txBody>
              </p:sp>
              <p:sp>
                <p:nvSpPr>
                  <p:cNvPr id="52384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85" y="75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1</a:t>
                    </a:r>
                  </a:p>
                </p:txBody>
              </p:sp>
              <p:sp>
                <p:nvSpPr>
                  <p:cNvPr id="52385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7" y="846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2</a:t>
                    </a:r>
                  </a:p>
                </p:txBody>
              </p:sp>
              <p:sp>
                <p:nvSpPr>
                  <p:cNvPr id="52386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08" y="106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3</a:t>
                    </a:r>
                  </a:p>
                </p:txBody>
              </p:sp>
              <p:sp>
                <p:nvSpPr>
                  <p:cNvPr id="52387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02" y="138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5</a:t>
                    </a:r>
                  </a:p>
                </p:txBody>
              </p:sp>
              <p:sp>
                <p:nvSpPr>
                  <p:cNvPr id="52388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0" y="106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7</a:t>
                    </a:r>
                  </a:p>
                </p:txBody>
              </p:sp>
              <p:sp>
                <p:nvSpPr>
                  <p:cNvPr id="52389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0" y="129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6</a:t>
                    </a:r>
                  </a:p>
                </p:txBody>
              </p:sp>
              <p:sp>
                <p:nvSpPr>
                  <p:cNvPr id="52390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60" y="86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8</a:t>
                    </a:r>
                  </a:p>
                </p:txBody>
              </p:sp>
              <p:sp>
                <p:nvSpPr>
                  <p:cNvPr id="52391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4" y="128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4</a:t>
                    </a:r>
                  </a:p>
                </p:txBody>
              </p:sp>
            </p:grpSp>
            <p:sp>
              <p:nvSpPr>
                <p:cNvPr id="52382" name="Freeform 43"/>
                <p:cNvSpPr>
                  <a:spLocks/>
                </p:cNvSpPr>
                <p:nvPr/>
              </p:nvSpPr>
              <p:spPr bwMode="auto">
                <a:xfrm>
                  <a:off x="1318919" y="1398234"/>
                  <a:ext cx="111125" cy="107950"/>
                </a:xfrm>
                <a:custGeom>
                  <a:avLst/>
                  <a:gdLst>
                    <a:gd name="T0" fmla="*/ 2147483647 w 153"/>
                    <a:gd name="T1" fmla="*/ 2147483647 h 182"/>
                    <a:gd name="T2" fmla="*/ 2147483647 w 153"/>
                    <a:gd name="T3" fmla="*/ 2147483647 h 182"/>
                    <a:gd name="T4" fmla="*/ 2147483647 w 153"/>
                    <a:gd name="T5" fmla="*/ 2147483647 h 182"/>
                    <a:gd name="T6" fmla="*/ 2147483647 w 153"/>
                    <a:gd name="T7" fmla="*/ 2147483647 h 182"/>
                    <a:gd name="T8" fmla="*/ 2147483647 w 153"/>
                    <a:gd name="T9" fmla="*/ 2147483647 h 182"/>
                    <a:gd name="T10" fmla="*/ 2147483647 w 153"/>
                    <a:gd name="T11" fmla="*/ 2147483647 h 182"/>
                    <a:gd name="T12" fmla="*/ 2147483647 w 153"/>
                    <a:gd name="T13" fmla="*/ 0 h 182"/>
                    <a:gd name="T14" fmla="*/ 2147483647 w 153"/>
                    <a:gd name="T15" fmla="*/ 2147483647 h 1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3"/>
                    <a:gd name="T25" fmla="*/ 0 h 182"/>
                    <a:gd name="T26" fmla="*/ 153 w 153"/>
                    <a:gd name="T27" fmla="*/ 182 h 18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3" h="182">
                      <a:moveTo>
                        <a:pt x="25" y="15"/>
                      </a:moveTo>
                      <a:cubicBezTo>
                        <a:pt x="12" y="55"/>
                        <a:pt x="0" y="84"/>
                        <a:pt x="25" y="135"/>
                      </a:cubicBezTo>
                      <a:cubicBezTo>
                        <a:pt x="32" y="149"/>
                        <a:pt x="55" y="140"/>
                        <a:pt x="70" y="142"/>
                      </a:cubicBezTo>
                      <a:cubicBezTo>
                        <a:pt x="96" y="182"/>
                        <a:pt x="90" y="156"/>
                        <a:pt x="130" y="142"/>
                      </a:cubicBezTo>
                      <a:cubicBezTo>
                        <a:pt x="139" y="115"/>
                        <a:pt x="143" y="87"/>
                        <a:pt x="152" y="60"/>
                      </a:cubicBezTo>
                      <a:cubicBezTo>
                        <a:pt x="124" y="17"/>
                        <a:pt x="153" y="51"/>
                        <a:pt x="115" y="30"/>
                      </a:cubicBezTo>
                      <a:cubicBezTo>
                        <a:pt x="99" y="21"/>
                        <a:pt x="70" y="0"/>
                        <a:pt x="70" y="0"/>
                      </a:cubicBezTo>
                      <a:cubicBezTo>
                        <a:pt x="30" y="9"/>
                        <a:pt x="42" y="0"/>
                        <a:pt x="2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25400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96" name="Freeform 150"/>
              <p:cNvSpPr>
                <a:spLocks/>
              </p:cNvSpPr>
              <p:nvPr/>
            </p:nvSpPr>
            <p:spPr bwMode="auto">
              <a:xfrm rot="5400000" flipH="1">
                <a:off x="4604489" y="2405911"/>
                <a:ext cx="1173163" cy="780941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  <a:gd name="connsiteX0" fmla="*/ 0 w 1173324"/>
                  <a:gd name="connsiteY0" fmla="*/ 0 h 1593453"/>
                  <a:gd name="connsiteX1" fmla="*/ 1173324 w 1173324"/>
                  <a:gd name="connsiteY1" fmla="*/ 1593454 h 1593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73324" h="1593453">
                    <a:moveTo>
                      <a:pt x="0" y="0"/>
                    </a:moveTo>
                    <a:lnTo>
                      <a:pt x="1173324" y="1593454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52335" name="Group 191"/>
              <p:cNvGrpSpPr>
                <a:grpSpLocks/>
              </p:cNvGrpSpPr>
              <p:nvPr/>
            </p:nvGrpSpPr>
            <p:grpSpPr bwMode="auto">
              <a:xfrm>
                <a:off x="6570663" y="2673350"/>
                <a:ext cx="1695450" cy="1624012"/>
                <a:chOff x="1876454" y="1189037"/>
                <a:chExt cx="1696068" cy="1625236"/>
              </a:xfrm>
            </p:grpSpPr>
            <p:grpSp>
              <p:nvGrpSpPr>
                <p:cNvPr id="52344" name="Group 22"/>
                <p:cNvGrpSpPr>
                  <a:grpSpLocks/>
                </p:cNvGrpSpPr>
                <p:nvPr/>
              </p:nvGrpSpPr>
              <p:grpSpPr bwMode="auto">
                <a:xfrm>
                  <a:off x="2326334" y="1189037"/>
                  <a:ext cx="1246188" cy="1249363"/>
                  <a:chOff x="480" y="750"/>
                  <a:chExt cx="785" cy="787"/>
                </a:xfrm>
              </p:grpSpPr>
              <p:sp>
                <p:nvSpPr>
                  <p:cNvPr id="52372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560" y="838"/>
                    <a:ext cx="624" cy="624"/>
                  </a:xfrm>
                  <a:prstGeom prst="ellips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 sz="2800"/>
                  </a:p>
                </p:txBody>
              </p:sp>
              <p:sp>
                <p:nvSpPr>
                  <p:cNvPr id="52373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85" y="75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1</a:t>
                    </a:r>
                  </a:p>
                </p:txBody>
              </p:sp>
              <p:sp>
                <p:nvSpPr>
                  <p:cNvPr id="52374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2" y="846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2</a:t>
                    </a:r>
                  </a:p>
                </p:txBody>
              </p:sp>
              <p:sp>
                <p:nvSpPr>
                  <p:cNvPr id="52375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08" y="106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3</a:t>
                    </a:r>
                  </a:p>
                </p:txBody>
              </p:sp>
              <p:sp>
                <p:nvSpPr>
                  <p:cNvPr id="52376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02" y="138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5</a:t>
                    </a:r>
                  </a:p>
                </p:txBody>
              </p:sp>
              <p:sp>
                <p:nvSpPr>
                  <p:cNvPr id="52377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0" y="106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7</a:t>
                    </a:r>
                  </a:p>
                </p:txBody>
              </p:sp>
              <p:sp>
                <p:nvSpPr>
                  <p:cNvPr id="52378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0" y="129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6</a:t>
                    </a:r>
                  </a:p>
                </p:txBody>
              </p:sp>
              <p:sp>
                <p:nvSpPr>
                  <p:cNvPr id="52379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60" y="86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8</a:t>
                    </a:r>
                  </a:p>
                </p:txBody>
              </p:sp>
              <p:sp>
                <p:nvSpPr>
                  <p:cNvPr id="52380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4" y="128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4</a:t>
                    </a:r>
                  </a:p>
                </p:txBody>
              </p:sp>
            </p:grpSp>
            <p:sp>
              <p:nvSpPr>
                <p:cNvPr id="52345" name="Freeform 193"/>
                <p:cNvSpPr>
                  <a:spLocks/>
                </p:cNvSpPr>
                <p:nvPr/>
              </p:nvSpPr>
              <p:spPr bwMode="auto">
                <a:xfrm rot="5400000">
                  <a:off x="2141594" y="1639860"/>
                  <a:ext cx="45719" cy="576000"/>
                </a:xfrm>
                <a:custGeom>
                  <a:avLst/>
                  <a:gdLst>
                    <a:gd name="T0" fmla="*/ 45719 w 45719"/>
                    <a:gd name="T1" fmla="*/ 0 h 1748901"/>
                    <a:gd name="T2" fmla="*/ 45719 w 45719"/>
                    <a:gd name="T3" fmla="*/ 26 h 1748901"/>
                    <a:gd name="T4" fmla="*/ 45719 w 45719"/>
                    <a:gd name="T5" fmla="*/ 26 h 1748901"/>
                    <a:gd name="T6" fmla="*/ 0 60000 65536"/>
                    <a:gd name="T7" fmla="*/ 0 60000 65536"/>
                    <a:gd name="T8" fmla="*/ 0 60000 65536"/>
                    <a:gd name="T9" fmla="*/ 0 w 45719"/>
                    <a:gd name="T10" fmla="*/ 0 h 1748901"/>
                    <a:gd name="T11" fmla="*/ 45719 w 45719"/>
                    <a:gd name="T12" fmla="*/ 1748901 h 174890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5719" h="1748901">
                      <a:moveTo>
                        <a:pt x="0" y="0"/>
                      </a:moveTo>
                      <a:lnTo>
                        <a:pt x="0" y="1748901"/>
                      </a:lnTo>
                    </a:path>
                  </a:pathLst>
                </a:custGeom>
                <a:noFill/>
                <a:ln w="254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52346" name="Group 316"/>
                <p:cNvGrpSpPr>
                  <a:grpSpLocks/>
                </p:cNvGrpSpPr>
                <p:nvPr/>
              </p:nvGrpSpPr>
              <p:grpSpPr bwMode="auto">
                <a:xfrm>
                  <a:off x="1932357" y="1977493"/>
                  <a:ext cx="380272" cy="836779"/>
                  <a:chOff x="610323" y="2287417"/>
                  <a:chExt cx="380272" cy="836779"/>
                </a:xfrm>
              </p:grpSpPr>
              <p:grpSp>
                <p:nvGrpSpPr>
                  <p:cNvPr id="52347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610323" y="2287417"/>
                    <a:ext cx="380272" cy="836779"/>
                    <a:chOff x="866" y="469"/>
                    <a:chExt cx="1044" cy="2354"/>
                  </a:xfrm>
                </p:grpSpPr>
                <p:grpSp>
                  <p:nvGrpSpPr>
                    <p:cNvPr id="52349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66" y="469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52352" name="Group 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589" y="532"/>
                        <a:chExt cx="1009" cy="2326"/>
                      </a:xfrm>
                    </p:grpSpPr>
                    <p:grpSp>
                      <p:nvGrpSpPr>
                        <p:cNvPr id="52354" name="Group 2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9" y="532"/>
                          <a:ext cx="1009" cy="2326"/>
                          <a:chOff x="1151" y="1104"/>
                          <a:chExt cx="686" cy="1741"/>
                        </a:xfrm>
                      </p:grpSpPr>
                      <p:sp>
                        <p:nvSpPr>
                          <p:cNvPr id="52361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21" y="1581"/>
                            <a:ext cx="304" cy="566"/>
                          </a:xfrm>
                          <a:custGeom>
                            <a:avLst/>
                            <a:gdLst>
                              <a:gd name="T0" fmla="*/ 7 w 304"/>
                              <a:gd name="T1" fmla="*/ 174 h 566"/>
                              <a:gd name="T2" fmla="*/ 18 w 304"/>
                              <a:gd name="T3" fmla="*/ 122 h 566"/>
                              <a:gd name="T4" fmla="*/ 42 w 304"/>
                              <a:gd name="T5" fmla="*/ 83 h 566"/>
                              <a:gd name="T6" fmla="*/ 81 w 304"/>
                              <a:gd name="T7" fmla="*/ 45 h 566"/>
                              <a:gd name="T8" fmla="*/ 148 w 304"/>
                              <a:gd name="T9" fmla="*/ 7 h 566"/>
                              <a:gd name="T10" fmla="*/ 205 w 304"/>
                              <a:gd name="T11" fmla="*/ 0 h 566"/>
                              <a:gd name="T12" fmla="*/ 255 w 304"/>
                              <a:gd name="T13" fmla="*/ 10 h 566"/>
                              <a:gd name="T14" fmla="*/ 290 w 304"/>
                              <a:gd name="T15" fmla="*/ 31 h 566"/>
                              <a:gd name="T16" fmla="*/ 304 w 304"/>
                              <a:gd name="T17" fmla="*/ 59 h 566"/>
                              <a:gd name="T18" fmla="*/ 304 w 304"/>
                              <a:gd name="T19" fmla="*/ 87 h 566"/>
                              <a:gd name="T20" fmla="*/ 290 w 304"/>
                              <a:gd name="T21" fmla="*/ 118 h 566"/>
                              <a:gd name="T22" fmla="*/ 262 w 304"/>
                              <a:gd name="T23" fmla="*/ 146 h 566"/>
                              <a:gd name="T24" fmla="*/ 223 w 304"/>
                              <a:gd name="T25" fmla="*/ 181 h 566"/>
                              <a:gd name="T26" fmla="*/ 201 w 304"/>
                              <a:gd name="T27" fmla="*/ 215 h 566"/>
                              <a:gd name="T28" fmla="*/ 194 w 304"/>
                              <a:gd name="T29" fmla="*/ 240 h 566"/>
                              <a:gd name="T30" fmla="*/ 194 w 304"/>
                              <a:gd name="T31" fmla="*/ 260 h 566"/>
                              <a:gd name="T32" fmla="*/ 205 w 304"/>
                              <a:gd name="T33" fmla="*/ 295 h 566"/>
                              <a:gd name="T34" fmla="*/ 230 w 304"/>
                              <a:gd name="T35" fmla="*/ 344 h 566"/>
                              <a:gd name="T36" fmla="*/ 247 w 304"/>
                              <a:gd name="T37" fmla="*/ 399 h 566"/>
                              <a:gd name="T38" fmla="*/ 251 w 304"/>
                              <a:gd name="T39" fmla="*/ 438 h 566"/>
                              <a:gd name="T40" fmla="*/ 244 w 304"/>
                              <a:gd name="T41" fmla="*/ 479 h 566"/>
                              <a:gd name="T42" fmla="*/ 233 w 304"/>
                              <a:gd name="T43" fmla="*/ 510 h 566"/>
                              <a:gd name="T44" fmla="*/ 201 w 304"/>
                              <a:gd name="T45" fmla="*/ 545 h 566"/>
                              <a:gd name="T46" fmla="*/ 173 w 304"/>
                              <a:gd name="T47" fmla="*/ 559 h 566"/>
                              <a:gd name="T48" fmla="*/ 141 w 304"/>
                              <a:gd name="T49" fmla="*/ 566 h 566"/>
                              <a:gd name="T50" fmla="*/ 113 w 304"/>
                              <a:gd name="T51" fmla="*/ 563 h 566"/>
                              <a:gd name="T52" fmla="*/ 92 w 304"/>
                              <a:gd name="T53" fmla="*/ 549 h 566"/>
                              <a:gd name="T54" fmla="*/ 67 w 304"/>
                              <a:gd name="T55" fmla="*/ 521 h 566"/>
                              <a:gd name="T56" fmla="*/ 42 w 304"/>
                              <a:gd name="T57" fmla="*/ 472 h 566"/>
                              <a:gd name="T58" fmla="*/ 14 w 304"/>
                              <a:gd name="T59" fmla="*/ 392 h 566"/>
                              <a:gd name="T60" fmla="*/ 4 w 304"/>
                              <a:gd name="T61" fmla="*/ 333 h 566"/>
                              <a:gd name="T62" fmla="*/ 0 w 304"/>
                              <a:gd name="T63" fmla="*/ 257 h 566"/>
                              <a:gd name="T64" fmla="*/ 0 w 304"/>
                              <a:gd name="T65" fmla="*/ 222 h 566"/>
                              <a:gd name="T66" fmla="*/ 7 w 304"/>
                              <a:gd name="T67" fmla="*/ 174 h 56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w 304"/>
                              <a:gd name="T103" fmla="*/ 0 h 566"/>
                              <a:gd name="T104" fmla="*/ 304 w 304"/>
                              <a:gd name="T105" fmla="*/ 566 h 566"/>
                            </a:gdLst>
                            <a:ahLst/>
                            <a:cxnLst>
                              <a:cxn ang="T68">
                                <a:pos x="T0" y="T1"/>
                              </a:cxn>
                              <a:cxn ang="T69">
                                <a:pos x="T2" y="T3"/>
                              </a:cxn>
                              <a:cxn ang="T70">
                                <a:pos x="T4" y="T5"/>
                              </a:cxn>
                              <a:cxn ang="T71">
                                <a:pos x="T6" y="T7"/>
                              </a:cxn>
                              <a:cxn ang="T72">
                                <a:pos x="T8" y="T9"/>
                              </a:cxn>
                              <a:cxn ang="T73">
                                <a:pos x="T10" y="T11"/>
                              </a:cxn>
                              <a:cxn ang="T74">
                                <a:pos x="T12" y="T13"/>
                              </a:cxn>
                              <a:cxn ang="T75">
                                <a:pos x="T14" y="T15"/>
                              </a:cxn>
                              <a:cxn ang="T76">
                                <a:pos x="T16" y="T17"/>
                              </a:cxn>
                              <a:cxn ang="T77">
                                <a:pos x="T18" y="T19"/>
                              </a:cxn>
                              <a:cxn ang="T78">
                                <a:pos x="T20" y="T21"/>
                              </a:cxn>
                              <a:cxn ang="T79">
                                <a:pos x="T22" y="T23"/>
                              </a:cxn>
                              <a:cxn ang="T80">
                                <a:pos x="T24" y="T25"/>
                              </a:cxn>
                              <a:cxn ang="T81">
                                <a:pos x="T26" y="T27"/>
                              </a:cxn>
                              <a:cxn ang="T82">
                                <a:pos x="T28" y="T29"/>
                              </a:cxn>
                              <a:cxn ang="T83">
                                <a:pos x="T30" y="T31"/>
                              </a:cxn>
                              <a:cxn ang="T84">
                                <a:pos x="T32" y="T33"/>
                              </a:cxn>
                              <a:cxn ang="T85">
                                <a:pos x="T34" y="T35"/>
                              </a:cxn>
                              <a:cxn ang="T86">
                                <a:pos x="T36" y="T37"/>
                              </a:cxn>
                              <a:cxn ang="T87">
                                <a:pos x="T38" y="T39"/>
                              </a:cxn>
                              <a:cxn ang="T88">
                                <a:pos x="T40" y="T41"/>
                              </a:cxn>
                              <a:cxn ang="T89">
                                <a:pos x="T42" y="T43"/>
                              </a:cxn>
                              <a:cxn ang="T90">
                                <a:pos x="T44" y="T45"/>
                              </a:cxn>
                              <a:cxn ang="T91">
                                <a:pos x="T46" y="T47"/>
                              </a:cxn>
                              <a:cxn ang="T92">
                                <a:pos x="T48" y="T49"/>
                              </a:cxn>
                              <a:cxn ang="T93">
                                <a:pos x="T50" y="T51"/>
                              </a:cxn>
                              <a:cxn ang="T94">
                                <a:pos x="T52" y="T53"/>
                              </a:cxn>
                              <a:cxn ang="T95">
                                <a:pos x="T54" y="T55"/>
                              </a:cxn>
                              <a:cxn ang="T96">
                                <a:pos x="T56" y="T57"/>
                              </a:cxn>
                              <a:cxn ang="T97">
                                <a:pos x="T58" y="T59"/>
                              </a:cxn>
                              <a:cxn ang="T98">
                                <a:pos x="T60" y="T61"/>
                              </a:cxn>
                              <a:cxn ang="T99">
                                <a:pos x="T62" y="T63"/>
                              </a:cxn>
                              <a:cxn ang="T100">
                                <a:pos x="T64" y="T65"/>
                              </a:cxn>
                              <a:cxn ang="T101">
                                <a:pos x="T66" y="T67"/>
                              </a:cxn>
                            </a:cxnLst>
                            <a:rect l="T102" t="T103" r="T104" b="T105"/>
                            <a:pathLst>
                              <a:path w="304" h="566">
                                <a:moveTo>
                                  <a:pt x="7" y="174"/>
                                </a:moveTo>
                                <a:lnTo>
                                  <a:pt x="18" y="122"/>
                                </a:lnTo>
                                <a:lnTo>
                                  <a:pt x="42" y="83"/>
                                </a:lnTo>
                                <a:lnTo>
                                  <a:pt x="81" y="45"/>
                                </a:lnTo>
                                <a:lnTo>
                                  <a:pt x="148" y="7"/>
                                </a:lnTo>
                                <a:lnTo>
                                  <a:pt x="205" y="0"/>
                                </a:lnTo>
                                <a:lnTo>
                                  <a:pt x="255" y="10"/>
                                </a:lnTo>
                                <a:lnTo>
                                  <a:pt x="290" y="31"/>
                                </a:lnTo>
                                <a:lnTo>
                                  <a:pt x="304" y="59"/>
                                </a:lnTo>
                                <a:lnTo>
                                  <a:pt x="304" y="87"/>
                                </a:lnTo>
                                <a:lnTo>
                                  <a:pt x="290" y="118"/>
                                </a:lnTo>
                                <a:lnTo>
                                  <a:pt x="262" y="146"/>
                                </a:lnTo>
                                <a:lnTo>
                                  <a:pt x="223" y="181"/>
                                </a:lnTo>
                                <a:lnTo>
                                  <a:pt x="201" y="215"/>
                                </a:lnTo>
                                <a:lnTo>
                                  <a:pt x="194" y="240"/>
                                </a:lnTo>
                                <a:lnTo>
                                  <a:pt x="194" y="260"/>
                                </a:lnTo>
                                <a:lnTo>
                                  <a:pt x="205" y="295"/>
                                </a:lnTo>
                                <a:lnTo>
                                  <a:pt x="230" y="344"/>
                                </a:lnTo>
                                <a:lnTo>
                                  <a:pt x="247" y="399"/>
                                </a:lnTo>
                                <a:lnTo>
                                  <a:pt x="251" y="438"/>
                                </a:lnTo>
                                <a:lnTo>
                                  <a:pt x="244" y="479"/>
                                </a:lnTo>
                                <a:lnTo>
                                  <a:pt x="233" y="510"/>
                                </a:lnTo>
                                <a:lnTo>
                                  <a:pt x="201" y="545"/>
                                </a:lnTo>
                                <a:lnTo>
                                  <a:pt x="173" y="559"/>
                                </a:lnTo>
                                <a:lnTo>
                                  <a:pt x="141" y="566"/>
                                </a:lnTo>
                                <a:lnTo>
                                  <a:pt x="113" y="563"/>
                                </a:lnTo>
                                <a:lnTo>
                                  <a:pt x="92" y="549"/>
                                </a:lnTo>
                                <a:lnTo>
                                  <a:pt x="67" y="521"/>
                                </a:lnTo>
                                <a:lnTo>
                                  <a:pt x="42" y="472"/>
                                </a:lnTo>
                                <a:lnTo>
                                  <a:pt x="14" y="392"/>
                                </a:lnTo>
                                <a:lnTo>
                                  <a:pt x="4" y="333"/>
                                </a:lnTo>
                                <a:lnTo>
                                  <a:pt x="0" y="257"/>
                                </a:lnTo>
                                <a:lnTo>
                                  <a:pt x="0" y="222"/>
                                </a:lnTo>
                                <a:lnTo>
                                  <a:pt x="7" y="17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2362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151" y="1619"/>
                            <a:ext cx="249" cy="572"/>
                          </a:xfrm>
                          <a:custGeom>
                            <a:avLst/>
                            <a:gdLst>
                              <a:gd name="T0" fmla="*/ 25 w 249"/>
                              <a:gd name="T1" fmla="*/ 65 h 572"/>
                              <a:gd name="T2" fmla="*/ 7 w 249"/>
                              <a:gd name="T3" fmla="*/ 44 h 572"/>
                              <a:gd name="T4" fmla="*/ 0 w 249"/>
                              <a:gd name="T5" fmla="*/ 27 h 572"/>
                              <a:gd name="T6" fmla="*/ 11 w 249"/>
                              <a:gd name="T7" fmla="*/ 7 h 572"/>
                              <a:gd name="T8" fmla="*/ 28 w 249"/>
                              <a:gd name="T9" fmla="*/ 0 h 572"/>
                              <a:gd name="T10" fmla="*/ 60 w 249"/>
                              <a:gd name="T11" fmla="*/ 0 h 572"/>
                              <a:gd name="T12" fmla="*/ 96 w 249"/>
                              <a:gd name="T13" fmla="*/ 24 h 572"/>
                              <a:gd name="T14" fmla="*/ 132 w 249"/>
                              <a:gd name="T15" fmla="*/ 61 h 572"/>
                              <a:gd name="T16" fmla="*/ 192 w 249"/>
                              <a:gd name="T17" fmla="*/ 140 h 572"/>
                              <a:gd name="T18" fmla="*/ 231 w 249"/>
                              <a:gd name="T19" fmla="*/ 204 h 572"/>
                              <a:gd name="T20" fmla="*/ 249 w 249"/>
                              <a:gd name="T21" fmla="*/ 255 h 572"/>
                              <a:gd name="T22" fmla="*/ 245 w 249"/>
                              <a:gd name="T23" fmla="*/ 283 h 572"/>
                              <a:gd name="T24" fmla="*/ 224 w 249"/>
                              <a:gd name="T25" fmla="*/ 320 h 572"/>
                              <a:gd name="T26" fmla="*/ 181 w 249"/>
                              <a:gd name="T27" fmla="*/ 347 h 572"/>
                              <a:gd name="T28" fmla="*/ 110 w 249"/>
                              <a:gd name="T29" fmla="*/ 371 h 572"/>
                              <a:gd name="T30" fmla="*/ 75 w 249"/>
                              <a:gd name="T31" fmla="*/ 395 h 572"/>
                              <a:gd name="T32" fmla="*/ 60 w 249"/>
                              <a:gd name="T33" fmla="*/ 415 h 572"/>
                              <a:gd name="T34" fmla="*/ 68 w 249"/>
                              <a:gd name="T35" fmla="*/ 436 h 572"/>
                              <a:gd name="T36" fmla="*/ 107 w 249"/>
                              <a:gd name="T37" fmla="*/ 456 h 572"/>
                              <a:gd name="T38" fmla="*/ 139 w 249"/>
                              <a:gd name="T39" fmla="*/ 497 h 572"/>
                              <a:gd name="T40" fmla="*/ 153 w 249"/>
                              <a:gd name="T41" fmla="*/ 538 h 572"/>
                              <a:gd name="T42" fmla="*/ 149 w 249"/>
                              <a:gd name="T43" fmla="*/ 558 h 572"/>
                              <a:gd name="T44" fmla="*/ 117 w 249"/>
                              <a:gd name="T45" fmla="*/ 572 h 572"/>
                              <a:gd name="T46" fmla="*/ 107 w 249"/>
                              <a:gd name="T47" fmla="*/ 572 h 572"/>
                              <a:gd name="T48" fmla="*/ 92 w 249"/>
                              <a:gd name="T49" fmla="*/ 535 h 572"/>
                              <a:gd name="T50" fmla="*/ 85 w 249"/>
                              <a:gd name="T51" fmla="*/ 494 h 572"/>
                              <a:gd name="T52" fmla="*/ 64 w 249"/>
                              <a:gd name="T53" fmla="*/ 463 h 572"/>
                              <a:gd name="T54" fmla="*/ 32 w 249"/>
                              <a:gd name="T55" fmla="*/ 446 h 572"/>
                              <a:gd name="T56" fmla="*/ 21 w 249"/>
                              <a:gd name="T57" fmla="*/ 426 h 572"/>
                              <a:gd name="T58" fmla="*/ 25 w 249"/>
                              <a:gd name="T59" fmla="*/ 405 h 572"/>
                              <a:gd name="T60" fmla="*/ 53 w 249"/>
                              <a:gd name="T61" fmla="*/ 371 h 572"/>
                              <a:gd name="T62" fmla="*/ 107 w 249"/>
                              <a:gd name="T63" fmla="*/ 351 h 572"/>
                              <a:gd name="T64" fmla="*/ 157 w 249"/>
                              <a:gd name="T65" fmla="*/ 320 h 572"/>
                              <a:gd name="T66" fmla="*/ 196 w 249"/>
                              <a:gd name="T67" fmla="*/ 286 h 572"/>
                              <a:gd name="T68" fmla="*/ 210 w 249"/>
                              <a:gd name="T69" fmla="*/ 252 h 572"/>
                              <a:gd name="T70" fmla="*/ 206 w 249"/>
                              <a:gd name="T71" fmla="*/ 238 h 572"/>
                              <a:gd name="T72" fmla="*/ 189 w 249"/>
                              <a:gd name="T73" fmla="*/ 208 h 572"/>
                              <a:gd name="T74" fmla="*/ 157 w 249"/>
                              <a:gd name="T75" fmla="*/ 163 h 572"/>
                              <a:gd name="T76" fmla="*/ 121 w 249"/>
                              <a:gd name="T77" fmla="*/ 136 h 572"/>
                              <a:gd name="T78" fmla="*/ 82 w 249"/>
                              <a:gd name="T79" fmla="*/ 106 h 572"/>
                              <a:gd name="T80" fmla="*/ 53 w 249"/>
                              <a:gd name="T81" fmla="*/ 89 h 572"/>
                              <a:gd name="T82" fmla="*/ 25 w 249"/>
                              <a:gd name="T83" fmla="*/ 65 h 572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w 249"/>
                              <a:gd name="T127" fmla="*/ 0 h 572"/>
                              <a:gd name="T128" fmla="*/ 249 w 249"/>
                              <a:gd name="T129" fmla="*/ 572 h 572"/>
                            </a:gdLst>
                            <a:ahLst/>
                            <a:cxnLst>
                              <a:cxn ang="T84">
                                <a:pos x="T0" y="T1"/>
                              </a:cxn>
                              <a:cxn ang="T85">
                                <a:pos x="T2" y="T3"/>
                              </a:cxn>
                              <a:cxn ang="T86">
                                <a:pos x="T4" y="T5"/>
                              </a:cxn>
                              <a:cxn ang="T87">
                                <a:pos x="T6" y="T7"/>
                              </a:cxn>
                              <a:cxn ang="T88">
                                <a:pos x="T8" y="T9"/>
                              </a:cxn>
                              <a:cxn ang="T89">
                                <a:pos x="T10" y="T11"/>
                              </a:cxn>
                              <a:cxn ang="T90">
                                <a:pos x="T12" y="T13"/>
                              </a:cxn>
                              <a:cxn ang="T91">
                                <a:pos x="T14" y="T15"/>
                              </a:cxn>
                              <a:cxn ang="T92">
                                <a:pos x="T16" y="T17"/>
                              </a:cxn>
                              <a:cxn ang="T93">
                                <a:pos x="T18" y="T19"/>
                              </a:cxn>
                              <a:cxn ang="T94">
                                <a:pos x="T20" y="T21"/>
                              </a:cxn>
                              <a:cxn ang="T95">
                                <a:pos x="T22" y="T23"/>
                              </a:cxn>
                              <a:cxn ang="T96">
                                <a:pos x="T24" y="T25"/>
                              </a:cxn>
                              <a:cxn ang="T97">
                                <a:pos x="T26" y="T27"/>
                              </a:cxn>
                              <a:cxn ang="T98">
                                <a:pos x="T28" y="T29"/>
                              </a:cxn>
                              <a:cxn ang="T99">
                                <a:pos x="T30" y="T31"/>
                              </a:cxn>
                              <a:cxn ang="T100">
                                <a:pos x="T32" y="T33"/>
                              </a:cxn>
                              <a:cxn ang="T101">
                                <a:pos x="T34" y="T35"/>
                              </a:cxn>
                              <a:cxn ang="T102">
                                <a:pos x="T36" y="T37"/>
                              </a:cxn>
                              <a:cxn ang="T103">
                                <a:pos x="T38" y="T39"/>
                              </a:cxn>
                              <a:cxn ang="T104">
                                <a:pos x="T40" y="T41"/>
                              </a:cxn>
                              <a:cxn ang="T105">
                                <a:pos x="T42" y="T43"/>
                              </a:cxn>
                              <a:cxn ang="T106">
                                <a:pos x="T44" y="T45"/>
                              </a:cxn>
                              <a:cxn ang="T107">
                                <a:pos x="T46" y="T47"/>
                              </a:cxn>
                              <a:cxn ang="T108">
                                <a:pos x="T48" y="T49"/>
                              </a:cxn>
                              <a:cxn ang="T109">
                                <a:pos x="T50" y="T51"/>
                              </a:cxn>
                              <a:cxn ang="T110">
                                <a:pos x="T52" y="T53"/>
                              </a:cxn>
                              <a:cxn ang="T111">
                                <a:pos x="T54" y="T55"/>
                              </a:cxn>
                              <a:cxn ang="T112">
                                <a:pos x="T56" y="T57"/>
                              </a:cxn>
                              <a:cxn ang="T113">
                                <a:pos x="T58" y="T59"/>
                              </a:cxn>
                              <a:cxn ang="T114">
                                <a:pos x="T60" y="T61"/>
                              </a:cxn>
                              <a:cxn ang="T115">
                                <a:pos x="T62" y="T63"/>
                              </a:cxn>
                              <a:cxn ang="T116">
                                <a:pos x="T64" y="T65"/>
                              </a:cxn>
                              <a:cxn ang="T117">
                                <a:pos x="T66" y="T67"/>
                              </a:cxn>
                              <a:cxn ang="T118">
                                <a:pos x="T68" y="T69"/>
                              </a:cxn>
                              <a:cxn ang="T119">
                                <a:pos x="T70" y="T71"/>
                              </a:cxn>
                              <a:cxn ang="T120">
                                <a:pos x="T72" y="T73"/>
                              </a:cxn>
                              <a:cxn ang="T121">
                                <a:pos x="T74" y="T75"/>
                              </a:cxn>
                              <a:cxn ang="T122">
                                <a:pos x="T76" y="T77"/>
                              </a:cxn>
                              <a:cxn ang="T123">
                                <a:pos x="T78" y="T79"/>
                              </a:cxn>
                              <a:cxn ang="T124">
                                <a:pos x="T80" y="T81"/>
                              </a:cxn>
                              <a:cxn ang="T125">
                                <a:pos x="T82" y="T83"/>
                              </a:cxn>
                            </a:cxnLst>
                            <a:rect l="T126" t="T127" r="T128" b="T129"/>
                            <a:pathLst>
                              <a:path w="249" h="572">
                                <a:moveTo>
                                  <a:pt x="25" y="65"/>
                                </a:moveTo>
                                <a:lnTo>
                                  <a:pt x="7" y="44"/>
                                </a:lnTo>
                                <a:lnTo>
                                  <a:pt x="0" y="27"/>
                                </a:lnTo>
                                <a:lnTo>
                                  <a:pt x="11" y="7"/>
                                </a:lnTo>
                                <a:lnTo>
                                  <a:pt x="28" y="0"/>
                                </a:lnTo>
                                <a:lnTo>
                                  <a:pt x="60" y="0"/>
                                </a:lnTo>
                                <a:lnTo>
                                  <a:pt x="96" y="24"/>
                                </a:lnTo>
                                <a:lnTo>
                                  <a:pt x="132" y="61"/>
                                </a:lnTo>
                                <a:lnTo>
                                  <a:pt x="192" y="140"/>
                                </a:lnTo>
                                <a:lnTo>
                                  <a:pt x="231" y="204"/>
                                </a:lnTo>
                                <a:lnTo>
                                  <a:pt x="249" y="255"/>
                                </a:lnTo>
                                <a:lnTo>
                                  <a:pt x="245" y="283"/>
                                </a:lnTo>
                                <a:lnTo>
                                  <a:pt x="224" y="320"/>
                                </a:lnTo>
                                <a:lnTo>
                                  <a:pt x="181" y="347"/>
                                </a:lnTo>
                                <a:lnTo>
                                  <a:pt x="110" y="371"/>
                                </a:lnTo>
                                <a:lnTo>
                                  <a:pt x="75" y="395"/>
                                </a:lnTo>
                                <a:lnTo>
                                  <a:pt x="60" y="415"/>
                                </a:lnTo>
                                <a:lnTo>
                                  <a:pt x="68" y="436"/>
                                </a:lnTo>
                                <a:lnTo>
                                  <a:pt x="107" y="456"/>
                                </a:lnTo>
                                <a:lnTo>
                                  <a:pt x="139" y="497"/>
                                </a:lnTo>
                                <a:lnTo>
                                  <a:pt x="153" y="538"/>
                                </a:lnTo>
                                <a:lnTo>
                                  <a:pt x="149" y="558"/>
                                </a:lnTo>
                                <a:lnTo>
                                  <a:pt x="117" y="572"/>
                                </a:lnTo>
                                <a:lnTo>
                                  <a:pt x="107" y="572"/>
                                </a:lnTo>
                                <a:lnTo>
                                  <a:pt x="92" y="535"/>
                                </a:lnTo>
                                <a:lnTo>
                                  <a:pt x="85" y="494"/>
                                </a:lnTo>
                                <a:lnTo>
                                  <a:pt x="64" y="463"/>
                                </a:lnTo>
                                <a:lnTo>
                                  <a:pt x="32" y="446"/>
                                </a:lnTo>
                                <a:lnTo>
                                  <a:pt x="21" y="426"/>
                                </a:lnTo>
                                <a:lnTo>
                                  <a:pt x="25" y="405"/>
                                </a:lnTo>
                                <a:lnTo>
                                  <a:pt x="53" y="371"/>
                                </a:lnTo>
                                <a:lnTo>
                                  <a:pt x="107" y="351"/>
                                </a:lnTo>
                                <a:lnTo>
                                  <a:pt x="157" y="320"/>
                                </a:lnTo>
                                <a:lnTo>
                                  <a:pt x="196" y="286"/>
                                </a:lnTo>
                                <a:lnTo>
                                  <a:pt x="210" y="252"/>
                                </a:lnTo>
                                <a:lnTo>
                                  <a:pt x="206" y="238"/>
                                </a:lnTo>
                                <a:lnTo>
                                  <a:pt x="189" y="208"/>
                                </a:lnTo>
                                <a:lnTo>
                                  <a:pt x="157" y="163"/>
                                </a:lnTo>
                                <a:lnTo>
                                  <a:pt x="121" y="136"/>
                                </a:lnTo>
                                <a:lnTo>
                                  <a:pt x="82" y="106"/>
                                </a:lnTo>
                                <a:lnTo>
                                  <a:pt x="53" y="89"/>
                                </a:lnTo>
                                <a:lnTo>
                                  <a:pt x="25" y="6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2363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447" y="1581"/>
                            <a:ext cx="362" cy="499"/>
                          </a:xfrm>
                          <a:custGeom>
                            <a:avLst/>
                            <a:gdLst>
                              <a:gd name="T0" fmla="*/ 151 w 362"/>
                              <a:gd name="T1" fmla="*/ 35 h 499"/>
                              <a:gd name="T2" fmla="*/ 221 w 362"/>
                              <a:gd name="T3" fmla="*/ 0 h 499"/>
                              <a:gd name="T4" fmla="*/ 281 w 362"/>
                              <a:gd name="T5" fmla="*/ 0 h 499"/>
                              <a:gd name="T6" fmla="*/ 344 w 362"/>
                              <a:gd name="T7" fmla="*/ 14 h 499"/>
                              <a:gd name="T8" fmla="*/ 362 w 362"/>
                              <a:gd name="T9" fmla="*/ 35 h 499"/>
                              <a:gd name="T10" fmla="*/ 351 w 362"/>
                              <a:gd name="T11" fmla="*/ 59 h 499"/>
                              <a:gd name="T12" fmla="*/ 334 w 362"/>
                              <a:gd name="T13" fmla="*/ 91 h 499"/>
                              <a:gd name="T14" fmla="*/ 302 w 362"/>
                              <a:gd name="T15" fmla="*/ 87 h 499"/>
                              <a:gd name="T16" fmla="*/ 274 w 362"/>
                              <a:gd name="T17" fmla="*/ 77 h 499"/>
                              <a:gd name="T18" fmla="*/ 253 w 362"/>
                              <a:gd name="T19" fmla="*/ 63 h 499"/>
                              <a:gd name="T20" fmla="*/ 232 w 362"/>
                              <a:gd name="T21" fmla="*/ 59 h 499"/>
                              <a:gd name="T22" fmla="*/ 193 w 362"/>
                              <a:gd name="T23" fmla="*/ 70 h 499"/>
                              <a:gd name="T24" fmla="*/ 137 w 362"/>
                              <a:gd name="T25" fmla="*/ 94 h 499"/>
                              <a:gd name="T26" fmla="*/ 91 w 362"/>
                              <a:gd name="T27" fmla="*/ 136 h 499"/>
                              <a:gd name="T28" fmla="*/ 70 w 362"/>
                              <a:gd name="T29" fmla="*/ 164 h 499"/>
                              <a:gd name="T30" fmla="*/ 60 w 362"/>
                              <a:gd name="T31" fmla="*/ 185 h 499"/>
                              <a:gd name="T32" fmla="*/ 60 w 362"/>
                              <a:gd name="T33" fmla="*/ 202 h 499"/>
                              <a:gd name="T34" fmla="*/ 74 w 362"/>
                              <a:gd name="T35" fmla="*/ 220 h 499"/>
                              <a:gd name="T36" fmla="*/ 116 w 362"/>
                              <a:gd name="T37" fmla="*/ 248 h 499"/>
                              <a:gd name="T38" fmla="*/ 155 w 362"/>
                              <a:gd name="T39" fmla="*/ 286 h 499"/>
                              <a:gd name="T40" fmla="*/ 179 w 362"/>
                              <a:gd name="T41" fmla="*/ 325 h 499"/>
                              <a:gd name="T42" fmla="*/ 193 w 362"/>
                              <a:gd name="T43" fmla="*/ 352 h 499"/>
                              <a:gd name="T44" fmla="*/ 186 w 362"/>
                              <a:gd name="T45" fmla="*/ 370 h 499"/>
                              <a:gd name="T46" fmla="*/ 169 w 362"/>
                              <a:gd name="T47" fmla="*/ 387 h 499"/>
                              <a:gd name="T48" fmla="*/ 134 w 362"/>
                              <a:gd name="T49" fmla="*/ 398 h 499"/>
                              <a:gd name="T50" fmla="*/ 95 w 362"/>
                              <a:gd name="T51" fmla="*/ 412 h 499"/>
                              <a:gd name="T52" fmla="*/ 77 w 362"/>
                              <a:gd name="T53" fmla="*/ 433 h 499"/>
                              <a:gd name="T54" fmla="*/ 81 w 362"/>
                              <a:gd name="T55" fmla="*/ 468 h 499"/>
                              <a:gd name="T56" fmla="*/ 53 w 362"/>
                              <a:gd name="T57" fmla="*/ 499 h 499"/>
                              <a:gd name="T58" fmla="*/ 39 w 362"/>
                              <a:gd name="T59" fmla="*/ 489 h 499"/>
                              <a:gd name="T60" fmla="*/ 42 w 362"/>
                              <a:gd name="T61" fmla="*/ 429 h 499"/>
                              <a:gd name="T62" fmla="*/ 67 w 362"/>
                              <a:gd name="T63" fmla="*/ 398 h 499"/>
                              <a:gd name="T64" fmla="*/ 102 w 362"/>
                              <a:gd name="T65" fmla="*/ 373 h 499"/>
                              <a:gd name="T66" fmla="*/ 137 w 362"/>
                              <a:gd name="T67" fmla="*/ 359 h 499"/>
                              <a:gd name="T68" fmla="*/ 155 w 362"/>
                              <a:gd name="T69" fmla="*/ 352 h 499"/>
                              <a:gd name="T70" fmla="*/ 158 w 362"/>
                              <a:gd name="T71" fmla="*/ 342 h 499"/>
                              <a:gd name="T72" fmla="*/ 148 w 362"/>
                              <a:gd name="T73" fmla="*/ 325 h 499"/>
                              <a:gd name="T74" fmla="*/ 112 w 362"/>
                              <a:gd name="T75" fmla="*/ 290 h 499"/>
                              <a:gd name="T76" fmla="*/ 70 w 362"/>
                              <a:gd name="T77" fmla="*/ 262 h 499"/>
                              <a:gd name="T78" fmla="*/ 35 w 362"/>
                              <a:gd name="T79" fmla="*/ 241 h 499"/>
                              <a:gd name="T80" fmla="*/ 7 w 362"/>
                              <a:gd name="T81" fmla="*/ 220 h 499"/>
                              <a:gd name="T82" fmla="*/ 0 w 362"/>
                              <a:gd name="T83" fmla="*/ 195 h 499"/>
                              <a:gd name="T84" fmla="*/ 18 w 362"/>
                              <a:gd name="T85" fmla="*/ 157 h 499"/>
                              <a:gd name="T86" fmla="*/ 56 w 362"/>
                              <a:gd name="T87" fmla="*/ 108 h 499"/>
                              <a:gd name="T88" fmla="*/ 95 w 362"/>
                              <a:gd name="T89" fmla="*/ 70 h 499"/>
                              <a:gd name="T90" fmla="*/ 123 w 362"/>
                              <a:gd name="T91" fmla="*/ 52 h 499"/>
                              <a:gd name="T92" fmla="*/ 151 w 362"/>
                              <a:gd name="T93" fmla="*/ 35 h 499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w 362"/>
                              <a:gd name="T142" fmla="*/ 0 h 499"/>
                              <a:gd name="T143" fmla="*/ 362 w 362"/>
                              <a:gd name="T144" fmla="*/ 499 h 499"/>
                            </a:gdLst>
                            <a:ahLst/>
                            <a:cxnLst>
                              <a:cxn ang="T94">
                                <a:pos x="T0" y="T1"/>
                              </a:cxn>
                              <a:cxn ang="T95">
                                <a:pos x="T2" y="T3"/>
                              </a:cxn>
                              <a:cxn ang="T96">
                                <a:pos x="T4" y="T5"/>
                              </a:cxn>
                              <a:cxn ang="T97">
                                <a:pos x="T6" y="T7"/>
                              </a:cxn>
                              <a:cxn ang="T98">
                                <a:pos x="T8" y="T9"/>
                              </a:cxn>
                              <a:cxn ang="T99">
                                <a:pos x="T10" y="T11"/>
                              </a:cxn>
                              <a:cxn ang="T100">
                                <a:pos x="T12" y="T13"/>
                              </a:cxn>
                              <a:cxn ang="T101">
                                <a:pos x="T14" y="T15"/>
                              </a:cxn>
                              <a:cxn ang="T102">
                                <a:pos x="T16" y="T17"/>
                              </a:cxn>
                              <a:cxn ang="T103">
                                <a:pos x="T18" y="T19"/>
                              </a:cxn>
                              <a:cxn ang="T104">
                                <a:pos x="T20" y="T21"/>
                              </a:cxn>
                              <a:cxn ang="T105">
                                <a:pos x="T22" y="T23"/>
                              </a:cxn>
                              <a:cxn ang="T106">
                                <a:pos x="T24" y="T25"/>
                              </a:cxn>
                              <a:cxn ang="T107">
                                <a:pos x="T26" y="T27"/>
                              </a:cxn>
                              <a:cxn ang="T108">
                                <a:pos x="T28" y="T29"/>
                              </a:cxn>
                              <a:cxn ang="T109">
                                <a:pos x="T30" y="T31"/>
                              </a:cxn>
                              <a:cxn ang="T110">
                                <a:pos x="T32" y="T33"/>
                              </a:cxn>
                              <a:cxn ang="T111">
                                <a:pos x="T34" y="T35"/>
                              </a:cxn>
                              <a:cxn ang="T112">
                                <a:pos x="T36" y="T37"/>
                              </a:cxn>
                              <a:cxn ang="T113">
                                <a:pos x="T38" y="T39"/>
                              </a:cxn>
                              <a:cxn ang="T114">
                                <a:pos x="T40" y="T41"/>
                              </a:cxn>
                              <a:cxn ang="T115">
                                <a:pos x="T42" y="T43"/>
                              </a:cxn>
                              <a:cxn ang="T116">
                                <a:pos x="T44" y="T45"/>
                              </a:cxn>
                              <a:cxn ang="T117">
                                <a:pos x="T46" y="T47"/>
                              </a:cxn>
                              <a:cxn ang="T118">
                                <a:pos x="T48" y="T49"/>
                              </a:cxn>
                              <a:cxn ang="T119">
                                <a:pos x="T50" y="T51"/>
                              </a:cxn>
                              <a:cxn ang="T120">
                                <a:pos x="T52" y="T53"/>
                              </a:cxn>
                              <a:cxn ang="T121">
                                <a:pos x="T54" y="T55"/>
                              </a:cxn>
                              <a:cxn ang="T122">
                                <a:pos x="T56" y="T57"/>
                              </a:cxn>
                              <a:cxn ang="T123">
                                <a:pos x="T58" y="T59"/>
                              </a:cxn>
                              <a:cxn ang="T124">
                                <a:pos x="T60" y="T61"/>
                              </a:cxn>
                              <a:cxn ang="T125">
                                <a:pos x="T62" y="T63"/>
                              </a:cxn>
                              <a:cxn ang="T126">
                                <a:pos x="T64" y="T65"/>
                              </a:cxn>
                              <a:cxn ang="T127">
                                <a:pos x="T66" y="T67"/>
                              </a:cxn>
                              <a:cxn ang="T128">
                                <a:pos x="T68" y="T69"/>
                              </a:cxn>
                              <a:cxn ang="T129">
                                <a:pos x="T70" y="T71"/>
                              </a:cxn>
                              <a:cxn ang="T130">
                                <a:pos x="T72" y="T73"/>
                              </a:cxn>
                              <a:cxn ang="T131">
                                <a:pos x="T74" y="T75"/>
                              </a:cxn>
                              <a:cxn ang="T132">
                                <a:pos x="T76" y="T77"/>
                              </a:cxn>
                              <a:cxn ang="T133">
                                <a:pos x="T78" y="T79"/>
                              </a:cxn>
                              <a:cxn ang="T134">
                                <a:pos x="T80" y="T81"/>
                              </a:cxn>
                              <a:cxn ang="T135">
                                <a:pos x="T82" y="T83"/>
                              </a:cxn>
                              <a:cxn ang="T136">
                                <a:pos x="T84" y="T85"/>
                              </a:cxn>
                              <a:cxn ang="T137">
                                <a:pos x="T86" y="T87"/>
                              </a:cxn>
                              <a:cxn ang="T138">
                                <a:pos x="T88" y="T89"/>
                              </a:cxn>
                              <a:cxn ang="T139">
                                <a:pos x="T90" y="T91"/>
                              </a:cxn>
                              <a:cxn ang="T140">
                                <a:pos x="T92" y="T93"/>
                              </a:cxn>
                            </a:cxnLst>
                            <a:rect l="T141" t="T142" r="T143" b="T144"/>
                            <a:pathLst>
                              <a:path w="362" h="499">
                                <a:moveTo>
                                  <a:pt x="151" y="35"/>
                                </a:moveTo>
                                <a:lnTo>
                                  <a:pt x="221" y="0"/>
                                </a:lnTo>
                                <a:lnTo>
                                  <a:pt x="281" y="0"/>
                                </a:lnTo>
                                <a:lnTo>
                                  <a:pt x="344" y="14"/>
                                </a:lnTo>
                                <a:lnTo>
                                  <a:pt x="362" y="35"/>
                                </a:lnTo>
                                <a:lnTo>
                                  <a:pt x="351" y="59"/>
                                </a:lnTo>
                                <a:lnTo>
                                  <a:pt x="334" y="91"/>
                                </a:lnTo>
                                <a:lnTo>
                                  <a:pt x="302" y="87"/>
                                </a:lnTo>
                                <a:lnTo>
                                  <a:pt x="274" y="77"/>
                                </a:lnTo>
                                <a:lnTo>
                                  <a:pt x="253" y="63"/>
                                </a:lnTo>
                                <a:lnTo>
                                  <a:pt x="232" y="59"/>
                                </a:lnTo>
                                <a:lnTo>
                                  <a:pt x="193" y="70"/>
                                </a:lnTo>
                                <a:lnTo>
                                  <a:pt x="137" y="94"/>
                                </a:lnTo>
                                <a:lnTo>
                                  <a:pt x="91" y="136"/>
                                </a:lnTo>
                                <a:lnTo>
                                  <a:pt x="70" y="164"/>
                                </a:lnTo>
                                <a:lnTo>
                                  <a:pt x="60" y="185"/>
                                </a:lnTo>
                                <a:lnTo>
                                  <a:pt x="60" y="202"/>
                                </a:lnTo>
                                <a:lnTo>
                                  <a:pt x="74" y="220"/>
                                </a:lnTo>
                                <a:lnTo>
                                  <a:pt x="116" y="248"/>
                                </a:lnTo>
                                <a:lnTo>
                                  <a:pt x="155" y="286"/>
                                </a:lnTo>
                                <a:lnTo>
                                  <a:pt x="179" y="325"/>
                                </a:lnTo>
                                <a:lnTo>
                                  <a:pt x="193" y="352"/>
                                </a:lnTo>
                                <a:lnTo>
                                  <a:pt x="186" y="370"/>
                                </a:lnTo>
                                <a:lnTo>
                                  <a:pt x="169" y="387"/>
                                </a:lnTo>
                                <a:lnTo>
                                  <a:pt x="134" y="398"/>
                                </a:lnTo>
                                <a:lnTo>
                                  <a:pt x="95" y="412"/>
                                </a:lnTo>
                                <a:lnTo>
                                  <a:pt x="77" y="433"/>
                                </a:lnTo>
                                <a:lnTo>
                                  <a:pt x="81" y="468"/>
                                </a:lnTo>
                                <a:lnTo>
                                  <a:pt x="53" y="499"/>
                                </a:lnTo>
                                <a:lnTo>
                                  <a:pt x="39" y="489"/>
                                </a:lnTo>
                                <a:lnTo>
                                  <a:pt x="42" y="429"/>
                                </a:lnTo>
                                <a:lnTo>
                                  <a:pt x="67" y="398"/>
                                </a:lnTo>
                                <a:lnTo>
                                  <a:pt x="102" y="373"/>
                                </a:lnTo>
                                <a:lnTo>
                                  <a:pt x="137" y="359"/>
                                </a:lnTo>
                                <a:lnTo>
                                  <a:pt x="155" y="352"/>
                                </a:lnTo>
                                <a:lnTo>
                                  <a:pt x="158" y="342"/>
                                </a:lnTo>
                                <a:lnTo>
                                  <a:pt x="148" y="325"/>
                                </a:lnTo>
                                <a:lnTo>
                                  <a:pt x="112" y="290"/>
                                </a:lnTo>
                                <a:lnTo>
                                  <a:pt x="70" y="262"/>
                                </a:lnTo>
                                <a:lnTo>
                                  <a:pt x="35" y="241"/>
                                </a:lnTo>
                                <a:lnTo>
                                  <a:pt x="7" y="220"/>
                                </a:lnTo>
                                <a:lnTo>
                                  <a:pt x="0" y="195"/>
                                </a:lnTo>
                                <a:lnTo>
                                  <a:pt x="18" y="157"/>
                                </a:lnTo>
                                <a:lnTo>
                                  <a:pt x="56" y="108"/>
                                </a:lnTo>
                                <a:lnTo>
                                  <a:pt x="95" y="70"/>
                                </a:lnTo>
                                <a:lnTo>
                                  <a:pt x="123" y="52"/>
                                </a:lnTo>
                                <a:lnTo>
                                  <a:pt x="151" y="3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2364" name="Freeform 31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76" y="2005"/>
                            <a:ext cx="229" cy="840"/>
                          </a:xfrm>
                          <a:custGeom>
                            <a:avLst/>
                            <a:gdLst>
                              <a:gd name="T0" fmla="*/ 132 w 229"/>
                              <a:gd name="T1" fmla="*/ 69 h 840"/>
                              <a:gd name="T2" fmla="*/ 136 w 229"/>
                              <a:gd name="T3" fmla="*/ 21 h 840"/>
                              <a:gd name="T4" fmla="*/ 168 w 229"/>
                              <a:gd name="T5" fmla="*/ 0 h 840"/>
                              <a:gd name="T6" fmla="*/ 204 w 229"/>
                              <a:gd name="T7" fmla="*/ 3 h 840"/>
                              <a:gd name="T8" fmla="*/ 225 w 229"/>
                              <a:gd name="T9" fmla="*/ 21 h 840"/>
                              <a:gd name="T10" fmla="*/ 229 w 229"/>
                              <a:gd name="T11" fmla="*/ 90 h 840"/>
                              <a:gd name="T12" fmla="*/ 218 w 229"/>
                              <a:gd name="T13" fmla="*/ 266 h 840"/>
                              <a:gd name="T14" fmla="*/ 204 w 229"/>
                              <a:gd name="T15" fmla="*/ 373 h 840"/>
                              <a:gd name="T16" fmla="*/ 222 w 229"/>
                              <a:gd name="T17" fmla="*/ 460 h 840"/>
                              <a:gd name="T18" fmla="*/ 225 w 229"/>
                              <a:gd name="T19" fmla="*/ 546 h 840"/>
                              <a:gd name="T20" fmla="*/ 215 w 229"/>
                              <a:gd name="T21" fmla="*/ 633 h 840"/>
                              <a:gd name="T22" fmla="*/ 197 w 229"/>
                              <a:gd name="T23" fmla="*/ 743 h 840"/>
                              <a:gd name="T24" fmla="*/ 204 w 229"/>
                              <a:gd name="T25" fmla="*/ 802 h 840"/>
                              <a:gd name="T26" fmla="*/ 186 w 229"/>
                              <a:gd name="T27" fmla="*/ 812 h 840"/>
                              <a:gd name="T28" fmla="*/ 72 w 229"/>
                              <a:gd name="T29" fmla="*/ 833 h 840"/>
                              <a:gd name="T30" fmla="*/ 43 w 229"/>
                              <a:gd name="T31" fmla="*/ 840 h 840"/>
                              <a:gd name="T32" fmla="*/ 0 w 229"/>
                              <a:gd name="T33" fmla="*/ 816 h 840"/>
                              <a:gd name="T34" fmla="*/ 0 w 229"/>
                              <a:gd name="T35" fmla="*/ 802 h 840"/>
                              <a:gd name="T36" fmla="*/ 125 w 229"/>
                              <a:gd name="T37" fmla="*/ 795 h 840"/>
                              <a:gd name="T38" fmla="*/ 168 w 229"/>
                              <a:gd name="T39" fmla="*/ 778 h 840"/>
                              <a:gd name="T40" fmla="*/ 172 w 229"/>
                              <a:gd name="T41" fmla="*/ 740 h 840"/>
                              <a:gd name="T42" fmla="*/ 175 w 229"/>
                              <a:gd name="T43" fmla="*/ 622 h 840"/>
                              <a:gd name="T44" fmla="*/ 165 w 229"/>
                              <a:gd name="T45" fmla="*/ 525 h 840"/>
                              <a:gd name="T46" fmla="*/ 154 w 229"/>
                              <a:gd name="T47" fmla="*/ 408 h 840"/>
                              <a:gd name="T48" fmla="*/ 157 w 229"/>
                              <a:gd name="T49" fmla="*/ 335 h 840"/>
                              <a:gd name="T50" fmla="*/ 165 w 229"/>
                              <a:gd name="T51" fmla="*/ 242 h 840"/>
                              <a:gd name="T52" fmla="*/ 147 w 229"/>
                              <a:gd name="T53" fmla="*/ 152 h 840"/>
                              <a:gd name="T54" fmla="*/ 132 w 229"/>
                              <a:gd name="T55" fmla="*/ 69 h 840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w 229"/>
                              <a:gd name="T85" fmla="*/ 0 h 840"/>
                              <a:gd name="T86" fmla="*/ 229 w 229"/>
                              <a:gd name="T87" fmla="*/ 840 h 840"/>
                            </a:gdLst>
                            <a:ahLst/>
                            <a:cxnLst>
                              <a:cxn ang="T56">
                                <a:pos x="T0" y="T1"/>
                              </a:cxn>
                              <a:cxn ang="T57">
                                <a:pos x="T2" y="T3"/>
                              </a:cxn>
                              <a:cxn ang="T58">
                                <a:pos x="T4" y="T5"/>
                              </a:cxn>
                              <a:cxn ang="T59">
                                <a:pos x="T6" y="T7"/>
                              </a:cxn>
                              <a:cxn ang="T60">
                                <a:pos x="T8" y="T9"/>
                              </a:cxn>
                              <a:cxn ang="T61">
                                <a:pos x="T10" y="T11"/>
                              </a:cxn>
                              <a:cxn ang="T62">
                                <a:pos x="T12" y="T13"/>
                              </a:cxn>
                              <a:cxn ang="T63">
                                <a:pos x="T14" y="T15"/>
                              </a:cxn>
                              <a:cxn ang="T64">
                                <a:pos x="T16" y="T17"/>
                              </a:cxn>
                              <a:cxn ang="T65">
                                <a:pos x="T18" y="T19"/>
                              </a:cxn>
                              <a:cxn ang="T66">
                                <a:pos x="T20" y="T21"/>
                              </a:cxn>
                              <a:cxn ang="T67">
                                <a:pos x="T22" y="T23"/>
                              </a:cxn>
                              <a:cxn ang="T68">
                                <a:pos x="T24" y="T25"/>
                              </a:cxn>
                              <a:cxn ang="T69">
                                <a:pos x="T26" y="T27"/>
                              </a:cxn>
                              <a:cxn ang="T70">
                                <a:pos x="T28" y="T29"/>
                              </a:cxn>
                              <a:cxn ang="T71">
                                <a:pos x="T30" y="T31"/>
                              </a:cxn>
                              <a:cxn ang="T72">
                                <a:pos x="T32" y="T33"/>
                              </a:cxn>
                              <a:cxn ang="T73">
                                <a:pos x="T34" y="T35"/>
                              </a:cxn>
                              <a:cxn ang="T74">
                                <a:pos x="T36" y="T37"/>
                              </a:cxn>
                              <a:cxn ang="T75">
                                <a:pos x="T38" y="T39"/>
                              </a:cxn>
                              <a:cxn ang="T76">
                                <a:pos x="T40" y="T41"/>
                              </a:cxn>
                              <a:cxn ang="T77">
                                <a:pos x="T42" y="T43"/>
                              </a:cxn>
                              <a:cxn ang="T78">
                                <a:pos x="T44" y="T45"/>
                              </a:cxn>
                              <a:cxn ang="T79">
                                <a:pos x="T46" y="T47"/>
                              </a:cxn>
                              <a:cxn ang="T80">
                                <a:pos x="T48" y="T49"/>
                              </a:cxn>
                              <a:cxn ang="T81">
                                <a:pos x="T50" y="T51"/>
                              </a:cxn>
                              <a:cxn ang="T82">
                                <a:pos x="T52" y="T53"/>
                              </a:cxn>
                              <a:cxn ang="T83">
                                <a:pos x="T54" y="T55"/>
                              </a:cxn>
                            </a:cxnLst>
                            <a:rect l="T84" t="T85" r="T86" b="T87"/>
                            <a:pathLst>
                              <a:path w="229" h="840">
                                <a:moveTo>
                                  <a:pt x="132" y="69"/>
                                </a:moveTo>
                                <a:lnTo>
                                  <a:pt x="136" y="21"/>
                                </a:lnTo>
                                <a:lnTo>
                                  <a:pt x="168" y="0"/>
                                </a:lnTo>
                                <a:lnTo>
                                  <a:pt x="204" y="3"/>
                                </a:lnTo>
                                <a:lnTo>
                                  <a:pt x="225" y="21"/>
                                </a:lnTo>
                                <a:lnTo>
                                  <a:pt x="229" y="90"/>
                                </a:lnTo>
                                <a:lnTo>
                                  <a:pt x="218" y="266"/>
                                </a:lnTo>
                                <a:lnTo>
                                  <a:pt x="204" y="373"/>
                                </a:lnTo>
                                <a:lnTo>
                                  <a:pt x="222" y="460"/>
                                </a:lnTo>
                                <a:lnTo>
                                  <a:pt x="225" y="546"/>
                                </a:lnTo>
                                <a:lnTo>
                                  <a:pt x="215" y="633"/>
                                </a:lnTo>
                                <a:lnTo>
                                  <a:pt x="197" y="743"/>
                                </a:lnTo>
                                <a:lnTo>
                                  <a:pt x="204" y="802"/>
                                </a:lnTo>
                                <a:lnTo>
                                  <a:pt x="186" y="812"/>
                                </a:lnTo>
                                <a:lnTo>
                                  <a:pt x="72" y="833"/>
                                </a:lnTo>
                                <a:lnTo>
                                  <a:pt x="43" y="840"/>
                                </a:lnTo>
                                <a:lnTo>
                                  <a:pt x="0" y="816"/>
                                </a:lnTo>
                                <a:lnTo>
                                  <a:pt x="0" y="802"/>
                                </a:lnTo>
                                <a:lnTo>
                                  <a:pt x="125" y="795"/>
                                </a:lnTo>
                                <a:lnTo>
                                  <a:pt x="168" y="778"/>
                                </a:lnTo>
                                <a:lnTo>
                                  <a:pt x="172" y="740"/>
                                </a:lnTo>
                                <a:lnTo>
                                  <a:pt x="175" y="622"/>
                                </a:lnTo>
                                <a:lnTo>
                                  <a:pt x="165" y="525"/>
                                </a:lnTo>
                                <a:lnTo>
                                  <a:pt x="154" y="408"/>
                                </a:lnTo>
                                <a:lnTo>
                                  <a:pt x="157" y="335"/>
                                </a:lnTo>
                                <a:lnTo>
                                  <a:pt x="165" y="242"/>
                                </a:lnTo>
                                <a:lnTo>
                                  <a:pt x="147" y="152"/>
                                </a:lnTo>
                                <a:lnTo>
                                  <a:pt x="132" y="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2365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90" y="2033"/>
                            <a:ext cx="447" cy="658"/>
                          </a:xfrm>
                          <a:custGeom>
                            <a:avLst/>
                            <a:gdLst>
                              <a:gd name="T0" fmla="*/ 212 w 447"/>
                              <a:gd name="T1" fmla="*/ 268 h 658"/>
                              <a:gd name="T2" fmla="*/ 212 w 447"/>
                              <a:gd name="T3" fmla="*/ 233 h 658"/>
                              <a:gd name="T4" fmla="*/ 230 w 447"/>
                              <a:gd name="T5" fmla="*/ 174 h 658"/>
                              <a:gd name="T6" fmla="*/ 284 w 447"/>
                              <a:gd name="T7" fmla="*/ 80 h 658"/>
                              <a:gd name="T8" fmla="*/ 370 w 447"/>
                              <a:gd name="T9" fmla="*/ 0 h 658"/>
                              <a:gd name="T10" fmla="*/ 424 w 447"/>
                              <a:gd name="T11" fmla="*/ 0 h 658"/>
                              <a:gd name="T12" fmla="*/ 447 w 447"/>
                              <a:gd name="T13" fmla="*/ 38 h 658"/>
                              <a:gd name="T14" fmla="*/ 415 w 447"/>
                              <a:gd name="T15" fmla="*/ 91 h 658"/>
                              <a:gd name="T16" fmla="*/ 348 w 447"/>
                              <a:gd name="T17" fmla="*/ 129 h 658"/>
                              <a:gd name="T18" fmla="*/ 307 w 447"/>
                              <a:gd name="T19" fmla="*/ 167 h 658"/>
                              <a:gd name="T20" fmla="*/ 266 w 447"/>
                              <a:gd name="T21" fmla="*/ 223 h 658"/>
                              <a:gd name="T22" fmla="*/ 257 w 447"/>
                              <a:gd name="T23" fmla="*/ 261 h 658"/>
                              <a:gd name="T24" fmla="*/ 262 w 447"/>
                              <a:gd name="T25" fmla="*/ 303 h 658"/>
                              <a:gd name="T26" fmla="*/ 284 w 447"/>
                              <a:gd name="T27" fmla="*/ 373 h 658"/>
                              <a:gd name="T28" fmla="*/ 289 w 447"/>
                              <a:gd name="T29" fmla="*/ 449 h 658"/>
                              <a:gd name="T30" fmla="*/ 280 w 447"/>
                              <a:gd name="T31" fmla="*/ 547 h 658"/>
                              <a:gd name="T32" fmla="*/ 257 w 447"/>
                              <a:gd name="T33" fmla="*/ 616 h 658"/>
                              <a:gd name="T34" fmla="*/ 217 w 447"/>
                              <a:gd name="T35" fmla="*/ 658 h 658"/>
                              <a:gd name="T36" fmla="*/ 190 w 447"/>
                              <a:gd name="T37" fmla="*/ 658 h 658"/>
                              <a:gd name="T38" fmla="*/ 104 w 447"/>
                              <a:gd name="T39" fmla="*/ 637 h 658"/>
                              <a:gd name="T40" fmla="*/ 27 w 447"/>
                              <a:gd name="T41" fmla="*/ 634 h 658"/>
                              <a:gd name="T42" fmla="*/ 0 w 447"/>
                              <a:gd name="T43" fmla="*/ 620 h 658"/>
                              <a:gd name="T44" fmla="*/ 50 w 447"/>
                              <a:gd name="T45" fmla="*/ 606 h 658"/>
                              <a:gd name="T46" fmla="*/ 131 w 447"/>
                              <a:gd name="T47" fmla="*/ 609 h 658"/>
                              <a:gd name="T48" fmla="*/ 181 w 447"/>
                              <a:gd name="T49" fmla="*/ 623 h 658"/>
                              <a:gd name="T50" fmla="*/ 212 w 447"/>
                              <a:gd name="T51" fmla="*/ 613 h 658"/>
                              <a:gd name="T52" fmla="*/ 244 w 447"/>
                              <a:gd name="T53" fmla="*/ 557 h 658"/>
                              <a:gd name="T54" fmla="*/ 248 w 447"/>
                              <a:gd name="T55" fmla="*/ 477 h 658"/>
                              <a:gd name="T56" fmla="*/ 239 w 447"/>
                              <a:gd name="T57" fmla="*/ 404 h 658"/>
                              <a:gd name="T58" fmla="*/ 212 w 447"/>
                              <a:gd name="T59" fmla="*/ 317 h 658"/>
                              <a:gd name="T60" fmla="*/ 212 w 447"/>
                              <a:gd name="T61" fmla="*/ 268 h 658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w 447"/>
                              <a:gd name="T94" fmla="*/ 0 h 658"/>
                              <a:gd name="T95" fmla="*/ 447 w 447"/>
                              <a:gd name="T96" fmla="*/ 658 h 658"/>
                            </a:gdLst>
                            <a:ahLst/>
                            <a:cxnLst>
                              <a:cxn ang="T62">
                                <a:pos x="T0" y="T1"/>
                              </a:cxn>
                              <a:cxn ang="T63">
                                <a:pos x="T2" y="T3"/>
                              </a:cxn>
                              <a:cxn ang="T64">
                                <a:pos x="T4" y="T5"/>
                              </a:cxn>
                              <a:cxn ang="T65">
                                <a:pos x="T6" y="T7"/>
                              </a:cxn>
                              <a:cxn ang="T66">
                                <a:pos x="T8" y="T9"/>
                              </a:cxn>
                              <a:cxn ang="T67">
                                <a:pos x="T10" y="T11"/>
                              </a:cxn>
                              <a:cxn ang="T68">
                                <a:pos x="T12" y="T13"/>
                              </a:cxn>
                              <a:cxn ang="T69">
                                <a:pos x="T14" y="T15"/>
                              </a:cxn>
                              <a:cxn ang="T70">
                                <a:pos x="T16" y="T17"/>
                              </a:cxn>
                              <a:cxn ang="T71">
                                <a:pos x="T18" y="T19"/>
                              </a:cxn>
                              <a:cxn ang="T72">
                                <a:pos x="T20" y="T21"/>
                              </a:cxn>
                              <a:cxn ang="T73">
                                <a:pos x="T22" y="T23"/>
                              </a:cxn>
                              <a:cxn ang="T74">
                                <a:pos x="T24" y="T25"/>
                              </a:cxn>
                              <a:cxn ang="T75">
                                <a:pos x="T26" y="T27"/>
                              </a:cxn>
                              <a:cxn ang="T76">
                                <a:pos x="T28" y="T29"/>
                              </a:cxn>
                              <a:cxn ang="T77">
                                <a:pos x="T30" y="T31"/>
                              </a:cxn>
                              <a:cxn ang="T78">
                                <a:pos x="T32" y="T33"/>
                              </a:cxn>
                              <a:cxn ang="T79">
                                <a:pos x="T34" y="T35"/>
                              </a:cxn>
                              <a:cxn ang="T80">
                                <a:pos x="T36" y="T37"/>
                              </a:cxn>
                              <a:cxn ang="T81">
                                <a:pos x="T38" y="T39"/>
                              </a:cxn>
                              <a:cxn ang="T82">
                                <a:pos x="T40" y="T41"/>
                              </a:cxn>
                              <a:cxn ang="T83">
                                <a:pos x="T42" y="T43"/>
                              </a:cxn>
                              <a:cxn ang="T84">
                                <a:pos x="T44" y="T45"/>
                              </a:cxn>
                              <a:cxn ang="T85">
                                <a:pos x="T46" y="T47"/>
                              </a:cxn>
                              <a:cxn ang="T86">
                                <a:pos x="T48" y="T49"/>
                              </a:cxn>
                              <a:cxn ang="T87">
                                <a:pos x="T50" y="T51"/>
                              </a:cxn>
                              <a:cxn ang="T88">
                                <a:pos x="T52" y="T53"/>
                              </a:cxn>
                              <a:cxn ang="T89">
                                <a:pos x="T54" y="T55"/>
                              </a:cxn>
                              <a:cxn ang="T90">
                                <a:pos x="T56" y="T57"/>
                              </a:cxn>
                              <a:cxn ang="T91">
                                <a:pos x="T58" y="T59"/>
                              </a:cxn>
                              <a:cxn ang="T92">
                                <a:pos x="T60" y="T61"/>
                              </a:cxn>
                            </a:cxnLst>
                            <a:rect l="T93" t="T94" r="T95" b="T96"/>
                            <a:pathLst>
                              <a:path w="447" h="658">
                                <a:moveTo>
                                  <a:pt x="212" y="268"/>
                                </a:moveTo>
                                <a:lnTo>
                                  <a:pt x="212" y="233"/>
                                </a:lnTo>
                                <a:lnTo>
                                  <a:pt x="230" y="174"/>
                                </a:lnTo>
                                <a:lnTo>
                                  <a:pt x="284" y="80"/>
                                </a:lnTo>
                                <a:lnTo>
                                  <a:pt x="370" y="0"/>
                                </a:lnTo>
                                <a:lnTo>
                                  <a:pt x="424" y="0"/>
                                </a:lnTo>
                                <a:lnTo>
                                  <a:pt x="447" y="38"/>
                                </a:lnTo>
                                <a:lnTo>
                                  <a:pt x="415" y="91"/>
                                </a:lnTo>
                                <a:lnTo>
                                  <a:pt x="348" y="129"/>
                                </a:lnTo>
                                <a:lnTo>
                                  <a:pt x="307" y="167"/>
                                </a:lnTo>
                                <a:lnTo>
                                  <a:pt x="266" y="223"/>
                                </a:lnTo>
                                <a:lnTo>
                                  <a:pt x="257" y="261"/>
                                </a:lnTo>
                                <a:lnTo>
                                  <a:pt x="262" y="303"/>
                                </a:lnTo>
                                <a:lnTo>
                                  <a:pt x="284" y="373"/>
                                </a:lnTo>
                                <a:lnTo>
                                  <a:pt x="289" y="449"/>
                                </a:lnTo>
                                <a:lnTo>
                                  <a:pt x="280" y="547"/>
                                </a:lnTo>
                                <a:lnTo>
                                  <a:pt x="257" y="616"/>
                                </a:lnTo>
                                <a:lnTo>
                                  <a:pt x="217" y="658"/>
                                </a:lnTo>
                                <a:lnTo>
                                  <a:pt x="190" y="658"/>
                                </a:lnTo>
                                <a:lnTo>
                                  <a:pt x="104" y="637"/>
                                </a:lnTo>
                                <a:lnTo>
                                  <a:pt x="27" y="634"/>
                                </a:lnTo>
                                <a:lnTo>
                                  <a:pt x="0" y="620"/>
                                </a:lnTo>
                                <a:lnTo>
                                  <a:pt x="50" y="606"/>
                                </a:lnTo>
                                <a:lnTo>
                                  <a:pt x="131" y="609"/>
                                </a:lnTo>
                                <a:lnTo>
                                  <a:pt x="181" y="623"/>
                                </a:lnTo>
                                <a:lnTo>
                                  <a:pt x="212" y="613"/>
                                </a:lnTo>
                                <a:lnTo>
                                  <a:pt x="244" y="557"/>
                                </a:lnTo>
                                <a:lnTo>
                                  <a:pt x="248" y="477"/>
                                </a:lnTo>
                                <a:lnTo>
                                  <a:pt x="239" y="404"/>
                                </a:lnTo>
                                <a:lnTo>
                                  <a:pt x="212" y="317"/>
                                </a:lnTo>
                                <a:lnTo>
                                  <a:pt x="212" y="26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2366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53" y="1223"/>
                            <a:ext cx="282" cy="326"/>
                          </a:xfrm>
                          <a:custGeom>
                            <a:avLst/>
                            <a:gdLst>
                              <a:gd name="T0" fmla="*/ 81 w 282"/>
                              <a:gd name="T1" fmla="*/ 137 h 326"/>
                              <a:gd name="T2" fmla="*/ 78 w 282"/>
                              <a:gd name="T3" fmla="*/ 84 h 326"/>
                              <a:gd name="T4" fmla="*/ 88 w 282"/>
                              <a:gd name="T5" fmla="*/ 35 h 326"/>
                              <a:gd name="T6" fmla="*/ 127 w 282"/>
                              <a:gd name="T7" fmla="*/ 7 h 326"/>
                              <a:gd name="T8" fmla="*/ 173 w 282"/>
                              <a:gd name="T9" fmla="*/ 0 h 326"/>
                              <a:gd name="T10" fmla="*/ 208 w 282"/>
                              <a:gd name="T11" fmla="*/ 4 h 326"/>
                              <a:gd name="T12" fmla="*/ 240 w 282"/>
                              <a:gd name="T13" fmla="*/ 25 h 326"/>
                              <a:gd name="T14" fmla="*/ 257 w 282"/>
                              <a:gd name="T15" fmla="*/ 60 h 326"/>
                              <a:gd name="T16" fmla="*/ 278 w 282"/>
                              <a:gd name="T17" fmla="*/ 130 h 326"/>
                              <a:gd name="T18" fmla="*/ 282 w 282"/>
                              <a:gd name="T19" fmla="*/ 207 h 326"/>
                              <a:gd name="T20" fmla="*/ 271 w 282"/>
                              <a:gd name="T21" fmla="*/ 263 h 326"/>
                              <a:gd name="T22" fmla="*/ 250 w 282"/>
                              <a:gd name="T23" fmla="*/ 298 h 326"/>
                              <a:gd name="T24" fmla="*/ 215 w 282"/>
                              <a:gd name="T25" fmla="*/ 319 h 326"/>
                              <a:gd name="T26" fmla="*/ 187 w 282"/>
                              <a:gd name="T27" fmla="*/ 326 h 326"/>
                              <a:gd name="T28" fmla="*/ 145 w 282"/>
                              <a:gd name="T29" fmla="*/ 315 h 326"/>
                              <a:gd name="T30" fmla="*/ 123 w 282"/>
                              <a:gd name="T31" fmla="*/ 284 h 326"/>
                              <a:gd name="T32" fmla="*/ 102 w 282"/>
                              <a:gd name="T33" fmla="*/ 238 h 326"/>
                              <a:gd name="T34" fmla="*/ 85 w 282"/>
                              <a:gd name="T35" fmla="*/ 186 h 326"/>
                              <a:gd name="T36" fmla="*/ 53 w 282"/>
                              <a:gd name="T37" fmla="*/ 207 h 326"/>
                              <a:gd name="T38" fmla="*/ 18 w 282"/>
                              <a:gd name="T39" fmla="*/ 221 h 326"/>
                              <a:gd name="T40" fmla="*/ 4 w 282"/>
                              <a:gd name="T41" fmla="*/ 221 h 326"/>
                              <a:gd name="T42" fmla="*/ 0 w 282"/>
                              <a:gd name="T43" fmla="*/ 207 h 326"/>
                              <a:gd name="T44" fmla="*/ 7 w 282"/>
                              <a:gd name="T45" fmla="*/ 189 h 326"/>
                              <a:gd name="T46" fmla="*/ 60 w 282"/>
                              <a:gd name="T47" fmla="*/ 168 h 326"/>
                              <a:gd name="T48" fmla="*/ 81 w 282"/>
                              <a:gd name="T49" fmla="*/ 137 h 32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w 282"/>
                              <a:gd name="T76" fmla="*/ 0 h 326"/>
                              <a:gd name="T77" fmla="*/ 282 w 282"/>
                              <a:gd name="T78" fmla="*/ 326 h 326"/>
                            </a:gdLst>
                            <a:ahLst/>
                            <a:cxnLst>
                              <a:cxn ang="T50">
                                <a:pos x="T0" y="T1"/>
                              </a:cxn>
                              <a:cxn ang="T51">
                                <a:pos x="T2" y="T3"/>
                              </a:cxn>
                              <a:cxn ang="T52">
                                <a:pos x="T4" y="T5"/>
                              </a:cxn>
                              <a:cxn ang="T53">
                                <a:pos x="T6" y="T7"/>
                              </a:cxn>
                              <a:cxn ang="T54">
                                <a:pos x="T8" y="T9"/>
                              </a:cxn>
                              <a:cxn ang="T55">
                                <a:pos x="T10" y="T11"/>
                              </a:cxn>
                              <a:cxn ang="T56">
                                <a:pos x="T12" y="T13"/>
                              </a:cxn>
                              <a:cxn ang="T57">
                                <a:pos x="T14" y="T15"/>
                              </a:cxn>
                              <a:cxn ang="T58">
                                <a:pos x="T16" y="T17"/>
                              </a:cxn>
                              <a:cxn ang="T59">
                                <a:pos x="T18" y="T19"/>
                              </a:cxn>
                              <a:cxn ang="T60">
                                <a:pos x="T20" y="T21"/>
                              </a:cxn>
                              <a:cxn ang="T61">
                                <a:pos x="T22" y="T23"/>
                              </a:cxn>
                              <a:cxn ang="T62">
                                <a:pos x="T24" y="T25"/>
                              </a:cxn>
                              <a:cxn ang="T63">
                                <a:pos x="T26" y="T27"/>
                              </a:cxn>
                              <a:cxn ang="T64">
                                <a:pos x="T28" y="T29"/>
                              </a:cxn>
                              <a:cxn ang="T65">
                                <a:pos x="T30" y="T31"/>
                              </a:cxn>
                              <a:cxn ang="T66">
                                <a:pos x="T32" y="T33"/>
                              </a:cxn>
                              <a:cxn ang="T67">
                                <a:pos x="T34" y="T35"/>
                              </a:cxn>
                              <a:cxn ang="T68">
                                <a:pos x="T36" y="T37"/>
                              </a:cxn>
                              <a:cxn ang="T69">
                                <a:pos x="T38" y="T39"/>
                              </a:cxn>
                              <a:cxn ang="T70">
                                <a:pos x="T40" y="T41"/>
                              </a:cxn>
                              <a:cxn ang="T71">
                                <a:pos x="T42" y="T43"/>
                              </a:cxn>
                              <a:cxn ang="T72">
                                <a:pos x="T44" y="T45"/>
                              </a:cxn>
                              <a:cxn ang="T73">
                                <a:pos x="T46" y="T47"/>
                              </a:cxn>
                              <a:cxn ang="T74">
                                <a:pos x="T48" y="T49"/>
                              </a:cxn>
                            </a:cxnLst>
                            <a:rect l="T75" t="T76" r="T77" b="T78"/>
                            <a:pathLst>
                              <a:path w="282" h="326">
                                <a:moveTo>
                                  <a:pt x="81" y="137"/>
                                </a:moveTo>
                                <a:lnTo>
                                  <a:pt x="78" y="84"/>
                                </a:lnTo>
                                <a:lnTo>
                                  <a:pt x="88" y="35"/>
                                </a:lnTo>
                                <a:lnTo>
                                  <a:pt x="127" y="7"/>
                                </a:lnTo>
                                <a:lnTo>
                                  <a:pt x="173" y="0"/>
                                </a:lnTo>
                                <a:lnTo>
                                  <a:pt x="208" y="4"/>
                                </a:lnTo>
                                <a:lnTo>
                                  <a:pt x="240" y="25"/>
                                </a:lnTo>
                                <a:lnTo>
                                  <a:pt x="257" y="60"/>
                                </a:lnTo>
                                <a:lnTo>
                                  <a:pt x="278" y="130"/>
                                </a:lnTo>
                                <a:lnTo>
                                  <a:pt x="282" y="207"/>
                                </a:lnTo>
                                <a:lnTo>
                                  <a:pt x="271" y="263"/>
                                </a:lnTo>
                                <a:lnTo>
                                  <a:pt x="250" y="298"/>
                                </a:lnTo>
                                <a:lnTo>
                                  <a:pt x="215" y="319"/>
                                </a:lnTo>
                                <a:lnTo>
                                  <a:pt x="187" y="326"/>
                                </a:lnTo>
                                <a:lnTo>
                                  <a:pt x="145" y="315"/>
                                </a:lnTo>
                                <a:lnTo>
                                  <a:pt x="123" y="284"/>
                                </a:lnTo>
                                <a:lnTo>
                                  <a:pt x="102" y="238"/>
                                </a:lnTo>
                                <a:lnTo>
                                  <a:pt x="85" y="186"/>
                                </a:lnTo>
                                <a:lnTo>
                                  <a:pt x="53" y="207"/>
                                </a:lnTo>
                                <a:lnTo>
                                  <a:pt x="18" y="221"/>
                                </a:lnTo>
                                <a:lnTo>
                                  <a:pt x="4" y="221"/>
                                </a:lnTo>
                                <a:lnTo>
                                  <a:pt x="0" y="207"/>
                                </a:lnTo>
                                <a:lnTo>
                                  <a:pt x="7" y="189"/>
                                </a:lnTo>
                                <a:lnTo>
                                  <a:pt x="60" y="168"/>
                                </a:lnTo>
                                <a:lnTo>
                                  <a:pt x="81" y="1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grpSp>
                        <p:nvGrpSpPr>
                          <p:cNvPr id="52367" name="Group 3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1212" y="1104"/>
                            <a:ext cx="277" cy="235"/>
                            <a:chOff x="1590" y="1104"/>
                            <a:chExt cx="277" cy="235"/>
                          </a:xfrm>
                        </p:grpSpPr>
                        <p:sp>
                          <p:nvSpPr>
                            <p:cNvPr id="52368" name="Freeform 3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83" y="1257"/>
                              <a:ext cx="184" cy="82"/>
                            </a:xfrm>
                            <a:custGeom>
                              <a:avLst/>
                              <a:gdLst>
                                <a:gd name="T0" fmla="*/ 13 w 184"/>
                                <a:gd name="T1" fmla="*/ 82 h 82"/>
                                <a:gd name="T2" fmla="*/ 0 w 184"/>
                                <a:gd name="T3" fmla="*/ 71 h 82"/>
                                <a:gd name="T4" fmla="*/ 0 w 184"/>
                                <a:gd name="T5" fmla="*/ 45 h 82"/>
                                <a:gd name="T6" fmla="*/ 16 w 184"/>
                                <a:gd name="T7" fmla="*/ 17 h 82"/>
                                <a:gd name="T8" fmla="*/ 36 w 184"/>
                                <a:gd name="T9" fmla="*/ 9 h 82"/>
                                <a:gd name="T10" fmla="*/ 61 w 184"/>
                                <a:gd name="T11" fmla="*/ 22 h 82"/>
                                <a:gd name="T12" fmla="*/ 86 w 184"/>
                                <a:gd name="T13" fmla="*/ 19 h 82"/>
                                <a:gd name="T14" fmla="*/ 102 w 184"/>
                                <a:gd name="T15" fmla="*/ 0 h 82"/>
                                <a:gd name="T16" fmla="*/ 123 w 184"/>
                                <a:gd name="T17" fmla="*/ 2 h 82"/>
                                <a:gd name="T18" fmla="*/ 155 w 184"/>
                                <a:gd name="T19" fmla="*/ 15 h 82"/>
                                <a:gd name="T20" fmla="*/ 182 w 184"/>
                                <a:gd name="T21" fmla="*/ 13 h 82"/>
                                <a:gd name="T22" fmla="*/ 184 w 184"/>
                                <a:gd name="T23" fmla="*/ 32 h 82"/>
                                <a:gd name="T24" fmla="*/ 175 w 184"/>
                                <a:gd name="T25" fmla="*/ 45 h 82"/>
                                <a:gd name="T26" fmla="*/ 141 w 184"/>
                                <a:gd name="T27" fmla="*/ 43 h 82"/>
                                <a:gd name="T28" fmla="*/ 118 w 184"/>
                                <a:gd name="T29" fmla="*/ 39 h 82"/>
                                <a:gd name="T30" fmla="*/ 105 w 184"/>
                                <a:gd name="T31" fmla="*/ 48 h 82"/>
                                <a:gd name="T32" fmla="*/ 91 w 184"/>
                                <a:gd name="T33" fmla="*/ 67 h 82"/>
                                <a:gd name="T34" fmla="*/ 66 w 184"/>
                                <a:gd name="T35" fmla="*/ 62 h 82"/>
                                <a:gd name="T36" fmla="*/ 54 w 184"/>
                                <a:gd name="T37" fmla="*/ 56 h 82"/>
                                <a:gd name="T38" fmla="*/ 45 w 184"/>
                                <a:gd name="T39" fmla="*/ 63 h 82"/>
                                <a:gd name="T40" fmla="*/ 32 w 184"/>
                                <a:gd name="T41" fmla="*/ 76 h 82"/>
                                <a:gd name="T42" fmla="*/ 13 w 184"/>
                                <a:gd name="T43" fmla="*/ 82 h 82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84"/>
                                <a:gd name="T67" fmla="*/ 0 h 82"/>
                                <a:gd name="T68" fmla="*/ 184 w 184"/>
                                <a:gd name="T69" fmla="*/ 82 h 82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84" h="82">
                                  <a:moveTo>
                                    <a:pt x="13" y="82"/>
                                  </a:moveTo>
                                  <a:lnTo>
                                    <a:pt x="0" y="71"/>
                                  </a:lnTo>
                                  <a:lnTo>
                                    <a:pt x="0" y="45"/>
                                  </a:lnTo>
                                  <a:lnTo>
                                    <a:pt x="16" y="17"/>
                                  </a:lnTo>
                                  <a:lnTo>
                                    <a:pt x="36" y="9"/>
                                  </a:lnTo>
                                  <a:lnTo>
                                    <a:pt x="61" y="22"/>
                                  </a:lnTo>
                                  <a:lnTo>
                                    <a:pt x="86" y="19"/>
                                  </a:lnTo>
                                  <a:lnTo>
                                    <a:pt x="102" y="0"/>
                                  </a:lnTo>
                                  <a:lnTo>
                                    <a:pt x="123" y="2"/>
                                  </a:lnTo>
                                  <a:lnTo>
                                    <a:pt x="155" y="15"/>
                                  </a:lnTo>
                                  <a:lnTo>
                                    <a:pt x="182" y="13"/>
                                  </a:lnTo>
                                  <a:lnTo>
                                    <a:pt x="184" y="32"/>
                                  </a:lnTo>
                                  <a:lnTo>
                                    <a:pt x="175" y="45"/>
                                  </a:lnTo>
                                  <a:lnTo>
                                    <a:pt x="141" y="43"/>
                                  </a:lnTo>
                                  <a:lnTo>
                                    <a:pt x="118" y="39"/>
                                  </a:lnTo>
                                  <a:lnTo>
                                    <a:pt x="105" y="48"/>
                                  </a:lnTo>
                                  <a:lnTo>
                                    <a:pt x="91" y="67"/>
                                  </a:lnTo>
                                  <a:lnTo>
                                    <a:pt x="66" y="62"/>
                                  </a:lnTo>
                                  <a:lnTo>
                                    <a:pt x="54" y="56"/>
                                  </a:lnTo>
                                  <a:lnTo>
                                    <a:pt x="45" y="63"/>
                                  </a:lnTo>
                                  <a:lnTo>
                                    <a:pt x="32" y="76"/>
                                  </a:lnTo>
                                  <a:lnTo>
                                    <a:pt x="13" y="8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2369" name="Freeform 36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54" y="1193"/>
                              <a:ext cx="178" cy="114"/>
                            </a:xfrm>
                            <a:custGeom>
                              <a:avLst/>
                              <a:gdLst>
                                <a:gd name="T0" fmla="*/ 23 w 178"/>
                                <a:gd name="T1" fmla="*/ 114 h 114"/>
                                <a:gd name="T2" fmla="*/ 11 w 178"/>
                                <a:gd name="T3" fmla="*/ 108 h 114"/>
                                <a:gd name="T4" fmla="*/ 0 w 178"/>
                                <a:gd name="T5" fmla="*/ 79 h 114"/>
                                <a:gd name="T6" fmla="*/ 11 w 178"/>
                                <a:gd name="T7" fmla="*/ 51 h 114"/>
                                <a:gd name="T8" fmla="*/ 27 w 178"/>
                                <a:gd name="T9" fmla="*/ 39 h 114"/>
                                <a:gd name="T10" fmla="*/ 56 w 178"/>
                                <a:gd name="T11" fmla="*/ 42 h 114"/>
                                <a:gd name="T12" fmla="*/ 76 w 178"/>
                                <a:gd name="T13" fmla="*/ 35 h 114"/>
                                <a:gd name="T14" fmla="*/ 90 w 178"/>
                                <a:gd name="T15" fmla="*/ 13 h 114"/>
                                <a:gd name="T16" fmla="*/ 111 w 178"/>
                                <a:gd name="T17" fmla="*/ 4 h 114"/>
                                <a:gd name="T18" fmla="*/ 146 w 178"/>
                                <a:gd name="T19" fmla="*/ 9 h 114"/>
                                <a:gd name="T20" fmla="*/ 171 w 178"/>
                                <a:gd name="T21" fmla="*/ 0 h 114"/>
                                <a:gd name="T22" fmla="*/ 178 w 178"/>
                                <a:gd name="T23" fmla="*/ 17 h 114"/>
                                <a:gd name="T24" fmla="*/ 171 w 178"/>
                                <a:gd name="T25" fmla="*/ 33 h 114"/>
                                <a:gd name="T26" fmla="*/ 140 w 178"/>
                                <a:gd name="T27" fmla="*/ 42 h 114"/>
                                <a:gd name="T28" fmla="*/ 120 w 178"/>
                                <a:gd name="T29" fmla="*/ 40 h 114"/>
                                <a:gd name="T30" fmla="*/ 108 w 178"/>
                                <a:gd name="T31" fmla="*/ 57 h 114"/>
                                <a:gd name="T32" fmla="*/ 97 w 178"/>
                                <a:gd name="T33" fmla="*/ 79 h 114"/>
                                <a:gd name="T34" fmla="*/ 72 w 178"/>
                                <a:gd name="T35" fmla="*/ 81 h 114"/>
                                <a:gd name="T36" fmla="*/ 59 w 178"/>
                                <a:gd name="T37" fmla="*/ 79 h 114"/>
                                <a:gd name="T38" fmla="*/ 47 w 178"/>
                                <a:gd name="T39" fmla="*/ 88 h 114"/>
                                <a:gd name="T40" fmla="*/ 41 w 178"/>
                                <a:gd name="T41" fmla="*/ 99 h 114"/>
                                <a:gd name="T42" fmla="*/ 23 w 178"/>
                                <a:gd name="T43" fmla="*/ 114 h 114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78"/>
                                <a:gd name="T67" fmla="*/ 0 h 114"/>
                                <a:gd name="T68" fmla="*/ 178 w 178"/>
                                <a:gd name="T69" fmla="*/ 114 h 114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78" h="114">
                                  <a:moveTo>
                                    <a:pt x="23" y="114"/>
                                  </a:moveTo>
                                  <a:lnTo>
                                    <a:pt x="11" y="108"/>
                                  </a:lnTo>
                                  <a:lnTo>
                                    <a:pt x="0" y="79"/>
                                  </a:lnTo>
                                  <a:lnTo>
                                    <a:pt x="11" y="51"/>
                                  </a:lnTo>
                                  <a:lnTo>
                                    <a:pt x="27" y="39"/>
                                  </a:lnTo>
                                  <a:lnTo>
                                    <a:pt x="56" y="42"/>
                                  </a:lnTo>
                                  <a:lnTo>
                                    <a:pt x="76" y="35"/>
                                  </a:lnTo>
                                  <a:lnTo>
                                    <a:pt x="90" y="13"/>
                                  </a:lnTo>
                                  <a:lnTo>
                                    <a:pt x="111" y="4"/>
                                  </a:lnTo>
                                  <a:lnTo>
                                    <a:pt x="146" y="9"/>
                                  </a:lnTo>
                                  <a:lnTo>
                                    <a:pt x="171" y="0"/>
                                  </a:lnTo>
                                  <a:lnTo>
                                    <a:pt x="178" y="17"/>
                                  </a:lnTo>
                                  <a:lnTo>
                                    <a:pt x="171" y="33"/>
                                  </a:lnTo>
                                  <a:lnTo>
                                    <a:pt x="140" y="42"/>
                                  </a:lnTo>
                                  <a:lnTo>
                                    <a:pt x="120" y="40"/>
                                  </a:lnTo>
                                  <a:lnTo>
                                    <a:pt x="108" y="57"/>
                                  </a:lnTo>
                                  <a:lnTo>
                                    <a:pt x="97" y="79"/>
                                  </a:lnTo>
                                  <a:lnTo>
                                    <a:pt x="72" y="81"/>
                                  </a:lnTo>
                                  <a:lnTo>
                                    <a:pt x="59" y="79"/>
                                  </a:lnTo>
                                  <a:lnTo>
                                    <a:pt x="47" y="88"/>
                                  </a:lnTo>
                                  <a:lnTo>
                                    <a:pt x="41" y="99"/>
                                  </a:lnTo>
                                  <a:lnTo>
                                    <a:pt x="23" y="114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2370" name="Freeform 3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30" y="1154"/>
                              <a:ext cx="161" cy="138"/>
                            </a:xfrm>
                            <a:custGeom>
                              <a:avLst/>
                              <a:gdLst>
                                <a:gd name="T0" fmla="*/ 31 w 161"/>
                                <a:gd name="T1" fmla="*/ 138 h 138"/>
                                <a:gd name="T2" fmla="*/ 16 w 161"/>
                                <a:gd name="T3" fmla="*/ 133 h 138"/>
                                <a:gd name="T4" fmla="*/ 0 w 161"/>
                                <a:gd name="T5" fmla="*/ 109 h 138"/>
                                <a:gd name="T6" fmla="*/ 5 w 161"/>
                                <a:gd name="T7" fmla="*/ 78 h 138"/>
                                <a:gd name="T8" fmla="*/ 16 w 161"/>
                                <a:gd name="T9" fmla="*/ 65 h 138"/>
                                <a:gd name="T10" fmla="*/ 43 w 161"/>
                                <a:gd name="T11" fmla="*/ 62 h 138"/>
                                <a:gd name="T12" fmla="*/ 65 w 161"/>
                                <a:gd name="T13" fmla="*/ 51 h 138"/>
                                <a:gd name="T14" fmla="*/ 72 w 161"/>
                                <a:gd name="T15" fmla="*/ 25 h 138"/>
                                <a:gd name="T16" fmla="*/ 92 w 161"/>
                                <a:gd name="T17" fmla="*/ 15 h 138"/>
                                <a:gd name="T18" fmla="*/ 127 w 161"/>
                                <a:gd name="T19" fmla="*/ 13 h 138"/>
                                <a:gd name="T20" fmla="*/ 148 w 161"/>
                                <a:gd name="T21" fmla="*/ 0 h 138"/>
                                <a:gd name="T22" fmla="*/ 161 w 161"/>
                                <a:gd name="T23" fmla="*/ 13 h 138"/>
                                <a:gd name="T24" fmla="*/ 156 w 161"/>
                                <a:gd name="T25" fmla="*/ 25 h 138"/>
                                <a:gd name="T26" fmla="*/ 128 w 161"/>
                                <a:gd name="T27" fmla="*/ 44 h 138"/>
                                <a:gd name="T28" fmla="*/ 107 w 161"/>
                                <a:gd name="T29" fmla="*/ 49 h 138"/>
                                <a:gd name="T30" fmla="*/ 99 w 161"/>
                                <a:gd name="T31" fmla="*/ 65 h 138"/>
                                <a:gd name="T32" fmla="*/ 94 w 161"/>
                                <a:gd name="T33" fmla="*/ 91 h 138"/>
                                <a:gd name="T34" fmla="*/ 69 w 161"/>
                                <a:gd name="T35" fmla="*/ 98 h 138"/>
                                <a:gd name="T36" fmla="*/ 54 w 161"/>
                                <a:gd name="T37" fmla="*/ 94 h 138"/>
                                <a:gd name="T38" fmla="*/ 45 w 161"/>
                                <a:gd name="T39" fmla="*/ 105 h 138"/>
                                <a:gd name="T40" fmla="*/ 40 w 161"/>
                                <a:gd name="T41" fmla="*/ 123 h 138"/>
                                <a:gd name="T42" fmla="*/ 31 w 161"/>
                                <a:gd name="T43" fmla="*/ 138 h 138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61"/>
                                <a:gd name="T67" fmla="*/ 0 h 138"/>
                                <a:gd name="T68" fmla="*/ 161 w 161"/>
                                <a:gd name="T69" fmla="*/ 138 h 138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61" h="138">
                                  <a:moveTo>
                                    <a:pt x="31" y="138"/>
                                  </a:moveTo>
                                  <a:lnTo>
                                    <a:pt x="16" y="133"/>
                                  </a:lnTo>
                                  <a:lnTo>
                                    <a:pt x="0" y="109"/>
                                  </a:lnTo>
                                  <a:lnTo>
                                    <a:pt x="5" y="78"/>
                                  </a:lnTo>
                                  <a:lnTo>
                                    <a:pt x="16" y="65"/>
                                  </a:lnTo>
                                  <a:lnTo>
                                    <a:pt x="43" y="62"/>
                                  </a:lnTo>
                                  <a:lnTo>
                                    <a:pt x="65" y="51"/>
                                  </a:lnTo>
                                  <a:lnTo>
                                    <a:pt x="72" y="25"/>
                                  </a:lnTo>
                                  <a:lnTo>
                                    <a:pt x="92" y="15"/>
                                  </a:lnTo>
                                  <a:lnTo>
                                    <a:pt x="127" y="13"/>
                                  </a:lnTo>
                                  <a:lnTo>
                                    <a:pt x="148" y="0"/>
                                  </a:lnTo>
                                  <a:lnTo>
                                    <a:pt x="161" y="13"/>
                                  </a:lnTo>
                                  <a:lnTo>
                                    <a:pt x="156" y="25"/>
                                  </a:lnTo>
                                  <a:lnTo>
                                    <a:pt x="128" y="44"/>
                                  </a:lnTo>
                                  <a:lnTo>
                                    <a:pt x="107" y="49"/>
                                  </a:lnTo>
                                  <a:lnTo>
                                    <a:pt x="99" y="65"/>
                                  </a:lnTo>
                                  <a:lnTo>
                                    <a:pt x="94" y="91"/>
                                  </a:lnTo>
                                  <a:lnTo>
                                    <a:pt x="69" y="98"/>
                                  </a:lnTo>
                                  <a:lnTo>
                                    <a:pt x="54" y="94"/>
                                  </a:lnTo>
                                  <a:lnTo>
                                    <a:pt x="45" y="105"/>
                                  </a:lnTo>
                                  <a:lnTo>
                                    <a:pt x="40" y="123"/>
                                  </a:lnTo>
                                  <a:lnTo>
                                    <a:pt x="31" y="1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2371" name="Freeform 3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0" y="1104"/>
                              <a:ext cx="123" cy="174"/>
                            </a:xfrm>
                            <a:custGeom>
                              <a:avLst/>
                              <a:gdLst>
                                <a:gd name="T0" fmla="*/ 48 w 123"/>
                                <a:gd name="T1" fmla="*/ 172 h 174"/>
                                <a:gd name="T2" fmla="*/ 31 w 123"/>
                                <a:gd name="T3" fmla="*/ 174 h 174"/>
                                <a:gd name="T4" fmla="*/ 9 w 123"/>
                                <a:gd name="T5" fmla="*/ 158 h 174"/>
                                <a:gd name="T6" fmla="*/ 0 w 123"/>
                                <a:gd name="T7" fmla="*/ 131 h 174"/>
                                <a:gd name="T8" fmla="*/ 4 w 123"/>
                                <a:gd name="T9" fmla="*/ 113 h 174"/>
                                <a:gd name="T10" fmla="*/ 29 w 123"/>
                                <a:gd name="T11" fmla="*/ 97 h 174"/>
                                <a:gd name="T12" fmla="*/ 46 w 123"/>
                                <a:gd name="T13" fmla="*/ 79 h 174"/>
                                <a:gd name="T14" fmla="*/ 46 w 123"/>
                                <a:gd name="T15" fmla="*/ 52 h 174"/>
                                <a:gd name="T16" fmla="*/ 59 w 123"/>
                                <a:gd name="T17" fmla="*/ 39 h 174"/>
                                <a:gd name="T18" fmla="*/ 90 w 123"/>
                                <a:gd name="T19" fmla="*/ 22 h 174"/>
                                <a:gd name="T20" fmla="*/ 106 w 123"/>
                                <a:gd name="T21" fmla="*/ 0 h 174"/>
                                <a:gd name="T22" fmla="*/ 121 w 123"/>
                                <a:gd name="T23" fmla="*/ 7 h 174"/>
                                <a:gd name="T24" fmla="*/ 123 w 123"/>
                                <a:gd name="T25" fmla="*/ 22 h 174"/>
                                <a:gd name="T26" fmla="*/ 105 w 123"/>
                                <a:gd name="T27" fmla="*/ 47 h 174"/>
                                <a:gd name="T28" fmla="*/ 84 w 123"/>
                                <a:gd name="T29" fmla="*/ 61 h 174"/>
                                <a:gd name="T30" fmla="*/ 86 w 123"/>
                                <a:gd name="T31" fmla="*/ 81 h 174"/>
                                <a:gd name="T32" fmla="*/ 90 w 123"/>
                                <a:gd name="T33" fmla="*/ 104 h 174"/>
                                <a:gd name="T34" fmla="*/ 68 w 123"/>
                                <a:gd name="T35" fmla="*/ 118 h 174"/>
                                <a:gd name="T36" fmla="*/ 59 w 123"/>
                                <a:gd name="T37" fmla="*/ 124 h 174"/>
                                <a:gd name="T38" fmla="*/ 51 w 123"/>
                                <a:gd name="T39" fmla="*/ 138 h 174"/>
                                <a:gd name="T40" fmla="*/ 50 w 123"/>
                                <a:gd name="T41" fmla="*/ 152 h 174"/>
                                <a:gd name="T42" fmla="*/ 48 w 123"/>
                                <a:gd name="T43" fmla="*/ 172 h 174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23"/>
                                <a:gd name="T67" fmla="*/ 0 h 174"/>
                                <a:gd name="T68" fmla="*/ 123 w 123"/>
                                <a:gd name="T69" fmla="*/ 174 h 174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23" h="174">
                                  <a:moveTo>
                                    <a:pt x="48" y="172"/>
                                  </a:moveTo>
                                  <a:lnTo>
                                    <a:pt x="31" y="174"/>
                                  </a:lnTo>
                                  <a:lnTo>
                                    <a:pt x="9" y="158"/>
                                  </a:lnTo>
                                  <a:lnTo>
                                    <a:pt x="0" y="131"/>
                                  </a:lnTo>
                                  <a:lnTo>
                                    <a:pt x="4" y="113"/>
                                  </a:lnTo>
                                  <a:lnTo>
                                    <a:pt x="29" y="97"/>
                                  </a:lnTo>
                                  <a:lnTo>
                                    <a:pt x="46" y="79"/>
                                  </a:lnTo>
                                  <a:lnTo>
                                    <a:pt x="46" y="52"/>
                                  </a:lnTo>
                                  <a:lnTo>
                                    <a:pt x="59" y="39"/>
                                  </a:lnTo>
                                  <a:lnTo>
                                    <a:pt x="90" y="22"/>
                                  </a:lnTo>
                                  <a:lnTo>
                                    <a:pt x="106" y="0"/>
                                  </a:lnTo>
                                  <a:lnTo>
                                    <a:pt x="121" y="7"/>
                                  </a:lnTo>
                                  <a:lnTo>
                                    <a:pt x="123" y="22"/>
                                  </a:lnTo>
                                  <a:lnTo>
                                    <a:pt x="105" y="47"/>
                                  </a:lnTo>
                                  <a:lnTo>
                                    <a:pt x="84" y="61"/>
                                  </a:lnTo>
                                  <a:lnTo>
                                    <a:pt x="86" y="81"/>
                                  </a:lnTo>
                                  <a:lnTo>
                                    <a:pt x="90" y="104"/>
                                  </a:lnTo>
                                  <a:lnTo>
                                    <a:pt x="68" y="118"/>
                                  </a:lnTo>
                                  <a:lnTo>
                                    <a:pt x="59" y="124"/>
                                  </a:lnTo>
                                  <a:lnTo>
                                    <a:pt x="51" y="138"/>
                                  </a:lnTo>
                                  <a:lnTo>
                                    <a:pt x="50" y="152"/>
                                  </a:lnTo>
                                  <a:lnTo>
                                    <a:pt x="48" y="17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</p:grpSp>
                    </p:grpSp>
                    <p:grpSp>
                      <p:nvGrpSpPr>
                        <p:cNvPr id="52355" name="Group 39"/>
                        <p:cNvGrpSpPr>
                          <a:grpSpLocks/>
                        </p:cNvGrpSpPr>
                        <p:nvPr/>
                      </p:nvGrpSpPr>
                      <p:grpSpPr bwMode="auto">
                        <a:xfrm rot="4286940" flipH="1">
                          <a:off x="1038" y="766"/>
                          <a:ext cx="141" cy="50"/>
                          <a:chOff x="4032" y="2817"/>
                          <a:chExt cx="417" cy="635"/>
                        </a:xfrm>
                      </p:grpSpPr>
                      <p:sp>
                        <p:nvSpPr>
                          <p:cNvPr id="52359" name="Oval 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2" y="2817"/>
                            <a:ext cx="417" cy="635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  <p:sp>
                        <p:nvSpPr>
                          <p:cNvPr id="52360" name="Oval 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80" y="2928"/>
                            <a:ext cx="240" cy="240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</p:grpSp>
                    <p:grpSp>
                      <p:nvGrpSpPr>
                        <p:cNvPr id="52356" name="Group 42"/>
                        <p:cNvGrpSpPr>
                          <a:grpSpLocks/>
                        </p:cNvGrpSpPr>
                        <p:nvPr/>
                      </p:nvGrpSpPr>
                      <p:grpSpPr bwMode="auto">
                        <a:xfrm rot="4286940" flipH="1">
                          <a:off x="962" y="766"/>
                          <a:ext cx="141" cy="50"/>
                          <a:chOff x="4032" y="2817"/>
                          <a:chExt cx="417" cy="635"/>
                        </a:xfrm>
                      </p:grpSpPr>
                      <p:sp>
                        <p:nvSpPr>
                          <p:cNvPr id="52357" name="Oval 4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2" y="2817"/>
                            <a:ext cx="417" cy="635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  <p:sp>
                        <p:nvSpPr>
                          <p:cNvPr id="52358" name="Oval 4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80" y="2928"/>
                            <a:ext cx="240" cy="240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</p:grpSp>
                  </p:grpSp>
                  <p:sp>
                    <p:nvSpPr>
                      <p:cNvPr id="52353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98" y="1008"/>
                        <a:ext cx="198" cy="74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lIns="274320" rIns="274320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altLang="en-US" sz="2400"/>
                      </a:p>
                    </p:txBody>
                  </p:sp>
                </p:grpSp>
                <p:sp>
                  <p:nvSpPr>
                    <p:cNvPr id="52350" name="Freeform 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153" y="2448"/>
                      <a:ext cx="446" cy="375"/>
                    </a:xfrm>
                    <a:custGeom>
                      <a:avLst/>
                      <a:gdLst>
                        <a:gd name="T0" fmla="*/ 194 w 446"/>
                        <a:gd name="T1" fmla="*/ 93 h 375"/>
                        <a:gd name="T2" fmla="*/ 183 w 446"/>
                        <a:gd name="T3" fmla="*/ 57 h 375"/>
                        <a:gd name="T4" fmla="*/ 164 w 446"/>
                        <a:gd name="T5" fmla="*/ 22 h 375"/>
                        <a:gd name="T6" fmla="*/ 131 w 446"/>
                        <a:gd name="T7" fmla="*/ 0 h 375"/>
                        <a:gd name="T8" fmla="*/ 93 w 446"/>
                        <a:gd name="T9" fmla="*/ 0 h 375"/>
                        <a:gd name="T10" fmla="*/ 54 w 446"/>
                        <a:gd name="T11" fmla="*/ 13 h 375"/>
                        <a:gd name="T12" fmla="*/ 2 w 446"/>
                        <a:gd name="T13" fmla="*/ 57 h 375"/>
                        <a:gd name="T14" fmla="*/ 0 w 446"/>
                        <a:gd name="T15" fmla="*/ 79 h 375"/>
                        <a:gd name="T16" fmla="*/ 16 w 446"/>
                        <a:gd name="T17" fmla="*/ 115 h 375"/>
                        <a:gd name="T18" fmla="*/ 68 w 446"/>
                        <a:gd name="T19" fmla="*/ 159 h 375"/>
                        <a:gd name="T20" fmla="*/ 68 w 446"/>
                        <a:gd name="T21" fmla="*/ 177 h 375"/>
                        <a:gd name="T22" fmla="*/ 46 w 446"/>
                        <a:gd name="T23" fmla="*/ 203 h 375"/>
                        <a:gd name="T24" fmla="*/ 49 w 446"/>
                        <a:gd name="T25" fmla="*/ 225 h 375"/>
                        <a:gd name="T26" fmla="*/ 63 w 446"/>
                        <a:gd name="T27" fmla="*/ 234 h 375"/>
                        <a:gd name="T28" fmla="*/ 80 w 446"/>
                        <a:gd name="T29" fmla="*/ 243 h 375"/>
                        <a:gd name="T30" fmla="*/ 80 w 446"/>
                        <a:gd name="T31" fmla="*/ 265 h 375"/>
                        <a:gd name="T32" fmla="*/ 52 w 446"/>
                        <a:gd name="T33" fmla="*/ 305 h 375"/>
                        <a:gd name="T34" fmla="*/ 54 w 446"/>
                        <a:gd name="T35" fmla="*/ 322 h 375"/>
                        <a:gd name="T36" fmla="*/ 82 w 446"/>
                        <a:gd name="T37" fmla="*/ 344 h 375"/>
                        <a:gd name="T38" fmla="*/ 123 w 446"/>
                        <a:gd name="T39" fmla="*/ 327 h 375"/>
                        <a:gd name="T40" fmla="*/ 142 w 446"/>
                        <a:gd name="T41" fmla="*/ 331 h 375"/>
                        <a:gd name="T42" fmla="*/ 189 w 446"/>
                        <a:gd name="T43" fmla="*/ 340 h 375"/>
                        <a:gd name="T44" fmla="*/ 232 w 446"/>
                        <a:gd name="T45" fmla="*/ 366 h 375"/>
                        <a:gd name="T46" fmla="*/ 259 w 446"/>
                        <a:gd name="T47" fmla="*/ 375 h 375"/>
                        <a:gd name="T48" fmla="*/ 355 w 446"/>
                        <a:gd name="T49" fmla="*/ 356 h 375"/>
                        <a:gd name="T50" fmla="*/ 446 w 446"/>
                        <a:gd name="T51" fmla="*/ 273 h 375"/>
                        <a:gd name="T52" fmla="*/ 408 w 446"/>
                        <a:gd name="T53" fmla="*/ 349 h 375"/>
                        <a:gd name="T54" fmla="*/ 325 w 446"/>
                        <a:gd name="T55" fmla="*/ 364 h 375"/>
                        <a:gd name="T56" fmla="*/ 431 w 446"/>
                        <a:gd name="T57" fmla="*/ 303 h 375"/>
                        <a:gd name="T58" fmla="*/ 393 w 446"/>
                        <a:gd name="T59" fmla="*/ 273 h 375"/>
                        <a:gd name="T60" fmla="*/ 281 w 446"/>
                        <a:gd name="T61" fmla="*/ 260 h 375"/>
                        <a:gd name="T62" fmla="*/ 197 w 446"/>
                        <a:gd name="T63" fmla="*/ 247 h 375"/>
                        <a:gd name="T64" fmla="*/ 153 w 446"/>
                        <a:gd name="T65" fmla="*/ 238 h 375"/>
                        <a:gd name="T66" fmla="*/ 161 w 446"/>
                        <a:gd name="T67" fmla="*/ 221 h 375"/>
                        <a:gd name="T68" fmla="*/ 186 w 446"/>
                        <a:gd name="T69" fmla="*/ 199 h 375"/>
                        <a:gd name="T70" fmla="*/ 180 w 446"/>
                        <a:gd name="T71" fmla="*/ 172 h 375"/>
                        <a:gd name="T72" fmla="*/ 156 w 446"/>
                        <a:gd name="T73" fmla="*/ 146 h 375"/>
                        <a:gd name="T74" fmla="*/ 156 w 446"/>
                        <a:gd name="T75" fmla="*/ 124 h 375"/>
                        <a:gd name="T76" fmla="*/ 169 w 446"/>
                        <a:gd name="T77" fmla="*/ 75 h 375"/>
                        <a:gd name="T78" fmla="*/ 147 w 446"/>
                        <a:gd name="T79" fmla="*/ 167 h 375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446"/>
                        <a:gd name="T121" fmla="*/ 0 h 375"/>
                        <a:gd name="T122" fmla="*/ 446 w 446"/>
                        <a:gd name="T123" fmla="*/ 375 h 375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446" h="375">
                          <a:moveTo>
                            <a:pt x="194" y="93"/>
                          </a:moveTo>
                          <a:lnTo>
                            <a:pt x="183" y="57"/>
                          </a:lnTo>
                          <a:lnTo>
                            <a:pt x="164" y="22"/>
                          </a:lnTo>
                          <a:lnTo>
                            <a:pt x="131" y="0"/>
                          </a:lnTo>
                          <a:lnTo>
                            <a:pt x="93" y="0"/>
                          </a:lnTo>
                          <a:lnTo>
                            <a:pt x="54" y="13"/>
                          </a:lnTo>
                          <a:lnTo>
                            <a:pt x="2" y="57"/>
                          </a:lnTo>
                          <a:lnTo>
                            <a:pt x="0" y="79"/>
                          </a:lnTo>
                          <a:lnTo>
                            <a:pt x="16" y="115"/>
                          </a:lnTo>
                          <a:lnTo>
                            <a:pt x="68" y="159"/>
                          </a:lnTo>
                          <a:lnTo>
                            <a:pt x="68" y="177"/>
                          </a:lnTo>
                          <a:lnTo>
                            <a:pt x="46" y="203"/>
                          </a:lnTo>
                          <a:lnTo>
                            <a:pt x="49" y="225"/>
                          </a:lnTo>
                          <a:lnTo>
                            <a:pt x="63" y="234"/>
                          </a:lnTo>
                          <a:lnTo>
                            <a:pt x="80" y="243"/>
                          </a:lnTo>
                          <a:lnTo>
                            <a:pt x="80" y="265"/>
                          </a:lnTo>
                          <a:lnTo>
                            <a:pt x="52" y="305"/>
                          </a:lnTo>
                          <a:lnTo>
                            <a:pt x="54" y="322"/>
                          </a:lnTo>
                          <a:lnTo>
                            <a:pt x="82" y="344"/>
                          </a:lnTo>
                          <a:lnTo>
                            <a:pt x="123" y="327"/>
                          </a:lnTo>
                          <a:lnTo>
                            <a:pt x="142" y="331"/>
                          </a:lnTo>
                          <a:lnTo>
                            <a:pt x="189" y="340"/>
                          </a:lnTo>
                          <a:lnTo>
                            <a:pt x="232" y="366"/>
                          </a:lnTo>
                          <a:lnTo>
                            <a:pt x="259" y="375"/>
                          </a:lnTo>
                          <a:lnTo>
                            <a:pt x="355" y="356"/>
                          </a:lnTo>
                          <a:lnTo>
                            <a:pt x="446" y="273"/>
                          </a:lnTo>
                          <a:lnTo>
                            <a:pt x="408" y="349"/>
                          </a:lnTo>
                          <a:lnTo>
                            <a:pt x="325" y="364"/>
                          </a:lnTo>
                          <a:lnTo>
                            <a:pt x="431" y="303"/>
                          </a:lnTo>
                          <a:lnTo>
                            <a:pt x="393" y="273"/>
                          </a:lnTo>
                          <a:lnTo>
                            <a:pt x="281" y="260"/>
                          </a:lnTo>
                          <a:lnTo>
                            <a:pt x="197" y="247"/>
                          </a:lnTo>
                          <a:lnTo>
                            <a:pt x="153" y="238"/>
                          </a:lnTo>
                          <a:lnTo>
                            <a:pt x="161" y="221"/>
                          </a:lnTo>
                          <a:lnTo>
                            <a:pt x="186" y="199"/>
                          </a:lnTo>
                          <a:lnTo>
                            <a:pt x="180" y="172"/>
                          </a:lnTo>
                          <a:lnTo>
                            <a:pt x="156" y="146"/>
                          </a:lnTo>
                          <a:lnTo>
                            <a:pt x="156" y="124"/>
                          </a:lnTo>
                          <a:lnTo>
                            <a:pt x="169" y="75"/>
                          </a:lnTo>
                          <a:lnTo>
                            <a:pt x="147" y="167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351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1440" y="2304"/>
                      <a:ext cx="470" cy="320"/>
                    </a:xfrm>
                    <a:custGeom>
                      <a:avLst/>
                      <a:gdLst>
                        <a:gd name="T0" fmla="*/ 88 w 470"/>
                        <a:gd name="T1" fmla="*/ 0 h 320"/>
                        <a:gd name="T2" fmla="*/ 48 w 470"/>
                        <a:gd name="T3" fmla="*/ 9 h 320"/>
                        <a:gd name="T4" fmla="*/ 13 w 470"/>
                        <a:gd name="T5" fmla="*/ 77 h 320"/>
                        <a:gd name="T6" fmla="*/ 0 w 470"/>
                        <a:gd name="T7" fmla="*/ 133 h 320"/>
                        <a:gd name="T8" fmla="*/ 8 w 470"/>
                        <a:gd name="T9" fmla="*/ 133 h 320"/>
                        <a:gd name="T10" fmla="*/ 19 w 470"/>
                        <a:gd name="T11" fmla="*/ 124 h 320"/>
                        <a:gd name="T12" fmla="*/ 31 w 470"/>
                        <a:gd name="T13" fmla="*/ 133 h 320"/>
                        <a:gd name="T14" fmla="*/ 25 w 470"/>
                        <a:gd name="T15" fmla="*/ 152 h 320"/>
                        <a:gd name="T16" fmla="*/ 17 w 470"/>
                        <a:gd name="T17" fmla="*/ 181 h 320"/>
                        <a:gd name="T18" fmla="*/ 23 w 470"/>
                        <a:gd name="T19" fmla="*/ 206 h 320"/>
                        <a:gd name="T20" fmla="*/ 35 w 470"/>
                        <a:gd name="T21" fmla="*/ 200 h 320"/>
                        <a:gd name="T22" fmla="*/ 40 w 470"/>
                        <a:gd name="T23" fmla="*/ 220 h 320"/>
                        <a:gd name="T24" fmla="*/ 35 w 470"/>
                        <a:gd name="T25" fmla="*/ 253 h 320"/>
                        <a:gd name="T26" fmla="*/ 40 w 470"/>
                        <a:gd name="T27" fmla="*/ 301 h 320"/>
                        <a:gd name="T28" fmla="*/ 48 w 470"/>
                        <a:gd name="T29" fmla="*/ 320 h 320"/>
                        <a:gd name="T30" fmla="*/ 65 w 470"/>
                        <a:gd name="T31" fmla="*/ 320 h 320"/>
                        <a:gd name="T32" fmla="*/ 88 w 470"/>
                        <a:gd name="T33" fmla="*/ 306 h 320"/>
                        <a:gd name="T34" fmla="*/ 103 w 470"/>
                        <a:gd name="T35" fmla="*/ 301 h 320"/>
                        <a:gd name="T36" fmla="*/ 111 w 470"/>
                        <a:gd name="T37" fmla="*/ 291 h 320"/>
                        <a:gd name="T38" fmla="*/ 132 w 470"/>
                        <a:gd name="T39" fmla="*/ 282 h 320"/>
                        <a:gd name="T40" fmla="*/ 178 w 470"/>
                        <a:gd name="T41" fmla="*/ 291 h 320"/>
                        <a:gd name="T42" fmla="*/ 195 w 470"/>
                        <a:gd name="T43" fmla="*/ 301 h 320"/>
                        <a:gd name="T44" fmla="*/ 204 w 470"/>
                        <a:gd name="T45" fmla="*/ 277 h 320"/>
                        <a:gd name="T46" fmla="*/ 394 w 470"/>
                        <a:gd name="T47" fmla="*/ 264 h 320"/>
                        <a:gd name="T48" fmla="*/ 470 w 470"/>
                        <a:gd name="T49" fmla="*/ 219 h 320"/>
                        <a:gd name="T50" fmla="*/ 341 w 470"/>
                        <a:gd name="T51" fmla="*/ 205 h 320"/>
                        <a:gd name="T52" fmla="*/ 265 w 470"/>
                        <a:gd name="T53" fmla="*/ 205 h 320"/>
                        <a:gd name="T54" fmla="*/ 197 w 470"/>
                        <a:gd name="T55" fmla="*/ 205 h 320"/>
                        <a:gd name="T56" fmla="*/ 181 w 470"/>
                        <a:gd name="T57" fmla="*/ 177 h 320"/>
                        <a:gd name="T58" fmla="*/ 135 w 470"/>
                        <a:gd name="T59" fmla="*/ 177 h 320"/>
                        <a:gd name="T60" fmla="*/ 120 w 470"/>
                        <a:gd name="T61" fmla="*/ 172 h 320"/>
                        <a:gd name="T62" fmla="*/ 101 w 470"/>
                        <a:gd name="T63" fmla="*/ 162 h 320"/>
                        <a:gd name="T64" fmla="*/ 94 w 470"/>
                        <a:gd name="T65" fmla="*/ 143 h 320"/>
                        <a:gd name="T66" fmla="*/ 97 w 470"/>
                        <a:gd name="T67" fmla="*/ 124 h 320"/>
                        <a:gd name="T68" fmla="*/ 93 w 470"/>
                        <a:gd name="T69" fmla="*/ 106 h 320"/>
                        <a:gd name="T70" fmla="*/ 84 w 470"/>
                        <a:gd name="T71" fmla="*/ 91 h 320"/>
                        <a:gd name="T72" fmla="*/ 90 w 470"/>
                        <a:gd name="T73" fmla="*/ 67 h 320"/>
                        <a:gd name="T74" fmla="*/ 107 w 470"/>
                        <a:gd name="T75" fmla="*/ 52 h 320"/>
                        <a:gd name="T76" fmla="*/ 105 w 470"/>
                        <a:gd name="T77" fmla="*/ 29 h 320"/>
                        <a:gd name="T78" fmla="*/ 88 w 470"/>
                        <a:gd name="T79" fmla="*/ 0 h 320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470"/>
                        <a:gd name="T121" fmla="*/ 0 h 320"/>
                        <a:gd name="T122" fmla="*/ 470 w 470"/>
                        <a:gd name="T123" fmla="*/ 320 h 320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470" h="320">
                          <a:moveTo>
                            <a:pt x="88" y="0"/>
                          </a:moveTo>
                          <a:lnTo>
                            <a:pt x="48" y="9"/>
                          </a:lnTo>
                          <a:lnTo>
                            <a:pt x="13" y="77"/>
                          </a:lnTo>
                          <a:lnTo>
                            <a:pt x="0" y="133"/>
                          </a:lnTo>
                          <a:lnTo>
                            <a:pt x="8" y="133"/>
                          </a:lnTo>
                          <a:lnTo>
                            <a:pt x="19" y="124"/>
                          </a:lnTo>
                          <a:lnTo>
                            <a:pt x="31" y="133"/>
                          </a:lnTo>
                          <a:lnTo>
                            <a:pt x="25" y="152"/>
                          </a:lnTo>
                          <a:lnTo>
                            <a:pt x="17" y="181"/>
                          </a:lnTo>
                          <a:lnTo>
                            <a:pt x="23" y="206"/>
                          </a:lnTo>
                          <a:lnTo>
                            <a:pt x="35" y="200"/>
                          </a:lnTo>
                          <a:lnTo>
                            <a:pt x="40" y="220"/>
                          </a:lnTo>
                          <a:lnTo>
                            <a:pt x="35" y="253"/>
                          </a:lnTo>
                          <a:lnTo>
                            <a:pt x="40" y="301"/>
                          </a:lnTo>
                          <a:lnTo>
                            <a:pt x="48" y="320"/>
                          </a:lnTo>
                          <a:lnTo>
                            <a:pt x="65" y="320"/>
                          </a:lnTo>
                          <a:lnTo>
                            <a:pt x="88" y="306"/>
                          </a:lnTo>
                          <a:lnTo>
                            <a:pt x="103" y="301"/>
                          </a:lnTo>
                          <a:lnTo>
                            <a:pt x="111" y="291"/>
                          </a:lnTo>
                          <a:lnTo>
                            <a:pt x="132" y="282"/>
                          </a:lnTo>
                          <a:lnTo>
                            <a:pt x="178" y="291"/>
                          </a:lnTo>
                          <a:lnTo>
                            <a:pt x="195" y="301"/>
                          </a:lnTo>
                          <a:lnTo>
                            <a:pt x="204" y="277"/>
                          </a:lnTo>
                          <a:lnTo>
                            <a:pt x="394" y="264"/>
                          </a:lnTo>
                          <a:lnTo>
                            <a:pt x="470" y="219"/>
                          </a:lnTo>
                          <a:lnTo>
                            <a:pt x="341" y="205"/>
                          </a:lnTo>
                          <a:lnTo>
                            <a:pt x="265" y="205"/>
                          </a:lnTo>
                          <a:lnTo>
                            <a:pt x="197" y="205"/>
                          </a:lnTo>
                          <a:lnTo>
                            <a:pt x="181" y="177"/>
                          </a:lnTo>
                          <a:lnTo>
                            <a:pt x="135" y="177"/>
                          </a:lnTo>
                          <a:lnTo>
                            <a:pt x="120" y="172"/>
                          </a:lnTo>
                          <a:lnTo>
                            <a:pt x="101" y="162"/>
                          </a:lnTo>
                          <a:lnTo>
                            <a:pt x="94" y="143"/>
                          </a:lnTo>
                          <a:lnTo>
                            <a:pt x="97" y="124"/>
                          </a:lnTo>
                          <a:lnTo>
                            <a:pt x="93" y="106"/>
                          </a:lnTo>
                          <a:lnTo>
                            <a:pt x="84" y="91"/>
                          </a:lnTo>
                          <a:lnTo>
                            <a:pt x="90" y="67"/>
                          </a:lnTo>
                          <a:lnTo>
                            <a:pt x="107" y="52"/>
                          </a:lnTo>
                          <a:lnTo>
                            <a:pt x="105" y="29"/>
                          </a:lnTo>
                          <a:lnTo>
                            <a:pt x="88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2348" name="Rectangle 19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674492" y="2496979"/>
                    <a:ext cx="248787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2"/>
                        </a:solidFill>
                      </a:rPr>
                      <a:t>1</a:t>
                    </a:r>
                    <a:endParaRPr lang="en-CA" altLang="en-US" sz="1000">
                      <a:solidFill>
                        <a:schemeClr val="bg2"/>
                      </a:solidFill>
                    </a:endParaRPr>
                  </a:p>
                </p:txBody>
              </p:sp>
            </p:grpSp>
          </p:grpSp>
          <p:sp>
            <p:nvSpPr>
              <p:cNvPr id="52336" name="Rectangle 277"/>
              <p:cNvSpPr>
                <a:spLocks noChangeArrowheads="1"/>
              </p:cNvSpPr>
              <p:nvPr/>
            </p:nvSpPr>
            <p:spPr bwMode="auto">
              <a:xfrm>
                <a:off x="5334000" y="2886722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sky blue</a:t>
                </a:r>
              </a:p>
            </p:txBody>
          </p:sp>
          <p:sp>
            <p:nvSpPr>
              <p:cNvPr id="52337" name="Rectangle 278"/>
              <p:cNvSpPr>
                <a:spLocks noChangeArrowheads="1"/>
              </p:cNvSpPr>
              <p:nvPr/>
            </p:nvSpPr>
            <p:spPr bwMode="auto">
              <a:xfrm>
                <a:off x="6934200" y="2916237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 sky blue</a:t>
                </a:r>
              </a:p>
            </p:txBody>
          </p:sp>
          <p:grpSp>
            <p:nvGrpSpPr>
              <p:cNvPr id="52338" name="Group 446"/>
              <p:cNvGrpSpPr>
                <a:grpSpLocks/>
              </p:cNvGrpSpPr>
              <p:nvPr/>
            </p:nvGrpSpPr>
            <p:grpSpPr bwMode="auto">
              <a:xfrm>
                <a:off x="4809478" y="2590800"/>
                <a:ext cx="380490" cy="836966"/>
                <a:chOff x="5061324" y="762000"/>
                <a:chExt cx="380490" cy="836966"/>
              </a:xfrm>
            </p:grpSpPr>
            <p:grpSp>
              <p:nvGrpSpPr>
                <p:cNvPr id="49330" name="Group 26"/>
                <p:cNvGrpSpPr>
                  <a:grpSpLocks/>
                </p:cNvGrpSpPr>
                <p:nvPr/>
              </p:nvGrpSpPr>
              <p:grpSpPr bwMode="auto">
                <a:xfrm>
                  <a:off x="5061324" y="762000"/>
                  <a:ext cx="367732" cy="827012"/>
                  <a:chOff x="589" y="532"/>
                  <a:chExt cx="1009" cy="2326"/>
                </a:xfrm>
                <a:solidFill>
                  <a:schemeClr val="tx1">
                    <a:lumMod val="65000"/>
                  </a:schemeClr>
                </a:solidFill>
              </p:grpSpPr>
              <p:grpSp>
                <p:nvGrpSpPr>
                  <p:cNvPr id="49331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460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1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2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3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4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5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49340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467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68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69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70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49345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58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59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49359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56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57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52340" name="Oval 45"/>
                <p:cNvSpPr>
                  <a:spLocks noChangeArrowheads="1"/>
                </p:cNvSpPr>
                <p:nvPr/>
              </p:nvSpPr>
              <p:spPr bwMode="auto">
                <a:xfrm>
                  <a:off x="5246832" y="931242"/>
                  <a:ext cx="72162" cy="263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2341" name="Freeform 46"/>
                <p:cNvSpPr>
                  <a:spLocks noChangeAspect="1"/>
                </p:cNvSpPr>
                <p:nvPr/>
              </p:nvSpPr>
              <p:spPr bwMode="auto">
                <a:xfrm>
                  <a:off x="5165923" y="1465635"/>
                  <a:ext cx="162546" cy="133331"/>
                </a:xfrm>
                <a:custGeom>
                  <a:avLst/>
                  <a:gdLst>
                    <a:gd name="T0" fmla="*/ 2147483647 w 446"/>
                    <a:gd name="T1" fmla="*/ 2147483647 h 375"/>
                    <a:gd name="T2" fmla="*/ 2147483647 w 446"/>
                    <a:gd name="T3" fmla="*/ 2147483647 h 375"/>
                    <a:gd name="T4" fmla="*/ 2147483647 w 446"/>
                    <a:gd name="T5" fmla="*/ 2147483647 h 375"/>
                    <a:gd name="T6" fmla="*/ 2147483647 w 446"/>
                    <a:gd name="T7" fmla="*/ 0 h 375"/>
                    <a:gd name="T8" fmla="*/ 2147483647 w 446"/>
                    <a:gd name="T9" fmla="*/ 0 h 375"/>
                    <a:gd name="T10" fmla="*/ 2147483647 w 446"/>
                    <a:gd name="T11" fmla="*/ 2147483647 h 375"/>
                    <a:gd name="T12" fmla="*/ 2147483647 w 446"/>
                    <a:gd name="T13" fmla="*/ 2147483647 h 375"/>
                    <a:gd name="T14" fmla="*/ 0 w 446"/>
                    <a:gd name="T15" fmla="*/ 2147483647 h 375"/>
                    <a:gd name="T16" fmla="*/ 2147483647 w 446"/>
                    <a:gd name="T17" fmla="*/ 2147483647 h 375"/>
                    <a:gd name="T18" fmla="*/ 2147483647 w 446"/>
                    <a:gd name="T19" fmla="*/ 2147483647 h 375"/>
                    <a:gd name="T20" fmla="*/ 2147483647 w 446"/>
                    <a:gd name="T21" fmla="*/ 2147483647 h 375"/>
                    <a:gd name="T22" fmla="*/ 2147483647 w 446"/>
                    <a:gd name="T23" fmla="*/ 2147483647 h 375"/>
                    <a:gd name="T24" fmla="*/ 2147483647 w 446"/>
                    <a:gd name="T25" fmla="*/ 2147483647 h 375"/>
                    <a:gd name="T26" fmla="*/ 2147483647 w 446"/>
                    <a:gd name="T27" fmla="*/ 2147483647 h 375"/>
                    <a:gd name="T28" fmla="*/ 2147483647 w 446"/>
                    <a:gd name="T29" fmla="*/ 2147483647 h 375"/>
                    <a:gd name="T30" fmla="*/ 2147483647 w 446"/>
                    <a:gd name="T31" fmla="*/ 2147483647 h 375"/>
                    <a:gd name="T32" fmla="*/ 2147483647 w 446"/>
                    <a:gd name="T33" fmla="*/ 2147483647 h 375"/>
                    <a:gd name="T34" fmla="*/ 2147483647 w 446"/>
                    <a:gd name="T35" fmla="*/ 2147483647 h 375"/>
                    <a:gd name="T36" fmla="*/ 2147483647 w 446"/>
                    <a:gd name="T37" fmla="*/ 2147483647 h 375"/>
                    <a:gd name="T38" fmla="*/ 2147483647 w 446"/>
                    <a:gd name="T39" fmla="*/ 2147483647 h 375"/>
                    <a:gd name="T40" fmla="*/ 2147483647 w 446"/>
                    <a:gd name="T41" fmla="*/ 2147483647 h 375"/>
                    <a:gd name="T42" fmla="*/ 2147483647 w 446"/>
                    <a:gd name="T43" fmla="*/ 2147483647 h 375"/>
                    <a:gd name="T44" fmla="*/ 2147483647 w 446"/>
                    <a:gd name="T45" fmla="*/ 2147483647 h 375"/>
                    <a:gd name="T46" fmla="*/ 2147483647 w 446"/>
                    <a:gd name="T47" fmla="*/ 2147483647 h 375"/>
                    <a:gd name="T48" fmla="*/ 2147483647 w 446"/>
                    <a:gd name="T49" fmla="*/ 2147483647 h 375"/>
                    <a:gd name="T50" fmla="*/ 2147483647 w 446"/>
                    <a:gd name="T51" fmla="*/ 2147483647 h 375"/>
                    <a:gd name="T52" fmla="*/ 2147483647 w 446"/>
                    <a:gd name="T53" fmla="*/ 2147483647 h 375"/>
                    <a:gd name="T54" fmla="*/ 2147483647 w 446"/>
                    <a:gd name="T55" fmla="*/ 2147483647 h 375"/>
                    <a:gd name="T56" fmla="*/ 2147483647 w 446"/>
                    <a:gd name="T57" fmla="*/ 2147483647 h 375"/>
                    <a:gd name="T58" fmla="*/ 2147483647 w 446"/>
                    <a:gd name="T59" fmla="*/ 2147483647 h 375"/>
                    <a:gd name="T60" fmla="*/ 2147483647 w 446"/>
                    <a:gd name="T61" fmla="*/ 2147483647 h 375"/>
                    <a:gd name="T62" fmla="*/ 2147483647 w 446"/>
                    <a:gd name="T63" fmla="*/ 2147483647 h 375"/>
                    <a:gd name="T64" fmla="*/ 2147483647 w 446"/>
                    <a:gd name="T65" fmla="*/ 2147483647 h 375"/>
                    <a:gd name="T66" fmla="*/ 2147483647 w 446"/>
                    <a:gd name="T67" fmla="*/ 2147483647 h 375"/>
                    <a:gd name="T68" fmla="*/ 2147483647 w 446"/>
                    <a:gd name="T69" fmla="*/ 2147483647 h 375"/>
                    <a:gd name="T70" fmla="*/ 2147483647 w 446"/>
                    <a:gd name="T71" fmla="*/ 2147483647 h 375"/>
                    <a:gd name="T72" fmla="*/ 2147483647 w 446"/>
                    <a:gd name="T73" fmla="*/ 2147483647 h 375"/>
                    <a:gd name="T74" fmla="*/ 2147483647 w 446"/>
                    <a:gd name="T75" fmla="*/ 2147483647 h 375"/>
                    <a:gd name="T76" fmla="*/ 2147483647 w 446"/>
                    <a:gd name="T77" fmla="*/ 2147483647 h 375"/>
                    <a:gd name="T78" fmla="*/ 2147483647 w 446"/>
                    <a:gd name="T79" fmla="*/ 214748364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2" name="Freeform 47"/>
                <p:cNvSpPr>
                  <a:spLocks/>
                </p:cNvSpPr>
                <p:nvPr/>
              </p:nvSpPr>
              <p:spPr bwMode="auto">
                <a:xfrm>
                  <a:off x="5270521" y="1414435"/>
                  <a:ext cx="171293" cy="113776"/>
                </a:xfrm>
                <a:custGeom>
                  <a:avLst/>
                  <a:gdLst>
                    <a:gd name="T0" fmla="*/ 2147483647 w 470"/>
                    <a:gd name="T1" fmla="*/ 0 h 320"/>
                    <a:gd name="T2" fmla="*/ 2147483647 w 470"/>
                    <a:gd name="T3" fmla="*/ 2147483647 h 320"/>
                    <a:gd name="T4" fmla="*/ 2147483647 w 470"/>
                    <a:gd name="T5" fmla="*/ 2147483647 h 320"/>
                    <a:gd name="T6" fmla="*/ 0 w 470"/>
                    <a:gd name="T7" fmla="*/ 2147483647 h 320"/>
                    <a:gd name="T8" fmla="*/ 2147483647 w 470"/>
                    <a:gd name="T9" fmla="*/ 2147483647 h 320"/>
                    <a:gd name="T10" fmla="*/ 2147483647 w 470"/>
                    <a:gd name="T11" fmla="*/ 2147483647 h 320"/>
                    <a:gd name="T12" fmla="*/ 2147483647 w 470"/>
                    <a:gd name="T13" fmla="*/ 2147483647 h 320"/>
                    <a:gd name="T14" fmla="*/ 2147483647 w 470"/>
                    <a:gd name="T15" fmla="*/ 2147483647 h 320"/>
                    <a:gd name="T16" fmla="*/ 2147483647 w 470"/>
                    <a:gd name="T17" fmla="*/ 2147483647 h 320"/>
                    <a:gd name="T18" fmla="*/ 2147483647 w 470"/>
                    <a:gd name="T19" fmla="*/ 2147483647 h 320"/>
                    <a:gd name="T20" fmla="*/ 2147483647 w 470"/>
                    <a:gd name="T21" fmla="*/ 2147483647 h 320"/>
                    <a:gd name="T22" fmla="*/ 2147483647 w 470"/>
                    <a:gd name="T23" fmla="*/ 2147483647 h 320"/>
                    <a:gd name="T24" fmla="*/ 2147483647 w 470"/>
                    <a:gd name="T25" fmla="*/ 2147483647 h 320"/>
                    <a:gd name="T26" fmla="*/ 2147483647 w 470"/>
                    <a:gd name="T27" fmla="*/ 2147483647 h 320"/>
                    <a:gd name="T28" fmla="*/ 2147483647 w 470"/>
                    <a:gd name="T29" fmla="*/ 2147483647 h 320"/>
                    <a:gd name="T30" fmla="*/ 2147483647 w 470"/>
                    <a:gd name="T31" fmla="*/ 2147483647 h 320"/>
                    <a:gd name="T32" fmla="*/ 2147483647 w 470"/>
                    <a:gd name="T33" fmla="*/ 2147483647 h 320"/>
                    <a:gd name="T34" fmla="*/ 2147483647 w 470"/>
                    <a:gd name="T35" fmla="*/ 2147483647 h 320"/>
                    <a:gd name="T36" fmla="*/ 2147483647 w 470"/>
                    <a:gd name="T37" fmla="*/ 2147483647 h 320"/>
                    <a:gd name="T38" fmla="*/ 2147483647 w 470"/>
                    <a:gd name="T39" fmla="*/ 2147483647 h 320"/>
                    <a:gd name="T40" fmla="*/ 2147483647 w 470"/>
                    <a:gd name="T41" fmla="*/ 2147483647 h 320"/>
                    <a:gd name="T42" fmla="*/ 2147483647 w 470"/>
                    <a:gd name="T43" fmla="*/ 2147483647 h 320"/>
                    <a:gd name="T44" fmla="*/ 2147483647 w 470"/>
                    <a:gd name="T45" fmla="*/ 2147483647 h 320"/>
                    <a:gd name="T46" fmla="*/ 2147483647 w 470"/>
                    <a:gd name="T47" fmla="*/ 2147483647 h 320"/>
                    <a:gd name="T48" fmla="*/ 2147483647 w 470"/>
                    <a:gd name="T49" fmla="*/ 2147483647 h 320"/>
                    <a:gd name="T50" fmla="*/ 2147483647 w 470"/>
                    <a:gd name="T51" fmla="*/ 2147483647 h 320"/>
                    <a:gd name="T52" fmla="*/ 2147483647 w 470"/>
                    <a:gd name="T53" fmla="*/ 2147483647 h 320"/>
                    <a:gd name="T54" fmla="*/ 2147483647 w 470"/>
                    <a:gd name="T55" fmla="*/ 2147483647 h 320"/>
                    <a:gd name="T56" fmla="*/ 2147483647 w 470"/>
                    <a:gd name="T57" fmla="*/ 2147483647 h 320"/>
                    <a:gd name="T58" fmla="*/ 2147483647 w 470"/>
                    <a:gd name="T59" fmla="*/ 2147483647 h 320"/>
                    <a:gd name="T60" fmla="*/ 2147483647 w 470"/>
                    <a:gd name="T61" fmla="*/ 2147483647 h 320"/>
                    <a:gd name="T62" fmla="*/ 2147483647 w 470"/>
                    <a:gd name="T63" fmla="*/ 2147483647 h 320"/>
                    <a:gd name="T64" fmla="*/ 2147483647 w 470"/>
                    <a:gd name="T65" fmla="*/ 2147483647 h 320"/>
                    <a:gd name="T66" fmla="*/ 2147483647 w 470"/>
                    <a:gd name="T67" fmla="*/ 2147483647 h 320"/>
                    <a:gd name="T68" fmla="*/ 2147483647 w 470"/>
                    <a:gd name="T69" fmla="*/ 2147483647 h 320"/>
                    <a:gd name="T70" fmla="*/ 2147483647 w 470"/>
                    <a:gd name="T71" fmla="*/ 2147483647 h 320"/>
                    <a:gd name="T72" fmla="*/ 2147483647 w 470"/>
                    <a:gd name="T73" fmla="*/ 2147483647 h 320"/>
                    <a:gd name="T74" fmla="*/ 2147483647 w 470"/>
                    <a:gd name="T75" fmla="*/ 2147483647 h 320"/>
                    <a:gd name="T76" fmla="*/ 2147483647 w 470"/>
                    <a:gd name="T77" fmla="*/ 2147483647 h 320"/>
                    <a:gd name="T78" fmla="*/ 2147483647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3" name="Rectangle 153"/>
                <p:cNvSpPr>
                  <a:spLocks noChangeArrowheads="1"/>
                </p:cNvSpPr>
                <p:nvPr/>
              </p:nvSpPr>
              <p:spPr bwMode="auto">
                <a:xfrm flipH="1">
                  <a:off x="5125529" y="971607"/>
                  <a:ext cx="248929" cy="2462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2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grpSp>
          <p:nvGrpSpPr>
            <p:cNvPr id="52327" name="Group 470"/>
            <p:cNvGrpSpPr>
              <a:grpSpLocks/>
            </p:cNvGrpSpPr>
            <p:nvPr/>
          </p:nvGrpSpPr>
          <p:grpSpPr bwMode="auto">
            <a:xfrm>
              <a:off x="6508810" y="1901298"/>
              <a:ext cx="446966" cy="1524000"/>
              <a:chOff x="8096435" y="1905000"/>
              <a:chExt cx="446966" cy="1524000"/>
            </a:xfrm>
          </p:grpSpPr>
          <p:sp>
            <p:nvSpPr>
              <p:cNvPr id="52328" name="Freeform 471"/>
              <p:cNvSpPr>
                <a:spLocks/>
              </p:cNvSpPr>
              <p:nvPr/>
            </p:nvSpPr>
            <p:spPr bwMode="auto">
              <a:xfrm>
                <a:off x="8096435" y="2059619"/>
                <a:ext cx="282606" cy="1145220"/>
              </a:xfrm>
              <a:custGeom>
                <a:avLst/>
                <a:gdLst>
                  <a:gd name="T0" fmla="*/ 0 w 282606"/>
                  <a:gd name="T1" fmla="*/ 0 h 1145220"/>
                  <a:gd name="T2" fmla="*/ 275208 w 282606"/>
                  <a:gd name="T3" fmla="*/ 585927 h 1145220"/>
                  <a:gd name="T4" fmla="*/ 44388 w 282606"/>
                  <a:gd name="T5" fmla="*/ 1145220 h 1145220"/>
                  <a:gd name="T6" fmla="*/ 0 60000 65536"/>
                  <a:gd name="T7" fmla="*/ 0 60000 65536"/>
                  <a:gd name="T8" fmla="*/ 0 60000 65536"/>
                  <a:gd name="T9" fmla="*/ 0 w 282606"/>
                  <a:gd name="T10" fmla="*/ 0 h 1145220"/>
                  <a:gd name="T11" fmla="*/ 282606 w 282606"/>
                  <a:gd name="T12" fmla="*/ 1145220 h 11452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2606" h="1145220">
                    <a:moveTo>
                      <a:pt x="0" y="0"/>
                    </a:moveTo>
                    <a:cubicBezTo>
                      <a:pt x="133905" y="197528"/>
                      <a:pt x="267810" y="395057"/>
                      <a:pt x="275208" y="585927"/>
                    </a:cubicBezTo>
                    <a:cubicBezTo>
                      <a:pt x="282606" y="776797"/>
                      <a:pt x="163497" y="961008"/>
                      <a:pt x="44388" y="114522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3" name="Freeform 472"/>
              <p:cNvSpPr/>
              <p:nvPr/>
            </p:nvSpPr>
            <p:spPr bwMode="auto">
              <a:xfrm>
                <a:off x="8153278" y="1905527"/>
                <a:ext cx="390470" cy="15239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74" name="Freeform 473"/>
              <p:cNvSpPr/>
              <p:nvPr/>
            </p:nvSpPr>
            <p:spPr bwMode="auto">
              <a:xfrm>
                <a:off x="8153278" y="2013477"/>
                <a:ext cx="304757" cy="12953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</p:grpSp>
      </p:grpSp>
      <p:sp>
        <p:nvSpPr>
          <p:cNvPr id="477" name="AutoShape 23"/>
          <p:cNvSpPr>
            <a:spLocks noChangeArrowheads="1"/>
          </p:cNvSpPr>
          <p:nvPr/>
        </p:nvSpPr>
        <p:spPr bwMode="auto">
          <a:xfrm>
            <a:off x="5957888" y="6113463"/>
            <a:ext cx="2576512" cy="476250"/>
          </a:xfrm>
          <a:prstGeom prst="wedgeRoundRectCallout">
            <a:avLst>
              <a:gd name="adj1" fmla="val -33898"/>
              <a:gd name="adj2" fmla="val -1095366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No, I don’t know.</a:t>
            </a:r>
          </a:p>
        </p:txBody>
      </p:sp>
      <p:sp>
        <p:nvSpPr>
          <p:cNvPr id="479" name="AutoShape 48"/>
          <p:cNvSpPr>
            <a:spLocks noChangeArrowheads="1"/>
          </p:cNvSpPr>
          <p:nvPr/>
        </p:nvSpPr>
        <p:spPr bwMode="auto">
          <a:xfrm>
            <a:off x="1293813" y="5562600"/>
            <a:ext cx="5868987" cy="460375"/>
          </a:xfrm>
          <a:prstGeom prst="wedgeRoundRectCallout">
            <a:avLst>
              <a:gd name="adj1" fmla="val -56097"/>
              <a:gd name="adj2" fmla="val -45561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52291" name="Group 250"/>
          <p:cNvGrpSpPr>
            <a:grpSpLocks/>
          </p:cNvGrpSpPr>
          <p:nvPr/>
        </p:nvGrpSpPr>
        <p:grpSpPr bwMode="auto">
          <a:xfrm>
            <a:off x="6172200" y="533400"/>
            <a:ext cx="381000" cy="836613"/>
            <a:chOff x="6714470" y="1981180"/>
            <a:chExt cx="381000" cy="836609"/>
          </a:xfrm>
        </p:grpSpPr>
        <p:sp>
          <p:nvSpPr>
            <p:cNvPr id="52298" name="Oval 45"/>
            <p:cNvSpPr>
              <a:spLocks noChangeArrowheads="1"/>
            </p:cNvSpPr>
            <p:nvPr/>
          </p:nvSpPr>
          <p:spPr bwMode="auto">
            <a:xfrm>
              <a:off x="6811880" y="2161853"/>
              <a:ext cx="72094" cy="262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2299" name="Group 316"/>
            <p:cNvGrpSpPr>
              <a:grpSpLocks/>
            </p:cNvGrpSpPr>
            <p:nvPr/>
          </p:nvGrpSpPr>
          <p:grpSpPr bwMode="auto">
            <a:xfrm>
              <a:off x="6714468" y="1981178"/>
              <a:ext cx="381000" cy="836609"/>
              <a:chOff x="610319" y="2287413"/>
              <a:chExt cx="380272" cy="836779"/>
            </a:xfrm>
          </p:grpSpPr>
          <p:grpSp>
            <p:nvGrpSpPr>
              <p:cNvPr id="52300" name="Group 24"/>
              <p:cNvGrpSpPr>
                <a:grpSpLocks/>
              </p:cNvGrpSpPr>
              <p:nvPr/>
            </p:nvGrpSpPr>
            <p:grpSpPr bwMode="auto">
              <a:xfrm>
                <a:off x="610319" y="2287413"/>
                <a:ext cx="380272" cy="836779"/>
                <a:chOff x="866" y="469"/>
                <a:chExt cx="1044" cy="2354"/>
              </a:xfrm>
            </p:grpSpPr>
            <p:grpSp>
              <p:nvGrpSpPr>
                <p:cNvPr id="52302" name="Group 25"/>
                <p:cNvGrpSpPr>
                  <a:grpSpLocks/>
                </p:cNvGrpSpPr>
                <p:nvPr/>
              </p:nvGrpSpPr>
              <p:grpSpPr bwMode="auto">
                <a:xfrm>
                  <a:off x="866" y="469"/>
                  <a:ext cx="1009" cy="2326"/>
                  <a:chOff x="589" y="532"/>
                  <a:chExt cx="1009" cy="2326"/>
                </a:xfrm>
              </p:grpSpPr>
              <p:grpSp>
                <p:nvGrpSpPr>
                  <p:cNvPr id="52305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52307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1151" y="1104"/>
                      <a:chExt cx="686" cy="1741"/>
                    </a:xfrm>
                  </p:grpSpPr>
                  <p:sp>
                    <p:nvSpPr>
                      <p:cNvPr id="52314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315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316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317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318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2319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2320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2321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322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323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2324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2308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2312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2313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2309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2310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2311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2306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2303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4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301" name="Rectangle 270"/>
              <p:cNvSpPr>
                <a:spLocks noChangeArrowheads="1"/>
              </p:cNvSpPr>
              <p:nvPr/>
            </p:nvSpPr>
            <p:spPr bwMode="auto">
              <a:xfrm flipH="1">
                <a:off x="674492" y="2496979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1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49370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52296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97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9371" name="Group 198"/>
          <p:cNvGrpSpPr>
            <a:grpSpLocks/>
          </p:cNvGrpSpPr>
          <p:nvPr/>
        </p:nvGrpSpPr>
        <p:grpSpPr bwMode="auto">
          <a:xfrm>
            <a:off x="5562600" y="1076325"/>
            <a:ext cx="1093788" cy="1541463"/>
            <a:chOff x="7086600" y="1084556"/>
            <a:chExt cx="1093434" cy="1541756"/>
          </a:xfrm>
        </p:grpSpPr>
        <p:cxnSp>
          <p:nvCxnSpPr>
            <p:cNvPr id="52294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95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" grpId="0" animBg="1"/>
      <p:bldP spid="479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Oval 9"/>
          <p:cNvSpPr>
            <a:spLocks noChangeArrowheads="1"/>
          </p:cNvSpPr>
          <p:nvPr/>
        </p:nvSpPr>
        <p:spPr bwMode="auto">
          <a:xfrm>
            <a:off x="4017963" y="1333500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3251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53252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53442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3450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1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2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3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4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5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443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4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5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3446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3447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3448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3449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3253" name="Oval 9"/>
          <p:cNvSpPr>
            <a:spLocks noChangeArrowheads="1"/>
          </p:cNvSpPr>
          <p:nvPr/>
        </p:nvSpPr>
        <p:spPr bwMode="auto">
          <a:xfrm>
            <a:off x="889000" y="1330325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3254" name="Oval 9"/>
          <p:cNvSpPr>
            <a:spLocks noChangeArrowheads="1"/>
          </p:cNvSpPr>
          <p:nvPr/>
        </p:nvSpPr>
        <p:spPr bwMode="auto">
          <a:xfrm>
            <a:off x="5583238" y="1338263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3255" name="Oval 9"/>
          <p:cNvSpPr>
            <a:spLocks noChangeArrowheads="1"/>
          </p:cNvSpPr>
          <p:nvPr/>
        </p:nvSpPr>
        <p:spPr bwMode="auto">
          <a:xfrm>
            <a:off x="2452688" y="1328738"/>
            <a:ext cx="990600" cy="990600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3256" name="Oval 9"/>
          <p:cNvSpPr>
            <a:spLocks noChangeArrowheads="1"/>
          </p:cNvSpPr>
          <p:nvPr/>
        </p:nvSpPr>
        <p:spPr bwMode="auto">
          <a:xfrm>
            <a:off x="7146925" y="1344613"/>
            <a:ext cx="990600" cy="989012"/>
          </a:xfrm>
          <a:prstGeom prst="ellips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53257" name="Text Box 10"/>
          <p:cNvSpPr txBox="1">
            <a:spLocks noChangeArrowheads="1"/>
          </p:cNvSpPr>
          <p:nvPr/>
        </p:nvSpPr>
        <p:spPr bwMode="auto">
          <a:xfrm>
            <a:off x="1246188" y="118586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622425" y="13382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3259" name="Text Box 12"/>
          <p:cNvSpPr txBox="1">
            <a:spLocks noChangeArrowheads="1"/>
          </p:cNvSpPr>
          <p:nvPr/>
        </p:nvSpPr>
        <p:spPr bwMode="auto">
          <a:xfrm>
            <a:off x="1758950" y="16843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1273175" y="21891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3261" name="Text Box 14"/>
          <p:cNvSpPr txBox="1">
            <a:spLocks noChangeArrowheads="1"/>
          </p:cNvSpPr>
          <p:nvPr/>
        </p:nvSpPr>
        <p:spPr bwMode="auto">
          <a:xfrm>
            <a:off x="762000" y="167798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904875" y="20494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3263" name="Text Box 16"/>
          <p:cNvSpPr txBox="1">
            <a:spLocks noChangeArrowheads="1"/>
          </p:cNvSpPr>
          <p:nvPr/>
        </p:nvSpPr>
        <p:spPr bwMode="auto">
          <a:xfrm>
            <a:off x="889000" y="1363663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1625600" y="20272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3265" name="Freeform 43"/>
          <p:cNvSpPr>
            <a:spLocks/>
          </p:cNvSpPr>
          <p:nvPr/>
        </p:nvSpPr>
        <p:spPr bwMode="auto">
          <a:xfrm>
            <a:off x="1319213" y="1393825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2" name="Freeform 43"/>
          <p:cNvSpPr>
            <a:spLocks/>
          </p:cNvSpPr>
          <p:nvPr/>
        </p:nvSpPr>
        <p:spPr bwMode="auto">
          <a:xfrm>
            <a:off x="1587500" y="1504950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03" name="Freeform 43"/>
          <p:cNvSpPr>
            <a:spLocks/>
          </p:cNvSpPr>
          <p:nvPr/>
        </p:nvSpPr>
        <p:spPr bwMode="auto">
          <a:xfrm>
            <a:off x="1700213" y="1747838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 cmpd="sng">
            <a:solidFill>
              <a:schemeClr val="accent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53268" name="Freeform 43"/>
          <p:cNvSpPr>
            <a:spLocks/>
          </p:cNvSpPr>
          <p:nvPr/>
        </p:nvSpPr>
        <p:spPr bwMode="auto">
          <a:xfrm>
            <a:off x="1595438" y="2020888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2"/>
          </a:solidFill>
          <a:ln w="25400" cap="flat" cmpd="sng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269" name="Text Box 10"/>
          <p:cNvSpPr txBox="1">
            <a:spLocks noChangeArrowheads="1"/>
          </p:cNvSpPr>
          <p:nvPr/>
        </p:nvSpPr>
        <p:spPr bwMode="auto">
          <a:xfrm>
            <a:off x="5940425" y="119380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3270" name="Text Box 11"/>
          <p:cNvSpPr txBox="1">
            <a:spLocks noChangeArrowheads="1"/>
          </p:cNvSpPr>
          <p:nvPr/>
        </p:nvSpPr>
        <p:spPr bwMode="auto">
          <a:xfrm>
            <a:off x="6316663" y="13462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3271" name="Text Box 12"/>
          <p:cNvSpPr txBox="1">
            <a:spLocks noChangeArrowheads="1"/>
          </p:cNvSpPr>
          <p:nvPr/>
        </p:nvSpPr>
        <p:spPr bwMode="auto">
          <a:xfrm>
            <a:off x="6453188" y="16922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3272" name="Text Box 13"/>
          <p:cNvSpPr txBox="1">
            <a:spLocks noChangeArrowheads="1"/>
          </p:cNvSpPr>
          <p:nvPr/>
        </p:nvSpPr>
        <p:spPr bwMode="auto">
          <a:xfrm>
            <a:off x="5967413" y="21971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3273" name="Text Box 14"/>
          <p:cNvSpPr txBox="1">
            <a:spLocks noChangeArrowheads="1"/>
          </p:cNvSpPr>
          <p:nvPr/>
        </p:nvSpPr>
        <p:spPr bwMode="auto">
          <a:xfrm>
            <a:off x="5456238" y="168592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3274" name="Text Box 15"/>
          <p:cNvSpPr txBox="1">
            <a:spLocks noChangeArrowheads="1"/>
          </p:cNvSpPr>
          <p:nvPr/>
        </p:nvSpPr>
        <p:spPr bwMode="auto">
          <a:xfrm>
            <a:off x="5599113" y="20574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3275" name="Text Box 16"/>
          <p:cNvSpPr txBox="1">
            <a:spLocks noChangeArrowheads="1"/>
          </p:cNvSpPr>
          <p:nvPr/>
        </p:nvSpPr>
        <p:spPr bwMode="auto">
          <a:xfrm>
            <a:off x="5583238" y="13716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3276" name="Text Box 17"/>
          <p:cNvSpPr txBox="1">
            <a:spLocks noChangeArrowheads="1"/>
          </p:cNvSpPr>
          <p:nvPr/>
        </p:nvSpPr>
        <p:spPr bwMode="auto">
          <a:xfrm>
            <a:off x="6319838" y="20351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3277" name="Freeform 43"/>
          <p:cNvSpPr>
            <a:spLocks/>
          </p:cNvSpPr>
          <p:nvPr/>
        </p:nvSpPr>
        <p:spPr bwMode="auto">
          <a:xfrm>
            <a:off x="6013450" y="1401763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22" name="Freeform 150"/>
          <p:cNvSpPr>
            <a:spLocks/>
          </p:cNvSpPr>
          <p:nvPr/>
        </p:nvSpPr>
        <p:spPr bwMode="auto">
          <a:xfrm rot="5400000">
            <a:off x="5270500" y="1644651"/>
            <a:ext cx="46037" cy="576262"/>
          </a:xfrm>
          <a:custGeom>
            <a:avLst/>
            <a:gdLst>
              <a:gd name="T0" fmla="*/ 45719 w 45719"/>
              <a:gd name="T1" fmla="*/ 0 h 1748901"/>
              <a:gd name="T2" fmla="*/ 45719 w 45719"/>
              <a:gd name="T3" fmla="*/ 189705 h 1748901"/>
              <a:gd name="T4" fmla="*/ 45719 w 45719"/>
              <a:gd name="T5" fmla="*/ 189705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tx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 anchor="ctr"/>
          <a:lstStyle/>
          <a:p>
            <a:pPr>
              <a:defRPr/>
            </a:pPr>
            <a:endParaRPr lang="en-CA"/>
          </a:p>
        </p:txBody>
      </p:sp>
      <p:grpSp>
        <p:nvGrpSpPr>
          <p:cNvPr id="53279" name="Group 445"/>
          <p:cNvGrpSpPr>
            <a:grpSpLocks/>
          </p:cNvGrpSpPr>
          <p:nvPr/>
        </p:nvGrpSpPr>
        <p:grpSpPr bwMode="auto">
          <a:xfrm>
            <a:off x="5060950" y="1017588"/>
            <a:ext cx="381000" cy="836612"/>
            <a:chOff x="5061324" y="762000"/>
            <a:chExt cx="380490" cy="836966"/>
          </a:xfrm>
        </p:grpSpPr>
        <p:grpSp>
          <p:nvGrpSpPr>
            <p:cNvPr id="5" name="Group 26"/>
            <p:cNvGrpSpPr>
              <a:grpSpLocks/>
            </p:cNvGrpSpPr>
            <p:nvPr/>
          </p:nvGrpSpPr>
          <p:grpSpPr bwMode="auto">
            <a:xfrm>
              <a:off x="5061324" y="762000"/>
              <a:ext cx="367732" cy="827012"/>
              <a:chOff x="589" y="532"/>
              <a:chExt cx="1009" cy="2326"/>
            </a:xfrm>
            <a:solidFill>
              <a:schemeClr val="tx1">
                <a:lumMod val="65000"/>
              </a:schemeClr>
            </a:solidFill>
          </p:grpSpPr>
          <p:grpSp>
            <p:nvGrpSpPr>
              <p:cNvPr id="6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435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6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7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8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39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40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7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442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3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4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445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8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433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434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9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431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432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53438" name="Oval 45"/>
            <p:cNvSpPr>
              <a:spLocks noChangeArrowheads="1"/>
            </p:cNvSpPr>
            <p:nvPr/>
          </p:nvSpPr>
          <p:spPr bwMode="auto">
            <a:xfrm>
              <a:off x="5246832" y="931242"/>
              <a:ext cx="72162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3439" name="Freeform 46"/>
            <p:cNvSpPr>
              <a:spLocks noChangeAspect="1"/>
            </p:cNvSpPr>
            <p:nvPr/>
          </p:nvSpPr>
          <p:spPr bwMode="auto">
            <a:xfrm>
              <a:off x="5165923" y="1465635"/>
              <a:ext cx="162546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0" name="Freeform 47"/>
            <p:cNvSpPr>
              <a:spLocks/>
            </p:cNvSpPr>
            <p:nvPr/>
          </p:nvSpPr>
          <p:spPr bwMode="auto">
            <a:xfrm>
              <a:off x="5270521" y="1414435"/>
              <a:ext cx="17129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1" name="Rectangle 153"/>
            <p:cNvSpPr>
              <a:spLocks noChangeArrowheads="1"/>
            </p:cNvSpPr>
            <p:nvPr/>
          </p:nvSpPr>
          <p:spPr bwMode="auto">
            <a:xfrm flipH="1">
              <a:off x="5125529" y="971607"/>
              <a:ext cx="248929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2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53280" name="Text Box 10"/>
          <p:cNvSpPr txBox="1">
            <a:spLocks noChangeArrowheads="1"/>
          </p:cNvSpPr>
          <p:nvPr/>
        </p:nvSpPr>
        <p:spPr bwMode="auto">
          <a:xfrm>
            <a:off x="2809875" y="118427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3281" name="Text Box 11"/>
          <p:cNvSpPr txBox="1">
            <a:spLocks noChangeArrowheads="1"/>
          </p:cNvSpPr>
          <p:nvPr/>
        </p:nvSpPr>
        <p:spPr bwMode="auto">
          <a:xfrm>
            <a:off x="3186113" y="13366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3282" name="Text Box 12"/>
          <p:cNvSpPr txBox="1">
            <a:spLocks noChangeArrowheads="1"/>
          </p:cNvSpPr>
          <p:nvPr/>
        </p:nvSpPr>
        <p:spPr bwMode="auto">
          <a:xfrm>
            <a:off x="3322638" y="16827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3283" name="Text Box 13"/>
          <p:cNvSpPr txBox="1">
            <a:spLocks noChangeArrowheads="1"/>
          </p:cNvSpPr>
          <p:nvPr/>
        </p:nvSpPr>
        <p:spPr bwMode="auto">
          <a:xfrm>
            <a:off x="2836863" y="21875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3284" name="Text Box 14"/>
          <p:cNvSpPr txBox="1">
            <a:spLocks noChangeArrowheads="1"/>
          </p:cNvSpPr>
          <p:nvPr/>
        </p:nvSpPr>
        <p:spPr bwMode="auto">
          <a:xfrm>
            <a:off x="2325688" y="167640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3285" name="Text Box 15"/>
          <p:cNvSpPr txBox="1">
            <a:spLocks noChangeArrowheads="1"/>
          </p:cNvSpPr>
          <p:nvPr/>
        </p:nvSpPr>
        <p:spPr bwMode="auto">
          <a:xfrm>
            <a:off x="2468563" y="20478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3286" name="Text Box 16"/>
          <p:cNvSpPr txBox="1">
            <a:spLocks noChangeArrowheads="1"/>
          </p:cNvSpPr>
          <p:nvPr/>
        </p:nvSpPr>
        <p:spPr bwMode="auto">
          <a:xfrm>
            <a:off x="2452688" y="1362075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3287" name="Text Box 17"/>
          <p:cNvSpPr txBox="1">
            <a:spLocks noChangeArrowheads="1"/>
          </p:cNvSpPr>
          <p:nvPr/>
        </p:nvSpPr>
        <p:spPr bwMode="auto">
          <a:xfrm>
            <a:off x="3189288" y="20256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3288" name="Freeform 43"/>
          <p:cNvSpPr>
            <a:spLocks/>
          </p:cNvSpPr>
          <p:nvPr/>
        </p:nvSpPr>
        <p:spPr bwMode="auto">
          <a:xfrm>
            <a:off x="2882900" y="1392238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24" name="Freeform 43"/>
          <p:cNvSpPr>
            <a:spLocks/>
          </p:cNvSpPr>
          <p:nvPr/>
        </p:nvSpPr>
        <p:spPr bwMode="auto">
          <a:xfrm>
            <a:off x="3152775" y="1503363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25" name="Freeform 43"/>
          <p:cNvSpPr>
            <a:spLocks/>
          </p:cNvSpPr>
          <p:nvPr/>
        </p:nvSpPr>
        <p:spPr bwMode="auto">
          <a:xfrm>
            <a:off x="3263900" y="1746250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 cmpd="sng">
            <a:solidFill>
              <a:schemeClr val="accent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53291" name="Freeform 76"/>
          <p:cNvSpPr>
            <a:spLocks/>
          </p:cNvSpPr>
          <p:nvPr/>
        </p:nvSpPr>
        <p:spPr bwMode="auto">
          <a:xfrm rot="5400000">
            <a:off x="2141538" y="1635125"/>
            <a:ext cx="46037" cy="576263"/>
          </a:xfrm>
          <a:custGeom>
            <a:avLst/>
            <a:gdLst>
              <a:gd name="T0" fmla="*/ 48003 w 45719"/>
              <a:gd name="T1" fmla="*/ 0 h 1748901"/>
              <a:gd name="T2" fmla="*/ 48003 w 45719"/>
              <a:gd name="T3" fmla="*/ 26 h 1748901"/>
              <a:gd name="T4" fmla="*/ 48003 w 45719"/>
              <a:gd name="T5" fmla="*/ 26 h 1748901"/>
              <a:gd name="T6" fmla="*/ 0 60000 65536"/>
              <a:gd name="T7" fmla="*/ 0 60000 65536"/>
              <a:gd name="T8" fmla="*/ 0 60000 65536"/>
              <a:gd name="T9" fmla="*/ 0 w 45719"/>
              <a:gd name="T10" fmla="*/ 0 h 1748901"/>
              <a:gd name="T11" fmla="*/ 45719 w 45719"/>
              <a:gd name="T12" fmla="*/ 1748901 h 17489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5719" h="1748901">
                <a:moveTo>
                  <a:pt x="0" y="0"/>
                </a:moveTo>
                <a:lnTo>
                  <a:pt x="0" y="1748901"/>
                </a:lnTo>
              </a:path>
            </a:pathLst>
          </a:cu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92" name="Group 247"/>
          <p:cNvGrpSpPr>
            <a:grpSpLocks/>
          </p:cNvGrpSpPr>
          <p:nvPr/>
        </p:nvGrpSpPr>
        <p:grpSpPr bwMode="auto">
          <a:xfrm>
            <a:off x="1931988" y="1973263"/>
            <a:ext cx="381000" cy="836612"/>
            <a:chOff x="1932312" y="1977673"/>
            <a:chExt cx="380133" cy="836965"/>
          </a:xfrm>
        </p:grpSpPr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1932312" y="1977673"/>
              <a:ext cx="367389" cy="827010"/>
              <a:chOff x="1151" y="1104"/>
              <a:chExt cx="686" cy="1741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411" name="Freeform 28"/>
              <p:cNvSpPr>
                <a:spLocks/>
              </p:cNvSpPr>
              <p:nvPr/>
            </p:nvSpPr>
            <p:spPr bwMode="auto">
              <a:xfrm flipH="1">
                <a:off x="1321" y="1581"/>
                <a:ext cx="304" cy="566"/>
              </a:xfrm>
              <a:custGeom>
                <a:avLst/>
                <a:gdLst>
                  <a:gd name="T0" fmla="*/ 7 w 304"/>
                  <a:gd name="T1" fmla="*/ 174 h 566"/>
                  <a:gd name="T2" fmla="*/ 18 w 304"/>
                  <a:gd name="T3" fmla="*/ 122 h 566"/>
                  <a:gd name="T4" fmla="*/ 42 w 304"/>
                  <a:gd name="T5" fmla="*/ 83 h 566"/>
                  <a:gd name="T6" fmla="*/ 81 w 304"/>
                  <a:gd name="T7" fmla="*/ 45 h 566"/>
                  <a:gd name="T8" fmla="*/ 148 w 304"/>
                  <a:gd name="T9" fmla="*/ 7 h 566"/>
                  <a:gd name="T10" fmla="*/ 205 w 304"/>
                  <a:gd name="T11" fmla="*/ 0 h 566"/>
                  <a:gd name="T12" fmla="*/ 255 w 304"/>
                  <a:gd name="T13" fmla="*/ 10 h 566"/>
                  <a:gd name="T14" fmla="*/ 290 w 304"/>
                  <a:gd name="T15" fmla="*/ 31 h 566"/>
                  <a:gd name="T16" fmla="*/ 304 w 304"/>
                  <a:gd name="T17" fmla="*/ 59 h 566"/>
                  <a:gd name="T18" fmla="*/ 304 w 304"/>
                  <a:gd name="T19" fmla="*/ 87 h 566"/>
                  <a:gd name="T20" fmla="*/ 290 w 304"/>
                  <a:gd name="T21" fmla="*/ 118 h 566"/>
                  <a:gd name="T22" fmla="*/ 262 w 304"/>
                  <a:gd name="T23" fmla="*/ 146 h 566"/>
                  <a:gd name="T24" fmla="*/ 223 w 304"/>
                  <a:gd name="T25" fmla="*/ 181 h 566"/>
                  <a:gd name="T26" fmla="*/ 201 w 304"/>
                  <a:gd name="T27" fmla="*/ 215 h 566"/>
                  <a:gd name="T28" fmla="*/ 194 w 304"/>
                  <a:gd name="T29" fmla="*/ 240 h 566"/>
                  <a:gd name="T30" fmla="*/ 194 w 304"/>
                  <a:gd name="T31" fmla="*/ 260 h 566"/>
                  <a:gd name="T32" fmla="*/ 205 w 304"/>
                  <a:gd name="T33" fmla="*/ 295 h 566"/>
                  <a:gd name="T34" fmla="*/ 230 w 304"/>
                  <a:gd name="T35" fmla="*/ 344 h 566"/>
                  <a:gd name="T36" fmla="*/ 247 w 304"/>
                  <a:gd name="T37" fmla="*/ 399 h 566"/>
                  <a:gd name="T38" fmla="*/ 251 w 304"/>
                  <a:gd name="T39" fmla="*/ 438 h 566"/>
                  <a:gd name="T40" fmla="*/ 244 w 304"/>
                  <a:gd name="T41" fmla="*/ 479 h 566"/>
                  <a:gd name="T42" fmla="*/ 233 w 304"/>
                  <a:gd name="T43" fmla="*/ 510 h 566"/>
                  <a:gd name="T44" fmla="*/ 201 w 304"/>
                  <a:gd name="T45" fmla="*/ 545 h 566"/>
                  <a:gd name="T46" fmla="*/ 173 w 304"/>
                  <a:gd name="T47" fmla="*/ 559 h 566"/>
                  <a:gd name="T48" fmla="*/ 141 w 304"/>
                  <a:gd name="T49" fmla="*/ 566 h 566"/>
                  <a:gd name="T50" fmla="*/ 113 w 304"/>
                  <a:gd name="T51" fmla="*/ 563 h 566"/>
                  <a:gd name="T52" fmla="*/ 92 w 304"/>
                  <a:gd name="T53" fmla="*/ 549 h 566"/>
                  <a:gd name="T54" fmla="*/ 67 w 304"/>
                  <a:gd name="T55" fmla="*/ 521 h 566"/>
                  <a:gd name="T56" fmla="*/ 42 w 304"/>
                  <a:gd name="T57" fmla="*/ 472 h 566"/>
                  <a:gd name="T58" fmla="*/ 14 w 304"/>
                  <a:gd name="T59" fmla="*/ 392 h 566"/>
                  <a:gd name="T60" fmla="*/ 4 w 304"/>
                  <a:gd name="T61" fmla="*/ 333 h 566"/>
                  <a:gd name="T62" fmla="*/ 0 w 304"/>
                  <a:gd name="T63" fmla="*/ 257 h 566"/>
                  <a:gd name="T64" fmla="*/ 0 w 304"/>
                  <a:gd name="T65" fmla="*/ 222 h 566"/>
                  <a:gd name="T66" fmla="*/ 7 w 304"/>
                  <a:gd name="T67" fmla="*/ 174 h 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4"/>
                  <a:gd name="T103" fmla="*/ 0 h 566"/>
                  <a:gd name="T104" fmla="*/ 304 w 304"/>
                  <a:gd name="T105" fmla="*/ 566 h 5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4" h="566">
                    <a:moveTo>
                      <a:pt x="7" y="174"/>
                    </a:moveTo>
                    <a:lnTo>
                      <a:pt x="18" y="122"/>
                    </a:lnTo>
                    <a:lnTo>
                      <a:pt x="42" y="83"/>
                    </a:lnTo>
                    <a:lnTo>
                      <a:pt x="81" y="45"/>
                    </a:lnTo>
                    <a:lnTo>
                      <a:pt x="148" y="7"/>
                    </a:lnTo>
                    <a:lnTo>
                      <a:pt x="205" y="0"/>
                    </a:lnTo>
                    <a:lnTo>
                      <a:pt x="255" y="10"/>
                    </a:lnTo>
                    <a:lnTo>
                      <a:pt x="290" y="31"/>
                    </a:lnTo>
                    <a:lnTo>
                      <a:pt x="304" y="59"/>
                    </a:lnTo>
                    <a:lnTo>
                      <a:pt x="304" y="87"/>
                    </a:lnTo>
                    <a:lnTo>
                      <a:pt x="290" y="118"/>
                    </a:lnTo>
                    <a:lnTo>
                      <a:pt x="262" y="146"/>
                    </a:lnTo>
                    <a:lnTo>
                      <a:pt x="223" y="181"/>
                    </a:lnTo>
                    <a:lnTo>
                      <a:pt x="201" y="215"/>
                    </a:lnTo>
                    <a:lnTo>
                      <a:pt x="194" y="240"/>
                    </a:lnTo>
                    <a:lnTo>
                      <a:pt x="194" y="260"/>
                    </a:lnTo>
                    <a:lnTo>
                      <a:pt x="205" y="295"/>
                    </a:lnTo>
                    <a:lnTo>
                      <a:pt x="230" y="344"/>
                    </a:lnTo>
                    <a:lnTo>
                      <a:pt x="247" y="399"/>
                    </a:lnTo>
                    <a:lnTo>
                      <a:pt x="251" y="438"/>
                    </a:lnTo>
                    <a:lnTo>
                      <a:pt x="244" y="479"/>
                    </a:lnTo>
                    <a:lnTo>
                      <a:pt x="233" y="510"/>
                    </a:lnTo>
                    <a:lnTo>
                      <a:pt x="201" y="545"/>
                    </a:lnTo>
                    <a:lnTo>
                      <a:pt x="173" y="559"/>
                    </a:lnTo>
                    <a:lnTo>
                      <a:pt x="141" y="566"/>
                    </a:lnTo>
                    <a:lnTo>
                      <a:pt x="113" y="563"/>
                    </a:lnTo>
                    <a:lnTo>
                      <a:pt x="92" y="549"/>
                    </a:lnTo>
                    <a:lnTo>
                      <a:pt x="67" y="521"/>
                    </a:lnTo>
                    <a:lnTo>
                      <a:pt x="42" y="472"/>
                    </a:lnTo>
                    <a:lnTo>
                      <a:pt x="14" y="392"/>
                    </a:lnTo>
                    <a:lnTo>
                      <a:pt x="4" y="333"/>
                    </a:lnTo>
                    <a:lnTo>
                      <a:pt x="0" y="257"/>
                    </a:lnTo>
                    <a:lnTo>
                      <a:pt x="0" y="222"/>
                    </a:lnTo>
                    <a:lnTo>
                      <a:pt x="7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2" name="Freeform 29"/>
              <p:cNvSpPr>
                <a:spLocks/>
              </p:cNvSpPr>
              <p:nvPr/>
            </p:nvSpPr>
            <p:spPr bwMode="auto">
              <a:xfrm flipH="1">
                <a:off x="1151" y="1619"/>
                <a:ext cx="249" cy="572"/>
              </a:xfrm>
              <a:custGeom>
                <a:avLst/>
                <a:gdLst>
                  <a:gd name="T0" fmla="*/ 25 w 249"/>
                  <a:gd name="T1" fmla="*/ 65 h 572"/>
                  <a:gd name="T2" fmla="*/ 7 w 249"/>
                  <a:gd name="T3" fmla="*/ 44 h 572"/>
                  <a:gd name="T4" fmla="*/ 0 w 249"/>
                  <a:gd name="T5" fmla="*/ 27 h 572"/>
                  <a:gd name="T6" fmla="*/ 11 w 249"/>
                  <a:gd name="T7" fmla="*/ 7 h 572"/>
                  <a:gd name="T8" fmla="*/ 28 w 249"/>
                  <a:gd name="T9" fmla="*/ 0 h 572"/>
                  <a:gd name="T10" fmla="*/ 60 w 249"/>
                  <a:gd name="T11" fmla="*/ 0 h 572"/>
                  <a:gd name="T12" fmla="*/ 96 w 249"/>
                  <a:gd name="T13" fmla="*/ 24 h 572"/>
                  <a:gd name="T14" fmla="*/ 132 w 249"/>
                  <a:gd name="T15" fmla="*/ 61 h 572"/>
                  <a:gd name="T16" fmla="*/ 192 w 249"/>
                  <a:gd name="T17" fmla="*/ 140 h 572"/>
                  <a:gd name="T18" fmla="*/ 231 w 249"/>
                  <a:gd name="T19" fmla="*/ 204 h 572"/>
                  <a:gd name="T20" fmla="*/ 249 w 249"/>
                  <a:gd name="T21" fmla="*/ 255 h 572"/>
                  <a:gd name="T22" fmla="*/ 245 w 249"/>
                  <a:gd name="T23" fmla="*/ 283 h 572"/>
                  <a:gd name="T24" fmla="*/ 224 w 249"/>
                  <a:gd name="T25" fmla="*/ 320 h 572"/>
                  <a:gd name="T26" fmla="*/ 181 w 249"/>
                  <a:gd name="T27" fmla="*/ 347 h 572"/>
                  <a:gd name="T28" fmla="*/ 110 w 249"/>
                  <a:gd name="T29" fmla="*/ 371 h 572"/>
                  <a:gd name="T30" fmla="*/ 75 w 249"/>
                  <a:gd name="T31" fmla="*/ 395 h 572"/>
                  <a:gd name="T32" fmla="*/ 60 w 249"/>
                  <a:gd name="T33" fmla="*/ 415 h 572"/>
                  <a:gd name="T34" fmla="*/ 68 w 249"/>
                  <a:gd name="T35" fmla="*/ 436 h 572"/>
                  <a:gd name="T36" fmla="*/ 107 w 249"/>
                  <a:gd name="T37" fmla="*/ 456 h 572"/>
                  <a:gd name="T38" fmla="*/ 139 w 249"/>
                  <a:gd name="T39" fmla="*/ 497 h 572"/>
                  <a:gd name="T40" fmla="*/ 153 w 249"/>
                  <a:gd name="T41" fmla="*/ 538 h 572"/>
                  <a:gd name="T42" fmla="*/ 149 w 249"/>
                  <a:gd name="T43" fmla="*/ 558 h 572"/>
                  <a:gd name="T44" fmla="*/ 117 w 249"/>
                  <a:gd name="T45" fmla="*/ 572 h 572"/>
                  <a:gd name="T46" fmla="*/ 107 w 249"/>
                  <a:gd name="T47" fmla="*/ 572 h 572"/>
                  <a:gd name="T48" fmla="*/ 92 w 249"/>
                  <a:gd name="T49" fmla="*/ 535 h 572"/>
                  <a:gd name="T50" fmla="*/ 85 w 249"/>
                  <a:gd name="T51" fmla="*/ 494 h 572"/>
                  <a:gd name="T52" fmla="*/ 64 w 249"/>
                  <a:gd name="T53" fmla="*/ 463 h 572"/>
                  <a:gd name="T54" fmla="*/ 32 w 249"/>
                  <a:gd name="T55" fmla="*/ 446 h 572"/>
                  <a:gd name="T56" fmla="*/ 21 w 249"/>
                  <a:gd name="T57" fmla="*/ 426 h 572"/>
                  <a:gd name="T58" fmla="*/ 25 w 249"/>
                  <a:gd name="T59" fmla="*/ 405 h 572"/>
                  <a:gd name="T60" fmla="*/ 53 w 249"/>
                  <a:gd name="T61" fmla="*/ 371 h 572"/>
                  <a:gd name="T62" fmla="*/ 107 w 249"/>
                  <a:gd name="T63" fmla="*/ 351 h 572"/>
                  <a:gd name="T64" fmla="*/ 157 w 249"/>
                  <a:gd name="T65" fmla="*/ 320 h 572"/>
                  <a:gd name="T66" fmla="*/ 196 w 249"/>
                  <a:gd name="T67" fmla="*/ 286 h 572"/>
                  <a:gd name="T68" fmla="*/ 210 w 249"/>
                  <a:gd name="T69" fmla="*/ 252 h 572"/>
                  <a:gd name="T70" fmla="*/ 206 w 249"/>
                  <a:gd name="T71" fmla="*/ 238 h 572"/>
                  <a:gd name="T72" fmla="*/ 189 w 249"/>
                  <a:gd name="T73" fmla="*/ 208 h 572"/>
                  <a:gd name="T74" fmla="*/ 157 w 249"/>
                  <a:gd name="T75" fmla="*/ 163 h 572"/>
                  <a:gd name="T76" fmla="*/ 121 w 249"/>
                  <a:gd name="T77" fmla="*/ 136 h 572"/>
                  <a:gd name="T78" fmla="*/ 82 w 249"/>
                  <a:gd name="T79" fmla="*/ 106 h 572"/>
                  <a:gd name="T80" fmla="*/ 53 w 249"/>
                  <a:gd name="T81" fmla="*/ 89 h 572"/>
                  <a:gd name="T82" fmla="*/ 25 w 249"/>
                  <a:gd name="T83" fmla="*/ 65 h 5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9"/>
                  <a:gd name="T127" fmla="*/ 0 h 572"/>
                  <a:gd name="T128" fmla="*/ 249 w 249"/>
                  <a:gd name="T129" fmla="*/ 572 h 5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9" h="572">
                    <a:moveTo>
                      <a:pt x="25" y="65"/>
                    </a:moveTo>
                    <a:lnTo>
                      <a:pt x="7" y="44"/>
                    </a:lnTo>
                    <a:lnTo>
                      <a:pt x="0" y="27"/>
                    </a:lnTo>
                    <a:lnTo>
                      <a:pt x="11" y="7"/>
                    </a:lnTo>
                    <a:lnTo>
                      <a:pt x="28" y="0"/>
                    </a:lnTo>
                    <a:lnTo>
                      <a:pt x="60" y="0"/>
                    </a:lnTo>
                    <a:lnTo>
                      <a:pt x="96" y="24"/>
                    </a:lnTo>
                    <a:lnTo>
                      <a:pt x="132" y="61"/>
                    </a:lnTo>
                    <a:lnTo>
                      <a:pt x="192" y="140"/>
                    </a:lnTo>
                    <a:lnTo>
                      <a:pt x="231" y="204"/>
                    </a:lnTo>
                    <a:lnTo>
                      <a:pt x="249" y="255"/>
                    </a:lnTo>
                    <a:lnTo>
                      <a:pt x="245" y="283"/>
                    </a:lnTo>
                    <a:lnTo>
                      <a:pt x="224" y="320"/>
                    </a:lnTo>
                    <a:lnTo>
                      <a:pt x="181" y="347"/>
                    </a:lnTo>
                    <a:lnTo>
                      <a:pt x="110" y="371"/>
                    </a:lnTo>
                    <a:lnTo>
                      <a:pt x="75" y="395"/>
                    </a:lnTo>
                    <a:lnTo>
                      <a:pt x="60" y="415"/>
                    </a:lnTo>
                    <a:lnTo>
                      <a:pt x="68" y="436"/>
                    </a:lnTo>
                    <a:lnTo>
                      <a:pt x="107" y="456"/>
                    </a:lnTo>
                    <a:lnTo>
                      <a:pt x="139" y="497"/>
                    </a:lnTo>
                    <a:lnTo>
                      <a:pt x="153" y="538"/>
                    </a:lnTo>
                    <a:lnTo>
                      <a:pt x="149" y="558"/>
                    </a:lnTo>
                    <a:lnTo>
                      <a:pt x="117" y="572"/>
                    </a:lnTo>
                    <a:lnTo>
                      <a:pt x="107" y="572"/>
                    </a:lnTo>
                    <a:lnTo>
                      <a:pt x="92" y="535"/>
                    </a:lnTo>
                    <a:lnTo>
                      <a:pt x="85" y="494"/>
                    </a:lnTo>
                    <a:lnTo>
                      <a:pt x="64" y="463"/>
                    </a:lnTo>
                    <a:lnTo>
                      <a:pt x="32" y="446"/>
                    </a:lnTo>
                    <a:lnTo>
                      <a:pt x="21" y="426"/>
                    </a:lnTo>
                    <a:lnTo>
                      <a:pt x="25" y="405"/>
                    </a:lnTo>
                    <a:lnTo>
                      <a:pt x="53" y="371"/>
                    </a:lnTo>
                    <a:lnTo>
                      <a:pt x="107" y="351"/>
                    </a:lnTo>
                    <a:lnTo>
                      <a:pt x="157" y="320"/>
                    </a:lnTo>
                    <a:lnTo>
                      <a:pt x="196" y="286"/>
                    </a:lnTo>
                    <a:lnTo>
                      <a:pt x="210" y="252"/>
                    </a:lnTo>
                    <a:lnTo>
                      <a:pt x="206" y="238"/>
                    </a:lnTo>
                    <a:lnTo>
                      <a:pt x="189" y="208"/>
                    </a:lnTo>
                    <a:lnTo>
                      <a:pt x="157" y="163"/>
                    </a:lnTo>
                    <a:lnTo>
                      <a:pt x="121" y="136"/>
                    </a:lnTo>
                    <a:lnTo>
                      <a:pt x="82" y="106"/>
                    </a:lnTo>
                    <a:lnTo>
                      <a:pt x="53" y="89"/>
                    </a:lnTo>
                    <a:lnTo>
                      <a:pt x="2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3" name="Freeform 30"/>
              <p:cNvSpPr>
                <a:spLocks/>
              </p:cNvSpPr>
              <p:nvPr/>
            </p:nvSpPr>
            <p:spPr bwMode="auto">
              <a:xfrm flipH="1">
                <a:off x="1447" y="1581"/>
                <a:ext cx="362" cy="499"/>
              </a:xfrm>
              <a:custGeom>
                <a:avLst/>
                <a:gdLst>
                  <a:gd name="T0" fmla="*/ 151 w 362"/>
                  <a:gd name="T1" fmla="*/ 35 h 499"/>
                  <a:gd name="T2" fmla="*/ 221 w 362"/>
                  <a:gd name="T3" fmla="*/ 0 h 499"/>
                  <a:gd name="T4" fmla="*/ 281 w 362"/>
                  <a:gd name="T5" fmla="*/ 0 h 499"/>
                  <a:gd name="T6" fmla="*/ 344 w 362"/>
                  <a:gd name="T7" fmla="*/ 14 h 499"/>
                  <a:gd name="T8" fmla="*/ 362 w 362"/>
                  <a:gd name="T9" fmla="*/ 35 h 499"/>
                  <a:gd name="T10" fmla="*/ 351 w 362"/>
                  <a:gd name="T11" fmla="*/ 59 h 499"/>
                  <a:gd name="T12" fmla="*/ 334 w 362"/>
                  <a:gd name="T13" fmla="*/ 91 h 499"/>
                  <a:gd name="T14" fmla="*/ 302 w 362"/>
                  <a:gd name="T15" fmla="*/ 87 h 499"/>
                  <a:gd name="T16" fmla="*/ 274 w 362"/>
                  <a:gd name="T17" fmla="*/ 77 h 499"/>
                  <a:gd name="T18" fmla="*/ 253 w 362"/>
                  <a:gd name="T19" fmla="*/ 63 h 499"/>
                  <a:gd name="T20" fmla="*/ 232 w 362"/>
                  <a:gd name="T21" fmla="*/ 59 h 499"/>
                  <a:gd name="T22" fmla="*/ 193 w 362"/>
                  <a:gd name="T23" fmla="*/ 70 h 499"/>
                  <a:gd name="T24" fmla="*/ 137 w 362"/>
                  <a:gd name="T25" fmla="*/ 94 h 499"/>
                  <a:gd name="T26" fmla="*/ 91 w 362"/>
                  <a:gd name="T27" fmla="*/ 136 h 499"/>
                  <a:gd name="T28" fmla="*/ 70 w 362"/>
                  <a:gd name="T29" fmla="*/ 164 h 499"/>
                  <a:gd name="T30" fmla="*/ 60 w 362"/>
                  <a:gd name="T31" fmla="*/ 185 h 499"/>
                  <a:gd name="T32" fmla="*/ 60 w 362"/>
                  <a:gd name="T33" fmla="*/ 202 h 499"/>
                  <a:gd name="T34" fmla="*/ 74 w 362"/>
                  <a:gd name="T35" fmla="*/ 220 h 499"/>
                  <a:gd name="T36" fmla="*/ 116 w 362"/>
                  <a:gd name="T37" fmla="*/ 248 h 499"/>
                  <a:gd name="T38" fmla="*/ 155 w 362"/>
                  <a:gd name="T39" fmla="*/ 286 h 499"/>
                  <a:gd name="T40" fmla="*/ 179 w 362"/>
                  <a:gd name="T41" fmla="*/ 325 h 499"/>
                  <a:gd name="T42" fmla="*/ 193 w 362"/>
                  <a:gd name="T43" fmla="*/ 352 h 499"/>
                  <a:gd name="T44" fmla="*/ 186 w 362"/>
                  <a:gd name="T45" fmla="*/ 370 h 499"/>
                  <a:gd name="T46" fmla="*/ 169 w 362"/>
                  <a:gd name="T47" fmla="*/ 387 h 499"/>
                  <a:gd name="T48" fmla="*/ 134 w 362"/>
                  <a:gd name="T49" fmla="*/ 398 h 499"/>
                  <a:gd name="T50" fmla="*/ 95 w 362"/>
                  <a:gd name="T51" fmla="*/ 412 h 499"/>
                  <a:gd name="T52" fmla="*/ 77 w 362"/>
                  <a:gd name="T53" fmla="*/ 433 h 499"/>
                  <a:gd name="T54" fmla="*/ 81 w 362"/>
                  <a:gd name="T55" fmla="*/ 468 h 499"/>
                  <a:gd name="T56" fmla="*/ 53 w 362"/>
                  <a:gd name="T57" fmla="*/ 499 h 499"/>
                  <a:gd name="T58" fmla="*/ 39 w 362"/>
                  <a:gd name="T59" fmla="*/ 489 h 499"/>
                  <a:gd name="T60" fmla="*/ 42 w 362"/>
                  <a:gd name="T61" fmla="*/ 429 h 499"/>
                  <a:gd name="T62" fmla="*/ 67 w 362"/>
                  <a:gd name="T63" fmla="*/ 398 h 499"/>
                  <a:gd name="T64" fmla="*/ 102 w 362"/>
                  <a:gd name="T65" fmla="*/ 373 h 499"/>
                  <a:gd name="T66" fmla="*/ 137 w 362"/>
                  <a:gd name="T67" fmla="*/ 359 h 499"/>
                  <a:gd name="T68" fmla="*/ 155 w 362"/>
                  <a:gd name="T69" fmla="*/ 352 h 499"/>
                  <a:gd name="T70" fmla="*/ 158 w 362"/>
                  <a:gd name="T71" fmla="*/ 342 h 499"/>
                  <a:gd name="T72" fmla="*/ 148 w 362"/>
                  <a:gd name="T73" fmla="*/ 325 h 499"/>
                  <a:gd name="T74" fmla="*/ 112 w 362"/>
                  <a:gd name="T75" fmla="*/ 290 h 499"/>
                  <a:gd name="T76" fmla="*/ 70 w 362"/>
                  <a:gd name="T77" fmla="*/ 262 h 499"/>
                  <a:gd name="T78" fmla="*/ 35 w 362"/>
                  <a:gd name="T79" fmla="*/ 241 h 499"/>
                  <a:gd name="T80" fmla="*/ 7 w 362"/>
                  <a:gd name="T81" fmla="*/ 220 h 499"/>
                  <a:gd name="T82" fmla="*/ 0 w 362"/>
                  <a:gd name="T83" fmla="*/ 195 h 499"/>
                  <a:gd name="T84" fmla="*/ 18 w 362"/>
                  <a:gd name="T85" fmla="*/ 157 h 499"/>
                  <a:gd name="T86" fmla="*/ 56 w 362"/>
                  <a:gd name="T87" fmla="*/ 108 h 499"/>
                  <a:gd name="T88" fmla="*/ 95 w 362"/>
                  <a:gd name="T89" fmla="*/ 70 h 499"/>
                  <a:gd name="T90" fmla="*/ 123 w 362"/>
                  <a:gd name="T91" fmla="*/ 52 h 499"/>
                  <a:gd name="T92" fmla="*/ 151 w 362"/>
                  <a:gd name="T93" fmla="*/ 35 h 4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2"/>
                  <a:gd name="T142" fmla="*/ 0 h 499"/>
                  <a:gd name="T143" fmla="*/ 362 w 362"/>
                  <a:gd name="T144" fmla="*/ 499 h 4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2" h="499">
                    <a:moveTo>
                      <a:pt x="151" y="35"/>
                    </a:moveTo>
                    <a:lnTo>
                      <a:pt x="221" y="0"/>
                    </a:lnTo>
                    <a:lnTo>
                      <a:pt x="281" y="0"/>
                    </a:lnTo>
                    <a:lnTo>
                      <a:pt x="344" y="14"/>
                    </a:lnTo>
                    <a:lnTo>
                      <a:pt x="362" y="35"/>
                    </a:lnTo>
                    <a:lnTo>
                      <a:pt x="351" y="59"/>
                    </a:lnTo>
                    <a:lnTo>
                      <a:pt x="334" y="91"/>
                    </a:lnTo>
                    <a:lnTo>
                      <a:pt x="302" y="87"/>
                    </a:lnTo>
                    <a:lnTo>
                      <a:pt x="274" y="77"/>
                    </a:lnTo>
                    <a:lnTo>
                      <a:pt x="253" y="63"/>
                    </a:lnTo>
                    <a:lnTo>
                      <a:pt x="232" y="59"/>
                    </a:lnTo>
                    <a:lnTo>
                      <a:pt x="193" y="70"/>
                    </a:lnTo>
                    <a:lnTo>
                      <a:pt x="137" y="94"/>
                    </a:lnTo>
                    <a:lnTo>
                      <a:pt x="91" y="136"/>
                    </a:lnTo>
                    <a:lnTo>
                      <a:pt x="70" y="164"/>
                    </a:lnTo>
                    <a:lnTo>
                      <a:pt x="60" y="185"/>
                    </a:lnTo>
                    <a:lnTo>
                      <a:pt x="60" y="202"/>
                    </a:lnTo>
                    <a:lnTo>
                      <a:pt x="74" y="220"/>
                    </a:lnTo>
                    <a:lnTo>
                      <a:pt x="116" y="248"/>
                    </a:lnTo>
                    <a:lnTo>
                      <a:pt x="155" y="286"/>
                    </a:lnTo>
                    <a:lnTo>
                      <a:pt x="179" y="325"/>
                    </a:lnTo>
                    <a:lnTo>
                      <a:pt x="193" y="352"/>
                    </a:lnTo>
                    <a:lnTo>
                      <a:pt x="186" y="370"/>
                    </a:lnTo>
                    <a:lnTo>
                      <a:pt x="169" y="387"/>
                    </a:lnTo>
                    <a:lnTo>
                      <a:pt x="134" y="398"/>
                    </a:lnTo>
                    <a:lnTo>
                      <a:pt x="95" y="412"/>
                    </a:lnTo>
                    <a:lnTo>
                      <a:pt x="77" y="433"/>
                    </a:lnTo>
                    <a:lnTo>
                      <a:pt x="81" y="468"/>
                    </a:lnTo>
                    <a:lnTo>
                      <a:pt x="53" y="499"/>
                    </a:lnTo>
                    <a:lnTo>
                      <a:pt x="39" y="489"/>
                    </a:lnTo>
                    <a:lnTo>
                      <a:pt x="42" y="429"/>
                    </a:lnTo>
                    <a:lnTo>
                      <a:pt x="67" y="398"/>
                    </a:lnTo>
                    <a:lnTo>
                      <a:pt x="102" y="373"/>
                    </a:lnTo>
                    <a:lnTo>
                      <a:pt x="137" y="359"/>
                    </a:lnTo>
                    <a:lnTo>
                      <a:pt x="155" y="352"/>
                    </a:lnTo>
                    <a:lnTo>
                      <a:pt x="158" y="342"/>
                    </a:lnTo>
                    <a:lnTo>
                      <a:pt x="148" y="325"/>
                    </a:lnTo>
                    <a:lnTo>
                      <a:pt x="112" y="290"/>
                    </a:lnTo>
                    <a:lnTo>
                      <a:pt x="70" y="262"/>
                    </a:lnTo>
                    <a:lnTo>
                      <a:pt x="35" y="241"/>
                    </a:lnTo>
                    <a:lnTo>
                      <a:pt x="7" y="220"/>
                    </a:lnTo>
                    <a:lnTo>
                      <a:pt x="0" y="195"/>
                    </a:lnTo>
                    <a:lnTo>
                      <a:pt x="18" y="157"/>
                    </a:lnTo>
                    <a:lnTo>
                      <a:pt x="56" y="108"/>
                    </a:lnTo>
                    <a:lnTo>
                      <a:pt x="95" y="70"/>
                    </a:lnTo>
                    <a:lnTo>
                      <a:pt x="123" y="52"/>
                    </a:lnTo>
                    <a:lnTo>
                      <a:pt x="151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4" name="Freeform 31"/>
              <p:cNvSpPr>
                <a:spLocks/>
              </p:cNvSpPr>
              <p:nvPr/>
            </p:nvSpPr>
            <p:spPr bwMode="auto">
              <a:xfrm flipH="1">
                <a:off x="1376" y="2005"/>
                <a:ext cx="229" cy="840"/>
              </a:xfrm>
              <a:custGeom>
                <a:avLst/>
                <a:gdLst>
                  <a:gd name="T0" fmla="*/ 132 w 229"/>
                  <a:gd name="T1" fmla="*/ 69 h 840"/>
                  <a:gd name="T2" fmla="*/ 136 w 229"/>
                  <a:gd name="T3" fmla="*/ 21 h 840"/>
                  <a:gd name="T4" fmla="*/ 168 w 229"/>
                  <a:gd name="T5" fmla="*/ 0 h 840"/>
                  <a:gd name="T6" fmla="*/ 204 w 229"/>
                  <a:gd name="T7" fmla="*/ 3 h 840"/>
                  <a:gd name="T8" fmla="*/ 225 w 229"/>
                  <a:gd name="T9" fmla="*/ 21 h 840"/>
                  <a:gd name="T10" fmla="*/ 229 w 229"/>
                  <a:gd name="T11" fmla="*/ 90 h 840"/>
                  <a:gd name="T12" fmla="*/ 218 w 229"/>
                  <a:gd name="T13" fmla="*/ 266 h 840"/>
                  <a:gd name="T14" fmla="*/ 204 w 229"/>
                  <a:gd name="T15" fmla="*/ 373 h 840"/>
                  <a:gd name="T16" fmla="*/ 222 w 229"/>
                  <a:gd name="T17" fmla="*/ 460 h 840"/>
                  <a:gd name="T18" fmla="*/ 225 w 229"/>
                  <a:gd name="T19" fmla="*/ 546 h 840"/>
                  <a:gd name="T20" fmla="*/ 215 w 229"/>
                  <a:gd name="T21" fmla="*/ 633 h 840"/>
                  <a:gd name="T22" fmla="*/ 197 w 229"/>
                  <a:gd name="T23" fmla="*/ 743 h 840"/>
                  <a:gd name="T24" fmla="*/ 204 w 229"/>
                  <a:gd name="T25" fmla="*/ 802 h 840"/>
                  <a:gd name="T26" fmla="*/ 186 w 229"/>
                  <a:gd name="T27" fmla="*/ 812 h 840"/>
                  <a:gd name="T28" fmla="*/ 72 w 229"/>
                  <a:gd name="T29" fmla="*/ 833 h 840"/>
                  <a:gd name="T30" fmla="*/ 43 w 229"/>
                  <a:gd name="T31" fmla="*/ 840 h 840"/>
                  <a:gd name="T32" fmla="*/ 0 w 229"/>
                  <a:gd name="T33" fmla="*/ 816 h 840"/>
                  <a:gd name="T34" fmla="*/ 0 w 229"/>
                  <a:gd name="T35" fmla="*/ 802 h 840"/>
                  <a:gd name="T36" fmla="*/ 125 w 229"/>
                  <a:gd name="T37" fmla="*/ 795 h 840"/>
                  <a:gd name="T38" fmla="*/ 168 w 229"/>
                  <a:gd name="T39" fmla="*/ 778 h 840"/>
                  <a:gd name="T40" fmla="*/ 172 w 229"/>
                  <a:gd name="T41" fmla="*/ 740 h 840"/>
                  <a:gd name="T42" fmla="*/ 175 w 229"/>
                  <a:gd name="T43" fmla="*/ 622 h 840"/>
                  <a:gd name="T44" fmla="*/ 165 w 229"/>
                  <a:gd name="T45" fmla="*/ 525 h 840"/>
                  <a:gd name="T46" fmla="*/ 154 w 229"/>
                  <a:gd name="T47" fmla="*/ 408 h 840"/>
                  <a:gd name="T48" fmla="*/ 157 w 229"/>
                  <a:gd name="T49" fmla="*/ 335 h 840"/>
                  <a:gd name="T50" fmla="*/ 165 w 229"/>
                  <a:gd name="T51" fmla="*/ 242 h 840"/>
                  <a:gd name="T52" fmla="*/ 147 w 229"/>
                  <a:gd name="T53" fmla="*/ 152 h 840"/>
                  <a:gd name="T54" fmla="*/ 132 w 229"/>
                  <a:gd name="T55" fmla="*/ 69 h 8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9"/>
                  <a:gd name="T85" fmla="*/ 0 h 840"/>
                  <a:gd name="T86" fmla="*/ 229 w 229"/>
                  <a:gd name="T87" fmla="*/ 840 h 8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9" h="840">
                    <a:moveTo>
                      <a:pt x="132" y="69"/>
                    </a:moveTo>
                    <a:lnTo>
                      <a:pt x="136" y="21"/>
                    </a:lnTo>
                    <a:lnTo>
                      <a:pt x="168" y="0"/>
                    </a:lnTo>
                    <a:lnTo>
                      <a:pt x="204" y="3"/>
                    </a:lnTo>
                    <a:lnTo>
                      <a:pt x="225" y="21"/>
                    </a:lnTo>
                    <a:lnTo>
                      <a:pt x="229" y="90"/>
                    </a:lnTo>
                    <a:lnTo>
                      <a:pt x="218" y="266"/>
                    </a:lnTo>
                    <a:lnTo>
                      <a:pt x="204" y="373"/>
                    </a:lnTo>
                    <a:lnTo>
                      <a:pt x="222" y="460"/>
                    </a:lnTo>
                    <a:lnTo>
                      <a:pt x="225" y="546"/>
                    </a:lnTo>
                    <a:lnTo>
                      <a:pt x="215" y="633"/>
                    </a:lnTo>
                    <a:lnTo>
                      <a:pt x="197" y="743"/>
                    </a:lnTo>
                    <a:lnTo>
                      <a:pt x="204" y="802"/>
                    </a:lnTo>
                    <a:lnTo>
                      <a:pt x="186" y="812"/>
                    </a:lnTo>
                    <a:lnTo>
                      <a:pt x="72" y="833"/>
                    </a:lnTo>
                    <a:lnTo>
                      <a:pt x="43" y="840"/>
                    </a:lnTo>
                    <a:lnTo>
                      <a:pt x="0" y="816"/>
                    </a:lnTo>
                    <a:lnTo>
                      <a:pt x="0" y="802"/>
                    </a:lnTo>
                    <a:lnTo>
                      <a:pt x="125" y="795"/>
                    </a:lnTo>
                    <a:lnTo>
                      <a:pt x="168" y="778"/>
                    </a:lnTo>
                    <a:lnTo>
                      <a:pt x="172" y="740"/>
                    </a:lnTo>
                    <a:lnTo>
                      <a:pt x="175" y="622"/>
                    </a:lnTo>
                    <a:lnTo>
                      <a:pt x="165" y="525"/>
                    </a:lnTo>
                    <a:lnTo>
                      <a:pt x="154" y="408"/>
                    </a:lnTo>
                    <a:lnTo>
                      <a:pt x="157" y="335"/>
                    </a:lnTo>
                    <a:lnTo>
                      <a:pt x="165" y="242"/>
                    </a:lnTo>
                    <a:lnTo>
                      <a:pt x="147" y="152"/>
                    </a:lnTo>
                    <a:lnTo>
                      <a:pt x="132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5" name="Freeform 32"/>
              <p:cNvSpPr>
                <a:spLocks/>
              </p:cNvSpPr>
              <p:nvPr/>
            </p:nvSpPr>
            <p:spPr bwMode="auto">
              <a:xfrm flipH="1">
                <a:off x="1390" y="2033"/>
                <a:ext cx="447" cy="658"/>
              </a:xfrm>
              <a:custGeom>
                <a:avLst/>
                <a:gdLst>
                  <a:gd name="T0" fmla="*/ 212 w 447"/>
                  <a:gd name="T1" fmla="*/ 268 h 658"/>
                  <a:gd name="T2" fmla="*/ 212 w 447"/>
                  <a:gd name="T3" fmla="*/ 233 h 658"/>
                  <a:gd name="T4" fmla="*/ 230 w 447"/>
                  <a:gd name="T5" fmla="*/ 174 h 658"/>
                  <a:gd name="T6" fmla="*/ 284 w 447"/>
                  <a:gd name="T7" fmla="*/ 80 h 658"/>
                  <a:gd name="T8" fmla="*/ 370 w 447"/>
                  <a:gd name="T9" fmla="*/ 0 h 658"/>
                  <a:gd name="T10" fmla="*/ 424 w 447"/>
                  <a:gd name="T11" fmla="*/ 0 h 658"/>
                  <a:gd name="T12" fmla="*/ 447 w 447"/>
                  <a:gd name="T13" fmla="*/ 38 h 658"/>
                  <a:gd name="T14" fmla="*/ 415 w 447"/>
                  <a:gd name="T15" fmla="*/ 91 h 658"/>
                  <a:gd name="T16" fmla="*/ 348 w 447"/>
                  <a:gd name="T17" fmla="*/ 129 h 658"/>
                  <a:gd name="T18" fmla="*/ 307 w 447"/>
                  <a:gd name="T19" fmla="*/ 167 h 658"/>
                  <a:gd name="T20" fmla="*/ 266 w 447"/>
                  <a:gd name="T21" fmla="*/ 223 h 658"/>
                  <a:gd name="T22" fmla="*/ 257 w 447"/>
                  <a:gd name="T23" fmla="*/ 261 h 658"/>
                  <a:gd name="T24" fmla="*/ 262 w 447"/>
                  <a:gd name="T25" fmla="*/ 303 h 658"/>
                  <a:gd name="T26" fmla="*/ 284 w 447"/>
                  <a:gd name="T27" fmla="*/ 373 h 658"/>
                  <a:gd name="T28" fmla="*/ 289 w 447"/>
                  <a:gd name="T29" fmla="*/ 449 h 658"/>
                  <a:gd name="T30" fmla="*/ 280 w 447"/>
                  <a:gd name="T31" fmla="*/ 547 h 658"/>
                  <a:gd name="T32" fmla="*/ 257 w 447"/>
                  <a:gd name="T33" fmla="*/ 616 h 658"/>
                  <a:gd name="T34" fmla="*/ 217 w 447"/>
                  <a:gd name="T35" fmla="*/ 658 h 658"/>
                  <a:gd name="T36" fmla="*/ 190 w 447"/>
                  <a:gd name="T37" fmla="*/ 658 h 658"/>
                  <a:gd name="T38" fmla="*/ 104 w 447"/>
                  <a:gd name="T39" fmla="*/ 637 h 658"/>
                  <a:gd name="T40" fmla="*/ 27 w 447"/>
                  <a:gd name="T41" fmla="*/ 634 h 658"/>
                  <a:gd name="T42" fmla="*/ 0 w 447"/>
                  <a:gd name="T43" fmla="*/ 620 h 658"/>
                  <a:gd name="T44" fmla="*/ 50 w 447"/>
                  <a:gd name="T45" fmla="*/ 606 h 658"/>
                  <a:gd name="T46" fmla="*/ 131 w 447"/>
                  <a:gd name="T47" fmla="*/ 609 h 658"/>
                  <a:gd name="T48" fmla="*/ 181 w 447"/>
                  <a:gd name="T49" fmla="*/ 623 h 658"/>
                  <a:gd name="T50" fmla="*/ 212 w 447"/>
                  <a:gd name="T51" fmla="*/ 613 h 658"/>
                  <a:gd name="T52" fmla="*/ 244 w 447"/>
                  <a:gd name="T53" fmla="*/ 557 h 658"/>
                  <a:gd name="T54" fmla="*/ 248 w 447"/>
                  <a:gd name="T55" fmla="*/ 477 h 658"/>
                  <a:gd name="T56" fmla="*/ 239 w 447"/>
                  <a:gd name="T57" fmla="*/ 404 h 658"/>
                  <a:gd name="T58" fmla="*/ 212 w 447"/>
                  <a:gd name="T59" fmla="*/ 317 h 658"/>
                  <a:gd name="T60" fmla="*/ 212 w 447"/>
                  <a:gd name="T61" fmla="*/ 268 h 65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7"/>
                  <a:gd name="T94" fmla="*/ 0 h 658"/>
                  <a:gd name="T95" fmla="*/ 447 w 447"/>
                  <a:gd name="T96" fmla="*/ 658 h 65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7" h="658">
                    <a:moveTo>
                      <a:pt x="212" y="268"/>
                    </a:moveTo>
                    <a:lnTo>
                      <a:pt x="212" y="233"/>
                    </a:lnTo>
                    <a:lnTo>
                      <a:pt x="230" y="174"/>
                    </a:lnTo>
                    <a:lnTo>
                      <a:pt x="284" y="80"/>
                    </a:lnTo>
                    <a:lnTo>
                      <a:pt x="370" y="0"/>
                    </a:lnTo>
                    <a:lnTo>
                      <a:pt x="424" y="0"/>
                    </a:lnTo>
                    <a:lnTo>
                      <a:pt x="447" y="38"/>
                    </a:lnTo>
                    <a:lnTo>
                      <a:pt x="415" y="91"/>
                    </a:lnTo>
                    <a:lnTo>
                      <a:pt x="348" y="129"/>
                    </a:lnTo>
                    <a:lnTo>
                      <a:pt x="307" y="167"/>
                    </a:lnTo>
                    <a:lnTo>
                      <a:pt x="266" y="223"/>
                    </a:lnTo>
                    <a:lnTo>
                      <a:pt x="257" y="261"/>
                    </a:lnTo>
                    <a:lnTo>
                      <a:pt x="262" y="303"/>
                    </a:lnTo>
                    <a:lnTo>
                      <a:pt x="284" y="373"/>
                    </a:lnTo>
                    <a:lnTo>
                      <a:pt x="289" y="449"/>
                    </a:lnTo>
                    <a:lnTo>
                      <a:pt x="280" y="547"/>
                    </a:lnTo>
                    <a:lnTo>
                      <a:pt x="257" y="616"/>
                    </a:lnTo>
                    <a:lnTo>
                      <a:pt x="217" y="658"/>
                    </a:lnTo>
                    <a:lnTo>
                      <a:pt x="190" y="658"/>
                    </a:lnTo>
                    <a:lnTo>
                      <a:pt x="104" y="637"/>
                    </a:lnTo>
                    <a:lnTo>
                      <a:pt x="27" y="634"/>
                    </a:lnTo>
                    <a:lnTo>
                      <a:pt x="0" y="620"/>
                    </a:lnTo>
                    <a:lnTo>
                      <a:pt x="50" y="606"/>
                    </a:lnTo>
                    <a:lnTo>
                      <a:pt x="131" y="609"/>
                    </a:lnTo>
                    <a:lnTo>
                      <a:pt x="181" y="623"/>
                    </a:lnTo>
                    <a:lnTo>
                      <a:pt x="212" y="613"/>
                    </a:lnTo>
                    <a:lnTo>
                      <a:pt x="244" y="557"/>
                    </a:lnTo>
                    <a:lnTo>
                      <a:pt x="248" y="477"/>
                    </a:lnTo>
                    <a:lnTo>
                      <a:pt x="239" y="404"/>
                    </a:lnTo>
                    <a:lnTo>
                      <a:pt x="212" y="317"/>
                    </a:lnTo>
                    <a:lnTo>
                      <a:pt x="21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16" name="Freeform 33"/>
              <p:cNvSpPr>
                <a:spLocks/>
              </p:cNvSpPr>
              <p:nvPr/>
            </p:nvSpPr>
            <p:spPr bwMode="auto">
              <a:xfrm flipH="1">
                <a:off x="1353" y="1223"/>
                <a:ext cx="282" cy="326"/>
              </a:xfrm>
              <a:custGeom>
                <a:avLst/>
                <a:gdLst>
                  <a:gd name="T0" fmla="*/ 81 w 282"/>
                  <a:gd name="T1" fmla="*/ 137 h 326"/>
                  <a:gd name="T2" fmla="*/ 78 w 282"/>
                  <a:gd name="T3" fmla="*/ 84 h 326"/>
                  <a:gd name="T4" fmla="*/ 88 w 282"/>
                  <a:gd name="T5" fmla="*/ 35 h 326"/>
                  <a:gd name="T6" fmla="*/ 127 w 282"/>
                  <a:gd name="T7" fmla="*/ 7 h 326"/>
                  <a:gd name="T8" fmla="*/ 173 w 282"/>
                  <a:gd name="T9" fmla="*/ 0 h 326"/>
                  <a:gd name="T10" fmla="*/ 208 w 282"/>
                  <a:gd name="T11" fmla="*/ 4 h 326"/>
                  <a:gd name="T12" fmla="*/ 240 w 282"/>
                  <a:gd name="T13" fmla="*/ 25 h 326"/>
                  <a:gd name="T14" fmla="*/ 257 w 282"/>
                  <a:gd name="T15" fmla="*/ 60 h 326"/>
                  <a:gd name="T16" fmla="*/ 278 w 282"/>
                  <a:gd name="T17" fmla="*/ 130 h 326"/>
                  <a:gd name="T18" fmla="*/ 282 w 282"/>
                  <a:gd name="T19" fmla="*/ 207 h 326"/>
                  <a:gd name="T20" fmla="*/ 271 w 282"/>
                  <a:gd name="T21" fmla="*/ 263 h 326"/>
                  <a:gd name="T22" fmla="*/ 250 w 282"/>
                  <a:gd name="T23" fmla="*/ 298 h 326"/>
                  <a:gd name="T24" fmla="*/ 215 w 282"/>
                  <a:gd name="T25" fmla="*/ 319 h 326"/>
                  <a:gd name="T26" fmla="*/ 187 w 282"/>
                  <a:gd name="T27" fmla="*/ 326 h 326"/>
                  <a:gd name="T28" fmla="*/ 145 w 282"/>
                  <a:gd name="T29" fmla="*/ 315 h 326"/>
                  <a:gd name="T30" fmla="*/ 123 w 282"/>
                  <a:gd name="T31" fmla="*/ 284 h 326"/>
                  <a:gd name="T32" fmla="*/ 102 w 282"/>
                  <a:gd name="T33" fmla="*/ 238 h 326"/>
                  <a:gd name="T34" fmla="*/ 85 w 282"/>
                  <a:gd name="T35" fmla="*/ 186 h 326"/>
                  <a:gd name="T36" fmla="*/ 53 w 282"/>
                  <a:gd name="T37" fmla="*/ 207 h 326"/>
                  <a:gd name="T38" fmla="*/ 18 w 282"/>
                  <a:gd name="T39" fmla="*/ 221 h 326"/>
                  <a:gd name="T40" fmla="*/ 4 w 282"/>
                  <a:gd name="T41" fmla="*/ 221 h 326"/>
                  <a:gd name="T42" fmla="*/ 0 w 282"/>
                  <a:gd name="T43" fmla="*/ 207 h 326"/>
                  <a:gd name="T44" fmla="*/ 7 w 282"/>
                  <a:gd name="T45" fmla="*/ 189 h 326"/>
                  <a:gd name="T46" fmla="*/ 60 w 282"/>
                  <a:gd name="T47" fmla="*/ 168 h 326"/>
                  <a:gd name="T48" fmla="*/ 81 w 282"/>
                  <a:gd name="T49" fmla="*/ 137 h 3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82"/>
                  <a:gd name="T76" fmla="*/ 0 h 326"/>
                  <a:gd name="T77" fmla="*/ 282 w 282"/>
                  <a:gd name="T78" fmla="*/ 326 h 32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82" h="326">
                    <a:moveTo>
                      <a:pt x="81" y="137"/>
                    </a:moveTo>
                    <a:lnTo>
                      <a:pt x="78" y="84"/>
                    </a:lnTo>
                    <a:lnTo>
                      <a:pt x="88" y="35"/>
                    </a:lnTo>
                    <a:lnTo>
                      <a:pt x="127" y="7"/>
                    </a:lnTo>
                    <a:lnTo>
                      <a:pt x="173" y="0"/>
                    </a:lnTo>
                    <a:lnTo>
                      <a:pt x="208" y="4"/>
                    </a:lnTo>
                    <a:lnTo>
                      <a:pt x="240" y="25"/>
                    </a:lnTo>
                    <a:lnTo>
                      <a:pt x="257" y="60"/>
                    </a:lnTo>
                    <a:lnTo>
                      <a:pt x="278" y="130"/>
                    </a:lnTo>
                    <a:lnTo>
                      <a:pt x="282" y="207"/>
                    </a:lnTo>
                    <a:lnTo>
                      <a:pt x="271" y="263"/>
                    </a:lnTo>
                    <a:lnTo>
                      <a:pt x="250" y="298"/>
                    </a:lnTo>
                    <a:lnTo>
                      <a:pt x="215" y="319"/>
                    </a:lnTo>
                    <a:lnTo>
                      <a:pt x="187" y="326"/>
                    </a:lnTo>
                    <a:lnTo>
                      <a:pt x="145" y="315"/>
                    </a:lnTo>
                    <a:lnTo>
                      <a:pt x="123" y="284"/>
                    </a:lnTo>
                    <a:lnTo>
                      <a:pt x="102" y="238"/>
                    </a:lnTo>
                    <a:lnTo>
                      <a:pt x="85" y="186"/>
                    </a:lnTo>
                    <a:lnTo>
                      <a:pt x="53" y="207"/>
                    </a:lnTo>
                    <a:lnTo>
                      <a:pt x="18" y="221"/>
                    </a:lnTo>
                    <a:lnTo>
                      <a:pt x="4" y="221"/>
                    </a:lnTo>
                    <a:lnTo>
                      <a:pt x="0" y="207"/>
                    </a:lnTo>
                    <a:lnTo>
                      <a:pt x="7" y="189"/>
                    </a:lnTo>
                    <a:lnTo>
                      <a:pt x="60" y="168"/>
                    </a:lnTo>
                    <a:lnTo>
                      <a:pt x="81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12" name="Group 34"/>
              <p:cNvGrpSpPr>
                <a:grpSpLocks/>
              </p:cNvGrpSpPr>
              <p:nvPr/>
            </p:nvGrpSpPr>
            <p:grpSpPr bwMode="auto">
              <a:xfrm flipH="1">
                <a:off x="1212" y="1104"/>
                <a:ext cx="277" cy="235"/>
                <a:chOff x="1590" y="1104"/>
                <a:chExt cx="277" cy="235"/>
              </a:xfrm>
              <a:grpFill/>
            </p:grpSpPr>
            <p:sp>
              <p:nvSpPr>
                <p:cNvPr id="418" name="Freeform 35"/>
                <p:cNvSpPr>
                  <a:spLocks/>
                </p:cNvSpPr>
                <p:nvPr/>
              </p:nvSpPr>
              <p:spPr bwMode="auto">
                <a:xfrm>
                  <a:off x="1683" y="1257"/>
                  <a:ext cx="184" cy="82"/>
                </a:xfrm>
                <a:custGeom>
                  <a:avLst/>
                  <a:gdLst>
                    <a:gd name="T0" fmla="*/ 13 w 184"/>
                    <a:gd name="T1" fmla="*/ 82 h 82"/>
                    <a:gd name="T2" fmla="*/ 0 w 184"/>
                    <a:gd name="T3" fmla="*/ 71 h 82"/>
                    <a:gd name="T4" fmla="*/ 0 w 184"/>
                    <a:gd name="T5" fmla="*/ 45 h 82"/>
                    <a:gd name="T6" fmla="*/ 16 w 184"/>
                    <a:gd name="T7" fmla="*/ 17 h 82"/>
                    <a:gd name="T8" fmla="*/ 36 w 184"/>
                    <a:gd name="T9" fmla="*/ 9 h 82"/>
                    <a:gd name="T10" fmla="*/ 61 w 184"/>
                    <a:gd name="T11" fmla="*/ 22 h 82"/>
                    <a:gd name="T12" fmla="*/ 86 w 184"/>
                    <a:gd name="T13" fmla="*/ 19 h 82"/>
                    <a:gd name="T14" fmla="*/ 102 w 184"/>
                    <a:gd name="T15" fmla="*/ 0 h 82"/>
                    <a:gd name="T16" fmla="*/ 123 w 184"/>
                    <a:gd name="T17" fmla="*/ 2 h 82"/>
                    <a:gd name="T18" fmla="*/ 155 w 184"/>
                    <a:gd name="T19" fmla="*/ 15 h 82"/>
                    <a:gd name="T20" fmla="*/ 182 w 184"/>
                    <a:gd name="T21" fmla="*/ 13 h 82"/>
                    <a:gd name="T22" fmla="*/ 184 w 184"/>
                    <a:gd name="T23" fmla="*/ 32 h 82"/>
                    <a:gd name="T24" fmla="*/ 175 w 184"/>
                    <a:gd name="T25" fmla="*/ 45 h 82"/>
                    <a:gd name="T26" fmla="*/ 141 w 184"/>
                    <a:gd name="T27" fmla="*/ 43 h 82"/>
                    <a:gd name="T28" fmla="*/ 118 w 184"/>
                    <a:gd name="T29" fmla="*/ 39 h 82"/>
                    <a:gd name="T30" fmla="*/ 105 w 184"/>
                    <a:gd name="T31" fmla="*/ 48 h 82"/>
                    <a:gd name="T32" fmla="*/ 91 w 184"/>
                    <a:gd name="T33" fmla="*/ 67 h 82"/>
                    <a:gd name="T34" fmla="*/ 66 w 184"/>
                    <a:gd name="T35" fmla="*/ 62 h 82"/>
                    <a:gd name="T36" fmla="*/ 54 w 184"/>
                    <a:gd name="T37" fmla="*/ 56 h 82"/>
                    <a:gd name="T38" fmla="*/ 45 w 184"/>
                    <a:gd name="T39" fmla="*/ 63 h 82"/>
                    <a:gd name="T40" fmla="*/ 32 w 184"/>
                    <a:gd name="T41" fmla="*/ 76 h 82"/>
                    <a:gd name="T42" fmla="*/ 13 w 184"/>
                    <a:gd name="T43" fmla="*/ 82 h 8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4"/>
                    <a:gd name="T67" fmla="*/ 0 h 82"/>
                    <a:gd name="T68" fmla="*/ 184 w 184"/>
                    <a:gd name="T69" fmla="*/ 82 h 8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4" h="82">
                      <a:moveTo>
                        <a:pt x="13" y="82"/>
                      </a:moveTo>
                      <a:lnTo>
                        <a:pt x="0" y="71"/>
                      </a:lnTo>
                      <a:lnTo>
                        <a:pt x="0" y="45"/>
                      </a:lnTo>
                      <a:lnTo>
                        <a:pt x="16" y="17"/>
                      </a:lnTo>
                      <a:lnTo>
                        <a:pt x="36" y="9"/>
                      </a:lnTo>
                      <a:lnTo>
                        <a:pt x="61" y="22"/>
                      </a:lnTo>
                      <a:lnTo>
                        <a:pt x="86" y="19"/>
                      </a:lnTo>
                      <a:lnTo>
                        <a:pt x="102" y="0"/>
                      </a:lnTo>
                      <a:lnTo>
                        <a:pt x="123" y="2"/>
                      </a:lnTo>
                      <a:lnTo>
                        <a:pt x="155" y="15"/>
                      </a:lnTo>
                      <a:lnTo>
                        <a:pt x="182" y="13"/>
                      </a:lnTo>
                      <a:lnTo>
                        <a:pt x="184" y="32"/>
                      </a:lnTo>
                      <a:lnTo>
                        <a:pt x="175" y="45"/>
                      </a:lnTo>
                      <a:lnTo>
                        <a:pt x="141" y="43"/>
                      </a:lnTo>
                      <a:lnTo>
                        <a:pt x="118" y="39"/>
                      </a:lnTo>
                      <a:lnTo>
                        <a:pt x="105" y="48"/>
                      </a:lnTo>
                      <a:lnTo>
                        <a:pt x="91" y="67"/>
                      </a:lnTo>
                      <a:lnTo>
                        <a:pt x="66" y="62"/>
                      </a:lnTo>
                      <a:lnTo>
                        <a:pt x="54" y="56"/>
                      </a:lnTo>
                      <a:lnTo>
                        <a:pt x="45" y="63"/>
                      </a:lnTo>
                      <a:lnTo>
                        <a:pt x="32" y="76"/>
                      </a:lnTo>
                      <a:lnTo>
                        <a:pt x="13" y="8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19" name="Freeform 36"/>
                <p:cNvSpPr>
                  <a:spLocks/>
                </p:cNvSpPr>
                <p:nvPr/>
              </p:nvSpPr>
              <p:spPr bwMode="auto">
                <a:xfrm>
                  <a:off x="1654" y="1193"/>
                  <a:ext cx="178" cy="114"/>
                </a:xfrm>
                <a:custGeom>
                  <a:avLst/>
                  <a:gdLst>
                    <a:gd name="T0" fmla="*/ 23 w 178"/>
                    <a:gd name="T1" fmla="*/ 114 h 114"/>
                    <a:gd name="T2" fmla="*/ 11 w 178"/>
                    <a:gd name="T3" fmla="*/ 108 h 114"/>
                    <a:gd name="T4" fmla="*/ 0 w 178"/>
                    <a:gd name="T5" fmla="*/ 79 h 114"/>
                    <a:gd name="T6" fmla="*/ 11 w 178"/>
                    <a:gd name="T7" fmla="*/ 51 h 114"/>
                    <a:gd name="T8" fmla="*/ 27 w 178"/>
                    <a:gd name="T9" fmla="*/ 39 h 114"/>
                    <a:gd name="T10" fmla="*/ 56 w 178"/>
                    <a:gd name="T11" fmla="*/ 42 h 114"/>
                    <a:gd name="T12" fmla="*/ 76 w 178"/>
                    <a:gd name="T13" fmla="*/ 35 h 114"/>
                    <a:gd name="T14" fmla="*/ 90 w 178"/>
                    <a:gd name="T15" fmla="*/ 13 h 114"/>
                    <a:gd name="T16" fmla="*/ 111 w 178"/>
                    <a:gd name="T17" fmla="*/ 4 h 114"/>
                    <a:gd name="T18" fmla="*/ 146 w 178"/>
                    <a:gd name="T19" fmla="*/ 9 h 114"/>
                    <a:gd name="T20" fmla="*/ 171 w 178"/>
                    <a:gd name="T21" fmla="*/ 0 h 114"/>
                    <a:gd name="T22" fmla="*/ 178 w 178"/>
                    <a:gd name="T23" fmla="*/ 17 h 114"/>
                    <a:gd name="T24" fmla="*/ 171 w 178"/>
                    <a:gd name="T25" fmla="*/ 33 h 114"/>
                    <a:gd name="T26" fmla="*/ 140 w 178"/>
                    <a:gd name="T27" fmla="*/ 42 h 114"/>
                    <a:gd name="T28" fmla="*/ 120 w 178"/>
                    <a:gd name="T29" fmla="*/ 40 h 114"/>
                    <a:gd name="T30" fmla="*/ 108 w 178"/>
                    <a:gd name="T31" fmla="*/ 57 h 114"/>
                    <a:gd name="T32" fmla="*/ 97 w 178"/>
                    <a:gd name="T33" fmla="*/ 79 h 114"/>
                    <a:gd name="T34" fmla="*/ 72 w 178"/>
                    <a:gd name="T35" fmla="*/ 81 h 114"/>
                    <a:gd name="T36" fmla="*/ 59 w 178"/>
                    <a:gd name="T37" fmla="*/ 79 h 114"/>
                    <a:gd name="T38" fmla="*/ 47 w 178"/>
                    <a:gd name="T39" fmla="*/ 88 h 114"/>
                    <a:gd name="T40" fmla="*/ 41 w 178"/>
                    <a:gd name="T41" fmla="*/ 99 h 114"/>
                    <a:gd name="T42" fmla="*/ 23 w 178"/>
                    <a:gd name="T43" fmla="*/ 114 h 11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78"/>
                    <a:gd name="T67" fmla="*/ 0 h 114"/>
                    <a:gd name="T68" fmla="*/ 178 w 178"/>
                    <a:gd name="T69" fmla="*/ 114 h 11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78" h="114">
                      <a:moveTo>
                        <a:pt x="23" y="114"/>
                      </a:moveTo>
                      <a:lnTo>
                        <a:pt x="11" y="108"/>
                      </a:lnTo>
                      <a:lnTo>
                        <a:pt x="0" y="79"/>
                      </a:lnTo>
                      <a:lnTo>
                        <a:pt x="11" y="51"/>
                      </a:lnTo>
                      <a:lnTo>
                        <a:pt x="27" y="39"/>
                      </a:lnTo>
                      <a:lnTo>
                        <a:pt x="56" y="42"/>
                      </a:lnTo>
                      <a:lnTo>
                        <a:pt x="76" y="35"/>
                      </a:lnTo>
                      <a:lnTo>
                        <a:pt x="90" y="13"/>
                      </a:lnTo>
                      <a:lnTo>
                        <a:pt x="111" y="4"/>
                      </a:lnTo>
                      <a:lnTo>
                        <a:pt x="146" y="9"/>
                      </a:lnTo>
                      <a:lnTo>
                        <a:pt x="171" y="0"/>
                      </a:lnTo>
                      <a:lnTo>
                        <a:pt x="178" y="17"/>
                      </a:lnTo>
                      <a:lnTo>
                        <a:pt x="171" y="33"/>
                      </a:lnTo>
                      <a:lnTo>
                        <a:pt x="140" y="42"/>
                      </a:lnTo>
                      <a:lnTo>
                        <a:pt x="120" y="40"/>
                      </a:lnTo>
                      <a:lnTo>
                        <a:pt x="108" y="57"/>
                      </a:lnTo>
                      <a:lnTo>
                        <a:pt x="97" y="79"/>
                      </a:lnTo>
                      <a:lnTo>
                        <a:pt x="72" y="81"/>
                      </a:lnTo>
                      <a:lnTo>
                        <a:pt x="59" y="79"/>
                      </a:lnTo>
                      <a:lnTo>
                        <a:pt x="47" y="88"/>
                      </a:lnTo>
                      <a:lnTo>
                        <a:pt x="41" y="99"/>
                      </a:lnTo>
                      <a:lnTo>
                        <a:pt x="23" y="11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20" name="Freeform 37"/>
                <p:cNvSpPr>
                  <a:spLocks/>
                </p:cNvSpPr>
                <p:nvPr/>
              </p:nvSpPr>
              <p:spPr bwMode="auto">
                <a:xfrm>
                  <a:off x="1630" y="1154"/>
                  <a:ext cx="161" cy="138"/>
                </a:xfrm>
                <a:custGeom>
                  <a:avLst/>
                  <a:gdLst>
                    <a:gd name="T0" fmla="*/ 31 w 161"/>
                    <a:gd name="T1" fmla="*/ 138 h 138"/>
                    <a:gd name="T2" fmla="*/ 16 w 161"/>
                    <a:gd name="T3" fmla="*/ 133 h 138"/>
                    <a:gd name="T4" fmla="*/ 0 w 161"/>
                    <a:gd name="T5" fmla="*/ 109 h 138"/>
                    <a:gd name="T6" fmla="*/ 5 w 161"/>
                    <a:gd name="T7" fmla="*/ 78 h 138"/>
                    <a:gd name="T8" fmla="*/ 16 w 161"/>
                    <a:gd name="T9" fmla="*/ 65 h 138"/>
                    <a:gd name="T10" fmla="*/ 43 w 161"/>
                    <a:gd name="T11" fmla="*/ 62 h 138"/>
                    <a:gd name="T12" fmla="*/ 65 w 161"/>
                    <a:gd name="T13" fmla="*/ 51 h 138"/>
                    <a:gd name="T14" fmla="*/ 72 w 161"/>
                    <a:gd name="T15" fmla="*/ 25 h 138"/>
                    <a:gd name="T16" fmla="*/ 92 w 161"/>
                    <a:gd name="T17" fmla="*/ 15 h 138"/>
                    <a:gd name="T18" fmla="*/ 127 w 161"/>
                    <a:gd name="T19" fmla="*/ 13 h 138"/>
                    <a:gd name="T20" fmla="*/ 148 w 161"/>
                    <a:gd name="T21" fmla="*/ 0 h 138"/>
                    <a:gd name="T22" fmla="*/ 161 w 161"/>
                    <a:gd name="T23" fmla="*/ 13 h 138"/>
                    <a:gd name="T24" fmla="*/ 156 w 161"/>
                    <a:gd name="T25" fmla="*/ 25 h 138"/>
                    <a:gd name="T26" fmla="*/ 128 w 161"/>
                    <a:gd name="T27" fmla="*/ 44 h 138"/>
                    <a:gd name="T28" fmla="*/ 107 w 161"/>
                    <a:gd name="T29" fmla="*/ 49 h 138"/>
                    <a:gd name="T30" fmla="*/ 99 w 161"/>
                    <a:gd name="T31" fmla="*/ 65 h 138"/>
                    <a:gd name="T32" fmla="*/ 94 w 161"/>
                    <a:gd name="T33" fmla="*/ 91 h 138"/>
                    <a:gd name="T34" fmla="*/ 69 w 161"/>
                    <a:gd name="T35" fmla="*/ 98 h 138"/>
                    <a:gd name="T36" fmla="*/ 54 w 161"/>
                    <a:gd name="T37" fmla="*/ 94 h 138"/>
                    <a:gd name="T38" fmla="*/ 45 w 161"/>
                    <a:gd name="T39" fmla="*/ 105 h 138"/>
                    <a:gd name="T40" fmla="*/ 40 w 161"/>
                    <a:gd name="T41" fmla="*/ 123 h 138"/>
                    <a:gd name="T42" fmla="*/ 31 w 161"/>
                    <a:gd name="T43" fmla="*/ 138 h 13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61"/>
                    <a:gd name="T67" fmla="*/ 0 h 138"/>
                    <a:gd name="T68" fmla="*/ 161 w 161"/>
                    <a:gd name="T69" fmla="*/ 138 h 13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61" h="138">
                      <a:moveTo>
                        <a:pt x="31" y="138"/>
                      </a:moveTo>
                      <a:lnTo>
                        <a:pt x="16" y="133"/>
                      </a:lnTo>
                      <a:lnTo>
                        <a:pt x="0" y="109"/>
                      </a:lnTo>
                      <a:lnTo>
                        <a:pt x="5" y="78"/>
                      </a:lnTo>
                      <a:lnTo>
                        <a:pt x="16" y="65"/>
                      </a:lnTo>
                      <a:lnTo>
                        <a:pt x="43" y="62"/>
                      </a:lnTo>
                      <a:lnTo>
                        <a:pt x="65" y="51"/>
                      </a:lnTo>
                      <a:lnTo>
                        <a:pt x="72" y="25"/>
                      </a:lnTo>
                      <a:lnTo>
                        <a:pt x="92" y="15"/>
                      </a:lnTo>
                      <a:lnTo>
                        <a:pt x="127" y="13"/>
                      </a:lnTo>
                      <a:lnTo>
                        <a:pt x="148" y="0"/>
                      </a:lnTo>
                      <a:lnTo>
                        <a:pt x="161" y="13"/>
                      </a:lnTo>
                      <a:lnTo>
                        <a:pt x="156" y="25"/>
                      </a:lnTo>
                      <a:lnTo>
                        <a:pt x="128" y="44"/>
                      </a:lnTo>
                      <a:lnTo>
                        <a:pt x="107" y="49"/>
                      </a:lnTo>
                      <a:lnTo>
                        <a:pt x="99" y="65"/>
                      </a:lnTo>
                      <a:lnTo>
                        <a:pt x="94" y="91"/>
                      </a:lnTo>
                      <a:lnTo>
                        <a:pt x="69" y="98"/>
                      </a:lnTo>
                      <a:lnTo>
                        <a:pt x="54" y="94"/>
                      </a:lnTo>
                      <a:lnTo>
                        <a:pt x="45" y="105"/>
                      </a:lnTo>
                      <a:lnTo>
                        <a:pt x="40" y="123"/>
                      </a:lnTo>
                      <a:lnTo>
                        <a:pt x="31" y="1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421" name="Freeform 38"/>
                <p:cNvSpPr>
                  <a:spLocks/>
                </p:cNvSpPr>
                <p:nvPr/>
              </p:nvSpPr>
              <p:spPr bwMode="auto">
                <a:xfrm>
                  <a:off x="1590" y="1104"/>
                  <a:ext cx="123" cy="174"/>
                </a:xfrm>
                <a:custGeom>
                  <a:avLst/>
                  <a:gdLst>
                    <a:gd name="T0" fmla="*/ 48 w 123"/>
                    <a:gd name="T1" fmla="*/ 172 h 174"/>
                    <a:gd name="T2" fmla="*/ 31 w 123"/>
                    <a:gd name="T3" fmla="*/ 174 h 174"/>
                    <a:gd name="T4" fmla="*/ 9 w 123"/>
                    <a:gd name="T5" fmla="*/ 158 h 174"/>
                    <a:gd name="T6" fmla="*/ 0 w 123"/>
                    <a:gd name="T7" fmla="*/ 131 h 174"/>
                    <a:gd name="T8" fmla="*/ 4 w 123"/>
                    <a:gd name="T9" fmla="*/ 113 h 174"/>
                    <a:gd name="T10" fmla="*/ 29 w 123"/>
                    <a:gd name="T11" fmla="*/ 97 h 174"/>
                    <a:gd name="T12" fmla="*/ 46 w 123"/>
                    <a:gd name="T13" fmla="*/ 79 h 174"/>
                    <a:gd name="T14" fmla="*/ 46 w 123"/>
                    <a:gd name="T15" fmla="*/ 52 h 174"/>
                    <a:gd name="T16" fmla="*/ 59 w 123"/>
                    <a:gd name="T17" fmla="*/ 39 h 174"/>
                    <a:gd name="T18" fmla="*/ 90 w 123"/>
                    <a:gd name="T19" fmla="*/ 22 h 174"/>
                    <a:gd name="T20" fmla="*/ 106 w 123"/>
                    <a:gd name="T21" fmla="*/ 0 h 174"/>
                    <a:gd name="T22" fmla="*/ 121 w 123"/>
                    <a:gd name="T23" fmla="*/ 7 h 174"/>
                    <a:gd name="T24" fmla="*/ 123 w 123"/>
                    <a:gd name="T25" fmla="*/ 22 h 174"/>
                    <a:gd name="T26" fmla="*/ 105 w 123"/>
                    <a:gd name="T27" fmla="*/ 47 h 174"/>
                    <a:gd name="T28" fmla="*/ 84 w 123"/>
                    <a:gd name="T29" fmla="*/ 61 h 174"/>
                    <a:gd name="T30" fmla="*/ 86 w 123"/>
                    <a:gd name="T31" fmla="*/ 81 h 174"/>
                    <a:gd name="T32" fmla="*/ 90 w 123"/>
                    <a:gd name="T33" fmla="*/ 104 h 174"/>
                    <a:gd name="T34" fmla="*/ 68 w 123"/>
                    <a:gd name="T35" fmla="*/ 118 h 174"/>
                    <a:gd name="T36" fmla="*/ 59 w 123"/>
                    <a:gd name="T37" fmla="*/ 124 h 174"/>
                    <a:gd name="T38" fmla="*/ 51 w 123"/>
                    <a:gd name="T39" fmla="*/ 138 h 174"/>
                    <a:gd name="T40" fmla="*/ 50 w 123"/>
                    <a:gd name="T41" fmla="*/ 152 h 174"/>
                    <a:gd name="T42" fmla="*/ 48 w 123"/>
                    <a:gd name="T43" fmla="*/ 172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3"/>
                    <a:gd name="T67" fmla="*/ 0 h 174"/>
                    <a:gd name="T68" fmla="*/ 123 w 123"/>
                    <a:gd name="T69" fmla="*/ 174 h 1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3" h="174">
                      <a:moveTo>
                        <a:pt x="48" y="172"/>
                      </a:moveTo>
                      <a:lnTo>
                        <a:pt x="31" y="174"/>
                      </a:lnTo>
                      <a:lnTo>
                        <a:pt x="9" y="158"/>
                      </a:lnTo>
                      <a:lnTo>
                        <a:pt x="0" y="131"/>
                      </a:lnTo>
                      <a:lnTo>
                        <a:pt x="4" y="113"/>
                      </a:lnTo>
                      <a:lnTo>
                        <a:pt x="29" y="97"/>
                      </a:lnTo>
                      <a:lnTo>
                        <a:pt x="46" y="79"/>
                      </a:lnTo>
                      <a:lnTo>
                        <a:pt x="46" y="52"/>
                      </a:lnTo>
                      <a:lnTo>
                        <a:pt x="59" y="39"/>
                      </a:lnTo>
                      <a:lnTo>
                        <a:pt x="90" y="22"/>
                      </a:lnTo>
                      <a:lnTo>
                        <a:pt x="106" y="0"/>
                      </a:lnTo>
                      <a:lnTo>
                        <a:pt x="121" y="7"/>
                      </a:lnTo>
                      <a:lnTo>
                        <a:pt x="123" y="22"/>
                      </a:lnTo>
                      <a:lnTo>
                        <a:pt x="105" y="47"/>
                      </a:lnTo>
                      <a:lnTo>
                        <a:pt x="84" y="61"/>
                      </a:lnTo>
                      <a:lnTo>
                        <a:pt x="86" y="81"/>
                      </a:lnTo>
                      <a:lnTo>
                        <a:pt x="90" y="104"/>
                      </a:lnTo>
                      <a:lnTo>
                        <a:pt x="68" y="118"/>
                      </a:lnTo>
                      <a:lnTo>
                        <a:pt x="59" y="124"/>
                      </a:lnTo>
                      <a:lnTo>
                        <a:pt x="51" y="138"/>
                      </a:lnTo>
                      <a:lnTo>
                        <a:pt x="50" y="152"/>
                      </a:lnTo>
                      <a:lnTo>
                        <a:pt x="48" y="17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</p:grpSp>
        </p:grpSp>
        <p:grpSp>
          <p:nvGrpSpPr>
            <p:cNvPr id="53427" name="Group 39"/>
            <p:cNvGrpSpPr>
              <a:grpSpLocks/>
            </p:cNvGrpSpPr>
            <p:nvPr/>
          </p:nvGrpSpPr>
          <p:grpSpPr bwMode="auto">
            <a:xfrm rot="4286940" flipH="1">
              <a:off x="2096402" y="2060658"/>
              <a:ext cx="50133" cy="18206"/>
              <a:chOff x="4032" y="2817"/>
              <a:chExt cx="417" cy="635"/>
            </a:xfrm>
          </p:grpSpPr>
          <p:sp>
            <p:nvSpPr>
              <p:cNvPr id="53435" name="Oval 40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53436" name="Oval 41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grpSp>
          <p:nvGrpSpPr>
            <p:cNvPr id="53428" name="Group 42"/>
            <p:cNvGrpSpPr>
              <a:grpSpLocks/>
            </p:cNvGrpSpPr>
            <p:nvPr/>
          </p:nvGrpSpPr>
          <p:grpSpPr bwMode="auto">
            <a:xfrm rot="4286940" flipH="1">
              <a:off x="2068729" y="2060658"/>
              <a:ext cx="50133" cy="18206"/>
              <a:chOff x="4032" y="2817"/>
              <a:chExt cx="417" cy="635"/>
            </a:xfrm>
          </p:grpSpPr>
          <p:sp>
            <p:nvSpPr>
              <p:cNvPr id="53433" name="Oval 43"/>
              <p:cNvSpPr>
                <a:spLocks noChangeArrowheads="1"/>
              </p:cNvSpPr>
              <p:nvPr/>
            </p:nvSpPr>
            <p:spPr bwMode="auto">
              <a:xfrm>
                <a:off x="4032" y="2817"/>
                <a:ext cx="417" cy="635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53434" name="Oval 44"/>
              <p:cNvSpPr>
                <a:spLocks noChangeArrowheads="1"/>
              </p:cNvSpPr>
              <p:nvPr/>
            </p:nvSpPr>
            <p:spPr bwMode="auto">
              <a:xfrm>
                <a:off x="4080" y="2928"/>
                <a:ext cx="240" cy="24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  <p:sp>
          <p:nvSpPr>
            <p:cNvPr id="53429" name="Oval 45"/>
            <p:cNvSpPr>
              <a:spLocks noChangeArrowheads="1"/>
            </p:cNvSpPr>
            <p:nvPr/>
          </p:nvSpPr>
          <p:spPr bwMode="auto">
            <a:xfrm>
              <a:off x="2117645" y="2146915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3430" name="Freeform 46"/>
            <p:cNvSpPr>
              <a:spLocks noChangeAspect="1"/>
            </p:cNvSpPr>
            <p:nvPr/>
          </p:nvSpPr>
          <p:spPr bwMode="auto">
            <a:xfrm>
              <a:off x="2036812" y="2681307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1" name="Freeform 47"/>
            <p:cNvSpPr>
              <a:spLocks/>
            </p:cNvSpPr>
            <p:nvPr/>
          </p:nvSpPr>
          <p:spPr bwMode="auto">
            <a:xfrm>
              <a:off x="2141312" y="2630107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2" name="Rectangle 80"/>
            <p:cNvSpPr>
              <a:spLocks noChangeArrowheads="1"/>
            </p:cNvSpPr>
            <p:nvPr/>
          </p:nvSpPr>
          <p:spPr bwMode="auto">
            <a:xfrm flipH="1">
              <a:off x="1990078" y="220980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4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sp>
        <p:nvSpPr>
          <p:cNvPr id="53293" name="Text Box 10"/>
          <p:cNvSpPr txBox="1">
            <a:spLocks noChangeArrowheads="1"/>
          </p:cNvSpPr>
          <p:nvPr/>
        </p:nvSpPr>
        <p:spPr bwMode="auto">
          <a:xfrm>
            <a:off x="7504113" y="1200150"/>
            <a:ext cx="249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3294" name="Text Box 11"/>
          <p:cNvSpPr txBox="1">
            <a:spLocks noChangeArrowheads="1"/>
          </p:cNvSpPr>
          <p:nvPr/>
        </p:nvSpPr>
        <p:spPr bwMode="auto">
          <a:xfrm>
            <a:off x="7880350" y="135255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3295" name="Text Box 12"/>
          <p:cNvSpPr txBox="1">
            <a:spLocks noChangeArrowheads="1"/>
          </p:cNvSpPr>
          <p:nvPr/>
        </p:nvSpPr>
        <p:spPr bwMode="auto">
          <a:xfrm>
            <a:off x="8016875" y="169862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3296" name="Text Box 13"/>
          <p:cNvSpPr txBox="1">
            <a:spLocks noChangeArrowheads="1"/>
          </p:cNvSpPr>
          <p:nvPr/>
        </p:nvSpPr>
        <p:spPr bwMode="auto">
          <a:xfrm>
            <a:off x="7531100" y="2203450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3297" name="Text Box 14"/>
          <p:cNvSpPr txBox="1">
            <a:spLocks noChangeArrowheads="1"/>
          </p:cNvSpPr>
          <p:nvPr/>
        </p:nvSpPr>
        <p:spPr bwMode="auto">
          <a:xfrm>
            <a:off x="7019925" y="1692275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3298" name="Text Box 15"/>
          <p:cNvSpPr txBox="1">
            <a:spLocks noChangeArrowheads="1"/>
          </p:cNvSpPr>
          <p:nvPr/>
        </p:nvSpPr>
        <p:spPr bwMode="auto">
          <a:xfrm>
            <a:off x="7162800" y="2063750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3299" name="Text Box 16"/>
          <p:cNvSpPr txBox="1">
            <a:spLocks noChangeArrowheads="1"/>
          </p:cNvSpPr>
          <p:nvPr/>
        </p:nvSpPr>
        <p:spPr bwMode="auto">
          <a:xfrm>
            <a:off x="7146925" y="1377950"/>
            <a:ext cx="2492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3300" name="Text Box 17"/>
          <p:cNvSpPr txBox="1">
            <a:spLocks noChangeArrowheads="1"/>
          </p:cNvSpPr>
          <p:nvPr/>
        </p:nvSpPr>
        <p:spPr bwMode="auto">
          <a:xfrm>
            <a:off x="7883525" y="2041525"/>
            <a:ext cx="2492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grpSp>
        <p:nvGrpSpPr>
          <p:cNvPr id="53301" name="Group 250"/>
          <p:cNvGrpSpPr>
            <a:grpSpLocks/>
          </p:cNvGrpSpPr>
          <p:nvPr/>
        </p:nvGrpSpPr>
        <p:grpSpPr bwMode="auto">
          <a:xfrm>
            <a:off x="6172200" y="533400"/>
            <a:ext cx="381000" cy="836613"/>
            <a:chOff x="6714470" y="1981180"/>
            <a:chExt cx="381000" cy="836609"/>
          </a:xfrm>
        </p:grpSpPr>
        <p:sp>
          <p:nvSpPr>
            <p:cNvPr id="53399" name="Oval 45"/>
            <p:cNvSpPr>
              <a:spLocks noChangeArrowheads="1"/>
            </p:cNvSpPr>
            <p:nvPr/>
          </p:nvSpPr>
          <p:spPr bwMode="auto">
            <a:xfrm>
              <a:off x="6811880" y="2161853"/>
              <a:ext cx="72094" cy="262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3400" name="Group 316"/>
            <p:cNvGrpSpPr>
              <a:grpSpLocks/>
            </p:cNvGrpSpPr>
            <p:nvPr/>
          </p:nvGrpSpPr>
          <p:grpSpPr bwMode="auto">
            <a:xfrm>
              <a:off x="6714470" y="1981180"/>
              <a:ext cx="381000" cy="836609"/>
              <a:chOff x="610321" y="2287415"/>
              <a:chExt cx="380272" cy="836779"/>
            </a:xfrm>
          </p:grpSpPr>
          <p:grpSp>
            <p:nvGrpSpPr>
              <p:cNvPr id="53401" name="Group 24"/>
              <p:cNvGrpSpPr>
                <a:grpSpLocks/>
              </p:cNvGrpSpPr>
              <p:nvPr/>
            </p:nvGrpSpPr>
            <p:grpSpPr bwMode="auto">
              <a:xfrm>
                <a:off x="610321" y="2287415"/>
                <a:ext cx="380272" cy="836779"/>
                <a:chOff x="866" y="469"/>
                <a:chExt cx="1044" cy="2354"/>
              </a:xfrm>
            </p:grpSpPr>
            <p:grpSp>
              <p:nvGrpSpPr>
                <p:cNvPr id="53403" name="Group 25"/>
                <p:cNvGrpSpPr>
                  <a:grpSpLocks/>
                </p:cNvGrpSpPr>
                <p:nvPr/>
              </p:nvGrpSpPr>
              <p:grpSpPr bwMode="auto">
                <a:xfrm>
                  <a:off x="866" y="469"/>
                  <a:ext cx="1009" cy="2326"/>
                  <a:chOff x="589" y="532"/>
                  <a:chExt cx="1009" cy="2326"/>
                </a:xfrm>
              </p:grpSpPr>
              <p:grpSp>
                <p:nvGrpSpPr>
                  <p:cNvPr id="53406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589" y="532"/>
                    <a:chExt cx="1009" cy="2326"/>
                  </a:xfrm>
                </p:grpSpPr>
                <p:grpSp>
                  <p:nvGrpSpPr>
                    <p:cNvPr id="53408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9" y="532"/>
                      <a:ext cx="1009" cy="2326"/>
                      <a:chOff x="1151" y="1104"/>
                      <a:chExt cx="686" cy="1741"/>
                    </a:xfrm>
                  </p:grpSpPr>
                  <p:sp>
                    <p:nvSpPr>
                      <p:cNvPr id="53415" name="Freeform 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3416" name="Freeform 2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3417" name="Freeform 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3418" name="Freeform 3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3419" name="Freeform 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3420" name="Freeform 3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53421" name="Group 34"/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53422" name="Freeform 3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3423" name="Freeform 3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3424" name="Freeform 3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53425" name="Freeform 3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53409" name="Group 39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3413" name="Oval 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3414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  <p:grpSp>
                  <p:nvGrpSpPr>
                    <p:cNvPr id="53410" name="Group 42"/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53411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  <p:sp>
                    <p:nvSpPr>
                      <p:cNvPr id="53412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vert="eaVert" wrap="none" lIns="274320" rIns="274320" anchor="ctr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50000"/>
                          </a:spcBef>
                          <a:buFontTx/>
                          <a:buNone/>
                        </a:pPr>
                        <a:endParaRPr lang="en-US" altLang="en-US" sz="3000" i="1"/>
                      </a:p>
                    </p:txBody>
                  </p:sp>
                </p:grpSp>
              </p:grpSp>
              <p:sp>
                <p:nvSpPr>
                  <p:cNvPr id="53407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</p:grpSp>
            <p:sp>
              <p:nvSpPr>
                <p:cNvPr id="53404" name="Freeform 46"/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5" name="Freeform 47"/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402" name="Rectangle 270"/>
              <p:cNvSpPr>
                <a:spLocks noChangeArrowheads="1"/>
              </p:cNvSpPr>
              <p:nvPr/>
            </p:nvSpPr>
            <p:spPr bwMode="auto">
              <a:xfrm flipH="1">
                <a:off x="674492" y="2496979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000">
                    <a:solidFill>
                      <a:schemeClr val="bg2"/>
                    </a:solidFill>
                  </a:rPr>
                  <a:t>1</a:t>
                </a:r>
                <a:endParaRPr lang="en-CA" altLang="en-US" sz="100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53302" name="Text Box 10"/>
          <p:cNvSpPr txBox="1">
            <a:spLocks noChangeArrowheads="1"/>
          </p:cNvSpPr>
          <p:nvPr/>
        </p:nvSpPr>
        <p:spPr bwMode="auto">
          <a:xfrm>
            <a:off x="4375150" y="1189038"/>
            <a:ext cx="2492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1</a:t>
            </a:r>
          </a:p>
        </p:txBody>
      </p:sp>
      <p:sp>
        <p:nvSpPr>
          <p:cNvPr id="53303" name="Text Box 11"/>
          <p:cNvSpPr txBox="1">
            <a:spLocks noChangeArrowheads="1"/>
          </p:cNvSpPr>
          <p:nvPr/>
        </p:nvSpPr>
        <p:spPr bwMode="auto">
          <a:xfrm>
            <a:off x="4751388" y="13414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2</a:t>
            </a:r>
          </a:p>
        </p:txBody>
      </p:sp>
      <p:sp>
        <p:nvSpPr>
          <p:cNvPr id="53304" name="Text Box 12"/>
          <p:cNvSpPr txBox="1">
            <a:spLocks noChangeArrowheads="1"/>
          </p:cNvSpPr>
          <p:nvPr/>
        </p:nvSpPr>
        <p:spPr bwMode="auto">
          <a:xfrm>
            <a:off x="4887913" y="168751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3</a:t>
            </a:r>
          </a:p>
        </p:txBody>
      </p:sp>
      <p:sp>
        <p:nvSpPr>
          <p:cNvPr id="53305" name="Text Box 13"/>
          <p:cNvSpPr txBox="1">
            <a:spLocks noChangeArrowheads="1"/>
          </p:cNvSpPr>
          <p:nvPr/>
        </p:nvSpPr>
        <p:spPr bwMode="auto">
          <a:xfrm>
            <a:off x="4402138" y="21923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5</a:t>
            </a:r>
          </a:p>
        </p:txBody>
      </p:sp>
      <p:sp>
        <p:nvSpPr>
          <p:cNvPr id="53306" name="Text Box 14"/>
          <p:cNvSpPr txBox="1">
            <a:spLocks noChangeArrowheads="1"/>
          </p:cNvSpPr>
          <p:nvPr/>
        </p:nvSpPr>
        <p:spPr bwMode="auto">
          <a:xfrm>
            <a:off x="3890963" y="168116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7</a:t>
            </a:r>
          </a:p>
        </p:txBody>
      </p:sp>
      <p:sp>
        <p:nvSpPr>
          <p:cNvPr id="53307" name="Text Box 15"/>
          <p:cNvSpPr txBox="1">
            <a:spLocks noChangeArrowheads="1"/>
          </p:cNvSpPr>
          <p:nvPr/>
        </p:nvSpPr>
        <p:spPr bwMode="auto">
          <a:xfrm>
            <a:off x="4033838" y="20526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6</a:t>
            </a:r>
          </a:p>
        </p:txBody>
      </p:sp>
      <p:sp>
        <p:nvSpPr>
          <p:cNvPr id="53308" name="Text Box 16"/>
          <p:cNvSpPr txBox="1">
            <a:spLocks noChangeArrowheads="1"/>
          </p:cNvSpPr>
          <p:nvPr/>
        </p:nvSpPr>
        <p:spPr bwMode="auto">
          <a:xfrm>
            <a:off x="4017963" y="1366838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8</a:t>
            </a:r>
          </a:p>
        </p:txBody>
      </p:sp>
      <p:sp>
        <p:nvSpPr>
          <p:cNvPr id="53309" name="Text Box 17"/>
          <p:cNvSpPr txBox="1">
            <a:spLocks noChangeArrowheads="1"/>
          </p:cNvSpPr>
          <p:nvPr/>
        </p:nvSpPr>
        <p:spPr bwMode="auto">
          <a:xfrm>
            <a:off x="4754563" y="2030413"/>
            <a:ext cx="2492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4</a:t>
            </a:r>
          </a:p>
        </p:txBody>
      </p:sp>
      <p:sp>
        <p:nvSpPr>
          <p:cNvPr id="53310" name="Freeform 43"/>
          <p:cNvSpPr>
            <a:spLocks/>
          </p:cNvSpPr>
          <p:nvPr/>
        </p:nvSpPr>
        <p:spPr bwMode="auto">
          <a:xfrm>
            <a:off x="4448175" y="13970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2"/>
          </a:solidFill>
          <a:ln w="25400" cap="flat" cmpd="sng">
            <a:solidFill>
              <a:schemeClr val="accent2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47" name="Freeform 43"/>
          <p:cNvSpPr>
            <a:spLocks/>
          </p:cNvSpPr>
          <p:nvPr/>
        </p:nvSpPr>
        <p:spPr bwMode="auto">
          <a:xfrm>
            <a:off x="4718050" y="1508125"/>
            <a:ext cx="111125" cy="107950"/>
          </a:xfrm>
          <a:custGeom>
            <a:avLst/>
            <a:gdLst>
              <a:gd name="T0" fmla="*/ 13188286 w 153"/>
              <a:gd name="T1" fmla="*/ 5277095 h 182"/>
              <a:gd name="T2" fmla="*/ 13188286 w 153"/>
              <a:gd name="T3" fmla="*/ 47493851 h 182"/>
              <a:gd name="T4" fmla="*/ 36926907 w 153"/>
              <a:gd name="T5" fmla="*/ 49956533 h 182"/>
              <a:gd name="T6" fmla="*/ 68577920 w 153"/>
              <a:gd name="T7" fmla="*/ 49956533 h 182"/>
              <a:gd name="T8" fmla="*/ 80183578 w 153"/>
              <a:gd name="T9" fmla="*/ 21108379 h 182"/>
              <a:gd name="T10" fmla="*/ 60664807 w 153"/>
              <a:gd name="T11" fmla="*/ 10554190 h 182"/>
              <a:gd name="T12" fmla="*/ 36926907 w 153"/>
              <a:gd name="T13" fmla="*/ 0 h 182"/>
              <a:gd name="T14" fmla="*/ 13188286 w 153"/>
              <a:gd name="T15" fmla="*/ 5277095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  <a:ln w="25400" cap="flat" cmpd="sng">
            <a:solidFill>
              <a:schemeClr val="tx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CA"/>
          </a:p>
        </p:txBody>
      </p:sp>
      <p:grpSp>
        <p:nvGrpSpPr>
          <p:cNvPr id="53312" name="Group 248"/>
          <p:cNvGrpSpPr>
            <a:grpSpLocks/>
          </p:cNvGrpSpPr>
          <p:nvPr/>
        </p:nvGrpSpPr>
        <p:grpSpPr bwMode="auto">
          <a:xfrm>
            <a:off x="3441700" y="1905000"/>
            <a:ext cx="576263" cy="909638"/>
            <a:chOff x="3441700" y="1909923"/>
            <a:chExt cx="575790" cy="909477"/>
          </a:xfrm>
        </p:grpSpPr>
        <p:sp>
          <p:nvSpPr>
            <p:cNvPr id="349" name="Freeform 107"/>
            <p:cNvSpPr>
              <a:spLocks/>
            </p:cNvSpPr>
            <p:nvPr/>
          </p:nvSpPr>
          <p:spPr bwMode="auto">
            <a:xfrm rot="5400000">
              <a:off x="3706581" y="1645042"/>
              <a:ext cx="46030" cy="575790"/>
            </a:xfrm>
            <a:custGeom>
              <a:avLst/>
              <a:gdLst>
                <a:gd name="T0" fmla="*/ 45719 w 45719"/>
                <a:gd name="T1" fmla="*/ 0 h 1748901"/>
                <a:gd name="T2" fmla="*/ 45719 w 45719"/>
                <a:gd name="T3" fmla="*/ 189705 h 1748901"/>
                <a:gd name="T4" fmla="*/ 45719 w 45719"/>
                <a:gd name="T5" fmla="*/ 189705 h 1748901"/>
                <a:gd name="T6" fmla="*/ 0 60000 65536"/>
                <a:gd name="T7" fmla="*/ 0 60000 65536"/>
                <a:gd name="T8" fmla="*/ 0 60000 65536"/>
                <a:gd name="T9" fmla="*/ 0 w 45719"/>
                <a:gd name="T10" fmla="*/ 0 h 1748901"/>
                <a:gd name="T11" fmla="*/ 45719 w 45719"/>
                <a:gd name="T12" fmla="*/ 1748901 h 17489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19" h="1748901">
                  <a:moveTo>
                    <a:pt x="0" y="0"/>
                  </a:moveTo>
                  <a:lnTo>
                    <a:pt x="0" y="1748901"/>
                  </a:lnTo>
                </a:path>
              </a:pathLst>
            </a:custGeom>
            <a:noFill/>
            <a:ln w="25400" cap="flat" cmpd="sng" algn="ctr">
              <a:solidFill>
                <a:schemeClr val="accent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25" name="Group 26"/>
            <p:cNvGrpSpPr>
              <a:grpSpLocks/>
            </p:cNvGrpSpPr>
            <p:nvPr/>
          </p:nvGrpSpPr>
          <p:grpSpPr bwMode="auto">
            <a:xfrm>
              <a:off x="3497585" y="1982437"/>
              <a:ext cx="367389" cy="827019"/>
              <a:chOff x="589" y="532"/>
              <a:chExt cx="1009" cy="2326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26" name="Group 27"/>
              <p:cNvGrpSpPr>
                <a:grpSpLocks/>
              </p:cNvGrpSpPr>
              <p:nvPr/>
            </p:nvGrpSpPr>
            <p:grpSpPr bwMode="auto">
              <a:xfrm>
                <a:off x="589" y="532"/>
                <a:ext cx="1009" cy="2326"/>
                <a:chOff x="1151" y="1104"/>
                <a:chExt cx="686" cy="1741"/>
              </a:xfrm>
              <a:grpFill/>
            </p:grpSpPr>
            <p:sp>
              <p:nvSpPr>
                <p:cNvPr id="362" name="Freeform 28"/>
                <p:cNvSpPr>
                  <a:spLocks/>
                </p:cNvSpPr>
                <p:nvPr/>
              </p:nvSpPr>
              <p:spPr bwMode="auto">
                <a:xfrm flipH="1">
                  <a:off x="1321" y="1581"/>
                  <a:ext cx="304" cy="566"/>
                </a:xfrm>
                <a:custGeom>
                  <a:avLst/>
                  <a:gdLst>
                    <a:gd name="T0" fmla="*/ 7 w 304"/>
                    <a:gd name="T1" fmla="*/ 174 h 566"/>
                    <a:gd name="T2" fmla="*/ 18 w 304"/>
                    <a:gd name="T3" fmla="*/ 122 h 566"/>
                    <a:gd name="T4" fmla="*/ 42 w 304"/>
                    <a:gd name="T5" fmla="*/ 83 h 566"/>
                    <a:gd name="T6" fmla="*/ 81 w 304"/>
                    <a:gd name="T7" fmla="*/ 45 h 566"/>
                    <a:gd name="T8" fmla="*/ 148 w 304"/>
                    <a:gd name="T9" fmla="*/ 7 h 566"/>
                    <a:gd name="T10" fmla="*/ 205 w 304"/>
                    <a:gd name="T11" fmla="*/ 0 h 566"/>
                    <a:gd name="T12" fmla="*/ 255 w 304"/>
                    <a:gd name="T13" fmla="*/ 10 h 566"/>
                    <a:gd name="T14" fmla="*/ 290 w 304"/>
                    <a:gd name="T15" fmla="*/ 31 h 566"/>
                    <a:gd name="T16" fmla="*/ 304 w 304"/>
                    <a:gd name="T17" fmla="*/ 59 h 566"/>
                    <a:gd name="T18" fmla="*/ 304 w 304"/>
                    <a:gd name="T19" fmla="*/ 87 h 566"/>
                    <a:gd name="T20" fmla="*/ 290 w 304"/>
                    <a:gd name="T21" fmla="*/ 118 h 566"/>
                    <a:gd name="T22" fmla="*/ 262 w 304"/>
                    <a:gd name="T23" fmla="*/ 146 h 566"/>
                    <a:gd name="T24" fmla="*/ 223 w 304"/>
                    <a:gd name="T25" fmla="*/ 181 h 566"/>
                    <a:gd name="T26" fmla="*/ 201 w 304"/>
                    <a:gd name="T27" fmla="*/ 215 h 566"/>
                    <a:gd name="T28" fmla="*/ 194 w 304"/>
                    <a:gd name="T29" fmla="*/ 240 h 566"/>
                    <a:gd name="T30" fmla="*/ 194 w 304"/>
                    <a:gd name="T31" fmla="*/ 260 h 566"/>
                    <a:gd name="T32" fmla="*/ 205 w 304"/>
                    <a:gd name="T33" fmla="*/ 295 h 566"/>
                    <a:gd name="T34" fmla="*/ 230 w 304"/>
                    <a:gd name="T35" fmla="*/ 344 h 566"/>
                    <a:gd name="T36" fmla="*/ 247 w 304"/>
                    <a:gd name="T37" fmla="*/ 399 h 566"/>
                    <a:gd name="T38" fmla="*/ 251 w 304"/>
                    <a:gd name="T39" fmla="*/ 438 h 566"/>
                    <a:gd name="T40" fmla="*/ 244 w 304"/>
                    <a:gd name="T41" fmla="*/ 479 h 566"/>
                    <a:gd name="T42" fmla="*/ 233 w 304"/>
                    <a:gd name="T43" fmla="*/ 510 h 566"/>
                    <a:gd name="T44" fmla="*/ 201 w 304"/>
                    <a:gd name="T45" fmla="*/ 545 h 566"/>
                    <a:gd name="T46" fmla="*/ 173 w 304"/>
                    <a:gd name="T47" fmla="*/ 559 h 566"/>
                    <a:gd name="T48" fmla="*/ 141 w 304"/>
                    <a:gd name="T49" fmla="*/ 566 h 566"/>
                    <a:gd name="T50" fmla="*/ 113 w 304"/>
                    <a:gd name="T51" fmla="*/ 563 h 566"/>
                    <a:gd name="T52" fmla="*/ 92 w 304"/>
                    <a:gd name="T53" fmla="*/ 549 h 566"/>
                    <a:gd name="T54" fmla="*/ 67 w 304"/>
                    <a:gd name="T55" fmla="*/ 521 h 566"/>
                    <a:gd name="T56" fmla="*/ 42 w 304"/>
                    <a:gd name="T57" fmla="*/ 472 h 566"/>
                    <a:gd name="T58" fmla="*/ 14 w 304"/>
                    <a:gd name="T59" fmla="*/ 392 h 566"/>
                    <a:gd name="T60" fmla="*/ 4 w 304"/>
                    <a:gd name="T61" fmla="*/ 333 h 566"/>
                    <a:gd name="T62" fmla="*/ 0 w 304"/>
                    <a:gd name="T63" fmla="*/ 257 h 566"/>
                    <a:gd name="T64" fmla="*/ 0 w 304"/>
                    <a:gd name="T65" fmla="*/ 222 h 566"/>
                    <a:gd name="T66" fmla="*/ 7 w 304"/>
                    <a:gd name="T67" fmla="*/ 174 h 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4"/>
                    <a:gd name="T103" fmla="*/ 0 h 566"/>
                    <a:gd name="T104" fmla="*/ 304 w 304"/>
                    <a:gd name="T105" fmla="*/ 566 h 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4" h="566">
                      <a:moveTo>
                        <a:pt x="7" y="174"/>
                      </a:moveTo>
                      <a:lnTo>
                        <a:pt x="18" y="122"/>
                      </a:lnTo>
                      <a:lnTo>
                        <a:pt x="42" y="83"/>
                      </a:lnTo>
                      <a:lnTo>
                        <a:pt x="81" y="45"/>
                      </a:lnTo>
                      <a:lnTo>
                        <a:pt x="148" y="7"/>
                      </a:lnTo>
                      <a:lnTo>
                        <a:pt x="205" y="0"/>
                      </a:lnTo>
                      <a:lnTo>
                        <a:pt x="255" y="10"/>
                      </a:lnTo>
                      <a:lnTo>
                        <a:pt x="290" y="31"/>
                      </a:lnTo>
                      <a:lnTo>
                        <a:pt x="304" y="59"/>
                      </a:lnTo>
                      <a:lnTo>
                        <a:pt x="304" y="87"/>
                      </a:lnTo>
                      <a:lnTo>
                        <a:pt x="290" y="118"/>
                      </a:lnTo>
                      <a:lnTo>
                        <a:pt x="262" y="146"/>
                      </a:lnTo>
                      <a:lnTo>
                        <a:pt x="223" y="181"/>
                      </a:lnTo>
                      <a:lnTo>
                        <a:pt x="201" y="215"/>
                      </a:lnTo>
                      <a:lnTo>
                        <a:pt x="194" y="240"/>
                      </a:lnTo>
                      <a:lnTo>
                        <a:pt x="194" y="260"/>
                      </a:lnTo>
                      <a:lnTo>
                        <a:pt x="205" y="295"/>
                      </a:lnTo>
                      <a:lnTo>
                        <a:pt x="230" y="344"/>
                      </a:lnTo>
                      <a:lnTo>
                        <a:pt x="247" y="399"/>
                      </a:lnTo>
                      <a:lnTo>
                        <a:pt x="251" y="438"/>
                      </a:lnTo>
                      <a:lnTo>
                        <a:pt x="244" y="479"/>
                      </a:lnTo>
                      <a:lnTo>
                        <a:pt x="233" y="510"/>
                      </a:lnTo>
                      <a:lnTo>
                        <a:pt x="201" y="545"/>
                      </a:lnTo>
                      <a:lnTo>
                        <a:pt x="173" y="559"/>
                      </a:lnTo>
                      <a:lnTo>
                        <a:pt x="141" y="566"/>
                      </a:lnTo>
                      <a:lnTo>
                        <a:pt x="113" y="563"/>
                      </a:lnTo>
                      <a:lnTo>
                        <a:pt x="92" y="549"/>
                      </a:lnTo>
                      <a:lnTo>
                        <a:pt x="67" y="521"/>
                      </a:lnTo>
                      <a:lnTo>
                        <a:pt x="42" y="472"/>
                      </a:lnTo>
                      <a:lnTo>
                        <a:pt x="14" y="392"/>
                      </a:lnTo>
                      <a:lnTo>
                        <a:pt x="4" y="333"/>
                      </a:lnTo>
                      <a:lnTo>
                        <a:pt x="0" y="257"/>
                      </a:lnTo>
                      <a:lnTo>
                        <a:pt x="0" y="222"/>
                      </a:lnTo>
                      <a:lnTo>
                        <a:pt x="7" y="17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3" name="Freeform 29"/>
                <p:cNvSpPr>
                  <a:spLocks/>
                </p:cNvSpPr>
                <p:nvPr/>
              </p:nvSpPr>
              <p:spPr bwMode="auto">
                <a:xfrm flipH="1">
                  <a:off x="1151" y="1619"/>
                  <a:ext cx="249" cy="572"/>
                </a:xfrm>
                <a:custGeom>
                  <a:avLst/>
                  <a:gdLst>
                    <a:gd name="T0" fmla="*/ 25 w 249"/>
                    <a:gd name="T1" fmla="*/ 65 h 572"/>
                    <a:gd name="T2" fmla="*/ 7 w 249"/>
                    <a:gd name="T3" fmla="*/ 44 h 572"/>
                    <a:gd name="T4" fmla="*/ 0 w 249"/>
                    <a:gd name="T5" fmla="*/ 27 h 572"/>
                    <a:gd name="T6" fmla="*/ 11 w 249"/>
                    <a:gd name="T7" fmla="*/ 7 h 572"/>
                    <a:gd name="T8" fmla="*/ 28 w 249"/>
                    <a:gd name="T9" fmla="*/ 0 h 572"/>
                    <a:gd name="T10" fmla="*/ 60 w 249"/>
                    <a:gd name="T11" fmla="*/ 0 h 572"/>
                    <a:gd name="T12" fmla="*/ 96 w 249"/>
                    <a:gd name="T13" fmla="*/ 24 h 572"/>
                    <a:gd name="T14" fmla="*/ 132 w 249"/>
                    <a:gd name="T15" fmla="*/ 61 h 572"/>
                    <a:gd name="T16" fmla="*/ 192 w 249"/>
                    <a:gd name="T17" fmla="*/ 140 h 572"/>
                    <a:gd name="T18" fmla="*/ 231 w 249"/>
                    <a:gd name="T19" fmla="*/ 204 h 572"/>
                    <a:gd name="T20" fmla="*/ 249 w 249"/>
                    <a:gd name="T21" fmla="*/ 255 h 572"/>
                    <a:gd name="T22" fmla="*/ 245 w 249"/>
                    <a:gd name="T23" fmla="*/ 283 h 572"/>
                    <a:gd name="T24" fmla="*/ 224 w 249"/>
                    <a:gd name="T25" fmla="*/ 320 h 572"/>
                    <a:gd name="T26" fmla="*/ 181 w 249"/>
                    <a:gd name="T27" fmla="*/ 347 h 572"/>
                    <a:gd name="T28" fmla="*/ 110 w 249"/>
                    <a:gd name="T29" fmla="*/ 371 h 572"/>
                    <a:gd name="T30" fmla="*/ 75 w 249"/>
                    <a:gd name="T31" fmla="*/ 395 h 572"/>
                    <a:gd name="T32" fmla="*/ 60 w 249"/>
                    <a:gd name="T33" fmla="*/ 415 h 572"/>
                    <a:gd name="T34" fmla="*/ 68 w 249"/>
                    <a:gd name="T35" fmla="*/ 436 h 572"/>
                    <a:gd name="T36" fmla="*/ 107 w 249"/>
                    <a:gd name="T37" fmla="*/ 456 h 572"/>
                    <a:gd name="T38" fmla="*/ 139 w 249"/>
                    <a:gd name="T39" fmla="*/ 497 h 572"/>
                    <a:gd name="T40" fmla="*/ 153 w 249"/>
                    <a:gd name="T41" fmla="*/ 538 h 572"/>
                    <a:gd name="T42" fmla="*/ 149 w 249"/>
                    <a:gd name="T43" fmla="*/ 558 h 572"/>
                    <a:gd name="T44" fmla="*/ 117 w 249"/>
                    <a:gd name="T45" fmla="*/ 572 h 572"/>
                    <a:gd name="T46" fmla="*/ 107 w 249"/>
                    <a:gd name="T47" fmla="*/ 572 h 572"/>
                    <a:gd name="T48" fmla="*/ 92 w 249"/>
                    <a:gd name="T49" fmla="*/ 535 h 572"/>
                    <a:gd name="T50" fmla="*/ 85 w 249"/>
                    <a:gd name="T51" fmla="*/ 494 h 572"/>
                    <a:gd name="T52" fmla="*/ 64 w 249"/>
                    <a:gd name="T53" fmla="*/ 463 h 572"/>
                    <a:gd name="T54" fmla="*/ 32 w 249"/>
                    <a:gd name="T55" fmla="*/ 446 h 572"/>
                    <a:gd name="T56" fmla="*/ 21 w 249"/>
                    <a:gd name="T57" fmla="*/ 426 h 572"/>
                    <a:gd name="T58" fmla="*/ 25 w 249"/>
                    <a:gd name="T59" fmla="*/ 405 h 572"/>
                    <a:gd name="T60" fmla="*/ 53 w 249"/>
                    <a:gd name="T61" fmla="*/ 371 h 572"/>
                    <a:gd name="T62" fmla="*/ 107 w 249"/>
                    <a:gd name="T63" fmla="*/ 351 h 572"/>
                    <a:gd name="T64" fmla="*/ 157 w 249"/>
                    <a:gd name="T65" fmla="*/ 320 h 572"/>
                    <a:gd name="T66" fmla="*/ 196 w 249"/>
                    <a:gd name="T67" fmla="*/ 286 h 572"/>
                    <a:gd name="T68" fmla="*/ 210 w 249"/>
                    <a:gd name="T69" fmla="*/ 252 h 572"/>
                    <a:gd name="T70" fmla="*/ 206 w 249"/>
                    <a:gd name="T71" fmla="*/ 238 h 572"/>
                    <a:gd name="T72" fmla="*/ 189 w 249"/>
                    <a:gd name="T73" fmla="*/ 208 h 572"/>
                    <a:gd name="T74" fmla="*/ 157 w 249"/>
                    <a:gd name="T75" fmla="*/ 163 h 572"/>
                    <a:gd name="T76" fmla="*/ 121 w 249"/>
                    <a:gd name="T77" fmla="*/ 136 h 572"/>
                    <a:gd name="T78" fmla="*/ 82 w 249"/>
                    <a:gd name="T79" fmla="*/ 106 h 572"/>
                    <a:gd name="T80" fmla="*/ 53 w 249"/>
                    <a:gd name="T81" fmla="*/ 89 h 572"/>
                    <a:gd name="T82" fmla="*/ 25 w 249"/>
                    <a:gd name="T83" fmla="*/ 65 h 5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49"/>
                    <a:gd name="T127" fmla="*/ 0 h 572"/>
                    <a:gd name="T128" fmla="*/ 249 w 249"/>
                    <a:gd name="T129" fmla="*/ 572 h 5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49" h="572">
                      <a:moveTo>
                        <a:pt x="25" y="65"/>
                      </a:moveTo>
                      <a:lnTo>
                        <a:pt x="7" y="44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96" y="24"/>
                      </a:lnTo>
                      <a:lnTo>
                        <a:pt x="132" y="61"/>
                      </a:lnTo>
                      <a:lnTo>
                        <a:pt x="192" y="140"/>
                      </a:lnTo>
                      <a:lnTo>
                        <a:pt x="231" y="204"/>
                      </a:lnTo>
                      <a:lnTo>
                        <a:pt x="249" y="255"/>
                      </a:lnTo>
                      <a:lnTo>
                        <a:pt x="245" y="283"/>
                      </a:lnTo>
                      <a:lnTo>
                        <a:pt x="224" y="320"/>
                      </a:lnTo>
                      <a:lnTo>
                        <a:pt x="181" y="347"/>
                      </a:lnTo>
                      <a:lnTo>
                        <a:pt x="110" y="371"/>
                      </a:lnTo>
                      <a:lnTo>
                        <a:pt x="75" y="395"/>
                      </a:lnTo>
                      <a:lnTo>
                        <a:pt x="60" y="415"/>
                      </a:lnTo>
                      <a:lnTo>
                        <a:pt x="68" y="436"/>
                      </a:lnTo>
                      <a:lnTo>
                        <a:pt x="107" y="456"/>
                      </a:lnTo>
                      <a:lnTo>
                        <a:pt x="139" y="497"/>
                      </a:lnTo>
                      <a:lnTo>
                        <a:pt x="153" y="538"/>
                      </a:lnTo>
                      <a:lnTo>
                        <a:pt x="149" y="558"/>
                      </a:lnTo>
                      <a:lnTo>
                        <a:pt x="117" y="572"/>
                      </a:lnTo>
                      <a:lnTo>
                        <a:pt x="107" y="572"/>
                      </a:lnTo>
                      <a:lnTo>
                        <a:pt x="92" y="535"/>
                      </a:lnTo>
                      <a:lnTo>
                        <a:pt x="85" y="494"/>
                      </a:lnTo>
                      <a:lnTo>
                        <a:pt x="64" y="463"/>
                      </a:lnTo>
                      <a:lnTo>
                        <a:pt x="32" y="446"/>
                      </a:lnTo>
                      <a:lnTo>
                        <a:pt x="21" y="426"/>
                      </a:lnTo>
                      <a:lnTo>
                        <a:pt x="25" y="405"/>
                      </a:lnTo>
                      <a:lnTo>
                        <a:pt x="53" y="371"/>
                      </a:lnTo>
                      <a:lnTo>
                        <a:pt x="107" y="351"/>
                      </a:lnTo>
                      <a:lnTo>
                        <a:pt x="157" y="320"/>
                      </a:lnTo>
                      <a:lnTo>
                        <a:pt x="196" y="286"/>
                      </a:lnTo>
                      <a:lnTo>
                        <a:pt x="210" y="252"/>
                      </a:lnTo>
                      <a:lnTo>
                        <a:pt x="206" y="238"/>
                      </a:lnTo>
                      <a:lnTo>
                        <a:pt x="189" y="208"/>
                      </a:lnTo>
                      <a:lnTo>
                        <a:pt x="157" y="163"/>
                      </a:lnTo>
                      <a:lnTo>
                        <a:pt x="121" y="136"/>
                      </a:lnTo>
                      <a:lnTo>
                        <a:pt x="82" y="106"/>
                      </a:lnTo>
                      <a:lnTo>
                        <a:pt x="53" y="89"/>
                      </a:lnTo>
                      <a:lnTo>
                        <a:pt x="25" y="6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4" name="Freeform 30"/>
                <p:cNvSpPr>
                  <a:spLocks/>
                </p:cNvSpPr>
                <p:nvPr/>
              </p:nvSpPr>
              <p:spPr bwMode="auto">
                <a:xfrm flipH="1">
                  <a:off x="1447" y="1581"/>
                  <a:ext cx="362" cy="499"/>
                </a:xfrm>
                <a:custGeom>
                  <a:avLst/>
                  <a:gdLst>
                    <a:gd name="T0" fmla="*/ 151 w 362"/>
                    <a:gd name="T1" fmla="*/ 35 h 499"/>
                    <a:gd name="T2" fmla="*/ 221 w 362"/>
                    <a:gd name="T3" fmla="*/ 0 h 499"/>
                    <a:gd name="T4" fmla="*/ 281 w 362"/>
                    <a:gd name="T5" fmla="*/ 0 h 499"/>
                    <a:gd name="T6" fmla="*/ 344 w 362"/>
                    <a:gd name="T7" fmla="*/ 14 h 499"/>
                    <a:gd name="T8" fmla="*/ 362 w 362"/>
                    <a:gd name="T9" fmla="*/ 35 h 499"/>
                    <a:gd name="T10" fmla="*/ 351 w 362"/>
                    <a:gd name="T11" fmla="*/ 59 h 499"/>
                    <a:gd name="T12" fmla="*/ 334 w 362"/>
                    <a:gd name="T13" fmla="*/ 91 h 499"/>
                    <a:gd name="T14" fmla="*/ 302 w 362"/>
                    <a:gd name="T15" fmla="*/ 87 h 499"/>
                    <a:gd name="T16" fmla="*/ 274 w 362"/>
                    <a:gd name="T17" fmla="*/ 77 h 499"/>
                    <a:gd name="T18" fmla="*/ 253 w 362"/>
                    <a:gd name="T19" fmla="*/ 63 h 499"/>
                    <a:gd name="T20" fmla="*/ 232 w 362"/>
                    <a:gd name="T21" fmla="*/ 59 h 499"/>
                    <a:gd name="T22" fmla="*/ 193 w 362"/>
                    <a:gd name="T23" fmla="*/ 70 h 499"/>
                    <a:gd name="T24" fmla="*/ 137 w 362"/>
                    <a:gd name="T25" fmla="*/ 94 h 499"/>
                    <a:gd name="T26" fmla="*/ 91 w 362"/>
                    <a:gd name="T27" fmla="*/ 136 h 499"/>
                    <a:gd name="T28" fmla="*/ 70 w 362"/>
                    <a:gd name="T29" fmla="*/ 164 h 499"/>
                    <a:gd name="T30" fmla="*/ 60 w 362"/>
                    <a:gd name="T31" fmla="*/ 185 h 499"/>
                    <a:gd name="T32" fmla="*/ 60 w 362"/>
                    <a:gd name="T33" fmla="*/ 202 h 499"/>
                    <a:gd name="T34" fmla="*/ 74 w 362"/>
                    <a:gd name="T35" fmla="*/ 220 h 499"/>
                    <a:gd name="T36" fmla="*/ 116 w 362"/>
                    <a:gd name="T37" fmla="*/ 248 h 499"/>
                    <a:gd name="T38" fmla="*/ 155 w 362"/>
                    <a:gd name="T39" fmla="*/ 286 h 499"/>
                    <a:gd name="T40" fmla="*/ 179 w 362"/>
                    <a:gd name="T41" fmla="*/ 325 h 499"/>
                    <a:gd name="T42" fmla="*/ 193 w 362"/>
                    <a:gd name="T43" fmla="*/ 352 h 499"/>
                    <a:gd name="T44" fmla="*/ 186 w 362"/>
                    <a:gd name="T45" fmla="*/ 370 h 499"/>
                    <a:gd name="T46" fmla="*/ 169 w 362"/>
                    <a:gd name="T47" fmla="*/ 387 h 499"/>
                    <a:gd name="T48" fmla="*/ 134 w 362"/>
                    <a:gd name="T49" fmla="*/ 398 h 499"/>
                    <a:gd name="T50" fmla="*/ 95 w 362"/>
                    <a:gd name="T51" fmla="*/ 412 h 499"/>
                    <a:gd name="T52" fmla="*/ 77 w 362"/>
                    <a:gd name="T53" fmla="*/ 433 h 499"/>
                    <a:gd name="T54" fmla="*/ 81 w 362"/>
                    <a:gd name="T55" fmla="*/ 468 h 499"/>
                    <a:gd name="T56" fmla="*/ 53 w 362"/>
                    <a:gd name="T57" fmla="*/ 499 h 499"/>
                    <a:gd name="T58" fmla="*/ 39 w 362"/>
                    <a:gd name="T59" fmla="*/ 489 h 499"/>
                    <a:gd name="T60" fmla="*/ 42 w 362"/>
                    <a:gd name="T61" fmla="*/ 429 h 499"/>
                    <a:gd name="T62" fmla="*/ 67 w 362"/>
                    <a:gd name="T63" fmla="*/ 398 h 499"/>
                    <a:gd name="T64" fmla="*/ 102 w 362"/>
                    <a:gd name="T65" fmla="*/ 373 h 499"/>
                    <a:gd name="T66" fmla="*/ 137 w 362"/>
                    <a:gd name="T67" fmla="*/ 359 h 499"/>
                    <a:gd name="T68" fmla="*/ 155 w 362"/>
                    <a:gd name="T69" fmla="*/ 352 h 499"/>
                    <a:gd name="T70" fmla="*/ 158 w 362"/>
                    <a:gd name="T71" fmla="*/ 342 h 499"/>
                    <a:gd name="T72" fmla="*/ 148 w 362"/>
                    <a:gd name="T73" fmla="*/ 325 h 499"/>
                    <a:gd name="T74" fmla="*/ 112 w 362"/>
                    <a:gd name="T75" fmla="*/ 290 h 499"/>
                    <a:gd name="T76" fmla="*/ 70 w 362"/>
                    <a:gd name="T77" fmla="*/ 262 h 499"/>
                    <a:gd name="T78" fmla="*/ 35 w 362"/>
                    <a:gd name="T79" fmla="*/ 241 h 499"/>
                    <a:gd name="T80" fmla="*/ 7 w 362"/>
                    <a:gd name="T81" fmla="*/ 220 h 499"/>
                    <a:gd name="T82" fmla="*/ 0 w 362"/>
                    <a:gd name="T83" fmla="*/ 195 h 499"/>
                    <a:gd name="T84" fmla="*/ 18 w 362"/>
                    <a:gd name="T85" fmla="*/ 157 h 499"/>
                    <a:gd name="T86" fmla="*/ 56 w 362"/>
                    <a:gd name="T87" fmla="*/ 108 h 499"/>
                    <a:gd name="T88" fmla="*/ 95 w 362"/>
                    <a:gd name="T89" fmla="*/ 70 h 499"/>
                    <a:gd name="T90" fmla="*/ 123 w 362"/>
                    <a:gd name="T91" fmla="*/ 52 h 499"/>
                    <a:gd name="T92" fmla="*/ 151 w 362"/>
                    <a:gd name="T93" fmla="*/ 35 h 49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62"/>
                    <a:gd name="T142" fmla="*/ 0 h 499"/>
                    <a:gd name="T143" fmla="*/ 362 w 362"/>
                    <a:gd name="T144" fmla="*/ 499 h 49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62" h="499">
                      <a:moveTo>
                        <a:pt x="151" y="35"/>
                      </a:moveTo>
                      <a:lnTo>
                        <a:pt x="221" y="0"/>
                      </a:lnTo>
                      <a:lnTo>
                        <a:pt x="281" y="0"/>
                      </a:lnTo>
                      <a:lnTo>
                        <a:pt x="344" y="14"/>
                      </a:lnTo>
                      <a:lnTo>
                        <a:pt x="362" y="35"/>
                      </a:lnTo>
                      <a:lnTo>
                        <a:pt x="351" y="59"/>
                      </a:lnTo>
                      <a:lnTo>
                        <a:pt x="334" y="91"/>
                      </a:lnTo>
                      <a:lnTo>
                        <a:pt x="302" y="87"/>
                      </a:lnTo>
                      <a:lnTo>
                        <a:pt x="274" y="77"/>
                      </a:lnTo>
                      <a:lnTo>
                        <a:pt x="253" y="63"/>
                      </a:lnTo>
                      <a:lnTo>
                        <a:pt x="232" y="59"/>
                      </a:lnTo>
                      <a:lnTo>
                        <a:pt x="193" y="70"/>
                      </a:lnTo>
                      <a:lnTo>
                        <a:pt x="137" y="94"/>
                      </a:lnTo>
                      <a:lnTo>
                        <a:pt x="91" y="136"/>
                      </a:lnTo>
                      <a:lnTo>
                        <a:pt x="70" y="164"/>
                      </a:lnTo>
                      <a:lnTo>
                        <a:pt x="60" y="185"/>
                      </a:lnTo>
                      <a:lnTo>
                        <a:pt x="60" y="202"/>
                      </a:lnTo>
                      <a:lnTo>
                        <a:pt x="74" y="220"/>
                      </a:lnTo>
                      <a:lnTo>
                        <a:pt x="116" y="248"/>
                      </a:lnTo>
                      <a:lnTo>
                        <a:pt x="155" y="286"/>
                      </a:lnTo>
                      <a:lnTo>
                        <a:pt x="179" y="325"/>
                      </a:lnTo>
                      <a:lnTo>
                        <a:pt x="193" y="352"/>
                      </a:lnTo>
                      <a:lnTo>
                        <a:pt x="186" y="370"/>
                      </a:lnTo>
                      <a:lnTo>
                        <a:pt x="169" y="387"/>
                      </a:lnTo>
                      <a:lnTo>
                        <a:pt x="134" y="398"/>
                      </a:lnTo>
                      <a:lnTo>
                        <a:pt x="95" y="412"/>
                      </a:lnTo>
                      <a:lnTo>
                        <a:pt x="77" y="433"/>
                      </a:lnTo>
                      <a:lnTo>
                        <a:pt x="81" y="468"/>
                      </a:lnTo>
                      <a:lnTo>
                        <a:pt x="53" y="499"/>
                      </a:lnTo>
                      <a:lnTo>
                        <a:pt x="39" y="489"/>
                      </a:lnTo>
                      <a:lnTo>
                        <a:pt x="42" y="429"/>
                      </a:lnTo>
                      <a:lnTo>
                        <a:pt x="67" y="398"/>
                      </a:lnTo>
                      <a:lnTo>
                        <a:pt x="102" y="373"/>
                      </a:lnTo>
                      <a:lnTo>
                        <a:pt x="137" y="359"/>
                      </a:lnTo>
                      <a:lnTo>
                        <a:pt x="155" y="352"/>
                      </a:lnTo>
                      <a:lnTo>
                        <a:pt x="158" y="342"/>
                      </a:lnTo>
                      <a:lnTo>
                        <a:pt x="148" y="325"/>
                      </a:lnTo>
                      <a:lnTo>
                        <a:pt x="112" y="290"/>
                      </a:lnTo>
                      <a:lnTo>
                        <a:pt x="70" y="262"/>
                      </a:lnTo>
                      <a:lnTo>
                        <a:pt x="35" y="241"/>
                      </a:lnTo>
                      <a:lnTo>
                        <a:pt x="7" y="220"/>
                      </a:lnTo>
                      <a:lnTo>
                        <a:pt x="0" y="195"/>
                      </a:lnTo>
                      <a:lnTo>
                        <a:pt x="18" y="157"/>
                      </a:lnTo>
                      <a:lnTo>
                        <a:pt x="56" y="108"/>
                      </a:lnTo>
                      <a:lnTo>
                        <a:pt x="95" y="70"/>
                      </a:lnTo>
                      <a:lnTo>
                        <a:pt x="123" y="52"/>
                      </a:lnTo>
                      <a:lnTo>
                        <a:pt x="151" y="3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5" name="Freeform 31"/>
                <p:cNvSpPr>
                  <a:spLocks/>
                </p:cNvSpPr>
                <p:nvPr/>
              </p:nvSpPr>
              <p:spPr bwMode="auto">
                <a:xfrm flipH="1">
                  <a:off x="1376" y="2005"/>
                  <a:ext cx="229" cy="840"/>
                </a:xfrm>
                <a:custGeom>
                  <a:avLst/>
                  <a:gdLst>
                    <a:gd name="T0" fmla="*/ 132 w 229"/>
                    <a:gd name="T1" fmla="*/ 69 h 840"/>
                    <a:gd name="T2" fmla="*/ 136 w 229"/>
                    <a:gd name="T3" fmla="*/ 21 h 840"/>
                    <a:gd name="T4" fmla="*/ 168 w 229"/>
                    <a:gd name="T5" fmla="*/ 0 h 840"/>
                    <a:gd name="T6" fmla="*/ 204 w 229"/>
                    <a:gd name="T7" fmla="*/ 3 h 840"/>
                    <a:gd name="T8" fmla="*/ 225 w 229"/>
                    <a:gd name="T9" fmla="*/ 21 h 840"/>
                    <a:gd name="T10" fmla="*/ 229 w 229"/>
                    <a:gd name="T11" fmla="*/ 90 h 840"/>
                    <a:gd name="T12" fmla="*/ 218 w 229"/>
                    <a:gd name="T13" fmla="*/ 266 h 840"/>
                    <a:gd name="T14" fmla="*/ 204 w 229"/>
                    <a:gd name="T15" fmla="*/ 373 h 840"/>
                    <a:gd name="T16" fmla="*/ 222 w 229"/>
                    <a:gd name="T17" fmla="*/ 460 h 840"/>
                    <a:gd name="T18" fmla="*/ 225 w 229"/>
                    <a:gd name="T19" fmla="*/ 546 h 840"/>
                    <a:gd name="T20" fmla="*/ 215 w 229"/>
                    <a:gd name="T21" fmla="*/ 633 h 840"/>
                    <a:gd name="T22" fmla="*/ 197 w 229"/>
                    <a:gd name="T23" fmla="*/ 743 h 840"/>
                    <a:gd name="T24" fmla="*/ 204 w 229"/>
                    <a:gd name="T25" fmla="*/ 802 h 840"/>
                    <a:gd name="T26" fmla="*/ 186 w 229"/>
                    <a:gd name="T27" fmla="*/ 812 h 840"/>
                    <a:gd name="T28" fmla="*/ 72 w 229"/>
                    <a:gd name="T29" fmla="*/ 833 h 840"/>
                    <a:gd name="T30" fmla="*/ 43 w 229"/>
                    <a:gd name="T31" fmla="*/ 840 h 840"/>
                    <a:gd name="T32" fmla="*/ 0 w 229"/>
                    <a:gd name="T33" fmla="*/ 816 h 840"/>
                    <a:gd name="T34" fmla="*/ 0 w 229"/>
                    <a:gd name="T35" fmla="*/ 802 h 840"/>
                    <a:gd name="T36" fmla="*/ 125 w 229"/>
                    <a:gd name="T37" fmla="*/ 795 h 840"/>
                    <a:gd name="T38" fmla="*/ 168 w 229"/>
                    <a:gd name="T39" fmla="*/ 778 h 840"/>
                    <a:gd name="T40" fmla="*/ 172 w 229"/>
                    <a:gd name="T41" fmla="*/ 740 h 840"/>
                    <a:gd name="T42" fmla="*/ 175 w 229"/>
                    <a:gd name="T43" fmla="*/ 622 h 840"/>
                    <a:gd name="T44" fmla="*/ 165 w 229"/>
                    <a:gd name="T45" fmla="*/ 525 h 840"/>
                    <a:gd name="T46" fmla="*/ 154 w 229"/>
                    <a:gd name="T47" fmla="*/ 408 h 840"/>
                    <a:gd name="T48" fmla="*/ 157 w 229"/>
                    <a:gd name="T49" fmla="*/ 335 h 840"/>
                    <a:gd name="T50" fmla="*/ 165 w 229"/>
                    <a:gd name="T51" fmla="*/ 242 h 840"/>
                    <a:gd name="T52" fmla="*/ 147 w 229"/>
                    <a:gd name="T53" fmla="*/ 152 h 840"/>
                    <a:gd name="T54" fmla="*/ 132 w 229"/>
                    <a:gd name="T55" fmla="*/ 69 h 8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29"/>
                    <a:gd name="T85" fmla="*/ 0 h 840"/>
                    <a:gd name="T86" fmla="*/ 229 w 229"/>
                    <a:gd name="T87" fmla="*/ 840 h 8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29" h="840">
                      <a:moveTo>
                        <a:pt x="132" y="69"/>
                      </a:moveTo>
                      <a:lnTo>
                        <a:pt x="136" y="21"/>
                      </a:lnTo>
                      <a:lnTo>
                        <a:pt x="168" y="0"/>
                      </a:lnTo>
                      <a:lnTo>
                        <a:pt x="204" y="3"/>
                      </a:lnTo>
                      <a:lnTo>
                        <a:pt x="225" y="21"/>
                      </a:lnTo>
                      <a:lnTo>
                        <a:pt x="229" y="90"/>
                      </a:lnTo>
                      <a:lnTo>
                        <a:pt x="218" y="266"/>
                      </a:lnTo>
                      <a:lnTo>
                        <a:pt x="204" y="373"/>
                      </a:lnTo>
                      <a:lnTo>
                        <a:pt x="222" y="460"/>
                      </a:lnTo>
                      <a:lnTo>
                        <a:pt x="225" y="546"/>
                      </a:lnTo>
                      <a:lnTo>
                        <a:pt x="215" y="633"/>
                      </a:lnTo>
                      <a:lnTo>
                        <a:pt x="197" y="743"/>
                      </a:lnTo>
                      <a:lnTo>
                        <a:pt x="204" y="802"/>
                      </a:lnTo>
                      <a:lnTo>
                        <a:pt x="186" y="812"/>
                      </a:lnTo>
                      <a:lnTo>
                        <a:pt x="72" y="833"/>
                      </a:lnTo>
                      <a:lnTo>
                        <a:pt x="43" y="840"/>
                      </a:lnTo>
                      <a:lnTo>
                        <a:pt x="0" y="816"/>
                      </a:lnTo>
                      <a:lnTo>
                        <a:pt x="0" y="802"/>
                      </a:lnTo>
                      <a:lnTo>
                        <a:pt x="125" y="795"/>
                      </a:lnTo>
                      <a:lnTo>
                        <a:pt x="168" y="778"/>
                      </a:lnTo>
                      <a:lnTo>
                        <a:pt x="172" y="740"/>
                      </a:lnTo>
                      <a:lnTo>
                        <a:pt x="175" y="622"/>
                      </a:lnTo>
                      <a:lnTo>
                        <a:pt x="165" y="525"/>
                      </a:lnTo>
                      <a:lnTo>
                        <a:pt x="154" y="408"/>
                      </a:lnTo>
                      <a:lnTo>
                        <a:pt x="157" y="335"/>
                      </a:lnTo>
                      <a:lnTo>
                        <a:pt x="165" y="242"/>
                      </a:lnTo>
                      <a:lnTo>
                        <a:pt x="147" y="152"/>
                      </a:lnTo>
                      <a:lnTo>
                        <a:pt x="132" y="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6" name="Freeform 32"/>
                <p:cNvSpPr>
                  <a:spLocks/>
                </p:cNvSpPr>
                <p:nvPr/>
              </p:nvSpPr>
              <p:spPr bwMode="auto">
                <a:xfrm flipH="1">
                  <a:off x="1390" y="2033"/>
                  <a:ext cx="447" cy="658"/>
                </a:xfrm>
                <a:custGeom>
                  <a:avLst/>
                  <a:gdLst>
                    <a:gd name="T0" fmla="*/ 212 w 447"/>
                    <a:gd name="T1" fmla="*/ 268 h 658"/>
                    <a:gd name="T2" fmla="*/ 212 w 447"/>
                    <a:gd name="T3" fmla="*/ 233 h 658"/>
                    <a:gd name="T4" fmla="*/ 230 w 447"/>
                    <a:gd name="T5" fmla="*/ 174 h 658"/>
                    <a:gd name="T6" fmla="*/ 284 w 447"/>
                    <a:gd name="T7" fmla="*/ 80 h 658"/>
                    <a:gd name="T8" fmla="*/ 370 w 447"/>
                    <a:gd name="T9" fmla="*/ 0 h 658"/>
                    <a:gd name="T10" fmla="*/ 424 w 447"/>
                    <a:gd name="T11" fmla="*/ 0 h 658"/>
                    <a:gd name="T12" fmla="*/ 447 w 447"/>
                    <a:gd name="T13" fmla="*/ 38 h 658"/>
                    <a:gd name="T14" fmla="*/ 415 w 447"/>
                    <a:gd name="T15" fmla="*/ 91 h 658"/>
                    <a:gd name="T16" fmla="*/ 348 w 447"/>
                    <a:gd name="T17" fmla="*/ 129 h 658"/>
                    <a:gd name="T18" fmla="*/ 307 w 447"/>
                    <a:gd name="T19" fmla="*/ 167 h 658"/>
                    <a:gd name="T20" fmla="*/ 266 w 447"/>
                    <a:gd name="T21" fmla="*/ 223 h 658"/>
                    <a:gd name="T22" fmla="*/ 257 w 447"/>
                    <a:gd name="T23" fmla="*/ 261 h 658"/>
                    <a:gd name="T24" fmla="*/ 262 w 447"/>
                    <a:gd name="T25" fmla="*/ 303 h 658"/>
                    <a:gd name="T26" fmla="*/ 284 w 447"/>
                    <a:gd name="T27" fmla="*/ 373 h 658"/>
                    <a:gd name="T28" fmla="*/ 289 w 447"/>
                    <a:gd name="T29" fmla="*/ 449 h 658"/>
                    <a:gd name="T30" fmla="*/ 280 w 447"/>
                    <a:gd name="T31" fmla="*/ 547 h 658"/>
                    <a:gd name="T32" fmla="*/ 257 w 447"/>
                    <a:gd name="T33" fmla="*/ 616 h 658"/>
                    <a:gd name="T34" fmla="*/ 217 w 447"/>
                    <a:gd name="T35" fmla="*/ 658 h 658"/>
                    <a:gd name="T36" fmla="*/ 190 w 447"/>
                    <a:gd name="T37" fmla="*/ 658 h 658"/>
                    <a:gd name="T38" fmla="*/ 104 w 447"/>
                    <a:gd name="T39" fmla="*/ 637 h 658"/>
                    <a:gd name="T40" fmla="*/ 27 w 447"/>
                    <a:gd name="T41" fmla="*/ 634 h 658"/>
                    <a:gd name="T42" fmla="*/ 0 w 447"/>
                    <a:gd name="T43" fmla="*/ 620 h 658"/>
                    <a:gd name="T44" fmla="*/ 50 w 447"/>
                    <a:gd name="T45" fmla="*/ 606 h 658"/>
                    <a:gd name="T46" fmla="*/ 131 w 447"/>
                    <a:gd name="T47" fmla="*/ 609 h 658"/>
                    <a:gd name="T48" fmla="*/ 181 w 447"/>
                    <a:gd name="T49" fmla="*/ 623 h 658"/>
                    <a:gd name="T50" fmla="*/ 212 w 447"/>
                    <a:gd name="T51" fmla="*/ 613 h 658"/>
                    <a:gd name="T52" fmla="*/ 244 w 447"/>
                    <a:gd name="T53" fmla="*/ 557 h 658"/>
                    <a:gd name="T54" fmla="*/ 248 w 447"/>
                    <a:gd name="T55" fmla="*/ 477 h 658"/>
                    <a:gd name="T56" fmla="*/ 239 w 447"/>
                    <a:gd name="T57" fmla="*/ 404 h 658"/>
                    <a:gd name="T58" fmla="*/ 212 w 447"/>
                    <a:gd name="T59" fmla="*/ 317 h 658"/>
                    <a:gd name="T60" fmla="*/ 212 w 447"/>
                    <a:gd name="T61" fmla="*/ 268 h 65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47"/>
                    <a:gd name="T94" fmla="*/ 0 h 658"/>
                    <a:gd name="T95" fmla="*/ 447 w 447"/>
                    <a:gd name="T96" fmla="*/ 658 h 65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47" h="658">
                      <a:moveTo>
                        <a:pt x="212" y="268"/>
                      </a:moveTo>
                      <a:lnTo>
                        <a:pt x="212" y="233"/>
                      </a:lnTo>
                      <a:lnTo>
                        <a:pt x="230" y="174"/>
                      </a:lnTo>
                      <a:lnTo>
                        <a:pt x="284" y="80"/>
                      </a:lnTo>
                      <a:lnTo>
                        <a:pt x="370" y="0"/>
                      </a:lnTo>
                      <a:lnTo>
                        <a:pt x="424" y="0"/>
                      </a:lnTo>
                      <a:lnTo>
                        <a:pt x="447" y="38"/>
                      </a:lnTo>
                      <a:lnTo>
                        <a:pt x="415" y="91"/>
                      </a:lnTo>
                      <a:lnTo>
                        <a:pt x="348" y="129"/>
                      </a:lnTo>
                      <a:lnTo>
                        <a:pt x="307" y="167"/>
                      </a:lnTo>
                      <a:lnTo>
                        <a:pt x="266" y="223"/>
                      </a:lnTo>
                      <a:lnTo>
                        <a:pt x="257" y="261"/>
                      </a:lnTo>
                      <a:lnTo>
                        <a:pt x="262" y="303"/>
                      </a:lnTo>
                      <a:lnTo>
                        <a:pt x="284" y="373"/>
                      </a:lnTo>
                      <a:lnTo>
                        <a:pt x="289" y="449"/>
                      </a:lnTo>
                      <a:lnTo>
                        <a:pt x="280" y="547"/>
                      </a:lnTo>
                      <a:lnTo>
                        <a:pt x="257" y="616"/>
                      </a:lnTo>
                      <a:lnTo>
                        <a:pt x="217" y="658"/>
                      </a:lnTo>
                      <a:lnTo>
                        <a:pt x="190" y="658"/>
                      </a:lnTo>
                      <a:lnTo>
                        <a:pt x="104" y="637"/>
                      </a:lnTo>
                      <a:lnTo>
                        <a:pt x="27" y="634"/>
                      </a:lnTo>
                      <a:lnTo>
                        <a:pt x="0" y="620"/>
                      </a:lnTo>
                      <a:lnTo>
                        <a:pt x="50" y="606"/>
                      </a:lnTo>
                      <a:lnTo>
                        <a:pt x="131" y="609"/>
                      </a:lnTo>
                      <a:lnTo>
                        <a:pt x="181" y="623"/>
                      </a:lnTo>
                      <a:lnTo>
                        <a:pt x="212" y="613"/>
                      </a:lnTo>
                      <a:lnTo>
                        <a:pt x="244" y="557"/>
                      </a:lnTo>
                      <a:lnTo>
                        <a:pt x="248" y="477"/>
                      </a:lnTo>
                      <a:lnTo>
                        <a:pt x="239" y="404"/>
                      </a:lnTo>
                      <a:lnTo>
                        <a:pt x="212" y="317"/>
                      </a:lnTo>
                      <a:lnTo>
                        <a:pt x="212" y="26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67" name="Freeform 33"/>
                <p:cNvSpPr>
                  <a:spLocks/>
                </p:cNvSpPr>
                <p:nvPr/>
              </p:nvSpPr>
              <p:spPr bwMode="auto">
                <a:xfrm flipH="1">
                  <a:off x="1353" y="1223"/>
                  <a:ext cx="282" cy="326"/>
                </a:xfrm>
                <a:custGeom>
                  <a:avLst/>
                  <a:gdLst>
                    <a:gd name="T0" fmla="*/ 81 w 282"/>
                    <a:gd name="T1" fmla="*/ 137 h 326"/>
                    <a:gd name="T2" fmla="*/ 78 w 282"/>
                    <a:gd name="T3" fmla="*/ 84 h 326"/>
                    <a:gd name="T4" fmla="*/ 88 w 282"/>
                    <a:gd name="T5" fmla="*/ 35 h 326"/>
                    <a:gd name="T6" fmla="*/ 127 w 282"/>
                    <a:gd name="T7" fmla="*/ 7 h 326"/>
                    <a:gd name="T8" fmla="*/ 173 w 282"/>
                    <a:gd name="T9" fmla="*/ 0 h 326"/>
                    <a:gd name="T10" fmla="*/ 208 w 282"/>
                    <a:gd name="T11" fmla="*/ 4 h 326"/>
                    <a:gd name="T12" fmla="*/ 240 w 282"/>
                    <a:gd name="T13" fmla="*/ 25 h 326"/>
                    <a:gd name="T14" fmla="*/ 257 w 282"/>
                    <a:gd name="T15" fmla="*/ 60 h 326"/>
                    <a:gd name="T16" fmla="*/ 278 w 282"/>
                    <a:gd name="T17" fmla="*/ 130 h 326"/>
                    <a:gd name="T18" fmla="*/ 282 w 282"/>
                    <a:gd name="T19" fmla="*/ 207 h 326"/>
                    <a:gd name="T20" fmla="*/ 271 w 282"/>
                    <a:gd name="T21" fmla="*/ 263 h 326"/>
                    <a:gd name="T22" fmla="*/ 250 w 282"/>
                    <a:gd name="T23" fmla="*/ 298 h 326"/>
                    <a:gd name="T24" fmla="*/ 215 w 282"/>
                    <a:gd name="T25" fmla="*/ 319 h 326"/>
                    <a:gd name="T26" fmla="*/ 187 w 282"/>
                    <a:gd name="T27" fmla="*/ 326 h 326"/>
                    <a:gd name="T28" fmla="*/ 145 w 282"/>
                    <a:gd name="T29" fmla="*/ 315 h 326"/>
                    <a:gd name="T30" fmla="*/ 123 w 282"/>
                    <a:gd name="T31" fmla="*/ 284 h 326"/>
                    <a:gd name="T32" fmla="*/ 102 w 282"/>
                    <a:gd name="T33" fmla="*/ 238 h 326"/>
                    <a:gd name="T34" fmla="*/ 85 w 282"/>
                    <a:gd name="T35" fmla="*/ 186 h 326"/>
                    <a:gd name="T36" fmla="*/ 53 w 282"/>
                    <a:gd name="T37" fmla="*/ 207 h 326"/>
                    <a:gd name="T38" fmla="*/ 18 w 282"/>
                    <a:gd name="T39" fmla="*/ 221 h 326"/>
                    <a:gd name="T40" fmla="*/ 4 w 282"/>
                    <a:gd name="T41" fmla="*/ 221 h 326"/>
                    <a:gd name="T42" fmla="*/ 0 w 282"/>
                    <a:gd name="T43" fmla="*/ 207 h 326"/>
                    <a:gd name="T44" fmla="*/ 7 w 282"/>
                    <a:gd name="T45" fmla="*/ 189 h 326"/>
                    <a:gd name="T46" fmla="*/ 60 w 282"/>
                    <a:gd name="T47" fmla="*/ 168 h 326"/>
                    <a:gd name="T48" fmla="*/ 81 w 282"/>
                    <a:gd name="T49" fmla="*/ 137 h 3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82"/>
                    <a:gd name="T76" fmla="*/ 0 h 326"/>
                    <a:gd name="T77" fmla="*/ 282 w 282"/>
                    <a:gd name="T78" fmla="*/ 326 h 3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82" h="326">
                      <a:moveTo>
                        <a:pt x="81" y="137"/>
                      </a:moveTo>
                      <a:lnTo>
                        <a:pt x="78" y="84"/>
                      </a:lnTo>
                      <a:lnTo>
                        <a:pt x="88" y="35"/>
                      </a:lnTo>
                      <a:lnTo>
                        <a:pt x="127" y="7"/>
                      </a:lnTo>
                      <a:lnTo>
                        <a:pt x="173" y="0"/>
                      </a:lnTo>
                      <a:lnTo>
                        <a:pt x="208" y="4"/>
                      </a:lnTo>
                      <a:lnTo>
                        <a:pt x="240" y="25"/>
                      </a:lnTo>
                      <a:lnTo>
                        <a:pt x="257" y="60"/>
                      </a:lnTo>
                      <a:lnTo>
                        <a:pt x="278" y="130"/>
                      </a:lnTo>
                      <a:lnTo>
                        <a:pt x="282" y="207"/>
                      </a:lnTo>
                      <a:lnTo>
                        <a:pt x="271" y="263"/>
                      </a:lnTo>
                      <a:lnTo>
                        <a:pt x="250" y="298"/>
                      </a:lnTo>
                      <a:lnTo>
                        <a:pt x="215" y="319"/>
                      </a:lnTo>
                      <a:lnTo>
                        <a:pt x="187" y="326"/>
                      </a:lnTo>
                      <a:lnTo>
                        <a:pt x="145" y="315"/>
                      </a:lnTo>
                      <a:lnTo>
                        <a:pt x="123" y="284"/>
                      </a:lnTo>
                      <a:lnTo>
                        <a:pt x="102" y="238"/>
                      </a:lnTo>
                      <a:lnTo>
                        <a:pt x="85" y="186"/>
                      </a:lnTo>
                      <a:lnTo>
                        <a:pt x="53" y="207"/>
                      </a:lnTo>
                      <a:lnTo>
                        <a:pt x="18" y="221"/>
                      </a:lnTo>
                      <a:lnTo>
                        <a:pt x="4" y="221"/>
                      </a:lnTo>
                      <a:lnTo>
                        <a:pt x="0" y="207"/>
                      </a:lnTo>
                      <a:lnTo>
                        <a:pt x="7" y="189"/>
                      </a:lnTo>
                      <a:lnTo>
                        <a:pt x="60" y="168"/>
                      </a:lnTo>
                      <a:lnTo>
                        <a:pt x="81" y="13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CA"/>
                </a:p>
              </p:txBody>
            </p:sp>
            <p:grpSp>
              <p:nvGrpSpPr>
                <p:cNvPr id="27" name="Group 34"/>
                <p:cNvGrpSpPr>
                  <a:grpSpLocks/>
                </p:cNvGrpSpPr>
                <p:nvPr/>
              </p:nvGrpSpPr>
              <p:grpSpPr bwMode="auto">
                <a:xfrm flipH="1">
                  <a:off x="1212" y="1104"/>
                  <a:ext cx="277" cy="235"/>
                  <a:chOff x="1590" y="1104"/>
                  <a:chExt cx="277" cy="235"/>
                </a:xfrm>
                <a:grpFill/>
              </p:grpSpPr>
              <p:sp>
                <p:nvSpPr>
                  <p:cNvPr id="369" name="Freeform 35"/>
                  <p:cNvSpPr>
                    <a:spLocks/>
                  </p:cNvSpPr>
                  <p:nvPr/>
                </p:nvSpPr>
                <p:spPr bwMode="auto">
                  <a:xfrm>
                    <a:off x="1683" y="1257"/>
                    <a:ext cx="184" cy="82"/>
                  </a:xfrm>
                  <a:custGeom>
                    <a:avLst/>
                    <a:gdLst>
                      <a:gd name="T0" fmla="*/ 13 w 184"/>
                      <a:gd name="T1" fmla="*/ 82 h 82"/>
                      <a:gd name="T2" fmla="*/ 0 w 184"/>
                      <a:gd name="T3" fmla="*/ 71 h 82"/>
                      <a:gd name="T4" fmla="*/ 0 w 184"/>
                      <a:gd name="T5" fmla="*/ 45 h 82"/>
                      <a:gd name="T6" fmla="*/ 16 w 184"/>
                      <a:gd name="T7" fmla="*/ 17 h 82"/>
                      <a:gd name="T8" fmla="*/ 36 w 184"/>
                      <a:gd name="T9" fmla="*/ 9 h 82"/>
                      <a:gd name="T10" fmla="*/ 61 w 184"/>
                      <a:gd name="T11" fmla="*/ 22 h 82"/>
                      <a:gd name="T12" fmla="*/ 86 w 184"/>
                      <a:gd name="T13" fmla="*/ 19 h 82"/>
                      <a:gd name="T14" fmla="*/ 102 w 184"/>
                      <a:gd name="T15" fmla="*/ 0 h 82"/>
                      <a:gd name="T16" fmla="*/ 123 w 184"/>
                      <a:gd name="T17" fmla="*/ 2 h 82"/>
                      <a:gd name="T18" fmla="*/ 155 w 184"/>
                      <a:gd name="T19" fmla="*/ 15 h 82"/>
                      <a:gd name="T20" fmla="*/ 182 w 184"/>
                      <a:gd name="T21" fmla="*/ 13 h 82"/>
                      <a:gd name="T22" fmla="*/ 184 w 184"/>
                      <a:gd name="T23" fmla="*/ 32 h 82"/>
                      <a:gd name="T24" fmla="*/ 175 w 184"/>
                      <a:gd name="T25" fmla="*/ 45 h 82"/>
                      <a:gd name="T26" fmla="*/ 141 w 184"/>
                      <a:gd name="T27" fmla="*/ 43 h 82"/>
                      <a:gd name="T28" fmla="*/ 118 w 184"/>
                      <a:gd name="T29" fmla="*/ 39 h 82"/>
                      <a:gd name="T30" fmla="*/ 105 w 184"/>
                      <a:gd name="T31" fmla="*/ 48 h 82"/>
                      <a:gd name="T32" fmla="*/ 91 w 184"/>
                      <a:gd name="T33" fmla="*/ 67 h 82"/>
                      <a:gd name="T34" fmla="*/ 66 w 184"/>
                      <a:gd name="T35" fmla="*/ 62 h 82"/>
                      <a:gd name="T36" fmla="*/ 54 w 184"/>
                      <a:gd name="T37" fmla="*/ 56 h 82"/>
                      <a:gd name="T38" fmla="*/ 45 w 184"/>
                      <a:gd name="T39" fmla="*/ 63 h 82"/>
                      <a:gd name="T40" fmla="*/ 32 w 184"/>
                      <a:gd name="T41" fmla="*/ 76 h 82"/>
                      <a:gd name="T42" fmla="*/ 13 w 184"/>
                      <a:gd name="T43" fmla="*/ 82 h 8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84"/>
                      <a:gd name="T67" fmla="*/ 0 h 82"/>
                      <a:gd name="T68" fmla="*/ 184 w 184"/>
                      <a:gd name="T69" fmla="*/ 82 h 8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84" h="82">
                        <a:moveTo>
                          <a:pt x="13" y="82"/>
                        </a:moveTo>
                        <a:lnTo>
                          <a:pt x="0" y="71"/>
                        </a:lnTo>
                        <a:lnTo>
                          <a:pt x="0" y="45"/>
                        </a:lnTo>
                        <a:lnTo>
                          <a:pt x="16" y="17"/>
                        </a:lnTo>
                        <a:lnTo>
                          <a:pt x="36" y="9"/>
                        </a:lnTo>
                        <a:lnTo>
                          <a:pt x="61" y="22"/>
                        </a:lnTo>
                        <a:lnTo>
                          <a:pt x="86" y="19"/>
                        </a:lnTo>
                        <a:lnTo>
                          <a:pt x="102" y="0"/>
                        </a:lnTo>
                        <a:lnTo>
                          <a:pt x="123" y="2"/>
                        </a:lnTo>
                        <a:lnTo>
                          <a:pt x="155" y="15"/>
                        </a:lnTo>
                        <a:lnTo>
                          <a:pt x="182" y="13"/>
                        </a:lnTo>
                        <a:lnTo>
                          <a:pt x="184" y="32"/>
                        </a:lnTo>
                        <a:lnTo>
                          <a:pt x="175" y="45"/>
                        </a:lnTo>
                        <a:lnTo>
                          <a:pt x="141" y="43"/>
                        </a:lnTo>
                        <a:lnTo>
                          <a:pt x="118" y="39"/>
                        </a:lnTo>
                        <a:lnTo>
                          <a:pt x="105" y="48"/>
                        </a:lnTo>
                        <a:lnTo>
                          <a:pt x="91" y="67"/>
                        </a:lnTo>
                        <a:lnTo>
                          <a:pt x="66" y="62"/>
                        </a:lnTo>
                        <a:lnTo>
                          <a:pt x="54" y="56"/>
                        </a:lnTo>
                        <a:lnTo>
                          <a:pt x="45" y="63"/>
                        </a:lnTo>
                        <a:lnTo>
                          <a:pt x="32" y="76"/>
                        </a:lnTo>
                        <a:lnTo>
                          <a:pt x="13" y="8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0" name="Freeform 36"/>
                  <p:cNvSpPr>
                    <a:spLocks/>
                  </p:cNvSpPr>
                  <p:nvPr/>
                </p:nvSpPr>
                <p:spPr bwMode="auto">
                  <a:xfrm>
                    <a:off x="1654" y="1193"/>
                    <a:ext cx="178" cy="114"/>
                  </a:xfrm>
                  <a:custGeom>
                    <a:avLst/>
                    <a:gdLst>
                      <a:gd name="T0" fmla="*/ 23 w 178"/>
                      <a:gd name="T1" fmla="*/ 114 h 114"/>
                      <a:gd name="T2" fmla="*/ 11 w 178"/>
                      <a:gd name="T3" fmla="*/ 108 h 114"/>
                      <a:gd name="T4" fmla="*/ 0 w 178"/>
                      <a:gd name="T5" fmla="*/ 79 h 114"/>
                      <a:gd name="T6" fmla="*/ 11 w 178"/>
                      <a:gd name="T7" fmla="*/ 51 h 114"/>
                      <a:gd name="T8" fmla="*/ 27 w 178"/>
                      <a:gd name="T9" fmla="*/ 39 h 114"/>
                      <a:gd name="T10" fmla="*/ 56 w 178"/>
                      <a:gd name="T11" fmla="*/ 42 h 114"/>
                      <a:gd name="T12" fmla="*/ 76 w 178"/>
                      <a:gd name="T13" fmla="*/ 35 h 114"/>
                      <a:gd name="T14" fmla="*/ 90 w 178"/>
                      <a:gd name="T15" fmla="*/ 13 h 114"/>
                      <a:gd name="T16" fmla="*/ 111 w 178"/>
                      <a:gd name="T17" fmla="*/ 4 h 114"/>
                      <a:gd name="T18" fmla="*/ 146 w 178"/>
                      <a:gd name="T19" fmla="*/ 9 h 114"/>
                      <a:gd name="T20" fmla="*/ 171 w 178"/>
                      <a:gd name="T21" fmla="*/ 0 h 114"/>
                      <a:gd name="T22" fmla="*/ 178 w 178"/>
                      <a:gd name="T23" fmla="*/ 17 h 114"/>
                      <a:gd name="T24" fmla="*/ 171 w 178"/>
                      <a:gd name="T25" fmla="*/ 33 h 114"/>
                      <a:gd name="T26" fmla="*/ 140 w 178"/>
                      <a:gd name="T27" fmla="*/ 42 h 114"/>
                      <a:gd name="T28" fmla="*/ 120 w 178"/>
                      <a:gd name="T29" fmla="*/ 40 h 114"/>
                      <a:gd name="T30" fmla="*/ 108 w 178"/>
                      <a:gd name="T31" fmla="*/ 57 h 114"/>
                      <a:gd name="T32" fmla="*/ 97 w 178"/>
                      <a:gd name="T33" fmla="*/ 79 h 114"/>
                      <a:gd name="T34" fmla="*/ 72 w 178"/>
                      <a:gd name="T35" fmla="*/ 81 h 114"/>
                      <a:gd name="T36" fmla="*/ 59 w 178"/>
                      <a:gd name="T37" fmla="*/ 79 h 114"/>
                      <a:gd name="T38" fmla="*/ 47 w 178"/>
                      <a:gd name="T39" fmla="*/ 88 h 114"/>
                      <a:gd name="T40" fmla="*/ 41 w 178"/>
                      <a:gd name="T41" fmla="*/ 99 h 114"/>
                      <a:gd name="T42" fmla="*/ 23 w 178"/>
                      <a:gd name="T43" fmla="*/ 114 h 11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78"/>
                      <a:gd name="T67" fmla="*/ 0 h 114"/>
                      <a:gd name="T68" fmla="*/ 178 w 178"/>
                      <a:gd name="T69" fmla="*/ 114 h 11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78" h="114">
                        <a:moveTo>
                          <a:pt x="23" y="114"/>
                        </a:moveTo>
                        <a:lnTo>
                          <a:pt x="11" y="108"/>
                        </a:lnTo>
                        <a:lnTo>
                          <a:pt x="0" y="79"/>
                        </a:lnTo>
                        <a:lnTo>
                          <a:pt x="11" y="51"/>
                        </a:lnTo>
                        <a:lnTo>
                          <a:pt x="27" y="39"/>
                        </a:lnTo>
                        <a:lnTo>
                          <a:pt x="56" y="42"/>
                        </a:lnTo>
                        <a:lnTo>
                          <a:pt x="76" y="35"/>
                        </a:lnTo>
                        <a:lnTo>
                          <a:pt x="90" y="13"/>
                        </a:lnTo>
                        <a:lnTo>
                          <a:pt x="111" y="4"/>
                        </a:lnTo>
                        <a:lnTo>
                          <a:pt x="146" y="9"/>
                        </a:lnTo>
                        <a:lnTo>
                          <a:pt x="171" y="0"/>
                        </a:lnTo>
                        <a:lnTo>
                          <a:pt x="178" y="17"/>
                        </a:lnTo>
                        <a:lnTo>
                          <a:pt x="171" y="33"/>
                        </a:lnTo>
                        <a:lnTo>
                          <a:pt x="140" y="42"/>
                        </a:lnTo>
                        <a:lnTo>
                          <a:pt x="120" y="40"/>
                        </a:lnTo>
                        <a:lnTo>
                          <a:pt x="108" y="57"/>
                        </a:lnTo>
                        <a:lnTo>
                          <a:pt x="97" y="79"/>
                        </a:lnTo>
                        <a:lnTo>
                          <a:pt x="72" y="81"/>
                        </a:lnTo>
                        <a:lnTo>
                          <a:pt x="59" y="79"/>
                        </a:lnTo>
                        <a:lnTo>
                          <a:pt x="47" y="88"/>
                        </a:lnTo>
                        <a:lnTo>
                          <a:pt x="41" y="99"/>
                        </a:lnTo>
                        <a:lnTo>
                          <a:pt x="23" y="1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1" name="Freeform 37"/>
                  <p:cNvSpPr>
                    <a:spLocks/>
                  </p:cNvSpPr>
                  <p:nvPr/>
                </p:nvSpPr>
                <p:spPr bwMode="auto">
                  <a:xfrm>
                    <a:off x="1630" y="1154"/>
                    <a:ext cx="161" cy="138"/>
                  </a:xfrm>
                  <a:custGeom>
                    <a:avLst/>
                    <a:gdLst>
                      <a:gd name="T0" fmla="*/ 31 w 161"/>
                      <a:gd name="T1" fmla="*/ 138 h 138"/>
                      <a:gd name="T2" fmla="*/ 16 w 161"/>
                      <a:gd name="T3" fmla="*/ 133 h 138"/>
                      <a:gd name="T4" fmla="*/ 0 w 161"/>
                      <a:gd name="T5" fmla="*/ 109 h 138"/>
                      <a:gd name="T6" fmla="*/ 5 w 161"/>
                      <a:gd name="T7" fmla="*/ 78 h 138"/>
                      <a:gd name="T8" fmla="*/ 16 w 161"/>
                      <a:gd name="T9" fmla="*/ 65 h 138"/>
                      <a:gd name="T10" fmla="*/ 43 w 161"/>
                      <a:gd name="T11" fmla="*/ 62 h 138"/>
                      <a:gd name="T12" fmla="*/ 65 w 161"/>
                      <a:gd name="T13" fmla="*/ 51 h 138"/>
                      <a:gd name="T14" fmla="*/ 72 w 161"/>
                      <a:gd name="T15" fmla="*/ 25 h 138"/>
                      <a:gd name="T16" fmla="*/ 92 w 161"/>
                      <a:gd name="T17" fmla="*/ 15 h 138"/>
                      <a:gd name="T18" fmla="*/ 127 w 161"/>
                      <a:gd name="T19" fmla="*/ 13 h 138"/>
                      <a:gd name="T20" fmla="*/ 148 w 161"/>
                      <a:gd name="T21" fmla="*/ 0 h 138"/>
                      <a:gd name="T22" fmla="*/ 161 w 161"/>
                      <a:gd name="T23" fmla="*/ 13 h 138"/>
                      <a:gd name="T24" fmla="*/ 156 w 161"/>
                      <a:gd name="T25" fmla="*/ 25 h 138"/>
                      <a:gd name="T26" fmla="*/ 128 w 161"/>
                      <a:gd name="T27" fmla="*/ 44 h 138"/>
                      <a:gd name="T28" fmla="*/ 107 w 161"/>
                      <a:gd name="T29" fmla="*/ 49 h 138"/>
                      <a:gd name="T30" fmla="*/ 99 w 161"/>
                      <a:gd name="T31" fmla="*/ 65 h 138"/>
                      <a:gd name="T32" fmla="*/ 94 w 161"/>
                      <a:gd name="T33" fmla="*/ 91 h 138"/>
                      <a:gd name="T34" fmla="*/ 69 w 161"/>
                      <a:gd name="T35" fmla="*/ 98 h 138"/>
                      <a:gd name="T36" fmla="*/ 54 w 161"/>
                      <a:gd name="T37" fmla="*/ 94 h 138"/>
                      <a:gd name="T38" fmla="*/ 45 w 161"/>
                      <a:gd name="T39" fmla="*/ 105 h 138"/>
                      <a:gd name="T40" fmla="*/ 40 w 161"/>
                      <a:gd name="T41" fmla="*/ 123 h 138"/>
                      <a:gd name="T42" fmla="*/ 31 w 161"/>
                      <a:gd name="T43" fmla="*/ 138 h 13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61"/>
                      <a:gd name="T67" fmla="*/ 0 h 138"/>
                      <a:gd name="T68" fmla="*/ 161 w 161"/>
                      <a:gd name="T69" fmla="*/ 138 h 13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61" h="138">
                        <a:moveTo>
                          <a:pt x="31" y="138"/>
                        </a:moveTo>
                        <a:lnTo>
                          <a:pt x="16" y="133"/>
                        </a:lnTo>
                        <a:lnTo>
                          <a:pt x="0" y="109"/>
                        </a:lnTo>
                        <a:lnTo>
                          <a:pt x="5" y="78"/>
                        </a:lnTo>
                        <a:lnTo>
                          <a:pt x="16" y="65"/>
                        </a:lnTo>
                        <a:lnTo>
                          <a:pt x="43" y="62"/>
                        </a:lnTo>
                        <a:lnTo>
                          <a:pt x="65" y="51"/>
                        </a:lnTo>
                        <a:lnTo>
                          <a:pt x="72" y="25"/>
                        </a:lnTo>
                        <a:lnTo>
                          <a:pt x="92" y="15"/>
                        </a:lnTo>
                        <a:lnTo>
                          <a:pt x="127" y="13"/>
                        </a:lnTo>
                        <a:lnTo>
                          <a:pt x="148" y="0"/>
                        </a:lnTo>
                        <a:lnTo>
                          <a:pt x="161" y="13"/>
                        </a:lnTo>
                        <a:lnTo>
                          <a:pt x="156" y="25"/>
                        </a:lnTo>
                        <a:lnTo>
                          <a:pt x="128" y="44"/>
                        </a:lnTo>
                        <a:lnTo>
                          <a:pt x="107" y="49"/>
                        </a:lnTo>
                        <a:lnTo>
                          <a:pt x="99" y="65"/>
                        </a:lnTo>
                        <a:lnTo>
                          <a:pt x="94" y="91"/>
                        </a:lnTo>
                        <a:lnTo>
                          <a:pt x="69" y="98"/>
                        </a:lnTo>
                        <a:lnTo>
                          <a:pt x="54" y="94"/>
                        </a:lnTo>
                        <a:lnTo>
                          <a:pt x="45" y="105"/>
                        </a:lnTo>
                        <a:lnTo>
                          <a:pt x="40" y="123"/>
                        </a:lnTo>
                        <a:lnTo>
                          <a:pt x="31" y="1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372" name="Freeform 38"/>
                  <p:cNvSpPr>
                    <a:spLocks/>
                  </p:cNvSpPr>
                  <p:nvPr/>
                </p:nvSpPr>
                <p:spPr bwMode="auto">
                  <a:xfrm>
                    <a:off x="1590" y="1104"/>
                    <a:ext cx="123" cy="174"/>
                  </a:xfrm>
                  <a:custGeom>
                    <a:avLst/>
                    <a:gdLst>
                      <a:gd name="T0" fmla="*/ 48 w 123"/>
                      <a:gd name="T1" fmla="*/ 172 h 174"/>
                      <a:gd name="T2" fmla="*/ 31 w 123"/>
                      <a:gd name="T3" fmla="*/ 174 h 174"/>
                      <a:gd name="T4" fmla="*/ 9 w 123"/>
                      <a:gd name="T5" fmla="*/ 158 h 174"/>
                      <a:gd name="T6" fmla="*/ 0 w 123"/>
                      <a:gd name="T7" fmla="*/ 131 h 174"/>
                      <a:gd name="T8" fmla="*/ 4 w 123"/>
                      <a:gd name="T9" fmla="*/ 113 h 174"/>
                      <a:gd name="T10" fmla="*/ 29 w 123"/>
                      <a:gd name="T11" fmla="*/ 97 h 174"/>
                      <a:gd name="T12" fmla="*/ 46 w 123"/>
                      <a:gd name="T13" fmla="*/ 79 h 174"/>
                      <a:gd name="T14" fmla="*/ 46 w 123"/>
                      <a:gd name="T15" fmla="*/ 52 h 174"/>
                      <a:gd name="T16" fmla="*/ 59 w 123"/>
                      <a:gd name="T17" fmla="*/ 39 h 174"/>
                      <a:gd name="T18" fmla="*/ 90 w 123"/>
                      <a:gd name="T19" fmla="*/ 22 h 174"/>
                      <a:gd name="T20" fmla="*/ 106 w 123"/>
                      <a:gd name="T21" fmla="*/ 0 h 174"/>
                      <a:gd name="T22" fmla="*/ 121 w 123"/>
                      <a:gd name="T23" fmla="*/ 7 h 174"/>
                      <a:gd name="T24" fmla="*/ 123 w 123"/>
                      <a:gd name="T25" fmla="*/ 22 h 174"/>
                      <a:gd name="T26" fmla="*/ 105 w 123"/>
                      <a:gd name="T27" fmla="*/ 47 h 174"/>
                      <a:gd name="T28" fmla="*/ 84 w 123"/>
                      <a:gd name="T29" fmla="*/ 61 h 174"/>
                      <a:gd name="T30" fmla="*/ 86 w 123"/>
                      <a:gd name="T31" fmla="*/ 81 h 174"/>
                      <a:gd name="T32" fmla="*/ 90 w 123"/>
                      <a:gd name="T33" fmla="*/ 104 h 174"/>
                      <a:gd name="T34" fmla="*/ 68 w 123"/>
                      <a:gd name="T35" fmla="*/ 118 h 174"/>
                      <a:gd name="T36" fmla="*/ 59 w 123"/>
                      <a:gd name="T37" fmla="*/ 124 h 174"/>
                      <a:gd name="T38" fmla="*/ 51 w 123"/>
                      <a:gd name="T39" fmla="*/ 138 h 174"/>
                      <a:gd name="T40" fmla="*/ 50 w 123"/>
                      <a:gd name="T41" fmla="*/ 152 h 174"/>
                      <a:gd name="T42" fmla="*/ 48 w 123"/>
                      <a:gd name="T43" fmla="*/ 172 h 174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23"/>
                      <a:gd name="T67" fmla="*/ 0 h 174"/>
                      <a:gd name="T68" fmla="*/ 123 w 123"/>
                      <a:gd name="T69" fmla="*/ 174 h 174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23" h="174">
                        <a:moveTo>
                          <a:pt x="48" y="172"/>
                        </a:moveTo>
                        <a:lnTo>
                          <a:pt x="31" y="174"/>
                        </a:lnTo>
                        <a:lnTo>
                          <a:pt x="9" y="158"/>
                        </a:lnTo>
                        <a:lnTo>
                          <a:pt x="0" y="131"/>
                        </a:lnTo>
                        <a:lnTo>
                          <a:pt x="4" y="113"/>
                        </a:lnTo>
                        <a:lnTo>
                          <a:pt x="29" y="97"/>
                        </a:lnTo>
                        <a:lnTo>
                          <a:pt x="46" y="79"/>
                        </a:lnTo>
                        <a:lnTo>
                          <a:pt x="46" y="52"/>
                        </a:lnTo>
                        <a:lnTo>
                          <a:pt x="59" y="39"/>
                        </a:lnTo>
                        <a:lnTo>
                          <a:pt x="90" y="22"/>
                        </a:lnTo>
                        <a:lnTo>
                          <a:pt x="106" y="0"/>
                        </a:lnTo>
                        <a:lnTo>
                          <a:pt x="121" y="7"/>
                        </a:lnTo>
                        <a:lnTo>
                          <a:pt x="123" y="22"/>
                        </a:lnTo>
                        <a:lnTo>
                          <a:pt x="105" y="47"/>
                        </a:lnTo>
                        <a:lnTo>
                          <a:pt x="84" y="61"/>
                        </a:lnTo>
                        <a:lnTo>
                          <a:pt x="86" y="81"/>
                        </a:lnTo>
                        <a:lnTo>
                          <a:pt x="90" y="104"/>
                        </a:lnTo>
                        <a:lnTo>
                          <a:pt x="68" y="118"/>
                        </a:lnTo>
                        <a:lnTo>
                          <a:pt x="59" y="124"/>
                        </a:lnTo>
                        <a:lnTo>
                          <a:pt x="51" y="138"/>
                        </a:lnTo>
                        <a:lnTo>
                          <a:pt x="50" y="152"/>
                        </a:lnTo>
                        <a:lnTo>
                          <a:pt x="48" y="1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</p:grpSp>
          </p:grpSp>
          <p:grpSp>
            <p:nvGrpSpPr>
              <p:cNvPr id="28" name="Group 39"/>
              <p:cNvGrpSpPr>
                <a:grpSpLocks/>
              </p:cNvGrpSpPr>
              <p:nvPr/>
            </p:nvGrpSpPr>
            <p:grpSpPr bwMode="auto">
              <a:xfrm rot="4286940" flipH="1">
                <a:off x="1038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60" name="Oval 40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61" name="Oval 41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  <p:grpSp>
            <p:nvGrpSpPr>
              <p:cNvPr id="29" name="Group 42"/>
              <p:cNvGrpSpPr>
                <a:grpSpLocks/>
              </p:cNvGrpSpPr>
              <p:nvPr/>
            </p:nvGrpSpPr>
            <p:grpSpPr bwMode="auto">
              <a:xfrm rot="4286940" flipH="1">
                <a:off x="962" y="766"/>
                <a:ext cx="141" cy="50"/>
                <a:chOff x="4032" y="2817"/>
                <a:chExt cx="417" cy="635"/>
              </a:xfrm>
              <a:grpFill/>
            </p:grpSpPr>
            <p:sp>
              <p:nvSpPr>
                <p:cNvPr id="358" name="Oval 43"/>
                <p:cNvSpPr>
                  <a:spLocks noChangeArrowheads="1"/>
                </p:cNvSpPr>
                <p:nvPr/>
              </p:nvSpPr>
              <p:spPr bwMode="auto">
                <a:xfrm>
                  <a:off x="4032" y="2817"/>
                  <a:ext cx="417" cy="635"/>
                </a:xfrm>
                <a:prstGeom prst="ellipse">
                  <a:avLst/>
                </a:prstGeom>
                <a:grpFill/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  <p:sp>
              <p:nvSpPr>
                <p:cNvPr id="359" name="Oval 44"/>
                <p:cNvSpPr>
                  <a:spLocks noChangeArrowheads="1"/>
                </p:cNvSpPr>
                <p:nvPr/>
              </p:nvSpPr>
              <p:spPr bwMode="auto">
                <a:xfrm>
                  <a:off x="4080" y="2928"/>
                  <a:ext cx="240" cy="240"/>
                </a:xfrm>
                <a:prstGeom prst="ellipse">
                  <a:avLst/>
                </a:prstGeom>
                <a:grpFill/>
                <a:ln w="12700" cap="sq">
                  <a:noFill/>
                  <a:round/>
                  <a:headEnd type="none" w="sm" len="sm"/>
                  <a:tailEnd type="none" w="sm" len="sm"/>
                </a:ln>
              </p:spPr>
              <p:txBody>
                <a:bodyPr vert="eaVert" wrap="none" lIns="274320" rIns="274320" anchor="ctr">
                  <a:spAutoFit/>
                </a:bodyPr>
                <a:lstStyle/>
                <a:p>
                  <a:pPr algn="l">
                    <a:spcBef>
                      <a:spcPct val="50000"/>
                    </a:spcBef>
                    <a:defRPr/>
                  </a:pPr>
                  <a:endParaRPr lang="en-US" sz="3000" i="1"/>
                </a:p>
              </p:txBody>
            </p:sp>
          </p:grpSp>
        </p:grpSp>
        <p:sp>
          <p:nvSpPr>
            <p:cNvPr id="53395" name="Oval 45"/>
            <p:cNvSpPr>
              <a:spLocks noChangeArrowheads="1"/>
            </p:cNvSpPr>
            <p:nvPr/>
          </p:nvSpPr>
          <p:spPr bwMode="auto">
            <a:xfrm>
              <a:off x="3682919" y="2151677"/>
              <a:ext cx="72094" cy="263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3396" name="Freeform 46"/>
            <p:cNvSpPr>
              <a:spLocks noChangeAspect="1"/>
            </p:cNvSpPr>
            <p:nvPr/>
          </p:nvSpPr>
          <p:spPr bwMode="auto">
            <a:xfrm>
              <a:off x="3602086" y="2686069"/>
              <a:ext cx="162394" cy="133331"/>
            </a:xfrm>
            <a:custGeom>
              <a:avLst/>
              <a:gdLst>
                <a:gd name="T0" fmla="*/ 2147483647 w 446"/>
                <a:gd name="T1" fmla="*/ 2147483647 h 375"/>
                <a:gd name="T2" fmla="*/ 2147483647 w 446"/>
                <a:gd name="T3" fmla="*/ 2147483647 h 375"/>
                <a:gd name="T4" fmla="*/ 2147483647 w 446"/>
                <a:gd name="T5" fmla="*/ 2147483647 h 375"/>
                <a:gd name="T6" fmla="*/ 2147483647 w 446"/>
                <a:gd name="T7" fmla="*/ 0 h 375"/>
                <a:gd name="T8" fmla="*/ 2147483647 w 446"/>
                <a:gd name="T9" fmla="*/ 0 h 375"/>
                <a:gd name="T10" fmla="*/ 2147483647 w 446"/>
                <a:gd name="T11" fmla="*/ 2147483647 h 375"/>
                <a:gd name="T12" fmla="*/ 2147483647 w 446"/>
                <a:gd name="T13" fmla="*/ 2147483647 h 375"/>
                <a:gd name="T14" fmla="*/ 0 w 446"/>
                <a:gd name="T15" fmla="*/ 2147483647 h 375"/>
                <a:gd name="T16" fmla="*/ 2147483647 w 446"/>
                <a:gd name="T17" fmla="*/ 2147483647 h 375"/>
                <a:gd name="T18" fmla="*/ 2147483647 w 446"/>
                <a:gd name="T19" fmla="*/ 2147483647 h 375"/>
                <a:gd name="T20" fmla="*/ 2147483647 w 446"/>
                <a:gd name="T21" fmla="*/ 2147483647 h 375"/>
                <a:gd name="T22" fmla="*/ 2147483647 w 446"/>
                <a:gd name="T23" fmla="*/ 2147483647 h 375"/>
                <a:gd name="T24" fmla="*/ 2147483647 w 446"/>
                <a:gd name="T25" fmla="*/ 2147483647 h 375"/>
                <a:gd name="T26" fmla="*/ 2147483647 w 446"/>
                <a:gd name="T27" fmla="*/ 2147483647 h 375"/>
                <a:gd name="T28" fmla="*/ 2147483647 w 446"/>
                <a:gd name="T29" fmla="*/ 2147483647 h 375"/>
                <a:gd name="T30" fmla="*/ 2147483647 w 446"/>
                <a:gd name="T31" fmla="*/ 2147483647 h 375"/>
                <a:gd name="T32" fmla="*/ 2147483647 w 446"/>
                <a:gd name="T33" fmla="*/ 2147483647 h 375"/>
                <a:gd name="T34" fmla="*/ 2147483647 w 446"/>
                <a:gd name="T35" fmla="*/ 2147483647 h 375"/>
                <a:gd name="T36" fmla="*/ 2147483647 w 446"/>
                <a:gd name="T37" fmla="*/ 2147483647 h 375"/>
                <a:gd name="T38" fmla="*/ 2147483647 w 446"/>
                <a:gd name="T39" fmla="*/ 2147483647 h 375"/>
                <a:gd name="T40" fmla="*/ 2147483647 w 446"/>
                <a:gd name="T41" fmla="*/ 2147483647 h 375"/>
                <a:gd name="T42" fmla="*/ 2147483647 w 446"/>
                <a:gd name="T43" fmla="*/ 2147483647 h 375"/>
                <a:gd name="T44" fmla="*/ 2147483647 w 446"/>
                <a:gd name="T45" fmla="*/ 2147483647 h 375"/>
                <a:gd name="T46" fmla="*/ 2147483647 w 446"/>
                <a:gd name="T47" fmla="*/ 2147483647 h 375"/>
                <a:gd name="T48" fmla="*/ 2147483647 w 446"/>
                <a:gd name="T49" fmla="*/ 2147483647 h 375"/>
                <a:gd name="T50" fmla="*/ 2147483647 w 446"/>
                <a:gd name="T51" fmla="*/ 2147483647 h 375"/>
                <a:gd name="T52" fmla="*/ 2147483647 w 446"/>
                <a:gd name="T53" fmla="*/ 2147483647 h 375"/>
                <a:gd name="T54" fmla="*/ 2147483647 w 446"/>
                <a:gd name="T55" fmla="*/ 2147483647 h 375"/>
                <a:gd name="T56" fmla="*/ 2147483647 w 446"/>
                <a:gd name="T57" fmla="*/ 2147483647 h 375"/>
                <a:gd name="T58" fmla="*/ 2147483647 w 446"/>
                <a:gd name="T59" fmla="*/ 2147483647 h 375"/>
                <a:gd name="T60" fmla="*/ 2147483647 w 446"/>
                <a:gd name="T61" fmla="*/ 2147483647 h 375"/>
                <a:gd name="T62" fmla="*/ 2147483647 w 446"/>
                <a:gd name="T63" fmla="*/ 2147483647 h 375"/>
                <a:gd name="T64" fmla="*/ 2147483647 w 446"/>
                <a:gd name="T65" fmla="*/ 2147483647 h 375"/>
                <a:gd name="T66" fmla="*/ 2147483647 w 446"/>
                <a:gd name="T67" fmla="*/ 2147483647 h 375"/>
                <a:gd name="T68" fmla="*/ 2147483647 w 446"/>
                <a:gd name="T69" fmla="*/ 2147483647 h 375"/>
                <a:gd name="T70" fmla="*/ 2147483647 w 446"/>
                <a:gd name="T71" fmla="*/ 2147483647 h 375"/>
                <a:gd name="T72" fmla="*/ 2147483647 w 446"/>
                <a:gd name="T73" fmla="*/ 2147483647 h 375"/>
                <a:gd name="T74" fmla="*/ 2147483647 w 446"/>
                <a:gd name="T75" fmla="*/ 2147483647 h 375"/>
                <a:gd name="T76" fmla="*/ 2147483647 w 446"/>
                <a:gd name="T77" fmla="*/ 2147483647 h 375"/>
                <a:gd name="T78" fmla="*/ 2147483647 w 446"/>
                <a:gd name="T79" fmla="*/ 214748364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7" name="Freeform 47"/>
            <p:cNvSpPr>
              <a:spLocks/>
            </p:cNvSpPr>
            <p:nvPr/>
          </p:nvSpPr>
          <p:spPr bwMode="auto">
            <a:xfrm>
              <a:off x="3706586" y="2634869"/>
              <a:ext cx="171133" cy="113776"/>
            </a:xfrm>
            <a:custGeom>
              <a:avLst/>
              <a:gdLst>
                <a:gd name="T0" fmla="*/ 2147483647 w 470"/>
                <a:gd name="T1" fmla="*/ 0 h 320"/>
                <a:gd name="T2" fmla="*/ 2147483647 w 470"/>
                <a:gd name="T3" fmla="*/ 2147483647 h 320"/>
                <a:gd name="T4" fmla="*/ 2147483647 w 470"/>
                <a:gd name="T5" fmla="*/ 2147483647 h 320"/>
                <a:gd name="T6" fmla="*/ 0 w 470"/>
                <a:gd name="T7" fmla="*/ 2147483647 h 320"/>
                <a:gd name="T8" fmla="*/ 2147483647 w 470"/>
                <a:gd name="T9" fmla="*/ 2147483647 h 320"/>
                <a:gd name="T10" fmla="*/ 2147483647 w 470"/>
                <a:gd name="T11" fmla="*/ 2147483647 h 320"/>
                <a:gd name="T12" fmla="*/ 2147483647 w 470"/>
                <a:gd name="T13" fmla="*/ 2147483647 h 320"/>
                <a:gd name="T14" fmla="*/ 2147483647 w 470"/>
                <a:gd name="T15" fmla="*/ 2147483647 h 320"/>
                <a:gd name="T16" fmla="*/ 2147483647 w 470"/>
                <a:gd name="T17" fmla="*/ 2147483647 h 320"/>
                <a:gd name="T18" fmla="*/ 2147483647 w 470"/>
                <a:gd name="T19" fmla="*/ 2147483647 h 320"/>
                <a:gd name="T20" fmla="*/ 2147483647 w 470"/>
                <a:gd name="T21" fmla="*/ 2147483647 h 320"/>
                <a:gd name="T22" fmla="*/ 2147483647 w 470"/>
                <a:gd name="T23" fmla="*/ 2147483647 h 320"/>
                <a:gd name="T24" fmla="*/ 2147483647 w 470"/>
                <a:gd name="T25" fmla="*/ 2147483647 h 320"/>
                <a:gd name="T26" fmla="*/ 2147483647 w 470"/>
                <a:gd name="T27" fmla="*/ 2147483647 h 320"/>
                <a:gd name="T28" fmla="*/ 2147483647 w 470"/>
                <a:gd name="T29" fmla="*/ 2147483647 h 320"/>
                <a:gd name="T30" fmla="*/ 2147483647 w 470"/>
                <a:gd name="T31" fmla="*/ 2147483647 h 320"/>
                <a:gd name="T32" fmla="*/ 2147483647 w 470"/>
                <a:gd name="T33" fmla="*/ 2147483647 h 320"/>
                <a:gd name="T34" fmla="*/ 2147483647 w 470"/>
                <a:gd name="T35" fmla="*/ 2147483647 h 320"/>
                <a:gd name="T36" fmla="*/ 2147483647 w 470"/>
                <a:gd name="T37" fmla="*/ 2147483647 h 320"/>
                <a:gd name="T38" fmla="*/ 2147483647 w 470"/>
                <a:gd name="T39" fmla="*/ 2147483647 h 320"/>
                <a:gd name="T40" fmla="*/ 2147483647 w 470"/>
                <a:gd name="T41" fmla="*/ 2147483647 h 320"/>
                <a:gd name="T42" fmla="*/ 2147483647 w 470"/>
                <a:gd name="T43" fmla="*/ 2147483647 h 320"/>
                <a:gd name="T44" fmla="*/ 2147483647 w 470"/>
                <a:gd name="T45" fmla="*/ 2147483647 h 320"/>
                <a:gd name="T46" fmla="*/ 2147483647 w 470"/>
                <a:gd name="T47" fmla="*/ 2147483647 h 320"/>
                <a:gd name="T48" fmla="*/ 2147483647 w 470"/>
                <a:gd name="T49" fmla="*/ 2147483647 h 320"/>
                <a:gd name="T50" fmla="*/ 2147483647 w 470"/>
                <a:gd name="T51" fmla="*/ 2147483647 h 320"/>
                <a:gd name="T52" fmla="*/ 2147483647 w 470"/>
                <a:gd name="T53" fmla="*/ 2147483647 h 320"/>
                <a:gd name="T54" fmla="*/ 2147483647 w 470"/>
                <a:gd name="T55" fmla="*/ 2147483647 h 320"/>
                <a:gd name="T56" fmla="*/ 2147483647 w 470"/>
                <a:gd name="T57" fmla="*/ 2147483647 h 320"/>
                <a:gd name="T58" fmla="*/ 2147483647 w 470"/>
                <a:gd name="T59" fmla="*/ 2147483647 h 320"/>
                <a:gd name="T60" fmla="*/ 2147483647 w 470"/>
                <a:gd name="T61" fmla="*/ 2147483647 h 320"/>
                <a:gd name="T62" fmla="*/ 2147483647 w 470"/>
                <a:gd name="T63" fmla="*/ 2147483647 h 320"/>
                <a:gd name="T64" fmla="*/ 2147483647 w 470"/>
                <a:gd name="T65" fmla="*/ 2147483647 h 320"/>
                <a:gd name="T66" fmla="*/ 2147483647 w 470"/>
                <a:gd name="T67" fmla="*/ 2147483647 h 320"/>
                <a:gd name="T68" fmla="*/ 2147483647 w 470"/>
                <a:gd name="T69" fmla="*/ 2147483647 h 320"/>
                <a:gd name="T70" fmla="*/ 2147483647 w 470"/>
                <a:gd name="T71" fmla="*/ 2147483647 h 320"/>
                <a:gd name="T72" fmla="*/ 2147483647 w 470"/>
                <a:gd name="T73" fmla="*/ 2147483647 h 320"/>
                <a:gd name="T74" fmla="*/ 2147483647 w 470"/>
                <a:gd name="T75" fmla="*/ 2147483647 h 320"/>
                <a:gd name="T76" fmla="*/ 2147483647 w 470"/>
                <a:gd name="T77" fmla="*/ 2147483647 h 320"/>
                <a:gd name="T78" fmla="*/ 2147483647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8" name="Rectangle 110"/>
            <p:cNvSpPr>
              <a:spLocks noChangeArrowheads="1"/>
            </p:cNvSpPr>
            <p:nvPr/>
          </p:nvSpPr>
          <p:spPr bwMode="auto">
            <a:xfrm flipH="1">
              <a:off x="3570182" y="2209880"/>
              <a:ext cx="248696" cy="2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chemeClr val="bg2"/>
                  </a:solidFill>
                </a:rPr>
                <a:t>3</a:t>
              </a:r>
              <a:endParaRPr lang="en-CA" altLang="en-US" sz="1000">
                <a:solidFill>
                  <a:schemeClr val="bg2"/>
                </a:solidFill>
              </a:endParaRPr>
            </a:p>
          </p:txBody>
        </p:sp>
      </p:grpSp>
      <p:grpSp>
        <p:nvGrpSpPr>
          <p:cNvPr id="53313" name="Group 475"/>
          <p:cNvGrpSpPr>
            <a:grpSpLocks/>
          </p:cNvGrpSpPr>
          <p:nvPr/>
        </p:nvGrpSpPr>
        <p:grpSpPr bwMode="auto">
          <a:xfrm>
            <a:off x="4800600" y="1447800"/>
            <a:ext cx="3743325" cy="2849563"/>
            <a:chOff x="4800601" y="1447800"/>
            <a:chExt cx="3742800" cy="2849562"/>
          </a:xfrm>
        </p:grpSpPr>
        <p:grpSp>
          <p:nvGrpSpPr>
            <p:cNvPr id="53323" name="Group 279"/>
            <p:cNvGrpSpPr>
              <a:grpSpLocks/>
            </p:cNvGrpSpPr>
            <p:nvPr/>
          </p:nvGrpSpPr>
          <p:grpSpPr bwMode="auto">
            <a:xfrm>
              <a:off x="8096435" y="1905000"/>
              <a:ext cx="446966" cy="1524000"/>
              <a:chOff x="8096435" y="1905000"/>
              <a:chExt cx="446966" cy="1524000"/>
            </a:xfrm>
          </p:grpSpPr>
          <p:sp>
            <p:nvSpPr>
              <p:cNvPr id="53390" name="Freeform 274"/>
              <p:cNvSpPr>
                <a:spLocks/>
              </p:cNvSpPr>
              <p:nvPr/>
            </p:nvSpPr>
            <p:spPr bwMode="auto">
              <a:xfrm>
                <a:off x="8096435" y="2059619"/>
                <a:ext cx="282606" cy="1145220"/>
              </a:xfrm>
              <a:custGeom>
                <a:avLst/>
                <a:gdLst>
                  <a:gd name="T0" fmla="*/ 0 w 282606"/>
                  <a:gd name="T1" fmla="*/ 0 h 1145220"/>
                  <a:gd name="T2" fmla="*/ 275208 w 282606"/>
                  <a:gd name="T3" fmla="*/ 585927 h 1145220"/>
                  <a:gd name="T4" fmla="*/ 44388 w 282606"/>
                  <a:gd name="T5" fmla="*/ 1145220 h 1145220"/>
                  <a:gd name="T6" fmla="*/ 0 60000 65536"/>
                  <a:gd name="T7" fmla="*/ 0 60000 65536"/>
                  <a:gd name="T8" fmla="*/ 0 60000 65536"/>
                  <a:gd name="T9" fmla="*/ 0 w 282606"/>
                  <a:gd name="T10" fmla="*/ 0 h 1145220"/>
                  <a:gd name="T11" fmla="*/ 282606 w 282606"/>
                  <a:gd name="T12" fmla="*/ 1145220 h 11452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2606" h="1145220">
                    <a:moveTo>
                      <a:pt x="0" y="0"/>
                    </a:moveTo>
                    <a:cubicBezTo>
                      <a:pt x="133905" y="197528"/>
                      <a:pt x="267810" y="395057"/>
                      <a:pt x="275208" y="585927"/>
                    </a:cubicBezTo>
                    <a:cubicBezTo>
                      <a:pt x="282606" y="776797"/>
                      <a:pt x="163497" y="961008"/>
                      <a:pt x="44388" y="114522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7" name="Freeform 276"/>
              <p:cNvSpPr/>
              <p:nvPr/>
            </p:nvSpPr>
            <p:spPr bwMode="auto">
              <a:xfrm>
                <a:off x="8152931" y="1905000"/>
                <a:ext cx="390470" cy="15239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278" name="Freeform 277"/>
              <p:cNvSpPr/>
              <p:nvPr/>
            </p:nvSpPr>
            <p:spPr bwMode="auto">
              <a:xfrm>
                <a:off x="8152931" y="2012950"/>
                <a:ext cx="304757" cy="12953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</p:grpSp>
        <p:grpSp>
          <p:nvGrpSpPr>
            <p:cNvPr id="53324" name="Group 474"/>
            <p:cNvGrpSpPr>
              <a:grpSpLocks/>
            </p:cNvGrpSpPr>
            <p:nvPr/>
          </p:nvGrpSpPr>
          <p:grpSpPr bwMode="auto">
            <a:xfrm>
              <a:off x="4800601" y="1447800"/>
              <a:ext cx="3581399" cy="2849562"/>
              <a:chOff x="4800601" y="1447800"/>
              <a:chExt cx="3581399" cy="2849562"/>
            </a:xfrm>
          </p:grpSpPr>
          <p:sp>
            <p:nvSpPr>
              <p:cNvPr id="53329" name="Rectangle 277"/>
              <p:cNvSpPr>
                <a:spLocks noChangeArrowheads="1"/>
              </p:cNvSpPr>
              <p:nvPr/>
            </p:nvSpPr>
            <p:spPr bwMode="auto">
              <a:xfrm>
                <a:off x="5334000" y="1460500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has mud</a:t>
                </a:r>
              </a:p>
            </p:txBody>
          </p:sp>
          <p:sp>
            <p:nvSpPr>
              <p:cNvPr id="53330" name="Rectangle 278"/>
              <p:cNvSpPr>
                <a:spLocks noChangeArrowheads="1"/>
              </p:cNvSpPr>
              <p:nvPr/>
            </p:nvSpPr>
            <p:spPr bwMode="auto">
              <a:xfrm>
                <a:off x="6934200" y="1447800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no mud</a:t>
                </a:r>
              </a:p>
            </p:txBody>
          </p:sp>
          <p:grpSp>
            <p:nvGrpSpPr>
              <p:cNvPr id="53331" name="Group 28"/>
              <p:cNvGrpSpPr>
                <a:grpSpLocks/>
              </p:cNvGrpSpPr>
              <p:nvPr/>
            </p:nvGrpSpPr>
            <p:grpSpPr bwMode="auto">
              <a:xfrm>
                <a:off x="5455525" y="2667000"/>
                <a:ext cx="1246900" cy="1249642"/>
                <a:chOff x="762000" y="1190625"/>
                <a:chExt cx="1246188" cy="1249363"/>
              </a:xfrm>
            </p:grpSpPr>
            <p:grpSp>
              <p:nvGrpSpPr>
                <p:cNvPr id="53379" name="Group 22"/>
                <p:cNvGrpSpPr>
                  <a:grpSpLocks/>
                </p:cNvGrpSpPr>
                <p:nvPr/>
              </p:nvGrpSpPr>
              <p:grpSpPr bwMode="auto">
                <a:xfrm>
                  <a:off x="762000" y="1190625"/>
                  <a:ext cx="1246188" cy="1249363"/>
                  <a:chOff x="480" y="750"/>
                  <a:chExt cx="785" cy="787"/>
                </a:xfrm>
              </p:grpSpPr>
              <p:sp>
                <p:nvSpPr>
                  <p:cNvPr id="53381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560" y="838"/>
                    <a:ext cx="624" cy="624"/>
                  </a:xfrm>
                  <a:prstGeom prst="ellips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 sz="2800"/>
                  </a:p>
                </p:txBody>
              </p:sp>
              <p:sp>
                <p:nvSpPr>
                  <p:cNvPr id="53382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85" y="75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1</a:t>
                    </a:r>
                  </a:p>
                </p:txBody>
              </p:sp>
              <p:sp>
                <p:nvSpPr>
                  <p:cNvPr id="53383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7" y="846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2</a:t>
                    </a:r>
                  </a:p>
                </p:txBody>
              </p:sp>
              <p:sp>
                <p:nvSpPr>
                  <p:cNvPr id="53384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08" y="106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3</a:t>
                    </a:r>
                  </a:p>
                </p:txBody>
              </p:sp>
              <p:sp>
                <p:nvSpPr>
                  <p:cNvPr id="53385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02" y="138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5</a:t>
                    </a:r>
                  </a:p>
                </p:txBody>
              </p:sp>
              <p:sp>
                <p:nvSpPr>
                  <p:cNvPr id="53386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0" y="106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7</a:t>
                    </a:r>
                  </a:p>
                </p:txBody>
              </p:sp>
              <p:sp>
                <p:nvSpPr>
                  <p:cNvPr id="53387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0" y="129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6</a:t>
                    </a:r>
                  </a:p>
                </p:txBody>
              </p:sp>
              <p:sp>
                <p:nvSpPr>
                  <p:cNvPr id="53388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60" y="86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8</a:t>
                    </a:r>
                  </a:p>
                </p:txBody>
              </p:sp>
              <p:sp>
                <p:nvSpPr>
                  <p:cNvPr id="53389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4" y="128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4</a:t>
                    </a:r>
                  </a:p>
                </p:txBody>
              </p:sp>
            </p:grpSp>
            <p:sp>
              <p:nvSpPr>
                <p:cNvPr id="53380" name="Freeform 43"/>
                <p:cNvSpPr>
                  <a:spLocks/>
                </p:cNvSpPr>
                <p:nvPr/>
              </p:nvSpPr>
              <p:spPr bwMode="auto">
                <a:xfrm>
                  <a:off x="1318919" y="1398234"/>
                  <a:ext cx="111125" cy="107950"/>
                </a:xfrm>
                <a:custGeom>
                  <a:avLst/>
                  <a:gdLst>
                    <a:gd name="T0" fmla="*/ 2147483647 w 153"/>
                    <a:gd name="T1" fmla="*/ 2147483647 h 182"/>
                    <a:gd name="T2" fmla="*/ 2147483647 w 153"/>
                    <a:gd name="T3" fmla="*/ 2147483647 h 182"/>
                    <a:gd name="T4" fmla="*/ 2147483647 w 153"/>
                    <a:gd name="T5" fmla="*/ 2147483647 h 182"/>
                    <a:gd name="T6" fmla="*/ 2147483647 w 153"/>
                    <a:gd name="T7" fmla="*/ 2147483647 h 182"/>
                    <a:gd name="T8" fmla="*/ 2147483647 w 153"/>
                    <a:gd name="T9" fmla="*/ 2147483647 h 182"/>
                    <a:gd name="T10" fmla="*/ 2147483647 w 153"/>
                    <a:gd name="T11" fmla="*/ 2147483647 h 182"/>
                    <a:gd name="T12" fmla="*/ 2147483647 w 153"/>
                    <a:gd name="T13" fmla="*/ 0 h 182"/>
                    <a:gd name="T14" fmla="*/ 2147483647 w 153"/>
                    <a:gd name="T15" fmla="*/ 2147483647 h 18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3"/>
                    <a:gd name="T25" fmla="*/ 0 h 182"/>
                    <a:gd name="T26" fmla="*/ 153 w 153"/>
                    <a:gd name="T27" fmla="*/ 182 h 18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3" h="182">
                      <a:moveTo>
                        <a:pt x="25" y="15"/>
                      </a:moveTo>
                      <a:cubicBezTo>
                        <a:pt x="12" y="55"/>
                        <a:pt x="0" y="84"/>
                        <a:pt x="25" y="135"/>
                      </a:cubicBezTo>
                      <a:cubicBezTo>
                        <a:pt x="32" y="149"/>
                        <a:pt x="55" y="140"/>
                        <a:pt x="70" y="142"/>
                      </a:cubicBezTo>
                      <a:cubicBezTo>
                        <a:pt x="96" y="182"/>
                        <a:pt x="90" y="156"/>
                        <a:pt x="130" y="142"/>
                      </a:cubicBezTo>
                      <a:cubicBezTo>
                        <a:pt x="139" y="115"/>
                        <a:pt x="143" y="87"/>
                        <a:pt x="152" y="60"/>
                      </a:cubicBezTo>
                      <a:cubicBezTo>
                        <a:pt x="124" y="17"/>
                        <a:pt x="153" y="51"/>
                        <a:pt x="115" y="30"/>
                      </a:cubicBezTo>
                      <a:cubicBezTo>
                        <a:pt x="99" y="21"/>
                        <a:pt x="70" y="0"/>
                        <a:pt x="70" y="0"/>
                      </a:cubicBezTo>
                      <a:cubicBezTo>
                        <a:pt x="30" y="9"/>
                        <a:pt x="42" y="0"/>
                        <a:pt x="25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25400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96" name="Freeform 150"/>
              <p:cNvSpPr>
                <a:spLocks/>
              </p:cNvSpPr>
              <p:nvPr/>
            </p:nvSpPr>
            <p:spPr bwMode="auto">
              <a:xfrm rot="5400000" flipH="1">
                <a:off x="4604489" y="2405911"/>
                <a:ext cx="1173163" cy="780941"/>
              </a:xfrm>
              <a:custGeom>
                <a:avLst/>
                <a:gdLst>
                  <a:gd name="T0" fmla="*/ 45719 w 45719"/>
                  <a:gd name="T1" fmla="*/ 0 h 1748901"/>
                  <a:gd name="T2" fmla="*/ 45719 w 45719"/>
                  <a:gd name="T3" fmla="*/ 189705 h 1748901"/>
                  <a:gd name="T4" fmla="*/ 45719 w 45719"/>
                  <a:gd name="T5" fmla="*/ 189705 h 1748901"/>
                  <a:gd name="T6" fmla="*/ 0 60000 65536"/>
                  <a:gd name="T7" fmla="*/ 0 60000 65536"/>
                  <a:gd name="T8" fmla="*/ 0 60000 65536"/>
                  <a:gd name="T9" fmla="*/ 0 w 45719"/>
                  <a:gd name="T10" fmla="*/ 0 h 1748901"/>
                  <a:gd name="T11" fmla="*/ 45719 w 45719"/>
                  <a:gd name="T12" fmla="*/ 1748901 h 1748901"/>
                  <a:gd name="connsiteX0" fmla="*/ 0 w 1173324"/>
                  <a:gd name="connsiteY0" fmla="*/ 0 h 1593453"/>
                  <a:gd name="connsiteX1" fmla="*/ 1173324 w 1173324"/>
                  <a:gd name="connsiteY1" fmla="*/ 1593454 h 1593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73324" h="1593453">
                    <a:moveTo>
                      <a:pt x="0" y="0"/>
                    </a:moveTo>
                    <a:lnTo>
                      <a:pt x="1173324" y="1593454"/>
                    </a:ln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grpSp>
            <p:nvGrpSpPr>
              <p:cNvPr id="53333" name="Group 191"/>
              <p:cNvGrpSpPr>
                <a:grpSpLocks/>
              </p:cNvGrpSpPr>
              <p:nvPr/>
            </p:nvGrpSpPr>
            <p:grpSpPr bwMode="auto">
              <a:xfrm>
                <a:off x="6570663" y="2673350"/>
                <a:ext cx="1695450" cy="1624012"/>
                <a:chOff x="1876454" y="1189037"/>
                <a:chExt cx="1696068" cy="1625236"/>
              </a:xfrm>
            </p:grpSpPr>
            <p:grpSp>
              <p:nvGrpSpPr>
                <p:cNvPr id="53342" name="Group 22"/>
                <p:cNvGrpSpPr>
                  <a:grpSpLocks/>
                </p:cNvGrpSpPr>
                <p:nvPr/>
              </p:nvGrpSpPr>
              <p:grpSpPr bwMode="auto">
                <a:xfrm>
                  <a:off x="2326334" y="1189037"/>
                  <a:ext cx="1246188" cy="1249363"/>
                  <a:chOff x="480" y="750"/>
                  <a:chExt cx="785" cy="787"/>
                </a:xfrm>
              </p:grpSpPr>
              <p:sp>
                <p:nvSpPr>
                  <p:cNvPr id="53370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560" y="838"/>
                    <a:ext cx="624" cy="624"/>
                  </a:xfrm>
                  <a:prstGeom prst="ellipse">
                    <a:avLst/>
                  </a:prstGeom>
                  <a:noFill/>
                  <a:ln w="25400" algn="ctr">
                    <a:solidFill>
                      <a:schemeClr val="accent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 sz="2800"/>
                  </a:p>
                </p:txBody>
              </p:sp>
              <p:sp>
                <p:nvSpPr>
                  <p:cNvPr id="53371" name="Text Box 1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85" y="75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1</a:t>
                    </a:r>
                  </a:p>
                </p:txBody>
              </p:sp>
              <p:sp>
                <p:nvSpPr>
                  <p:cNvPr id="53372" name="Text Box 1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2" y="846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2</a:t>
                    </a:r>
                  </a:p>
                </p:txBody>
              </p:sp>
              <p:sp>
                <p:nvSpPr>
                  <p:cNvPr id="53373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08" y="106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3</a:t>
                    </a:r>
                  </a:p>
                </p:txBody>
              </p:sp>
              <p:sp>
                <p:nvSpPr>
                  <p:cNvPr id="53374" name="Text Box 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02" y="138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5</a:t>
                    </a:r>
                  </a:p>
                </p:txBody>
              </p:sp>
              <p:sp>
                <p:nvSpPr>
                  <p:cNvPr id="53375" name="Text Box 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0" y="106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7</a:t>
                    </a:r>
                  </a:p>
                </p:txBody>
              </p:sp>
              <p:sp>
                <p:nvSpPr>
                  <p:cNvPr id="53376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0" y="1294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6</a:t>
                    </a:r>
                  </a:p>
                </p:txBody>
              </p:sp>
              <p:sp>
                <p:nvSpPr>
                  <p:cNvPr id="53377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60" y="862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8</a:t>
                    </a:r>
                  </a:p>
                </p:txBody>
              </p:sp>
              <p:sp>
                <p:nvSpPr>
                  <p:cNvPr id="53378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24" y="1280"/>
                    <a:ext cx="157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/>
                      <a:t>4</a:t>
                    </a:r>
                  </a:p>
                </p:txBody>
              </p:sp>
            </p:grpSp>
            <p:sp>
              <p:nvSpPr>
                <p:cNvPr id="53343" name="Freeform 193"/>
                <p:cNvSpPr>
                  <a:spLocks/>
                </p:cNvSpPr>
                <p:nvPr/>
              </p:nvSpPr>
              <p:spPr bwMode="auto">
                <a:xfrm rot="5400000">
                  <a:off x="2141594" y="1639860"/>
                  <a:ext cx="45719" cy="576000"/>
                </a:xfrm>
                <a:custGeom>
                  <a:avLst/>
                  <a:gdLst>
                    <a:gd name="T0" fmla="*/ 45719 w 45719"/>
                    <a:gd name="T1" fmla="*/ 0 h 1748901"/>
                    <a:gd name="T2" fmla="*/ 45719 w 45719"/>
                    <a:gd name="T3" fmla="*/ 26 h 1748901"/>
                    <a:gd name="T4" fmla="*/ 45719 w 45719"/>
                    <a:gd name="T5" fmla="*/ 26 h 1748901"/>
                    <a:gd name="T6" fmla="*/ 0 60000 65536"/>
                    <a:gd name="T7" fmla="*/ 0 60000 65536"/>
                    <a:gd name="T8" fmla="*/ 0 60000 65536"/>
                    <a:gd name="T9" fmla="*/ 0 w 45719"/>
                    <a:gd name="T10" fmla="*/ 0 h 1748901"/>
                    <a:gd name="T11" fmla="*/ 45719 w 45719"/>
                    <a:gd name="T12" fmla="*/ 1748901 h 174890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5719" h="1748901">
                      <a:moveTo>
                        <a:pt x="0" y="0"/>
                      </a:moveTo>
                      <a:lnTo>
                        <a:pt x="0" y="1748901"/>
                      </a:lnTo>
                    </a:path>
                  </a:pathLst>
                </a:custGeom>
                <a:noFill/>
                <a:ln w="254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53344" name="Group 316"/>
                <p:cNvGrpSpPr>
                  <a:grpSpLocks/>
                </p:cNvGrpSpPr>
                <p:nvPr/>
              </p:nvGrpSpPr>
              <p:grpSpPr bwMode="auto">
                <a:xfrm>
                  <a:off x="1932357" y="1977493"/>
                  <a:ext cx="380272" cy="836779"/>
                  <a:chOff x="610323" y="2287417"/>
                  <a:chExt cx="380272" cy="836779"/>
                </a:xfrm>
              </p:grpSpPr>
              <p:grpSp>
                <p:nvGrpSpPr>
                  <p:cNvPr id="53345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610323" y="2287417"/>
                    <a:ext cx="380272" cy="836779"/>
                    <a:chOff x="866" y="469"/>
                    <a:chExt cx="1044" cy="2354"/>
                  </a:xfrm>
                </p:grpSpPr>
                <p:grpSp>
                  <p:nvGrpSpPr>
                    <p:cNvPr id="53347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66" y="469"/>
                      <a:ext cx="1009" cy="2326"/>
                      <a:chOff x="589" y="532"/>
                      <a:chExt cx="1009" cy="2326"/>
                    </a:xfrm>
                  </p:grpSpPr>
                  <p:grpSp>
                    <p:nvGrpSpPr>
                      <p:cNvPr id="53350" name="Group 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9" y="532"/>
                        <a:ext cx="1009" cy="2326"/>
                        <a:chOff x="589" y="532"/>
                        <a:chExt cx="1009" cy="2326"/>
                      </a:xfrm>
                    </p:grpSpPr>
                    <p:grpSp>
                      <p:nvGrpSpPr>
                        <p:cNvPr id="53352" name="Group 2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9" y="532"/>
                          <a:ext cx="1009" cy="2326"/>
                          <a:chOff x="1151" y="1104"/>
                          <a:chExt cx="686" cy="1741"/>
                        </a:xfrm>
                      </p:grpSpPr>
                      <p:sp>
                        <p:nvSpPr>
                          <p:cNvPr id="5335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21" y="1581"/>
                            <a:ext cx="304" cy="566"/>
                          </a:xfrm>
                          <a:custGeom>
                            <a:avLst/>
                            <a:gdLst>
                              <a:gd name="T0" fmla="*/ 7 w 304"/>
                              <a:gd name="T1" fmla="*/ 174 h 566"/>
                              <a:gd name="T2" fmla="*/ 18 w 304"/>
                              <a:gd name="T3" fmla="*/ 122 h 566"/>
                              <a:gd name="T4" fmla="*/ 42 w 304"/>
                              <a:gd name="T5" fmla="*/ 83 h 566"/>
                              <a:gd name="T6" fmla="*/ 81 w 304"/>
                              <a:gd name="T7" fmla="*/ 45 h 566"/>
                              <a:gd name="T8" fmla="*/ 148 w 304"/>
                              <a:gd name="T9" fmla="*/ 7 h 566"/>
                              <a:gd name="T10" fmla="*/ 205 w 304"/>
                              <a:gd name="T11" fmla="*/ 0 h 566"/>
                              <a:gd name="T12" fmla="*/ 255 w 304"/>
                              <a:gd name="T13" fmla="*/ 10 h 566"/>
                              <a:gd name="T14" fmla="*/ 290 w 304"/>
                              <a:gd name="T15" fmla="*/ 31 h 566"/>
                              <a:gd name="T16" fmla="*/ 304 w 304"/>
                              <a:gd name="T17" fmla="*/ 59 h 566"/>
                              <a:gd name="T18" fmla="*/ 304 w 304"/>
                              <a:gd name="T19" fmla="*/ 87 h 566"/>
                              <a:gd name="T20" fmla="*/ 290 w 304"/>
                              <a:gd name="T21" fmla="*/ 118 h 566"/>
                              <a:gd name="T22" fmla="*/ 262 w 304"/>
                              <a:gd name="T23" fmla="*/ 146 h 566"/>
                              <a:gd name="T24" fmla="*/ 223 w 304"/>
                              <a:gd name="T25" fmla="*/ 181 h 566"/>
                              <a:gd name="T26" fmla="*/ 201 w 304"/>
                              <a:gd name="T27" fmla="*/ 215 h 566"/>
                              <a:gd name="T28" fmla="*/ 194 w 304"/>
                              <a:gd name="T29" fmla="*/ 240 h 566"/>
                              <a:gd name="T30" fmla="*/ 194 w 304"/>
                              <a:gd name="T31" fmla="*/ 260 h 566"/>
                              <a:gd name="T32" fmla="*/ 205 w 304"/>
                              <a:gd name="T33" fmla="*/ 295 h 566"/>
                              <a:gd name="T34" fmla="*/ 230 w 304"/>
                              <a:gd name="T35" fmla="*/ 344 h 566"/>
                              <a:gd name="T36" fmla="*/ 247 w 304"/>
                              <a:gd name="T37" fmla="*/ 399 h 566"/>
                              <a:gd name="T38" fmla="*/ 251 w 304"/>
                              <a:gd name="T39" fmla="*/ 438 h 566"/>
                              <a:gd name="T40" fmla="*/ 244 w 304"/>
                              <a:gd name="T41" fmla="*/ 479 h 566"/>
                              <a:gd name="T42" fmla="*/ 233 w 304"/>
                              <a:gd name="T43" fmla="*/ 510 h 566"/>
                              <a:gd name="T44" fmla="*/ 201 w 304"/>
                              <a:gd name="T45" fmla="*/ 545 h 566"/>
                              <a:gd name="T46" fmla="*/ 173 w 304"/>
                              <a:gd name="T47" fmla="*/ 559 h 566"/>
                              <a:gd name="T48" fmla="*/ 141 w 304"/>
                              <a:gd name="T49" fmla="*/ 566 h 566"/>
                              <a:gd name="T50" fmla="*/ 113 w 304"/>
                              <a:gd name="T51" fmla="*/ 563 h 566"/>
                              <a:gd name="T52" fmla="*/ 92 w 304"/>
                              <a:gd name="T53" fmla="*/ 549 h 566"/>
                              <a:gd name="T54" fmla="*/ 67 w 304"/>
                              <a:gd name="T55" fmla="*/ 521 h 566"/>
                              <a:gd name="T56" fmla="*/ 42 w 304"/>
                              <a:gd name="T57" fmla="*/ 472 h 566"/>
                              <a:gd name="T58" fmla="*/ 14 w 304"/>
                              <a:gd name="T59" fmla="*/ 392 h 566"/>
                              <a:gd name="T60" fmla="*/ 4 w 304"/>
                              <a:gd name="T61" fmla="*/ 333 h 566"/>
                              <a:gd name="T62" fmla="*/ 0 w 304"/>
                              <a:gd name="T63" fmla="*/ 257 h 566"/>
                              <a:gd name="T64" fmla="*/ 0 w 304"/>
                              <a:gd name="T65" fmla="*/ 222 h 566"/>
                              <a:gd name="T66" fmla="*/ 7 w 304"/>
                              <a:gd name="T67" fmla="*/ 174 h 56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w 304"/>
                              <a:gd name="T103" fmla="*/ 0 h 566"/>
                              <a:gd name="T104" fmla="*/ 304 w 304"/>
                              <a:gd name="T105" fmla="*/ 566 h 566"/>
                            </a:gdLst>
                            <a:ahLst/>
                            <a:cxnLst>
                              <a:cxn ang="T68">
                                <a:pos x="T0" y="T1"/>
                              </a:cxn>
                              <a:cxn ang="T69">
                                <a:pos x="T2" y="T3"/>
                              </a:cxn>
                              <a:cxn ang="T70">
                                <a:pos x="T4" y="T5"/>
                              </a:cxn>
                              <a:cxn ang="T71">
                                <a:pos x="T6" y="T7"/>
                              </a:cxn>
                              <a:cxn ang="T72">
                                <a:pos x="T8" y="T9"/>
                              </a:cxn>
                              <a:cxn ang="T73">
                                <a:pos x="T10" y="T11"/>
                              </a:cxn>
                              <a:cxn ang="T74">
                                <a:pos x="T12" y="T13"/>
                              </a:cxn>
                              <a:cxn ang="T75">
                                <a:pos x="T14" y="T15"/>
                              </a:cxn>
                              <a:cxn ang="T76">
                                <a:pos x="T16" y="T17"/>
                              </a:cxn>
                              <a:cxn ang="T77">
                                <a:pos x="T18" y="T19"/>
                              </a:cxn>
                              <a:cxn ang="T78">
                                <a:pos x="T20" y="T21"/>
                              </a:cxn>
                              <a:cxn ang="T79">
                                <a:pos x="T22" y="T23"/>
                              </a:cxn>
                              <a:cxn ang="T80">
                                <a:pos x="T24" y="T25"/>
                              </a:cxn>
                              <a:cxn ang="T81">
                                <a:pos x="T26" y="T27"/>
                              </a:cxn>
                              <a:cxn ang="T82">
                                <a:pos x="T28" y="T29"/>
                              </a:cxn>
                              <a:cxn ang="T83">
                                <a:pos x="T30" y="T31"/>
                              </a:cxn>
                              <a:cxn ang="T84">
                                <a:pos x="T32" y="T33"/>
                              </a:cxn>
                              <a:cxn ang="T85">
                                <a:pos x="T34" y="T35"/>
                              </a:cxn>
                              <a:cxn ang="T86">
                                <a:pos x="T36" y="T37"/>
                              </a:cxn>
                              <a:cxn ang="T87">
                                <a:pos x="T38" y="T39"/>
                              </a:cxn>
                              <a:cxn ang="T88">
                                <a:pos x="T40" y="T41"/>
                              </a:cxn>
                              <a:cxn ang="T89">
                                <a:pos x="T42" y="T43"/>
                              </a:cxn>
                              <a:cxn ang="T90">
                                <a:pos x="T44" y="T45"/>
                              </a:cxn>
                              <a:cxn ang="T91">
                                <a:pos x="T46" y="T47"/>
                              </a:cxn>
                              <a:cxn ang="T92">
                                <a:pos x="T48" y="T49"/>
                              </a:cxn>
                              <a:cxn ang="T93">
                                <a:pos x="T50" y="T51"/>
                              </a:cxn>
                              <a:cxn ang="T94">
                                <a:pos x="T52" y="T53"/>
                              </a:cxn>
                              <a:cxn ang="T95">
                                <a:pos x="T54" y="T55"/>
                              </a:cxn>
                              <a:cxn ang="T96">
                                <a:pos x="T56" y="T57"/>
                              </a:cxn>
                              <a:cxn ang="T97">
                                <a:pos x="T58" y="T59"/>
                              </a:cxn>
                              <a:cxn ang="T98">
                                <a:pos x="T60" y="T61"/>
                              </a:cxn>
                              <a:cxn ang="T99">
                                <a:pos x="T62" y="T63"/>
                              </a:cxn>
                              <a:cxn ang="T100">
                                <a:pos x="T64" y="T65"/>
                              </a:cxn>
                              <a:cxn ang="T101">
                                <a:pos x="T66" y="T67"/>
                              </a:cxn>
                            </a:cxnLst>
                            <a:rect l="T102" t="T103" r="T104" b="T105"/>
                            <a:pathLst>
                              <a:path w="304" h="566">
                                <a:moveTo>
                                  <a:pt x="7" y="174"/>
                                </a:moveTo>
                                <a:lnTo>
                                  <a:pt x="18" y="122"/>
                                </a:lnTo>
                                <a:lnTo>
                                  <a:pt x="42" y="83"/>
                                </a:lnTo>
                                <a:lnTo>
                                  <a:pt x="81" y="45"/>
                                </a:lnTo>
                                <a:lnTo>
                                  <a:pt x="148" y="7"/>
                                </a:lnTo>
                                <a:lnTo>
                                  <a:pt x="205" y="0"/>
                                </a:lnTo>
                                <a:lnTo>
                                  <a:pt x="255" y="10"/>
                                </a:lnTo>
                                <a:lnTo>
                                  <a:pt x="290" y="31"/>
                                </a:lnTo>
                                <a:lnTo>
                                  <a:pt x="304" y="59"/>
                                </a:lnTo>
                                <a:lnTo>
                                  <a:pt x="304" y="87"/>
                                </a:lnTo>
                                <a:lnTo>
                                  <a:pt x="290" y="118"/>
                                </a:lnTo>
                                <a:lnTo>
                                  <a:pt x="262" y="146"/>
                                </a:lnTo>
                                <a:lnTo>
                                  <a:pt x="223" y="181"/>
                                </a:lnTo>
                                <a:lnTo>
                                  <a:pt x="201" y="215"/>
                                </a:lnTo>
                                <a:lnTo>
                                  <a:pt x="194" y="240"/>
                                </a:lnTo>
                                <a:lnTo>
                                  <a:pt x="194" y="260"/>
                                </a:lnTo>
                                <a:lnTo>
                                  <a:pt x="205" y="295"/>
                                </a:lnTo>
                                <a:lnTo>
                                  <a:pt x="230" y="344"/>
                                </a:lnTo>
                                <a:lnTo>
                                  <a:pt x="247" y="399"/>
                                </a:lnTo>
                                <a:lnTo>
                                  <a:pt x="251" y="438"/>
                                </a:lnTo>
                                <a:lnTo>
                                  <a:pt x="244" y="479"/>
                                </a:lnTo>
                                <a:lnTo>
                                  <a:pt x="233" y="510"/>
                                </a:lnTo>
                                <a:lnTo>
                                  <a:pt x="201" y="545"/>
                                </a:lnTo>
                                <a:lnTo>
                                  <a:pt x="173" y="559"/>
                                </a:lnTo>
                                <a:lnTo>
                                  <a:pt x="141" y="566"/>
                                </a:lnTo>
                                <a:lnTo>
                                  <a:pt x="113" y="563"/>
                                </a:lnTo>
                                <a:lnTo>
                                  <a:pt x="92" y="549"/>
                                </a:lnTo>
                                <a:lnTo>
                                  <a:pt x="67" y="521"/>
                                </a:lnTo>
                                <a:lnTo>
                                  <a:pt x="42" y="472"/>
                                </a:lnTo>
                                <a:lnTo>
                                  <a:pt x="14" y="392"/>
                                </a:lnTo>
                                <a:lnTo>
                                  <a:pt x="4" y="333"/>
                                </a:lnTo>
                                <a:lnTo>
                                  <a:pt x="0" y="257"/>
                                </a:lnTo>
                                <a:lnTo>
                                  <a:pt x="0" y="222"/>
                                </a:lnTo>
                                <a:lnTo>
                                  <a:pt x="7" y="17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3360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151" y="1619"/>
                            <a:ext cx="249" cy="572"/>
                          </a:xfrm>
                          <a:custGeom>
                            <a:avLst/>
                            <a:gdLst>
                              <a:gd name="T0" fmla="*/ 25 w 249"/>
                              <a:gd name="T1" fmla="*/ 65 h 572"/>
                              <a:gd name="T2" fmla="*/ 7 w 249"/>
                              <a:gd name="T3" fmla="*/ 44 h 572"/>
                              <a:gd name="T4" fmla="*/ 0 w 249"/>
                              <a:gd name="T5" fmla="*/ 27 h 572"/>
                              <a:gd name="T6" fmla="*/ 11 w 249"/>
                              <a:gd name="T7" fmla="*/ 7 h 572"/>
                              <a:gd name="T8" fmla="*/ 28 w 249"/>
                              <a:gd name="T9" fmla="*/ 0 h 572"/>
                              <a:gd name="T10" fmla="*/ 60 w 249"/>
                              <a:gd name="T11" fmla="*/ 0 h 572"/>
                              <a:gd name="T12" fmla="*/ 96 w 249"/>
                              <a:gd name="T13" fmla="*/ 24 h 572"/>
                              <a:gd name="T14" fmla="*/ 132 w 249"/>
                              <a:gd name="T15" fmla="*/ 61 h 572"/>
                              <a:gd name="T16" fmla="*/ 192 w 249"/>
                              <a:gd name="T17" fmla="*/ 140 h 572"/>
                              <a:gd name="T18" fmla="*/ 231 w 249"/>
                              <a:gd name="T19" fmla="*/ 204 h 572"/>
                              <a:gd name="T20" fmla="*/ 249 w 249"/>
                              <a:gd name="T21" fmla="*/ 255 h 572"/>
                              <a:gd name="T22" fmla="*/ 245 w 249"/>
                              <a:gd name="T23" fmla="*/ 283 h 572"/>
                              <a:gd name="T24" fmla="*/ 224 w 249"/>
                              <a:gd name="T25" fmla="*/ 320 h 572"/>
                              <a:gd name="T26" fmla="*/ 181 w 249"/>
                              <a:gd name="T27" fmla="*/ 347 h 572"/>
                              <a:gd name="T28" fmla="*/ 110 w 249"/>
                              <a:gd name="T29" fmla="*/ 371 h 572"/>
                              <a:gd name="T30" fmla="*/ 75 w 249"/>
                              <a:gd name="T31" fmla="*/ 395 h 572"/>
                              <a:gd name="T32" fmla="*/ 60 w 249"/>
                              <a:gd name="T33" fmla="*/ 415 h 572"/>
                              <a:gd name="T34" fmla="*/ 68 w 249"/>
                              <a:gd name="T35" fmla="*/ 436 h 572"/>
                              <a:gd name="T36" fmla="*/ 107 w 249"/>
                              <a:gd name="T37" fmla="*/ 456 h 572"/>
                              <a:gd name="T38" fmla="*/ 139 w 249"/>
                              <a:gd name="T39" fmla="*/ 497 h 572"/>
                              <a:gd name="T40" fmla="*/ 153 w 249"/>
                              <a:gd name="T41" fmla="*/ 538 h 572"/>
                              <a:gd name="T42" fmla="*/ 149 w 249"/>
                              <a:gd name="T43" fmla="*/ 558 h 572"/>
                              <a:gd name="T44" fmla="*/ 117 w 249"/>
                              <a:gd name="T45" fmla="*/ 572 h 572"/>
                              <a:gd name="T46" fmla="*/ 107 w 249"/>
                              <a:gd name="T47" fmla="*/ 572 h 572"/>
                              <a:gd name="T48" fmla="*/ 92 w 249"/>
                              <a:gd name="T49" fmla="*/ 535 h 572"/>
                              <a:gd name="T50" fmla="*/ 85 w 249"/>
                              <a:gd name="T51" fmla="*/ 494 h 572"/>
                              <a:gd name="T52" fmla="*/ 64 w 249"/>
                              <a:gd name="T53" fmla="*/ 463 h 572"/>
                              <a:gd name="T54" fmla="*/ 32 w 249"/>
                              <a:gd name="T55" fmla="*/ 446 h 572"/>
                              <a:gd name="T56" fmla="*/ 21 w 249"/>
                              <a:gd name="T57" fmla="*/ 426 h 572"/>
                              <a:gd name="T58" fmla="*/ 25 w 249"/>
                              <a:gd name="T59" fmla="*/ 405 h 572"/>
                              <a:gd name="T60" fmla="*/ 53 w 249"/>
                              <a:gd name="T61" fmla="*/ 371 h 572"/>
                              <a:gd name="T62" fmla="*/ 107 w 249"/>
                              <a:gd name="T63" fmla="*/ 351 h 572"/>
                              <a:gd name="T64" fmla="*/ 157 w 249"/>
                              <a:gd name="T65" fmla="*/ 320 h 572"/>
                              <a:gd name="T66" fmla="*/ 196 w 249"/>
                              <a:gd name="T67" fmla="*/ 286 h 572"/>
                              <a:gd name="T68" fmla="*/ 210 w 249"/>
                              <a:gd name="T69" fmla="*/ 252 h 572"/>
                              <a:gd name="T70" fmla="*/ 206 w 249"/>
                              <a:gd name="T71" fmla="*/ 238 h 572"/>
                              <a:gd name="T72" fmla="*/ 189 w 249"/>
                              <a:gd name="T73" fmla="*/ 208 h 572"/>
                              <a:gd name="T74" fmla="*/ 157 w 249"/>
                              <a:gd name="T75" fmla="*/ 163 h 572"/>
                              <a:gd name="T76" fmla="*/ 121 w 249"/>
                              <a:gd name="T77" fmla="*/ 136 h 572"/>
                              <a:gd name="T78" fmla="*/ 82 w 249"/>
                              <a:gd name="T79" fmla="*/ 106 h 572"/>
                              <a:gd name="T80" fmla="*/ 53 w 249"/>
                              <a:gd name="T81" fmla="*/ 89 h 572"/>
                              <a:gd name="T82" fmla="*/ 25 w 249"/>
                              <a:gd name="T83" fmla="*/ 65 h 572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60000 65536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w 249"/>
                              <a:gd name="T127" fmla="*/ 0 h 572"/>
                              <a:gd name="T128" fmla="*/ 249 w 249"/>
                              <a:gd name="T129" fmla="*/ 572 h 572"/>
                            </a:gdLst>
                            <a:ahLst/>
                            <a:cxnLst>
                              <a:cxn ang="T84">
                                <a:pos x="T0" y="T1"/>
                              </a:cxn>
                              <a:cxn ang="T85">
                                <a:pos x="T2" y="T3"/>
                              </a:cxn>
                              <a:cxn ang="T86">
                                <a:pos x="T4" y="T5"/>
                              </a:cxn>
                              <a:cxn ang="T87">
                                <a:pos x="T6" y="T7"/>
                              </a:cxn>
                              <a:cxn ang="T88">
                                <a:pos x="T8" y="T9"/>
                              </a:cxn>
                              <a:cxn ang="T89">
                                <a:pos x="T10" y="T11"/>
                              </a:cxn>
                              <a:cxn ang="T90">
                                <a:pos x="T12" y="T13"/>
                              </a:cxn>
                              <a:cxn ang="T91">
                                <a:pos x="T14" y="T15"/>
                              </a:cxn>
                              <a:cxn ang="T92">
                                <a:pos x="T16" y="T17"/>
                              </a:cxn>
                              <a:cxn ang="T93">
                                <a:pos x="T18" y="T19"/>
                              </a:cxn>
                              <a:cxn ang="T94">
                                <a:pos x="T20" y="T21"/>
                              </a:cxn>
                              <a:cxn ang="T95">
                                <a:pos x="T22" y="T23"/>
                              </a:cxn>
                              <a:cxn ang="T96">
                                <a:pos x="T24" y="T25"/>
                              </a:cxn>
                              <a:cxn ang="T97">
                                <a:pos x="T26" y="T27"/>
                              </a:cxn>
                              <a:cxn ang="T98">
                                <a:pos x="T28" y="T29"/>
                              </a:cxn>
                              <a:cxn ang="T99">
                                <a:pos x="T30" y="T31"/>
                              </a:cxn>
                              <a:cxn ang="T100">
                                <a:pos x="T32" y="T33"/>
                              </a:cxn>
                              <a:cxn ang="T101">
                                <a:pos x="T34" y="T35"/>
                              </a:cxn>
                              <a:cxn ang="T102">
                                <a:pos x="T36" y="T37"/>
                              </a:cxn>
                              <a:cxn ang="T103">
                                <a:pos x="T38" y="T39"/>
                              </a:cxn>
                              <a:cxn ang="T104">
                                <a:pos x="T40" y="T41"/>
                              </a:cxn>
                              <a:cxn ang="T105">
                                <a:pos x="T42" y="T43"/>
                              </a:cxn>
                              <a:cxn ang="T106">
                                <a:pos x="T44" y="T45"/>
                              </a:cxn>
                              <a:cxn ang="T107">
                                <a:pos x="T46" y="T47"/>
                              </a:cxn>
                              <a:cxn ang="T108">
                                <a:pos x="T48" y="T49"/>
                              </a:cxn>
                              <a:cxn ang="T109">
                                <a:pos x="T50" y="T51"/>
                              </a:cxn>
                              <a:cxn ang="T110">
                                <a:pos x="T52" y="T53"/>
                              </a:cxn>
                              <a:cxn ang="T111">
                                <a:pos x="T54" y="T55"/>
                              </a:cxn>
                              <a:cxn ang="T112">
                                <a:pos x="T56" y="T57"/>
                              </a:cxn>
                              <a:cxn ang="T113">
                                <a:pos x="T58" y="T59"/>
                              </a:cxn>
                              <a:cxn ang="T114">
                                <a:pos x="T60" y="T61"/>
                              </a:cxn>
                              <a:cxn ang="T115">
                                <a:pos x="T62" y="T63"/>
                              </a:cxn>
                              <a:cxn ang="T116">
                                <a:pos x="T64" y="T65"/>
                              </a:cxn>
                              <a:cxn ang="T117">
                                <a:pos x="T66" y="T67"/>
                              </a:cxn>
                              <a:cxn ang="T118">
                                <a:pos x="T68" y="T69"/>
                              </a:cxn>
                              <a:cxn ang="T119">
                                <a:pos x="T70" y="T71"/>
                              </a:cxn>
                              <a:cxn ang="T120">
                                <a:pos x="T72" y="T73"/>
                              </a:cxn>
                              <a:cxn ang="T121">
                                <a:pos x="T74" y="T75"/>
                              </a:cxn>
                              <a:cxn ang="T122">
                                <a:pos x="T76" y="T77"/>
                              </a:cxn>
                              <a:cxn ang="T123">
                                <a:pos x="T78" y="T79"/>
                              </a:cxn>
                              <a:cxn ang="T124">
                                <a:pos x="T80" y="T81"/>
                              </a:cxn>
                              <a:cxn ang="T125">
                                <a:pos x="T82" y="T83"/>
                              </a:cxn>
                            </a:cxnLst>
                            <a:rect l="T126" t="T127" r="T128" b="T129"/>
                            <a:pathLst>
                              <a:path w="249" h="572">
                                <a:moveTo>
                                  <a:pt x="25" y="65"/>
                                </a:moveTo>
                                <a:lnTo>
                                  <a:pt x="7" y="44"/>
                                </a:lnTo>
                                <a:lnTo>
                                  <a:pt x="0" y="27"/>
                                </a:lnTo>
                                <a:lnTo>
                                  <a:pt x="11" y="7"/>
                                </a:lnTo>
                                <a:lnTo>
                                  <a:pt x="28" y="0"/>
                                </a:lnTo>
                                <a:lnTo>
                                  <a:pt x="60" y="0"/>
                                </a:lnTo>
                                <a:lnTo>
                                  <a:pt x="96" y="24"/>
                                </a:lnTo>
                                <a:lnTo>
                                  <a:pt x="132" y="61"/>
                                </a:lnTo>
                                <a:lnTo>
                                  <a:pt x="192" y="140"/>
                                </a:lnTo>
                                <a:lnTo>
                                  <a:pt x="231" y="204"/>
                                </a:lnTo>
                                <a:lnTo>
                                  <a:pt x="249" y="255"/>
                                </a:lnTo>
                                <a:lnTo>
                                  <a:pt x="245" y="283"/>
                                </a:lnTo>
                                <a:lnTo>
                                  <a:pt x="224" y="320"/>
                                </a:lnTo>
                                <a:lnTo>
                                  <a:pt x="181" y="347"/>
                                </a:lnTo>
                                <a:lnTo>
                                  <a:pt x="110" y="371"/>
                                </a:lnTo>
                                <a:lnTo>
                                  <a:pt x="75" y="395"/>
                                </a:lnTo>
                                <a:lnTo>
                                  <a:pt x="60" y="415"/>
                                </a:lnTo>
                                <a:lnTo>
                                  <a:pt x="68" y="436"/>
                                </a:lnTo>
                                <a:lnTo>
                                  <a:pt x="107" y="456"/>
                                </a:lnTo>
                                <a:lnTo>
                                  <a:pt x="139" y="497"/>
                                </a:lnTo>
                                <a:lnTo>
                                  <a:pt x="153" y="538"/>
                                </a:lnTo>
                                <a:lnTo>
                                  <a:pt x="149" y="558"/>
                                </a:lnTo>
                                <a:lnTo>
                                  <a:pt x="117" y="572"/>
                                </a:lnTo>
                                <a:lnTo>
                                  <a:pt x="107" y="572"/>
                                </a:lnTo>
                                <a:lnTo>
                                  <a:pt x="92" y="535"/>
                                </a:lnTo>
                                <a:lnTo>
                                  <a:pt x="85" y="494"/>
                                </a:lnTo>
                                <a:lnTo>
                                  <a:pt x="64" y="463"/>
                                </a:lnTo>
                                <a:lnTo>
                                  <a:pt x="32" y="446"/>
                                </a:lnTo>
                                <a:lnTo>
                                  <a:pt x="21" y="426"/>
                                </a:lnTo>
                                <a:lnTo>
                                  <a:pt x="25" y="405"/>
                                </a:lnTo>
                                <a:lnTo>
                                  <a:pt x="53" y="371"/>
                                </a:lnTo>
                                <a:lnTo>
                                  <a:pt x="107" y="351"/>
                                </a:lnTo>
                                <a:lnTo>
                                  <a:pt x="157" y="320"/>
                                </a:lnTo>
                                <a:lnTo>
                                  <a:pt x="196" y="286"/>
                                </a:lnTo>
                                <a:lnTo>
                                  <a:pt x="210" y="252"/>
                                </a:lnTo>
                                <a:lnTo>
                                  <a:pt x="206" y="238"/>
                                </a:lnTo>
                                <a:lnTo>
                                  <a:pt x="189" y="208"/>
                                </a:lnTo>
                                <a:lnTo>
                                  <a:pt x="157" y="163"/>
                                </a:lnTo>
                                <a:lnTo>
                                  <a:pt x="121" y="136"/>
                                </a:lnTo>
                                <a:lnTo>
                                  <a:pt x="82" y="106"/>
                                </a:lnTo>
                                <a:lnTo>
                                  <a:pt x="53" y="89"/>
                                </a:lnTo>
                                <a:lnTo>
                                  <a:pt x="25" y="6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3361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447" y="1581"/>
                            <a:ext cx="362" cy="499"/>
                          </a:xfrm>
                          <a:custGeom>
                            <a:avLst/>
                            <a:gdLst>
                              <a:gd name="T0" fmla="*/ 151 w 362"/>
                              <a:gd name="T1" fmla="*/ 35 h 499"/>
                              <a:gd name="T2" fmla="*/ 221 w 362"/>
                              <a:gd name="T3" fmla="*/ 0 h 499"/>
                              <a:gd name="T4" fmla="*/ 281 w 362"/>
                              <a:gd name="T5" fmla="*/ 0 h 499"/>
                              <a:gd name="T6" fmla="*/ 344 w 362"/>
                              <a:gd name="T7" fmla="*/ 14 h 499"/>
                              <a:gd name="T8" fmla="*/ 362 w 362"/>
                              <a:gd name="T9" fmla="*/ 35 h 499"/>
                              <a:gd name="T10" fmla="*/ 351 w 362"/>
                              <a:gd name="T11" fmla="*/ 59 h 499"/>
                              <a:gd name="T12" fmla="*/ 334 w 362"/>
                              <a:gd name="T13" fmla="*/ 91 h 499"/>
                              <a:gd name="T14" fmla="*/ 302 w 362"/>
                              <a:gd name="T15" fmla="*/ 87 h 499"/>
                              <a:gd name="T16" fmla="*/ 274 w 362"/>
                              <a:gd name="T17" fmla="*/ 77 h 499"/>
                              <a:gd name="T18" fmla="*/ 253 w 362"/>
                              <a:gd name="T19" fmla="*/ 63 h 499"/>
                              <a:gd name="T20" fmla="*/ 232 w 362"/>
                              <a:gd name="T21" fmla="*/ 59 h 499"/>
                              <a:gd name="T22" fmla="*/ 193 w 362"/>
                              <a:gd name="T23" fmla="*/ 70 h 499"/>
                              <a:gd name="T24" fmla="*/ 137 w 362"/>
                              <a:gd name="T25" fmla="*/ 94 h 499"/>
                              <a:gd name="T26" fmla="*/ 91 w 362"/>
                              <a:gd name="T27" fmla="*/ 136 h 499"/>
                              <a:gd name="T28" fmla="*/ 70 w 362"/>
                              <a:gd name="T29" fmla="*/ 164 h 499"/>
                              <a:gd name="T30" fmla="*/ 60 w 362"/>
                              <a:gd name="T31" fmla="*/ 185 h 499"/>
                              <a:gd name="T32" fmla="*/ 60 w 362"/>
                              <a:gd name="T33" fmla="*/ 202 h 499"/>
                              <a:gd name="T34" fmla="*/ 74 w 362"/>
                              <a:gd name="T35" fmla="*/ 220 h 499"/>
                              <a:gd name="T36" fmla="*/ 116 w 362"/>
                              <a:gd name="T37" fmla="*/ 248 h 499"/>
                              <a:gd name="T38" fmla="*/ 155 w 362"/>
                              <a:gd name="T39" fmla="*/ 286 h 499"/>
                              <a:gd name="T40" fmla="*/ 179 w 362"/>
                              <a:gd name="T41" fmla="*/ 325 h 499"/>
                              <a:gd name="T42" fmla="*/ 193 w 362"/>
                              <a:gd name="T43" fmla="*/ 352 h 499"/>
                              <a:gd name="T44" fmla="*/ 186 w 362"/>
                              <a:gd name="T45" fmla="*/ 370 h 499"/>
                              <a:gd name="T46" fmla="*/ 169 w 362"/>
                              <a:gd name="T47" fmla="*/ 387 h 499"/>
                              <a:gd name="T48" fmla="*/ 134 w 362"/>
                              <a:gd name="T49" fmla="*/ 398 h 499"/>
                              <a:gd name="T50" fmla="*/ 95 w 362"/>
                              <a:gd name="T51" fmla="*/ 412 h 499"/>
                              <a:gd name="T52" fmla="*/ 77 w 362"/>
                              <a:gd name="T53" fmla="*/ 433 h 499"/>
                              <a:gd name="T54" fmla="*/ 81 w 362"/>
                              <a:gd name="T55" fmla="*/ 468 h 499"/>
                              <a:gd name="T56" fmla="*/ 53 w 362"/>
                              <a:gd name="T57" fmla="*/ 499 h 499"/>
                              <a:gd name="T58" fmla="*/ 39 w 362"/>
                              <a:gd name="T59" fmla="*/ 489 h 499"/>
                              <a:gd name="T60" fmla="*/ 42 w 362"/>
                              <a:gd name="T61" fmla="*/ 429 h 499"/>
                              <a:gd name="T62" fmla="*/ 67 w 362"/>
                              <a:gd name="T63" fmla="*/ 398 h 499"/>
                              <a:gd name="T64" fmla="*/ 102 w 362"/>
                              <a:gd name="T65" fmla="*/ 373 h 499"/>
                              <a:gd name="T66" fmla="*/ 137 w 362"/>
                              <a:gd name="T67" fmla="*/ 359 h 499"/>
                              <a:gd name="T68" fmla="*/ 155 w 362"/>
                              <a:gd name="T69" fmla="*/ 352 h 499"/>
                              <a:gd name="T70" fmla="*/ 158 w 362"/>
                              <a:gd name="T71" fmla="*/ 342 h 499"/>
                              <a:gd name="T72" fmla="*/ 148 w 362"/>
                              <a:gd name="T73" fmla="*/ 325 h 499"/>
                              <a:gd name="T74" fmla="*/ 112 w 362"/>
                              <a:gd name="T75" fmla="*/ 290 h 499"/>
                              <a:gd name="T76" fmla="*/ 70 w 362"/>
                              <a:gd name="T77" fmla="*/ 262 h 499"/>
                              <a:gd name="T78" fmla="*/ 35 w 362"/>
                              <a:gd name="T79" fmla="*/ 241 h 499"/>
                              <a:gd name="T80" fmla="*/ 7 w 362"/>
                              <a:gd name="T81" fmla="*/ 220 h 499"/>
                              <a:gd name="T82" fmla="*/ 0 w 362"/>
                              <a:gd name="T83" fmla="*/ 195 h 499"/>
                              <a:gd name="T84" fmla="*/ 18 w 362"/>
                              <a:gd name="T85" fmla="*/ 157 h 499"/>
                              <a:gd name="T86" fmla="*/ 56 w 362"/>
                              <a:gd name="T87" fmla="*/ 108 h 499"/>
                              <a:gd name="T88" fmla="*/ 95 w 362"/>
                              <a:gd name="T89" fmla="*/ 70 h 499"/>
                              <a:gd name="T90" fmla="*/ 123 w 362"/>
                              <a:gd name="T91" fmla="*/ 52 h 499"/>
                              <a:gd name="T92" fmla="*/ 151 w 362"/>
                              <a:gd name="T93" fmla="*/ 35 h 499"/>
                              <a:gd name="T94" fmla="*/ 0 60000 65536"/>
                              <a:gd name="T95" fmla="*/ 0 60000 65536"/>
                              <a:gd name="T96" fmla="*/ 0 60000 65536"/>
                              <a:gd name="T97" fmla="*/ 0 60000 65536"/>
                              <a:gd name="T98" fmla="*/ 0 60000 65536"/>
                              <a:gd name="T99" fmla="*/ 0 60000 65536"/>
                              <a:gd name="T100" fmla="*/ 0 60000 65536"/>
                              <a:gd name="T101" fmla="*/ 0 60000 65536"/>
                              <a:gd name="T102" fmla="*/ 0 60000 65536"/>
                              <a:gd name="T103" fmla="*/ 0 60000 65536"/>
                              <a:gd name="T104" fmla="*/ 0 60000 65536"/>
                              <a:gd name="T105" fmla="*/ 0 60000 65536"/>
                              <a:gd name="T106" fmla="*/ 0 60000 65536"/>
                              <a:gd name="T107" fmla="*/ 0 60000 65536"/>
                              <a:gd name="T108" fmla="*/ 0 60000 65536"/>
                              <a:gd name="T109" fmla="*/ 0 60000 65536"/>
                              <a:gd name="T110" fmla="*/ 0 60000 65536"/>
                              <a:gd name="T111" fmla="*/ 0 60000 65536"/>
                              <a:gd name="T112" fmla="*/ 0 60000 65536"/>
                              <a:gd name="T113" fmla="*/ 0 60000 65536"/>
                              <a:gd name="T114" fmla="*/ 0 60000 65536"/>
                              <a:gd name="T115" fmla="*/ 0 60000 65536"/>
                              <a:gd name="T116" fmla="*/ 0 60000 65536"/>
                              <a:gd name="T117" fmla="*/ 0 60000 65536"/>
                              <a:gd name="T118" fmla="*/ 0 60000 65536"/>
                              <a:gd name="T119" fmla="*/ 0 60000 65536"/>
                              <a:gd name="T120" fmla="*/ 0 60000 65536"/>
                              <a:gd name="T121" fmla="*/ 0 60000 65536"/>
                              <a:gd name="T122" fmla="*/ 0 60000 65536"/>
                              <a:gd name="T123" fmla="*/ 0 60000 65536"/>
                              <a:gd name="T124" fmla="*/ 0 60000 65536"/>
                              <a:gd name="T125" fmla="*/ 0 60000 65536"/>
                              <a:gd name="T126" fmla="*/ 0 60000 65536"/>
                              <a:gd name="T127" fmla="*/ 0 60000 65536"/>
                              <a:gd name="T128" fmla="*/ 0 60000 65536"/>
                              <a:gd name="T129" fmla="*/ 0 60000 65536"/>
                              <a:gd name="T130" fmla="*/ 0 60000 65536"/>
                              <a:gd name="T131" fmla="*/ 0 60000 65536"/>
                              <a:gd name="T132" fmla="*/ 0 60000 65536"/>
                              <a:gd name="T133" fmla="*/ 0 60000 65536"/>
                              <a:gd name="T134" fmla="*/ 0 60000 65536"/>
                              <a:gd name="T135" fmla="*/ 0 60000 65536"/>
                              <a:gd name="T136" fmla="*/ 0 60000 65536"/>
                              <a:gd name="T137" fmla="*/ 0 60000 65536"/>
                              <a:gd name="T138" fmla="*/ 0 60000 65536"/>
                              <a:gd name="T139" fmla="*/ 0 60000 65536"/>
                              <a:gd name="T140" fmla="*/ 0 60000 65536"/>
                              <a:gd name="T141" fmla="*/ 0 w 362"/>
                              <a:gd name="T142" fmla="*/ 0 h 499"/>
                              <a:gd name="T143" fmla="*/ 362 w 362"/>
                              <a:gd name="T144" fmla="*/ 499 h 499"/>
                            </a:gdLst>
                            <a:ahLst/>
                            <a:cxnLst>
                              <a:cxn ang="T94">
                                <a:pos x="T0" y="T1"/>
                              </a:cxn>
                              <a:cxn ang="T95">
                                <a:pos x="T2" y="T3"/>
                              </a:cxn>
                              <a:cxn ang="T96">
                                <a:pos x="T4" y="T5"/>
                              </a:cxn>
                              <a:cxn ang="T97">
                                <a:pos x="T6" y="T7"/>
                              </a:cxn>
                              <a:cxn ang="T98">
                                <a:pos x="T8" y="T9"/>
                              </a:cxn>
                              <a:cxn ang="T99">
                                <a:pos x="T10" y="T11"/>
                              </a:cxn>
                              <a:cxn ang="T100">
                                <a:pos x="T12" y="T13"/>
                              </a:cxn>
                              <a:cxn ang="T101">
                                <a:pos x="T14" y="T15"/>
                              </a:cxn>
                              <a:cxn ang="T102">
                                <a:pos x="T16" y="T17"/>
                              </a:cxn>
                              <a:cxn ang="T103">
                                <a:pos x="T18" y="T19"/>
                              </a:cxn>
                              <a:cxn ang="T104">
                                <a:pos x="T20" y="T21"/>
                              </a:cxn>
                              <a:cxn ang="T105">
                                <a:pos x="T22" y="T23"/>
                              </a:cxn>
                              <a:cxn ang="T106">
                                <a:pos x="T24" y="T25"/>
                              </a:cxn>
                              <a:cxn ang="T107">
                                <a:pos x="T26" y="T27"/>
                              </a:cxn>
                              <a:cxn ang="T108">
                                <a:pos x="T28" y="T29"/>
                              </a:cxn>
                              <a:cxn ang="T109">
                                <a:pos x="T30" y="T31"/>
                              </a:cxn>
                              <a:cxn ang="T110">
                                <a:pos x="T32" y="T33"/>
                              </a:cxn>
                              <a:cxn ang="T111">
                                <a:pos x="T34" y="T35"/>
                              </a:cxn>
                              <a:cxn ang="T112">
                                <a:pos x="T36" y="T37"/>
                              </a:cxn>
                              <a:cxn ang="T113">
                                <a:pos x="T38" y="T39"/>
                              </a:cxn>
                              <a:cxn ang="T114">
                                <a:pos x="T40" y="T41"/>
                              </a:cxn>
                              <a:cxn ang="T115">
                                <a:pos x="T42" y="T43"/>
                              </a:cxn>
                              <a:cxn ang="T116">
                                <a:pos x="T44" y="T45"/>
                              </a:cxn>
                              <a:cxn ang="T117">
                                <a:pos x="T46" y="T47"/>
                              </a:cxn>
                              <a:cxn ang="T118">
                                <a:pos x="T48" y="T49"/>
                              </a:cxn>
                              <a:cxn ang="T119">
                                <a:pos x="T50" y="T51"/>
                              </a:cxn>
                              <a:cxn ang="T120">
                                <a:pos x="T52" y="T53"/>
                              </a:cxn>
                              <a:cxn ang="T121">
                                <a:pos x="T54" y="T55"/>
                              </a:cxn>
                              <a:cxn ang="T122">
                                <a:pos x="T56" y="T57"/>
                              </a:cxn>
                              <a:cxn ang="T123">
                                <a:pos x="T58" y="T59"/>
                              </a:cxn>
                              <a:cxn ang="T124">
                                <a:pos x="T60" y="T61"/>
                              </a:cxn>
                              <a:cxn ang="T125">
                                <a:pos x="T62" y="T63"/>
                              </a:cxn>
                              <a:cxn ang="T126">
                                <a:pos x="T64" y="T65"/>
                              </a:cxn>
                              <a:cxn ang="T127">
                                <a:pos x="T66" y="T67"/>
                              </a:cxn>
                              <a:cxn ang="T128">
                                <a:pos x="T68" y="T69"/>
                              </a:cxn>
                              <a:cxn ang="T129">
                                <a:pos x="T70" y="T71"/>
                              </a:cxn>
                              <a:cxn ang="T130">
                                <a:pos x="T72" y="T73"/>
                              </a:cxn>
                              <a:cxn ang="T131">
                                <a:pos x="T74" y="T75"/>
                              </a:cxn>
                              <a:cxn ang="T132">
                                <a:pos x="T76" y="T77"/>
                              </a:cxn>
                              <a:cxn ang="T133">
                                <a:pos x="T78" y="T79"/>
                              </a:cxn>
                              <a:cxn ang="T134">
                                <a:pos x="T80" y="T81"/>
                              </a:cxn>
                              <a:cxn ang="T135">
                                <a:pos x="T82" y="T83"/>
                              </a:cxn>
                              <a:cxn ang="T136">
                                <a:pos x="T84" y="T85"/>
                              </a:cxn>
                              <a:cxn ang="T137">
                                <a:pos x="T86" y="T87"/>
                              </a:cxn>
                              <a:cxn ang="T138">
                                <a:pos x="T88" y="T89"/>
                              </a:cxn>
                              <a:cxn ang="T139">
                                <a:pos x="T90" y="T91"/>
                              </a:cxn>
                              <a:cxn ang="T140">
                                <a:pos x="T92" y="T93"/>
                              </a:cxn>
                            </a:cxnLst>
                            <a:rect l="T141" t="T142" r="T143" b="T144"/>
                            <a:pathLst>
                              <a:path w="362" h="499">
                                <a:moveTo>
                                  <a:pt x="151" y="35"/>
                                </a:moveTo>
                                <a:lnTo>
                                  <a:pt x="221" y="0"/>
                                </a:lnTo>
                                <a:lnTo>
                                  <a:pt x="281" y="0"/>
                                </a:lnTo>
                                <a:lnTo>
                                  <a:pt x="344" y="14"/>
                                </a:lnTo>
                                <a:lnTo>
                                  <a:pt x="362" y="35"/>
                                </a:lnTo>
                                <a:lnTo>
                                  <a:pt x="351" y="59"/>
                                </a:lnTo>
                                <a:lnTo>
                                  <a:pt x="334" y="91"/>
                                </a:lnTo>
                                <a:lnTo>
                                  <a:pt x="302" y="87"/>
                                </a:lnTo>
                                <a:lnTo>
                                  <a:pt x="274" y="77"/>
                                </a:lnTo>
                                <a:lnTo>
                                  <a:pt x="253" y="63"/>
                                </a:lnTo>
                                <a:lnTo>
                                  <a:pt x="232" y="59"/>
                                </a:lnTo>
                                <a:lnTo>
                                  <a:pt x="193" y="70"/>
                                </a:lnTo>
                                <a:lnTo>
                                  <a:pt x="137" y="94"/>
                                </a:lnTo>
                                <a:lnTo>
                                  <a:pt x="91" y="136"/>
                                </a:lnTo>
                                <a:lnTo>
                                  <a:pt x="70" y="164"/>
                                </a:lnTo>
                                <a:lnTo>
                                  <a:pt x="60" y="185"/>
                                </a:lnTo>
                                <a:lnTo>
                                  <a:pt x="60" y="202"/>
                                </a:lnTo>
                                <a:lnTo>
                                  <a:pt x="74" y="220"/>
                                </a:lnTo>
                                <a:lnTo>
                                  <a:pt x="116" y="248"/>
                                </a:lnTo>
                                <a:lnTo>
                                  <a:pt x="155" y="286"/>
                                </a:lnTo>
                                <a:lnTo>
                                  <a:pt x="179" y="325"/>
                                </a:lnTo>
                                <a:lnTo>
                                  <a:pt x="193" y="352"/>
                                </a:lnTo>
                                <a:lnTo>
                                  <a:pt x="186" y="370"/>
                                </a:lnTo>
                                <a:lnTo>
                                  <a:pt x="169" y="387"/>
                                </a:lnTo>
                                <a:lnTo>
                                  <a:pt x="134" y="398"/>
                                </a:lnTo>
                                <a:lnTo>
                                  <a:pt x="95" y="412"/>
                                </a:lnTo>
                                <a:lnTo>
                                  <a:pt x="77" y="433"/>
                                </a:lnTo>
                                <a:lnTo>
                                  <a:pt x="81" y="468"/>
                                </a:lnTo>
                                <a:lnTo>
                                  <a:pt x="53" y="499"/>
                                </a:lnTo>
                                <a:lnTo>
                                  <a:pt x="39" y="489"/>
                                </a:lnTo>
                                <a:lnTo>
                                  <a:pt x="42" y="429"/>
                                </a:lnTo>
                                <a:lnTo>
                                  <a:pt x="67" y="398"/>
                                </a:lnTo>
                                <a:lnTo>
                                  <a:pt x="102" y="373"/>
                                </a:lnTo>
                                <a:lnTo>
                                  <a:pt x="137" y="359"/>
                                </a:lnTo>
                                <a:lnTo>
                                  <a:pt x="155" y="352"/>
                                </a:lnTo>
                                <a:lnTo>
                                  <a:pt x="158" y="342"/>
                                </a:lnTo>
                                <a:lnTo>
                                  <a:pt x="148" y="325"/>
                                </a:lnTo>
                                <a:lnTo>
                                  <a:pt x="112" y="290"/>
                                </a:lnTo>
                                <a:lnTo>
                                  <a:pt x="70" y="262"/>
                                </a:lnTo>
                                <a:lnTo>
                                  <a:pt x="35" y="241"/>
                                </a:lnTo>
                                <a:lnTo>
                                  <a:pt x="7" y="220"/>
                                </a:lnTo>
                                <a:lnTo>
                                  <a:pt x="0" y="195"/>
                                </a:lnTo>
                                <a:lnTo>
                                  <a:pt x="18" y="157"/>
                                </a:lnTo>
                                <a:lnTo>
                                  <a:pt x="56" y="108"/>
                                </a:lnTo>
                                <a:lnTo>
                                  <a:pt x="95" y="70"/>
                                </a:lnTo>
                                <a:lnTo>
                                  <a:pt x="123" y="52"/>
                                </a:lnTo>
                                <a:lnTo>
                                  <a:pt x="151" y="3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3362" name="Freeform 31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76" y="2005"/>
                            <a:ext cx="229" cy="840"/>
                          </a:xfrm>
                          <a:custGeom>
                            <a:avLst/>
                            <a:gdLst>
                              <a:gd name="T0" fmla="*/ 132 w 229"/>
                              <a:gd name="T1" fmla="*/ 69 h 840"/>
                              <a:gd name="T2" fmla="*/ 136 w 229"/>
                              <a:gd name="T3" fmla="*/ 21 h 840"/>
                              <a:gd name="T4" fmla="*/ 168 w 229"/>
                              <a:gd name="T5" fmla="*/ 0 h 840"/>
                              <a:gd name="T6" fmla="*/ 204 w 229"/>
                              <a:gd name="T7" fmla="*/ 3 h 840"/>
                              <a:gd name="T8" fmla="*/ 225 w 229"/>
                              <a:gd name="T9" fmla="*/ 21 h 840"/>
                              <a:gd name="T10" fmla="*/ 229 w 229"/>
                              <a:gd name="T11" fmla="*/ 90 h 840"/>
                              <a:gd name="T12" fmla="*/ 218 w 229"/>
                              <a:gd name="T13" fmla="*/ 266 h 840"/>
                              <a:gd name="T14" fmla="*/ 204 w 229"/>
                              <a:gd name="T15" fmla="*/ 373 h 840"/>
                              <a:gd name="T16" fmla="*/ 222 w 229"/>
                              <a:gd name="T17" fmla="*/ 460 h 840"/>
                              <a:gd name="T18" fmla="*/ 225 w 229"/>
                              <a:gd name="T19" fmla="*/ 546 h 840"/>
                              <a:gd name="T20" fmla="*/ 215 w 229"/>
                              <a:gd name="T21" fmla="*/ 633 h 840"/>
                              <a:gd name="T22" fmla="*/ 197 w 229"/>
                              <a:gd name="T23" fmla="*/ 743 h 840"/>
                              <a:gd name="T24" fmla="*/ 204 w 229"/>
                              <a:gd name="T25" fmla="*/ 802 h 840"/>
                              <a:gd name="T26" fmla="*/ 186 w 229"/>
                              <a:gd name="T27" fmla="*/ 812 h 840"/>
                              <a:gd name="T28" fmla="*/ 72 w 229"/>
                              <a:gd name="T29" fmla="*/ 833 h 840"/>
                              <a:gd name="T30" fmla="*/ 43 w 229"/>
                              <a:gd name="T31" fmla="*/ 840 h 840"/>
                              <a:gd name="T32" fmla="*/ 0 w 229"/>
                              <a:gd name="T33" fmla="*/ 816 h 840"/>
                              <a:gd name="T34" fmla="*/ 0 w 229"/>
                              <a:gd name="T35" fmla="*/ 802 h 840"/>
                              <a:gd name="T36" fmla="*/ 125 w 229"/>
                              <a:gd name="T37" fmla="*/ 795 h 840"/>
                              <a:gd name="T38" fmla="*/ 168 w 229"/>
                              <a:gd name="T39" fmla="*/ 778 h 840"/>
                              <a:gd name="T40" fmla="*/ 172 w 229"/>
                              <a:gd name="T41" fmla="*/ 740 h 840"/>
                              <a:gd name="T42" fmla="*/ 175 w 229"/>
                              <a:gd name="T43" fmla="*/ 622 h 840"/>
                              <a:gd name="T44" fmla="*/ 165 w 229"/>
                              <a:gd name="T45" fmla="*/ 525 h 840"/>
                              <a:gd name="T46" fmla="*/ 154 w 229"/>
                              <a:gd name="T47" fmla="*/ 408 h 840"/>
                              <a:gd name="T48" fmla="*/ 157 w 229"/>
                              <a:gd name="T49" fmla="*/ 335 h 840"/>
                              <a:gd name="T50" fmla="*/ 165 w 229"/>
                              <a:gd name="T51" fmla="*/ 242 h 840"/>
                              <a:gd name="T52" fmla="*/ 147 w 229"/>
                              <a:gd name="T53" fmla="*/ 152 h 840"/>
                              <a:gd name="T54" fmla="*/ 132 w 229"/>
                              <a:gd name="T55" fmla="*/ 69 h 840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w 229"/>
                              <a:gd name="T85" fmla="*/ 0 h 840"/>
                              <a:gd name="T86" fmla="*/ 229 w 229"/>
                              <a:gd name="T87" fmla="*/ 840 h 840"/>
                            </a:gdLst>
                            <a:ahLst/>
                            <a:cxnLst>
                              <a:cxn ang="T56">
                                <a:pos x="T0" y="T1"/>
                              </a:cxn>
                              <a:cxn ang="T57">
                                <a:pos x="T2" y="T3"/>
                              </a:cxn>
                              <a:cxn ang="T58">
                                <a:pos x="T4" y="T5"/>
                              </a:cxn>
                              <a:cxn ang="T59">
                                <a:pos x="T6" y="T7"/>
                              </a:cxn>
                              <a:cxn ang="T60">
                                <a:pos x="T8" y="T9"/>
                              </a:cxn>
                              <a:cxn ang="T61">
                                <a:pos x="T10" y="T11"/>
                              </a:cxn>
                              <a:cxn ang="T62">
                                <a:pos x="T12" y="T13"/>
                              </a:cxn>
                              <a:cxn ang="T63">
                                <a:pos x="T14" y="T15"/>
                              </a:cxn>
                              <a:cxn ang="T64">
                                <a:pos x="T16" y="T17"/>
                              </a:cxn>
                              <a:cxn ang="T65">
                                <a:pos x="T18" y="T19"/>
                              </a:cxn>
                              <a:cxn ang="T66">
                                <a:pos x="T20" y="T21"/>
                              </a:cxn>
                              <a:cxn ang="T67">
                                <a:pos x="T22" y="T23"/>
                              </a:cxn>
                              <a:cxn ang="T68">
                                <a:pos x="T24" y="T25"/>
                              </a:cxn>
                              <a:cxn ang="T69">
                                <a:pos x="T26" y="T27"/>
                              </a:cxn>
                              <a:cxn ang="T70">
                                <a:pos x="T28" y="T29"/>
                              </a:cxn>
                              <a:cxn ang="T71">
                                <a:pos x="T30" y="T31"/>
                              </a:cxn>
                              <a:cxn ang="T72">
                                <a:pos x="T32" y="T33"/>
                              </a:cxn>
                              <a:cxn ang="T73">
                                <a:pos x="T34" y="T35"/>
                              </a:cxn>
                              <a:cxn ang="T74">
                                <a:pos x="T36" y="T37"/>
                              </a:cxn>
                              <a:cxn ang="T75">
                                <a:pos x="T38" y="T39"/>
                              </a:cxn>
                              <a:cxn ang="T76">
                                <a:pos x="T40" y="T41"/>
                              </a:cxn>
                              <a:cxn ang="T77">
                                <a:pos x="T42" y="T43"/>
                              </a:cxn>
                              <a:cxn ang="T78">
                                <a:pos x="T44" y="T45"/>
                              </a:cxn>
                              <a:cxn ang="T79">
                                <a:pos x="T46" y="T47"/>
                              </a:cxn>
                              <a:cxn ang="T80">
                                <a:pos x="T48" y="T49"/>
                              </a:cxn>
                              <a:cxn ang="T81">
                                <a:pos x="T50" y="T51"/>
                              </a:cxn>
                              <a:cxn ang="T82">
                                <a:pos x="T52" y="T53"/>
                              </a:cxn>
                              <a:cxn ang="T83">
                                <a:pos x="T54" y="T55"/>
                              </a:cxn>
                            </a:cxnLst>
                            <a:rect l="T84" t="T85" r="T86" b="T87"/>
                            <a:pathLst>
                              <a:path w="229" h="840">
                                <a:moveTo>
                                  <a:pt x="132" y="69"/>
                                </a:moveTo>
                                <a:lnTo>
                                  <a:pt x="136" y="21"/>
                                </a:lnTo>
                                <a:lnTo>
                                  <a:pt x="168" y="0"/>
                                </a:lnTo>
                                <a:lnTo>
                                  <a:pt x="204" y="3"/>
                                </a:lnTo>
                                <a:lnTo>
                                  <a:pt x="225" y="21"/>
                                </a:lnTo>
                                <a:lnTo>
                                  <a:pt x="229" y="90"/>
                                </a:lnTo>
                                <a:lnTo>
                                  <a:pt x="218" y="266"/>
                                </a:lnTo>
                                <a:lnTo>
                                  <a:pt x="204" y="373"/>
                                </a:lnTo>
                                <a:lnTo>
                                  <a:pt x="222" y="460"/>
                                </a:lnTo>
                                <a:lnTo>
                                  <a:pt x="225" y="546"/>
                                </a:lnTo>
                                <a:lnTo>
                                  <a:pt x="215" y="633"/>
                                </a:lnTo>
                                <a:lnTo>
                                  <a:pt x="197" y="743"/>
                                </a:lnTo>
                                <a:lnTo>
                                  <a:pt x="204" y="802"/>
                                </a:lnTo>
                                <a:lnTo>
                                  <a:pt x="186" y="812"/>
                                </a:lnTo>
                                <a:lnTo>
                                  <a:pt x="72" y="833"/>
                                </a:lnTo>
                                <a:lnTo>
                                  <a:pt x="43" y="840"/>
                                </a:lnTo>
                                <a:lnTo>
                                  <a:pt x="0" y="816"/>
                                </a:lnTo>
                                <a:lnTo>
                                  <a:pt x="0" y="802"/>
                                </a:lnTo>
                                <a:lnTo>
                                  <a:pt x="125" y="795"/>
                                </a:lnTo>
                                <a:lnTo>
                                  <a:pt x="168" y="778"/>
                                </a:lnTo>
                                <a:lnTo>
                                  <a:pt x="172" y="740"/>
                                </a:lnTo>
                                <a:lnTo>
                                  <a:pt x="175" y="622"/>
                                </a:lnTo>
                                <a:lnTo>
                                  <a:pt x="165" y="525"/>
                                </a:lnTo>
                                <a:lnTo>
                                  <a:pt x="154" y="408"/>
                                </a:lnTo>
                                <a:lnTo>
                                  <a:pt x="157" y="335"/>
                                </a:lnTo>
                                <a:lnTo>
                                  <a:pt x="165" y="242"/>
                                </a:lnTo>
                                <a:lnTo>
                                  <a:pt x="147" y="152"/>
                                </a:lnTo>
                                <a:lnTo>
                                  <a:pt x="132" y="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3363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90" y="2033"/>
                            <a:ext cx="447" cy="658"/>
                          </a:xfrm>
                          <a:custGeom>
                            <a:avLst/>
                            <a:gdLst>
                              <a:gd name="T0" fmla="*/ 212 w 447"/>
                              <a:gd name="T1" fmla="*/ 268 h 658"/>
                              <a:gd name="T2" fmla="*/ 212 w 447"/>
                              <a:gd name="T3" fmla="*/ 233 h 658"/>
                              <a:gd name="T4" fmla="*/ 230 w 447"/>
                              <a:gd name="T5" fmla="*/ 174 h 658"/>
                              <a:gd name="T6" fmla="*/ 284 w 447"/>
                              <a:gd name="T7" fmla="*/ 80 h 658"/>
                              <a:gd name="T8" fmla="*/ 370 w 447"/>
                              <a:gd name="T9" fmla="*/ 0 h 658"/>
                              <a:gd name="T10" fmla="*/ 424 w 447"/>
                              <a:gd name="T11" fmla="*/ 0 h 658"/>
                              <a:gd name="T12" fmla="*/ 447 w 447"/>
                              <a:gd name="T13" fmla="*/ 38 h 658"/>
                              <a:gd name="T14" fmla="*/ 415 w 447"/>
                              <a:gd name="T15" fmla="*/ 91 h 658"/>
                              <a:gd name="T16" fmla="*/ 348 w 447"/>
                              <a:gd name="T17" fmla="*/ 129 h 658"/>
                              <a:gd name="T18" fmla="*/ 307 w 447"/>
                              <a:gd name="T19" fmla="*/ 167 h 658"/>
                              <a:gd name="T20" fmla="*/ 266 w 447"/>
                              <a:gd name="T21" fmla="*/ 223 h 658"/>
                              <a:gd name="T22" fmla="*/ 257 w 447"/>
                              <a:gd name="T23" fmla="*/ 261 h 658"/>
                              <a:gd name="T24" fmla="*/ 262 w 447"/>
                              <a:gd name="T25" fmla="*/ 303 h 658"/>
                              <a:gd name="T26" fmla="*/ 284 w 447"/>
                              <a:gd name="T27" fmla="*/ 373 h 658"/>
                              <a:gd name="T28" fmla="*/ 289 w 447"/>
                              <a:gd name="T29" fmla="*/ 449 h 658"/>
                              <a:gd name="T30" fmla="*/ 280 w 447"/>
                              <a:gd name="T31" fmla="*/ 547 h 658"/>
                              <a:gd name="T32" fmla="*/ 257 w 447"/>
                              <a:gd name="T33" fmla="*/ 616 h 658"/>
                              <a:gd name="T34" fmla="*/ 217 w 447"/>
                              <a:gd name="T35" fmla="*/ 658 h 658"/>
                              <a:gd name="T36" fmla="*/ 190 w 447"/>
                              <a:gd name="T37" fmla="*/ 658 h 658"/>
                              <a:gd name="T38" fmla="*/ 104 w 447"/>
                              <a:gd name="T39" fmla="*/ 637 h 658"/>
                              <a:gd name="T40" fmla="*/ 27 w 447"/>
                              <a:gd name="T41" fmla="*/ 634 h 658"/>
                              <a:gd name="T42" fmla="*/ 0 w 447"/>
                              <a:gd name="T43" fmla="*/ 620 h 658"/>
                              <a:gd name="T44" fmla="*/ 50 w 447"/>
                              <a:gd name="T45" fmla="*/ 606 h 658"/>
                              <a:gd name="T46" fmla="*/ 131 w 447"/>
                              <a:gd name="T47" fmla="*/ 609 h 658"/>
                              <a:gd name="T48" fmla="*/ 181 w 447"/>
                              <a:gd name="T49" fmla="*/ 623 h 658"/>
                              <a:gd name="T50" fmla="*/ 212 w 447"/>
                              <a:gd name="T51" fmla="*/ 613 h 658"/>
                              <a:gd name="T52" fmla="*/ 244 w 447"/>
                              <a:gd name="T53" fmla="*/ 557 h 658"/>
                              <a:gd name="T54" fmla="*/ 248 w 447"/>
                              <a:gd name="T55" fmla="*/ 477 h 658"/>
                              <a:gd name="T56" fmla="*/ 239 w 447"/>
                              <a:gd name="T57" fmla="*/ 404 h 658"/>
                              <a:gd name="T58" fmla="*/ 212 w 447"/>
                              <a:gd name="T59" fmla="*/ 317 h 658"/>
                              <a:gd name="T60" fmla="*/ 212 w 447"/>
                              <a:gd name="T61" fmla="*/ 268 h 658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60000 65536"/>
                              <a:gd name="T76" fmla="*/ 0 60000 65536"/>
                              <a:gd name="T77" fmla="*/ 0 60000 65536"/>
                              <a:gd name="T78" fmla="*/ 0 60000 65536"/>
                              <a:gd name="T79" fmla="*/ 0 60000 65536"/>
                              <a:gd name="T80" fmla="*/ 0 60000 65536"/>
                              <a:gd name="T81" fmla="*/ 0 60000 65536"/>
                              <a:gd name="T82" fmla="*/ 0 60000 65536"/>
                              <a:gd name="T83" fmla="*/ 0 60000 65536"/>
                              <a:gd name="T84" fmla="*/ 0 60000 65536"/>
                              <a:gd name="T85" fmla="*/ 0 60000 65536"/>
                              <a:gd name="T86" fmla="*/ 0 60000 65536"/>
                              <a:gd name="T87" fmla="*/ 0 60000 65536"/>
                              <a:gd name="T88" fmla="*/ 0 60000 65536"/>
                              <a:gd name="T89" fmla="*/ 0 60000 65536"/>
                              <a:gd name="T90" fmla="*/ 0 60000 65536"/>
                              <a:gd name="T91" fmla="*/ 0 60000 65536"/>
                              <a:gd name="T92" fmla="*/ 0 60000 65536"/>
                              <a:gd name="T93" fmla="*/ 0 w 447"/>
                              <a:gd name="T94" fmla="*/ 0 h 658"/>
                              <a:gd name="T95" fmla="*/ 447 w 447"/>
                              <a:gd name="T96" fmla="*/ 658 h 658"/>
                            </a:gdLst>
                            <a:ahLst/>
                            <a:cxnLst>
                              <a:cxn ang="T62">
                                <a:pos x="T0" y="T1"/>
                              </a:cxn>
                              <a:cxn ang="T63">
                                <a:pos x="T2" y="T3"/>
                              </a:cxn>
                              <a:cxn ang="T64">
                                <a:pos x="T4" y="T5"/>
                              </a:cxn>
                              <a:cxn ang="T65">
                                <a:pos x="T6" y="T7"/>
                              </a:cxn>
                              <a:cxn ang="T66">
                                <a:pos x="T8" y="T9"/>
                              </a:cxn>
                              <a:cxn ang="T67">
                                <a:pos x="T10" y="T11"/>
                              </a:cxn>
                              <a:cxn ang="T68">
                                <a:pos x="T12" y="T13"/>
                              </a:cxn>
                              <a:cxn ang="T69">
                                <a:pos x="T14" y="T15"/>
                              </a:cxn>
                              <a:cxn ang="T70">
                                <a:pos x="T16" y="T17"/>
                              </a:cxn>
                              <a:cxn ang="T71">
                                <a:pos x="T18" y="T19"/>
                              </a:cxn>
                              <a:cxn ang="T72">
                                <a:pos x="T20" y="T21"/>
                              </a:cxn>
                              <a:cxn ang="T73">
                                <a:pos x="T22" y="T23"/>
                              </a:cxn>
                              <a:cxn ang="T74">
                                <a:pos x="T24" y="T25"/>
                              </a:cxn>
                              <a:cxn ang="T75">
                                <a:pos x="T26" y="T27"/>
                              </a:cxn>
                              <a:cxn ang="T76">
                                <a:pos x="T28" y="T29"/>
                              </a:cxn>
                              <a:cxn ang="T77">
                                <a:pos x="T30" y="T31"/>
                              </a:cxn>
                              <a:cxn ang="T78">
                                <a:pos x="T32" y="T33"/>
                              </a:cxn>
                              <a:cxn ang="T79">
                                <a:pos x="T34" y="T35"/>
                              </a:cxn>
                              <a:cxn ang="T80">
                                <a:pos x="T36" y="T37"/>
                              </a:cxn>
                              <a:cxn ang="T81">
                                <a:pos x="T38" y="T39"/>
                              </a:cxn>
                              <a:cxn ang="T82">
                                <a:pos x="T40" y="T41"/>
                              </a:cxn>
                              <a:cxn ang="T83">
                                <a:pos x="T42" y="T43"/>
                              </a:cxn>
                              <a:cxn ang="T84">
                                <a:pos x="T44" y="T45"/>
                              </a:cxn>
                              <a:cxn ang="T85">
                                <a:pos x="T46" y="T47"/>
                              </a:cxn>
                              <a:cxn ang="T86">
                                <a:pos x="T48" y="T49"/>
                              </a:cxn>
                              <a:cxn ang="T87">
                                <a:pos x="T50" y="T51"/>
                              </a:cxn>
                              <a:cxn ang="T88">
                                <a:pos x="T52" y="T53"/>
                              </a:cxn>
                              <a:cxn ang="T89">
                                <a:pos x="T54" y="T55"/>
                              </a:cxn>
                              <a:cxn ang="T90">
                                <a:pos x="T56" y="T57"/>
                              </a:cxn>
                              <a:cxn ang="T91">
                                <a:pos x="T58" y="T59"/>
                              </a:cxn>
                              <a:cxn ang="T92">
                                <a:pos x="T60" y="T61"/>
                              </a:cxn>
                            </a:cxnLst>
                            <a:rect l="T93" t="T94" r="T95" b="T96"/>
                            <a:pathLst>
                              <a:path w="447" h="658">
                                <a:moveTo>
                                  <a:pt x="212" y="268"/>
                                </a:moveTo>
                                <a:lnTo>
                                  <a:pt x="212" y="233"/>
                                </a:lnTo>
                                <a:lnTo>
                                  <a:pt x="230" y="174"/>
                                </a:lnTo>
                                <a:lnTo>
                                  <a:pt x="284" y="80"/>
                                </a:lnTo>
                                <a:lnTo>
                                  <a:pt x="370" y="0"/>
                                </a:lnTo>
                                <a:lnTo>
                                  <a:pt x="424" y="0"/>
                                </a:lnTo>
                                <a:lnTo>
                                  <a:pt x="447" y="38"/>
                                </a:lnTo>
                                <a:lnTo>
                                  <a:pt x="415" y="91"/>
                                </a:lnTo>
                                <a:lnTo>
                                  <a:pt x="348" y="129"/>
                                </a:lnTo>
                                <a:lnTo>
                                  <a:pt x="307" y="167"/>
                                </a:lnTo>
                                <a:lnTo>
                                  <a:pt x="266" y="223"/>
                                </a:lnTo>
                                <a:lnTo>
                                  <a:pt x="257" y="261"/>
                                </a:lnTo>
                                <a:lnTo>
                                  <a:pt x="262" y="303"/>
                                </a:lnTo>
                                <a:lnTo>
                                  <a:pt x="284" y="373"/>
                                </a:lnTo>
                                <a:lnTo>
                                  <a:pt x="289" y="449"/>
                                </a:lnTo>
                                <a:lnTo>
                                  <a:pt x="280" y="547"/>
                                </a:lnTo>
                                <a:lnTo>
                                  <a:pt x="257" y="616"/>
                                </a:lnTo>
                                <a:lnTo>
                                  <a:pt x="217" y="658"/>
                                </a:lnTo>
                                <a:lnTo>
                                  <a:pt x="190" y="658"/>
                                </a:lnTo>
                                <a:lnTo>
                                  <a:pt x="104" y="637"/>
                                </a:lnTo>
                                <a:lnTo>
                                  <a:pt x="27" y="634"/>
                                </a:lnTo>
                                <a:lnTo>
                                  <a:pt x="0" y="620"/>
                                </a:lnTo>
                                <a:lnTo>
                                  <a:pt x="50" y="606"/>
                                </a:lnTo>
                                <a:lnTo>
                                  <a:pt x="131" y="609"/>
                                </a:lnTo>
                                <a:lnTo>
                                  <a:pt x="181" y="623"/>
                                </a:lnTo>
                                <a:lnTo>
                                  <a:pt x="212" y="613"/>
                                </a:lnTo>
                                <a:lnTo>
                                  <a:pt x="244" y="557"/>
                                </a:lnTo>
                                <a:lnTo>
                                  <a:pt x="248" y="477"/>
                                </a:lnTo>
                                <a:lnTo>
                                  <a:pt x="239" y="404"/>
                                </a:lnTo>
                                <a:lnTo>
                                  <a:pt x="212" y="317"/>
                                </a:lnTo>
                                <a:lnTo>
                                  <a:pt x="212" y="26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53364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 flipH="1">
                            <a:off x="1353" y="1223"/>
                            <a:ext cx="282" cy="326"/>
                          </a:xfrm>
                          <a:custGeom>
                            <a:avLst/>
                            <a:gdLst>
                              <a:gd name="T0" fmla="*/ 81 w 282"/>
                              <a:gd name="T1" fmla="*/ 137 h 326"/>
                              <a:gd name="T2" fmla="*/ 78 w 282"/>
                              <a:gd name="T3" fmla="*/ 84 h 326"/>
                              <a:gd name="T4" fmla="*/ 88 w 282"/>
                              <a:gd name="T5" fmla="*/ 35 h 326"/>
                              <a:gd name="T6" fmla="*/ 127 w 282"/>
                              <a:gd name="T7" fmla="*/ 7 h 326"/>
                              <a:gd name="T8" fmla="*/ 173 w 282"/>
                              <a:gd name="T9" fmla="*/ 0 h 326"/>
                              <a:gd name="T10" fmla="*/ 208 w 282"/>
                              <a:gd name="T11" fmla="*/ 4 h 326"/>
                              <a:gd name="T12" fmla="*/ 240 w 282"/>
                              <a:gd name="T13" fmla="*/ 25 h 326"/>
                              <a:gd name="T14" fmla="*/ 257 w 282"/>
                              <a:gd name="T15" fmla="*/ 60 h 326"/>
                              <a:gd name="T16" fmla="*/ 278 w 282"/>
                              <a:gd name="T17" fmla="*/ 130 h 326"/>
                              <a:gd name="T18" fmla="*/ 282 w 282"/>
                              <a:gd name="T19" fmla="*/ 207 h 326"/>
                              <a:gd name="T20" fmla="*/ 271 w 282"/>
                              <a:gd name="T21" fmla="*/ 263 h 326"/>
                              <a:gd name="T22" fmla="*/ 250 w 282"/>
                              <a:gd name="T23" fmla="*/ 298 h 326"/>
                              <a:gd name="T24" fmla="*/ 215 w 282"/>
                              <a:gd name="T25" fmla="*/ 319 h 326"/>
                              <a:gd name="T26" fmla="*/ 187 w 282"/>
                              <a:gd name="T27" fmla="*/ 326 h 326"/>
                              <a:gd name="T28" fmla="*/ 145 w 282"/>
                              <a:gd name="T29" fmla="*/ 315 h 326"/>
                              <a:gd name="T30" fmla="*/ 123 w 282"/>
                              <a:gd name="T31" fmla="*/ 284 h 326"/>
                              <a:gd name="T32" fmla="*/ 102 w 282"/>
                              <a:gd name="T33" fmla="*/ 238 h 326"/>
                              <a:gd name="T34" fmla="*/ 85 w 282"/>
                              <a:gd name="T35" fmla="*/ 186 h 326"/>
                              <a:gd name="T36" fmla="*/ 53 w 282"/>
                              <a:gd name="T37" fmla="*/ 207 h 326"/>
                              <a:gd name="T38" fmla="*/ 18 w 282"/>
                              <a:gd name="T39" fmla="*/ 221 h 326"/>
                              <a:gd name="T40" fmla="*/ 4 w 282"/>
                              <a:gd name="T41" fmla="*/ 221 h 326"/>
                              <a:gd name="T42" fmla="*/ 0 w 282"/>
                              <a:gd name="T43" fmla="*/ 207 h 326"/>
                              <a:gd name="T44" fmla="*/ 7 w 282"/>
                              <a:gd name="T45" fmla="*/ 189 h 326"/>
                              <a:gd name="T46" fmla="*/ 60 w 282"/>
                              <a:gd name="T47" fmla="*/ 168 h 326"/>
                              <a:gd name="T48" fmla="*/ 81 w 282"/>
                              <a:gd name="T49" fmla="*/ 137 h 32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60000 65536"/>
                              <a:gd name="T67" fmla="*/ 0 60000 65536"/>
                              <a:gd name="T68" fmla="*/ 0 60000 65536"/>
                              <a:gd name="T69" fmla="*/ 0 60000 65536"/>
                              <a:gd name="T70" fmla="*/ 0 60000 65536"/>
                              <a:gd name="T71" fmla="*/ 0 60000 65536"/>
                              <a:gd name="T72" fmla="*/ 0 60000 65536"/>
                              <a:gd name="T73" fmla="*/ 0 60000 65536"/>
                              <a:gd name="T74" fmla="*/ 0 60000 65536"/>
                              <a:gd name="T75" fmla="*/ 0 w 282"/>
                              <a:gd name="T76" fmla="*/ 0 h 326"/>
                              <a:gd name="T77" fmla="*/ 282 w 282"/>
                              <a:gd name="T78" fmla="*/ 326 h 326"/>
                            </a:gdLst>
                            <a:ahLst/>
                            <a:cxnLst>
                              <a:cxn ang="T50">
                                <a:pos x="T0" y="T1"/>
                              </a:cxn>
                              <a:cxn ang="T51">
                                <a:pos x="T2" y="T3"/>
                              </a:cxn>
                              <a:cxn ang="T52">
                                <a:pos x="T4" y="T5"/>
                              </a:cxn>
                              <a:cxn ang="T53">
                                <a:pos x="T6" y="T7"/>
                              </a:cxn>
                              <a:cxn ang="T54">
                                <a:pos x="T8" y="T9"/>
                              </a:cxn>
                              <a:cxn ang="T55">
                                <a:pos x="T10" y="T11"/>
                              </a:cxn>
                              <a:cxn ang="T56">
                                <a:pos x="T12" y="T13"/>
                              </a:cxn>
                              <a:cxn ang="T57">
                                <a:pos x="T14" y="T15"/>
                              </a:cxn>
                              <a:cxn ang="T58">
                                <a:pos x="T16" y="T17"/>
                              </a:cxn>
                              <a:cxn ang="T59">
                                <a:pos x="T18" y="T19"/>
                              </a:cxn>
                              <a:cxn ang="T60">
                                <a:pos x="T20" y="T21"/>
                              </a:cxn>
                              <a:cxn ang="T61">
                                <a:pos x="T22" y="T23"/>
                              </a:cxn>
                              <a:cxn ang="T62">
                                <a:pos x="T24" y="T25"/>
                              </a:cxn>
                              <a:cxn ang="T63">
                                <a:pos x="T26" y="T27"/>
                              </a:cxn>
                              <a:cxn ang="T64">
                                <a:pos x="T28" y="T29"/>
                              </a:cxn>
                              <a:cxn ang="T65">
                                <a:pos x="T30" y="T31"/>
                              </a:cxn>
                              <a:cxn ang="T66">
                                <a:pos x="T32" y="T33"/>
                              </a:cxn>
                              <a:cxn ang="T67">
                                <a:pos x="T34" y="T35"/>
                              </a:cxn>
                              <a:cxn ang="T68">
                                <a:pos x="T36" y="T37"/>
                              </a:cxn>
                              <a:cxn ang="T69">
                                <a:pos x="T38" y="T39"/>
                              </a:cxn>
                              <a:cxn ang="T70">
                                <a:pos x="T40" y="T41"/>
                              </a:cxn>
                              <a:cxn ang="T71">
                                <a:pos x="T42" y="T43"/>
                              </a:cxn>
                              <a:cxn ang="T72">
                                <a:pos x="T44" y="T45"/>
                              </a:cxn>
                              <a:cxn ang="T73">
                                <a:pos x="T46" y="T47"/>
                              </a:cxn>
                              <a:cxn ang="T74">
                                <a:pos x="T48" y="T49"/>
                              </a:cxn>
                            </a:cxnLst>
                            <a:rect l="T75" t="T76" r="T77" b="T78"/>
                            <a:pathLst>
                              <a:path w="282" h="326">
                                <a:moveTo>
                                  <a:pt x="81" y="137"/>
                                </a:moveTo>
                                <a:lnTo>
                                  <a:pt x="78" y="84"/>
                                </a:lnTo>
                                <a:lnTo>
                                  <a:pt x="88" y="35"/>
                                </a:lnTo>
                                <a:lnTo>
                                  <a:pt x="127" y="7"/>
                                </a:lnTo>
                                <a:lnTo>
                                  <a:pt x="173" y="0"/>
                                </a:lnTo>
                                <a:lnTo>
                                  <a:pt x="208" y="4"/>
                                </a:lnTo>
                                <a:lnTo>
                                  <a:pt x="240" y="25"/>
                                </a:lnTo>
                                <a:lnTo>
                                  <a:pt x="257" y="60"/>
                                </a:lnTo>
                                <a:lnTo>
                                  <a:pt x="278" y="130"/>
                                </a:lnTo>
                                <a:lnTo>
                                  <a:pt x="282" y="207"/>
                                </a:lnTo>
                                <a:lnTo>
                                  <a:pt x="271" y="263"/>
                                </a:lnTo>
                                <a:lnTo>
                                  <a:pt x="250" y="298"/>
                                </a:lnTo>
                                <a:lnTo>
                                  <a:pt x="215" y="319"/>
                                </a:lnTo>
                                <a:lnTo>
                                  <a:pt x="187" y="326"/>
                                </a:lnTo>
                                <a:lnTo>
                                  <a:pt x="145" y="315"/>
                                </a:lnTo>
                                <a:lnTo>
                                  <a:pt x="123" y="284"/>
                                </a:lnTo>
                                <a:lnTo>
                                  <a:pt x="102" y="238"/>
                                </a:lnTo>
                                <a:lnTo>
                                  <a:pt x="85" y="186"/>
                                </a:lnTo>
                                <a:lnTo>
                                  <a:pt x="53" y="207"/>
                                </a:lnTo>
                                <a:lnTo>
                                  <a:pt x="18" y="221"/>
                                </a:lnTo>
                                <a:lnTo>
                                  <a:pt x="4" y="221"/>
                                </a:lnTo>
                                <a:lnTo>
                                  <a:pt x="0" y="207"/>
                                </a:lnTo>
                                <a:lnTo>
                                  <a:pt x="7" y="189"/>
                                </a:lnTo>
                                <a:lnTo>
                                  <a:pt x="60" y="168"/>
                                </a:lnTo>
                                <a:lnTo>
                                  <a:pt x="81" y="1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grpSp>
                        <p:nvGrpSpPr>
                          <p:cNvPr id="53365" name="Group 3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 flipH="1">
                            <a:off x="1212" y="1104"/>
                            <a:ext cx="277" cy="235"/>
                            <a:chOff x="1590" y="1104"/>
                            <a:chExt cx="277" cy="235"/>
                          </a:xfrm>
                        </p:grpSpPr>
                        <p:sp>
                          <p:nvSpPr>
                            <p:cNvPr id="53366" name="Freeform 3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83" y="1257"/>
                              <a:ext cx="184" cy="82"/>
                            </a:xfrm>
                            <a:custGeom>
                              <a:avLst/>
                              <a:gdLst>
                                <a:gd name="T0" fmla="*/ 13 w 184"/>
                                <a:gd name="T1" fmla="*/ 82 h 82"/>
                                <a:gd name="T2" fmla="*/ 0 w 184"/>
                                <a:gd name="T3" fmla="*/ 71 h 82"/>
                                <a:gd name="T4" fmla="*/ 0 w 184"/>
                                <a:gd name="T5" fmla="*/ 45 h 82"/>
                                <a:gd name="T6" fmla="*/ 16 w 184"/>
                                <a:gd name="T7" fmla="*/ 17 h 82"/>
                                <a:gd name="T8" fmla="*/ 36 w 184"/>
                                <a:gd name="T9" fmla="*/ 9 h 82"/>
                                <a:gd name="T10" fmla="*/ 61 w 184"/>
                                <a:gd name="T11" fmla="*/ 22 h 82"/>
                                <a:gd name="T12" fmla="*/ 86 w 184"/>
                                <a:gd name="T13" fmla="*/ 19 h 82"/>
                                <a:gd name="T14" fmla="*/ 102 w 184"/>
                                <a:gd name="T15" fmla="*/ 0 h 82"/>
                                <a:gd name="T16" fmla="*/ 123 w 184"/>
                                <a:gd name="T17" fmla="*/ 2 h 82"/>
                                <a:gd name="T18" fmla="*/ 155 w 184"/>
                                <a:gd name="T19" fmla="*/ 15 h 82"/>
                                <a:gd name="T20" fmla="*/ 182 w 184"/>
                                <a:gd name="T21" fmla="*/ 13 h 82"/>
                                <a:gd name="T22" fmla="*/ 184 w 184"/>
                                <a:gd name="T23" fmla="*/ 32 h 82"/>
                                <a:gd name="T24" fmla="*/ 175 w 184"/>
                                <a:gd name="T25" fmla="*/ 45 h 82"/>
                                <a:gd name="T26" fmla="*/ 141 w 184"/>
                                <a:gd name="T27" fmla="*/ 43 h 82"/>
                                <a:gd name="T28" fmla="*/ 118 w 184"/>
                                <a:gd name="T29" fmla="*/ 39 h 82"/>
                                <a:gd name="T30" fmla="*/ 105 w 184"/>
                                <a:gd name="T31" fmla="*/ 48 h 82"/>
                                <a:gd name="T32" fmla="*/ 91 w 184"/>
                                <a:gd name="T33" fmla="*/ 67 h 82"/>
                                <a:gd name="T34" fmla="*/ 66 w 184"/>
                                <a:gd name="T35" fmla="*/ 62 h 82"/>
                                <a:gd name="T36" fmla="*/ 54 w 184"/>
                                <a:gd name="T37" fmla="*/ 56 h 82"/>
                                <a:gd name="T38" fmla="*/ 45 w 184"/>
                                <a:gd name="T39" fmla="*/ 63 h 82"/>
                                <a:gd name="T40" fmla="*/ 32 w 184"/>
                                <a:gd name="T41" fmla="*/ 76 h 82"/>
                                <a:gd name="T42" fmla="*/ 13 w 184"/>
                                <a:gd name="T43" fmla="*/ 82 h 82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84"/>
                                <a:gd name="T67" fmla="*/ 0 h 82"/>
                                <a:gd name="T68" fmla="*/ 184 w 184"/>
                                <a:gd name="T69" fmla="*/ 82 h 82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84" h="82">
                                  <a:moveTo>
                                    <a:pt x="13" y="82"/>
                                  </a:moveTo>
                                  <a:lnTo>
                                    <a:pt x="0" y="71"/>
                                  </a:lnTo>
                                  <a:lnTo>
                                    <a:pt x="0" y="45"/>
                                  </a:lnTo>
                                  <a:lnTo>
                                    <a:pt x="16" y="17"/>
                                  </a:lnTo>
                                  <a:lnTo>
                                    <a:pt x="36" y="9"/>
                                  </a:lnTo>
                                  <a:lnTo>
                                    <a:pt x="61" y="22"/>
                                  </a:lnTo>
                                  <a:lnTo>
                                    <a:pt x="86" y="19"/>
                                  </a:lnTo>
                                  <a:lnTo>
                                    <a:pt x="102" y="0"/>
                                  </a:lnTo>
                                  <a:lnTo>
                                    <a:pt x="123" y="2"/>
                                  </a:lnTo>
                                  <a:lnTo>
                                    <a:pt x="155" y="15"/>
                                  </a:lnTo>
                                  <a:lnTo>
                                    <a:pt x="182" y="13"/>
                                  </a:lnTo>
                                  <a:lnTo>
                                    <a:pt x="184" y="32"/>
                                  </a:lnTo>
                                  <a:lnTo>
                                    <a:pt x="175" y="45"/>
                                  </a:lnTo>
                                  <a:lnTo>
                                    <a:pt x="141" y="43"/>
                                  </a:lnTo>
                                  <a:lnTo>
                                    <a:pt x="118" y="39"/>
                                  </a:lnTo>
                                  <a:lnTo>
                                    <a:pt x="105" y="48"/>
                                  </a:lnTo>
                                  <a:lnTo>
                                    <a:pt x="91" y="67"/>
                                  </a:lnTo>
                                  <a:lnTo>
                                    <a:pt x="66" y="62"/>
                                  </a:lnTo>
                                  <a:lnTo>
                                    <a:pt x="54" y="56"/>
                                  </a:lnTo>
                                  <a:lnTo>
                                    <a:pt x="45" y="63"/>
                                  </a:lnTo>
                                  <a:lnTo>
                                    <a:pt x="32" y="76"/>
                                  </a:lnTo>
                                  <a:lnTo>
                                    <a:pt x="13" y="8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3367" name="Freeform 36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54" y="1193"/>
                              <a:ext cx="178" cy="114"/>
                            </a:xfrm>
                            <a:custGeom>
                              <a:avLst/>
                              <a:gdLst>
                                <a:gd name="T0" fmla="*/ 23 w 178"/>
                                <a:gd name="T1" fmla="*/ 114 h 114"/>
                                <a:gd name="T2" fmla="*/ 11 w 178"/>
                                <a:gd name="T3" fmla="*/ 108 h 114"/>
                                <a:gd name="T4" fmla="*/ 0 w 178"/>
                                <a:gd name="T5" fmla="*/ 79 h 114"/>
                                <a:gd name="T6" fmla="*/ 11 w 178"/>
                                <a:gd name="T7" fmla="*/ 51 h 114"/>
                                <a:gd name="T8" fmla="*/ 27 w 178"/>
                                <a:gd name="T9" fmla="*/ 39 h 114"/>
                                <a:gd name="T10" fmla="*/ 56 w 178"/>
                                <a:gd name="T11" fmla="*/ 42 h 114"/>
                                <a:gd name="T12" fmla="*/ 76 w 178"/>
                                <a:gd name="T13" fmla="*/ 35 h 114"/>
                                <a:gd name="T14" fmla="*/ 90 w 178"/>
                                <a:gd name="T15" fmla="*/ 13 h 114"/>
                                <a:gd name="T16" fmla="*/ 111 w 178"/>
                                <a:gd name="T17" fmla="*/ 4 h 114"/>
                                <a:gd name="T18" fmla="*/ 146 w 178"/>
                                <a:gd name="T19" fmla="*/ 9 h 114"/>
                                <a:gd name="T20" fmla="*/ 171 w 178"/>
                                <a:gd name="T21" fmla="*/ 0 h 114"/>
                                <a:gd name="T22" fmla="*/ 178 w 178"/>
                                <a:gd name="T23" fmla="*/ 17 h 114"/>
                                <a:gd name="T24" fmla="*/ 171 w 178"/>
                                <a:gd name="T25" fmla="*/ 33 h 114"/>
                                <a:gd name="T26" fmla="*/ 140 w 178"/>
                                <a:gd name="T27" fmla="*/ 42 h 114"/>
                                <a:gd name="T28" fmla="*/ 120 w 178"/>
                                <a:gd name="T29" fmla="*/ 40 h 114"/>
                                <a:gd name="T30" fmla="*/ 108 w 178"/>
                                <a:gd name="T31" fmla="*/ 57 h 114"/>
                                <a:gd name="T32" fmla="*/ 97 w 178"/>
                                <a:gd name="T33" fmla="*/ 79 h 114"/>
                                <a:gd name="T34" fmla="*/ 72 w 178"/>
                                <a:gd name="T35" fmla="*/ 81 h 114"/>
                                <a:gd name="T36" fmla="*/ 59 w 178"/>
                                <a:gd name="T37" fmla="*/ 79 h 114"/>
                                <a:gd name="T38" fmla="*/ 47 w 178"/>
                                <a:gd name="T39" fmla="*/ 88 h 114"/>
                                <a:gd name="T40" fmla="*/ 41 w 178"/>
                                <a:gd name="T41" fmla="*/ 99 h 114"/>
                                <a:gd name="T42" fmla="*/ 23 w 178"/>
                                <a:gd name="T43" fmla="*/ 114 h 114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78"/>
                                <a:gd name="T67" fmla="*/ 0 h 114"/>
                                <a:gd name="T68" fmla="*/ 178 w 178"/>
                                <a:gd name="T69" fmla="*/ 114 h 114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78" h="114">
                                  <a:moveTo>
                                    <a:pt x="23" y="114"/>
                                  </a:moveTo>
                                  <a:lnTo>
                                    <a:pt x="11" y="108"/>
                                  </a:lnTo>
                                  <a:lnTo>
                                    <a:pt x="0" y="79"/>
                                  </a:lnTo>
                                  <a:lnTo>
                                    <a:pt x="11" y="51"/>
                                  </a:lnTo>
                                  <a:lnTo>
                                    <a:pt x="27" y="39"/>
                                  </a:lnTo>
                                  <a:lnTo>
                                    <a:pt x="56" y="42"/>
                                  </a:lnTo>
                                  <a:lnTo>
                                    <a:pt x="76" y="35"/>
                                  </a:lnTo>
                                  <a:lnTo>
                                    <a:pt x="90" y="13"/>
                                  </a:lnTo>
                                  <a:lnTo>
                                    <a:pt x="111" y="4"/>
                                  </a:lnTo>
                                  <a:lnTo>
                                    <a:pt x="146" y="9"/>
                                  </a:lnTo>
                                  <a:lnTo>
                                    <a:pt x="171" y="0"/>
                                  </a:lnTo>
                                  <a:lnTo>
                                    <a:pt x="178" y="17"/>
                                  </a:lnTo>
                                  <a:lnTo>
                                    <a:pt x="171" y="33"/>
                                  </a:lnTo>
                                  <a:lnTo>
                                    <a:pt x="140" y="42"/>
                                  </a:lnTo>
                                  <a:lnTo>
                                    <a:pt x="120" y="40"/>
                                  </a:lnTo>
                                  <a:lnTo>
                                    <a:pt x="108" y="57"/>
                                  </a:lnTo>
                                  <a:lnTo>
                                    <a:pt x="97" y="79"/>
                                  </a:lnTo>
                                  <a:lnTo>
                                    <a:pt x="72" y="81"/>
                                  </a:lnTo>
                                  <a:lnTo>
                                    <a:pt x="59" y="79"/>
                                  </a:lnTo>
                                  <a:lnTo>
                                    <a:pt x="47" y="88"/>
                                  </a:lnTo>
                                  <a:lnTo>
                                    <a:pt x="41" y="99"/>
                                  </a:lnTo>
                                  <a:lnTo>
                                    <a:pt x="23" y="114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3368" name="Freeform 3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630" y="1154"/>
                              <a:ext cx="161" cy="138"/>
                            </a:xfrm>
                            <a:custGeom>
                              <a:avLst/>
                              <a:gdLst>
                                <a:gd name="T0" fmla="*/ 31 w 161"/>
                                <a:gd name="T1" fmla="*/ 138 h 138"/>
                                <a:gd name="T2" fmla="*/ 16 w 161"/>
                                <a:gd name="T3" fmla="*/ 133 h 138"/>
                                <a:gd name="T4" fmla="*/ 0 w 161"/>
                                <a:gd name="T5" fmla="*/ 109 h 138"/>
                                <a:gd name="T6" fmla="*/ 5 w 161"/>
                                <a:gd name="T7" fmla="*/ 78 h 138"/>
                                <a:gd name="T8" fmla="*/ 16 w 161"/>
                                <a:gd name="T9" fmla="*/ 65 h 138"/>
                                <a:gd name="T10" fmla="*/ 43 w 161"/>
                                <a:gd name="T11" fmla="*/ 62 h 138"/>
                                <a:gd name="T12" fmla="*/ 65 w 161"/>
                                <a:gd name="T13" fmla="*/ 51 h 138"/>
                                <a:gd name="T14" fmla="*/ 72 w 161"/>
                                <a:gd name="T15" fmla="*/ 25 h 138"/>
                                <a:gd name="T16" fmla="*/ 92 w 161"/>
                                <a:gd name="T17" fmla="*/ 15 h 138"/>
                                <a:gd name="T18" fmla="*/ 127 w 161"/>
                                <a:gd name="T19" fmla="*/ 13 h 138"/>
                                <a:gd name="T20" fmla="*/ 148 w 161"/>
                                <a:gd name="T21" fmla="*/ 0 h 138"/>
                                <a:gd name="T22" fmla="*/ 161 w 161"/>
                                <a:gd name="T23" fmla="*/ 13 h 138"/>
                                <a:gd name="T24" fmla="*/ 156 w 161"/>
                                <a:gd name="T25" fmla="*/ 25 h 138"/>
                                <a:gd name="T26" fmla="*/ 128 w 161"/>
                                <a:gd name="T27" fmla="*/ 44 h 138"/>
                                <a:gd name="T28" fmla="*/ 107 w 161"/>
                                <a:gd name="T29" fmla="*/ 49 h 138"/>
                                <a:gd name="T30" fmla="*/ 99 w 161"/>
                                <a:gd name="T31" fmla="*/ 65 h 138"/>
                                <a:gd name="T32" fmla="*/ 94 w 161"/>
                                <a:gd name="T33" fmla="*/ 91 h 138"/>
                                <a:gd name="T34" fmla="*/ 69 w 161"/>
                                <a:gd name="T35" fmla="*/ 98 h 138"/>
                                <a:gd name="T36" fmla="*/ 54 w 161"/>
                                <a:gd name="T37" fmla="*/ 94 h 138"/>
                                <a:gd name="T38" fmla="*/ 45 w 161"/>
                                <a:gd name="T39" fmla="*/ 105 h 138"/>
                                <a:gd name="T40" fmla="*/ 40 w 161"/>
                                <a:gd name="T41" fmla="*/ 123 h 138"/>
                                <a:gd name="T42" fmla="*/ 31 w 161"/>
                                <a:gd name="T43" fmla="*/ 138 h 138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61"/>
                                <a:gd name="T67" fmla="*/ 0 h 138"/>
                                <a:gd name="T68" fmla="*/ 161 w 161"/>
                                <a:gd name="T69" fmla="*/ 138 h 138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61" h="138">
                                  <a:moveTo>
                                    <a:pt x="31" y="138"/>
                                  </a:moveTo>
                                  <a:lnTo>
                                    <a:pt x="16" y="133"/>
                                  </a:lnTo>
                                  <a:lnTo>
                                    <a:pt x="0" y="109"/>
                                  </a:lnTo>
                                  <a:lnTo>
                                    <a:pt x="5" y="78"/>
                                  </a:lnTo>
                                  <a:lnTo>
                                    <a:pt x="16" y="65"/>
                                  </a:lnTo>
                                  <a:lnTo>
                                    <a:pt x="43" y="62"/>
                                  </a:lnTo>
                                  <a:lnTo>
                                    <a:pt x="65" y="51"/>
                                  </a:lnTo>
                                  <a:lnTo>
                                    <a:pt x="72" y="25"/>
                                  </a:lnTo>
                                  <a:lnTo>
                                    <a:pt x="92" y="15"/>
                                  </a:lnTo>
                                  <a:lnTo>
                                    <a:pt x="127" y="13"/>
                                  </a:lnTo>
                                  <a:lnTo>
                                    <a:pt x="148" y="0"/>
                                  </a:lnTo>
                                  <a:lnTo>
                                    <a:pt x="161" y="13"/>
                                  </a:lnTo>
                                  <a:lnTo>
                                    <a:pt x="156" y="25"/>
                                  </a:lnTo>
                                  <a:lnTo>
                                    <a:pt x="128" y="44"/>
                                  </a:lnTo>
                                  <a:lnTo>
                                    <a:pt x="107" y="49"/>
                                  </a:lnTo>
                                  <a:lnTo>
                                    <a:pt x="99" y="65"/>
                                  </a:lnTo>
                                  <a:lnTo>
                                    <a:pt x="94" y="91"/>
                                  </a:lnTo>
                                  <a:lnTo>
                                    <a:pt x="69" y="98"/>
                                  </a:lnTo>
                                  <a:lnTo>
                                    <a:pt x="54" y="94"/>
                                  </a:lnTo>
                                  <a:lnTo>
                                    <a:pt x="45" y="105"/>
                                  </a:lnTo>
                                  <a:lnTo>
                                    <a:pt x="40" y="123"/>
                                  </a:lnTo>
                                  <a:lnTo>
                                    <a:pt x="31" y="1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  <p:sp>
                          <p:nvSpPr>
                            <p:cNvPr id="53369" name="Freeform 3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0" y="1104"/>
                              <a:ext cx="123" cy="174"/>
                            </a:xfrm>
                            <a:custGeom>
                              <a:avLst/>
                              <a:gdLst>
                                <a:gd name="T0" fmla="*/ 48 w 123"/>
                                <a:gd name="T1" fmla="*/ 172 h 174"/>
                                <a:gd name="T2" fmla="*/ 31 w 123"/>
                                <a:gd name="T3" fmla="*/ 174 h 174"/>
                                <a:gd name="T4" fmla="*/ 9 w 123"/>
                                <a:gd name="T5" fmla="*/ 158 h 174"/>
                                <a:gd name="T6" fmla="*/ 0 w 123"/>
                                <a:gd name="T7" fmla="*/ 131 h 174"/>
                                <a:gd name="T8" fmla="*/ 4 w 123"/>
                                <a:gd name="T9" fmla="*/ 113 h 174"/>
                                <a:gd name="T10" fmla="*/ 29 w 123"/>
                                <a:gd name="T11" fmla="*/ 97 h 174"/>
                                <a:gd name="T12" fmla="*/ 46 w 123"/>
                                <a:gd name="T13" fmla="*/ 79 h 174"/>
                                <a:gd name="T14" fmla="*/ 46 w 123"/>
                                <a:gd name="T15" fmla="*/ 52 h 174"/>
                                <a:gd name="T16" fmla="*/ 59 w 123"/>
                                <a:gd name="T17" fmla="*/ 39 h 174"/>
                                <a:gd name="T18" fmla="*/ 90 w 123"/>
                                <a:gd name="T19" fmla="*/ 22 h 174"/>
                                <a:gd name="T20" fmla="*/ 106 w 123"/>
                                <a:gd name="T21" fmla="*/ 0 h 174"/>
                                <a:gd name="T22" fmla="*/ 121 w 123"/>
                                <a:gd name="T23" fmla="*/ 7 h 174"/>
                                <a:gd name="T24" fmla="*/ 123 w 123"/>
                                <a:gd name="T25" fmla="*/ 22 h 174"/>
                                <a:gd name="T26" fmla="*/ 105 w 123"/>
                                <a:gd name="T27" fmla="*/ 47 h 174"/>
                                <a:gd name="T28" fmla="*/ 84 w 123"/>
                                <a:gd name="T29" fmla="*/ 61 h 174"/>
                                <a:gd name="T30" fmla="*/ 86 w 123"/>
                                <a:gd name="T31" fmla="*/ 81 h 174"/>
                                <a:gd name="T32" fmla="*/ 90 w 123"/>
                                <a:gd name="T33" fmla="*/ 104 h 174"/>
                                <a:gd name="T34" fmla="*/ 68 w 123"/>
                                <a:gd name="T35" fmla="*/ 118 h 174"/>
                                <a:gd name="T36" fmla="*/ 59 w 123"/>
                                <a:gd name="T37" fmla="*/ 124 h 174"/>
                                <a:gd name="T38" fmla="*/ 51 w 123"/>
                                <a:gd name="T39" fmla="*/ 138 h 174"/>
                                <a:gd name="T40" fmla="*/ 50 w 123"/>
                                <a:gd name="T41" fmla="*/ 152 h 174"/>
                                <a:gd name="T42" fmla="*/ 48 w 123"/>
                                <a:gd name="T43" fmla="*/ 172 h 174"/>
                                <a:gd name="T44" fmla="*/ 0 60000 65536"/>
                                <a:gd name="T45" fmla="*/ 0 60000 65536"/>
                                <a:gd name="T46" fmla="*/ 0 60000 65536"/>
                                <a:gd name="T47" fmla="*/ 0 60000 65536"/>
                                <a:gd name="T48" fmla="*/ 0 60000 65536"/>
                                <a:gd name="T49" fmla="*/ 0 60000 65536"/>
                                <a:gd name="T50" fmla="*/ 0 60000 65536"/>
                                <a:gd name="T51" fmla="*/ 0 60000 65536"/>
                                <a:gd name="T52" fmla="*/ 0 60000 65536"/>
                                <a:gd name="T53" fmla="*/ 0 60000 65536"/>
                                <a:gd name="T54" fmla="*/ 0 60000 65536"/>
                                <a:gd name="T55" fmla="*/ 0 60000 65536"/>
                                <a:gd name="T56" fmla="*/ 0 60000 65536"/>
                                <a:gd name="T57" fmla="*/ 0 60000 65536"/>
                                <a:gd name="T58" fmla="*/ 0 60000 65536"/>
                                <a:gd name="T59" fmla="*/ 0 60000 65536"/>
                                <a:gd name="T60" fmla="*/ 0 60000 65536"/>
                                <a:gd name="T61" fmla="*/ 0 60000 65536"/>
                                <a:gd name="T62" fmla="*/ 0 60000 65536"/>
                                <a:gd name="T63" fmla="*/ 0 60000 65536"/>
                                <a:gd name="T64" fmla="*/ 0 60000 65536"/>
                                <a:gd name="T65" fmla="*/ 0 60000 65536"/>
                                <a:gd name="T66" fmla="*/ 0 w 123"/>
                                <a:gd name="T67" fmla="*/ 0 h 174"/>
                                <a:gd name="T68" fmla="*/ 123 w 123"/>
                                <a:gd name="T69" fmla="*/ 174 h 174"/>
                              </a:gdLst>
                              <a:ahLst/>
                              <a:cxnLst>
                                <a:cxn ang="T44">
                                  <a:pos x="T0" y="T1"/>
                                </a:cxn>
                                <a:cxn ang="T45">
                                  <a:pos x="T2" y="T3"/>
                                </a:cxn>
                                <a:cxn ang="T46">
                                  <a:pos x="T4" y="T5"/>
                                </a:cxn>
                                <a:cxn ang="T47">
                                  <a:pos x="T6" y="T7"/>
                                </a:cxn>
                                <a:cxn ang="T48">
                                  <a:pos x="T8" y="T9"/>
                                </a:cxn>
                                <a:cxn ang="T49">
                                  <a:pos x="T10" y="T11"/>
                                </a:cxn>
                                <a:cxn ang="T50">
                                  <a:pos x="T12" y="T13"/>
                                </a:cxn>
                                <a:cxn ang="T51">
                                  <a:pos x="T14" y="T15"/>
                                </a:cxn>
                                <a:cxn ang="T52">
                                  <a:pos x="T16" y="T17"/>
                                </a:cxn>
                                <a:cxn ang="T53">
                                  <a:pos x="T18" y="T19"/>
                                </a:cxn>
                                <a:cxn ang="T54">
                                  <a:pos x="T20" y="T21"/>
                                </a:cxn>
                                <a:cxn ang="T55">
                                  <a:pos x="T22" y="T23"/>
                                </a:cxn>
                                <a:cxn ang="T56">
                                  <a:pos x="T24" y="T25"/>
                                </a:cxn>
                                <a:cxn ang="T57">
                                  <a:pos x="T26" y="T27"/>
                                </a:cxn>
                                <a:cxn ang="T58">
                                  <a:pos x="T28" y="T29"/>
                                </a:cxn>
                                <a:cxn ang="T59">
                                  <a:pos x="T30" y="T31"/>
                                </a:cxn>
                                <a:cxn ang="T60">
                                  <a:pos x="T32" y="T33"/>
                                </a:cxn>
                                <a:cxn ang="T61">
                                  <a:pos x="T34" y="T35"/>
                                </a:cxn>
                                <a:cxn ang="T62">
                                  <a:pos x="T36" y="T37"/>
                                </a:cxn>
                                <a:cxn ang="T63">
                                  <a:pos x="T38" y="T39"/>
                                </a:cxn>
                                <a:cxn ang="T64">
                                  <a:pos x="T40" y="T41"/>
                                </a:cxn>
                                <a:cxn ang="T65">
                                  <a:pos x="T42" y="T43"/>
                                </a:cxn>
                              </a:cxnLst>
                              <a:rect l="T66" t="T67" r="T68" b="T69"/>
                              <a:pathLst>
                                <a:path w="123" h="174">
                                  <a:moveTo>
                                    <a:pt x="48" y="172"/>
                                  </a:moveTo>
                                  <a:lnTo>
                                    <a:pt x="31" y="174"/>
                                  </a:lnTo>
                                  <a:lnTo>
                                    <a:pt x="9" y="158"/>
                                  </a:lnTo>
                                  <a:lnTo>
                                    <a:pt x="0" y="131"/>
                                  </a:lnTo>
                                  <a:lnTo>
                                    <a:pt x="4" y="113"/>
                                  </a:lnTo>
                                  <a:lnTo>
                                    <a:pt x="29" y="97"/>
                                  </a:lnTo>
                                  <a:lnTo>
                                    <a:pt x="46" y="79"/>
                                  </a:lnTo>
                                  <a:lnTo>
                                    <a:pt x="46" y="52"/>
                                  </a:lnTo>
                                  <a:lnTo>
                                    <a:pt x="59" y="39"/>
                                  </a:lnTo>
                                  <a:lnTo>
                                    <a:pt x="90" y="22"/>
                                  </a:lnTo>
                                  <a:lnTo>
                                    <a:pt x="106" y="0"/>
                                  </a:lnTo>
                                  <a:lnTo>
                                    <a:pt x="121" y="7"/>
                                  </a:lnTo>
                                  <a:lnTo>
                                    <a:pt x="123" y="22"/>
                                  </a:lnTo>
                                  <a:lnTo>
                                    <a:pt x="105" y="47"/>
                                  </a:lnTo>
                                  <a:lnTo>
                                    <a:pt x="84" y="61"/>
                                  </a:lnTo>
                                  <a:lnTo>
                                    <a:pt x="86" y="81"/>
                                  </a:lnTo>
                                  <a:lnTo>
                                    <a:pt x="90" y="104"/>
                                  </a:lnTo>
                                  <a:lnTo>
                                    <a:pt x="68" y="118"/>
                                  </a:lnTo>
                                  <a:lnTo>
                                    <a:pt x="59" y="124"/>
                                  </a:lnTo>
                                  <a:lnTo>
                                    <a:pt x="51" y="138"/>
                                  </a:lnTo>
                                  <a:lnTo>
                                    <a:pt x="50" y="152"/>
                                  </a:lnTo>
                                  <a:lnTo>
                                    <a:pt x="48" y="17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chemeClr val="accent2"/>
                            </a:solidFill>
                            <a:ln>
                              <a:noFill/>
                            </a:ln>
                            <a:extLs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endParaRPr lang="en-US"/>
                            </a:p>
                          </p:txBody>
                        </p:sp>
                      </p:grpSp>
                    </p:grpSp>
                    <p:grpSp>
                      <p:nvGrpSpPr>
                        <p:cNvPr id="53353" name="Group 39"/>
                        <p:cNvGrpSpPr>
                          <a:grpSpLocks/>
                        </p:cNvGrpSpPr>
                        <p:nvPr/>
                      </p:nvGrpSpPr>
                      <p:grpSpPr bwMode="auto">
                        <a:xfrm rot="4286940" flipH="1">
                          <a:off x="1038" y="766"/>
                          <a:ext cx="141" cy="50"/>
                          <a:chOff x="4032" y="2817"/>
                          <a:chExt cx="417" cy="635"/>
                        </a:xfrm>
                      </p:grpSpPr>
                      <p:sp>
                        <p:nvSpPr>
                          <p:cNvPr id="53357" name="Oval 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2" y="2817"/>
                            <a:ext cx="417" cy="635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  <p:sp>
                        <p:nvSpPr>
                          <p:cNvPr id="53358" name="Oval 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80" y="2928"/>
                            <a:ext cx="240" cy="240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</p:grpSp>
                    <p:grpSp>
                      <p:nvGrpSpPr>
                        <p:cNvPr id="53354" name="Group 42"/>
                        <p:cNvGrpSpPr>
                          <a:grpSpLocks/>
                        </p:cNvGrpSpPr>
                        <p:nvPr/>
                      </p:nvGrpSpPr>
                      <p:grpSpPr bwMode="auto">
                        <a:xfrm rot="4286940" flipH="1">
                          <a:off x="962" y="766"/>
                          <a:ext cx="141" cy="50"/>
                          <a:chOff x="4032" y="2817"/>
                          <a:chExt cx="417" cy="635"/>
                        </a:xfrm>
                      </p:grpSpPr>
                      <p:sp>
                        <p:nvSpPr>
                          <p:cNvPr id="53355" name="Oval 4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32" y="2817"/>
                            <a:ext cx="417" cy="635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 w="12700" cap="sq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  <p:sp>
                        <p:nvSpPr>
                          <p:cNvPr id="53356" name="Oval 4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080" y="2928"/>
                            <a:ext cx="240" cy="240"/>
                          </a:xfrm>
                          <a:prstGeom prst="ellipse">
                            <a:avLst/>
                          </a:prstGeom>
                          <a:solidFill>
                            <a:schemeClr val="bg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12700" cap="sq">
                                <a:solidFill>
                                  <a:srgbClr val="000000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</a:extLst>
                        </p:spPr>
                        <p:txBody>
                          <a:bodyPr vert="eaVert" wrap="none" lIns="274320" rIns="274320" anchor="ctr">
                            <a:spAutoFit/>
                          </a:bodyPr>
                          <a:lstStyle>
                            <a:lvl1pPr algn="l" eaLnBrk="0" hangingPunct="0">
                              <a:spcBef>
                                <a:spcPct val="20000"/>
                              </a:spcBef>
                              <a:buChar char="•"/>
                              <a:defRPr sz="32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1pPr>
                            <a:lvl2pPr marL="742950" indent="-285750" algn="l" eaLnBrk="0" hangingPunct="0">
                              <a:buChar char="–"/>
                              <a:defRPr sz="28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2pPr>
                            <a:lvl3pPr marL="1143000" indent="-228600" algn="l" eaLnBrk="0" hangingPunct="0">
                              <a:spcBef>
                                <a:spcPct val="20000"/>
                              </a:spcBef>
                              <a:buChar char="•"/>
                              <a:defRPr sz="24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3pPr>
                            <a:lvl4pPr marL="1600200" indent="-228600" algn="l" eaLnBrk="0" hangingPunct="0">
                              <a:spcBef>
                                <a:spcPct val="20000"/>
                              </a:spcBef>
                              <a:buChar char="–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4pPr>
                            <a:lvl5pPr marL="2057400" indent="-228600" algn="l" eaLnBrk="0" hangingPunct="0">
                              <a:spcBef>
                                <a:spcPct val="20000"/>
                              </a:spcBef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20000"/>
                              </a:spcBef>
                              <a:spcAft>
                                <a:spcPct val="0"/>
                              </a:spcAft>
                              <a:buChar char="»"/>
                              <a:defRPr sz="2000">
                                <a:solidFill>
                                  <a:schemeClr val="tx1"/>
                                </a:solidFill>
                                <a:latin typeface="Times New Roman" pitchFamily="18" charset="0"/>
                              </a:defRPr>
                            </a:lvl9pPr>
                          </a:lstStyle>
                          <a:p>
                            <a:pPr eaLnBrk="1" hangingPunct="1">
                              <a:spcBef>
                                <a:spcPct val="50000"/>
                              </a:spcBef>
                              <a:buFontTx/>
                              <a:buNone/>
                            </a:pPr>
                            <a:endParaRPr lang="en-US" altLang="en-US" sz="3000" i="1"/>
                          </a:p>
                        </p:txBody>
                      </p:sp>
                    </p:grpSp>
                  </p:grpSp>
                  <p:sp>
                    <p:nvSpPr>
                      <p:cNvPr id="53351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98" y="1008"/>
                        <a:ext cx="198" cy="74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lIns="274320" rIns="274320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altLang="en-US" sz="2400"/>
                      </a:p>
                    </p:txBody>
                  </p:sp>
                </p:grpSp>
                <p:sp>
                  <p:nvSpPr>
                    <p:cNvPr id="53348" name="Freeform 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153" y="2448"/>
                      <a:ext cx="446" cy="375"/>
                    </a:xfrm>
                    <a:custGeom>
                      <a:avLst/>
                      <a:gdLst>
                        <a:gd name="T0" fmla="*/ 194 w 446"/>
                        <a:gd name="T1" fmla="*/ 93 h 375"/>
                        <a:gd name="T2" fmla="*/ 183 w 446"/>
                        <a:gd name="T3" fmla="*/ 57 h 375"/>
                        <a:gd name="T4" fmla="*/ 164 w 446"/>
                        <a:gd name="T5" fmla="*/ 22 h 375"/>
                        <a:gd name="T6" fmla="*/ 131 w 446"/>
                        <a:gd name="T7" fmla="*/ 0 h 375"/>
                        <a:gd name="T8" fmla="*/ 93 w 446"/>
                        <a:gd name="T9" fmla="*/ 0 h 375"/>
                        <a:gd name="T10" fmla="*/ 54 w 446"/>
                        <a:gd name="T11" fmla="*/ 13 h 375"/>
                        <a:gd name="T12" fmla="*/ 2 w 446"/>
                        <a:gd name="T13" fmla="*/ 57 h 375"/>
                        <a:gd name="T14" fmla="*/ 0 w 446"/>
                        <a:gd name="T15" fmla="*/ 79 h 375"/>
                        <a:gd name="T16" fmla="*/ 16 w 446"/>
                        <a:gd name="T17" fmla="*/ 115 h 375"/>
                        <a:gd name="T18" fmla="*/ 68 w 446"/>
                        <a:gd name="T19" fmla="*/ 159 h 375"/>
                        <a:gd name="T20" fmla="*/ 68 w 446"/>
                        <a:gd name="T21" fmla="*/ 177 h 375"/>
                        <a:gd name="T22" fmla="*/ 46 w 446"/>
                        <a:gd name="T23" fmla="*/ 203 h 375"/>
                        <a:gd name="T24" fmla="*/ 49 w 446"/>
                        <a:gd name="T25" fmla="*/ 225 h 375"/>
                        <a:gd name="T26" fmla="*/ 63 w 446"/>
                        <a:gd name="T27" fmla="*/ 234 h 375"/>
                        <a:gd name="T28" fmla="*/ 80 w 446"/>
                        <a:gd name="T29" fmla="*/ 243 h 375"/>
                        <a:gd name="T30" fmla="*/ 80 w 446"/>
                        <a:gd name="T31" fmla="*/ 265 h 375"/>
                        <a:gd name="T32" fmla="*/ 52 w 446"/>
                        <a:gd name="T33" fmla="*/ 305 h 375"/>
                        <a:gd name="T34" fmla="*/ 54 w 446"/>
                        <a:gd name="T35" fmla="*/ 322 h 375"/>
                        <a:gd name="T36" fmla="*/ 82 w 446"/>
                        <a:gd name="T37" fmla="*/ 344 h 375"/>
                        <a:gd name="T38" fmla="*/ 123 w 446"/>
                        <a:gd name="T39" fmla="*/ 327 h 375"/>
                        <a:gd name="T40" fmla="*/ 142 w 446"/>
                        <a:gd name="T41" fmla="*/ 331 h 375"/>
                        <a:gd name="T42" fmla="*/ 189 w 446"/>
                        <a:gd name="T43" fmla="*/ 340 h 375"/>
                        <a:gd name="T44" fmla="*/ 232 w 446"/>
                        <a:gd name="T45" fmla="*/ 366 h 375"/>
                        <a:gd name="T46" fmla="*/ 259 w 446"/>
                        <a:gd name="T47" fmla="*/ 375 h 375"/>
                        <a:gd name="T48" fmla="*/ 355 w 446"/>
                        <a:gd name="T49" fmla="*/ 356 h 375"/>
                        <a:gd name="T50" fmla="*/ 446 w 446"/>
                        <a:gd name="T51" fmla="*/ 273 h 375"/>
                        <a:gd name="T52" fmla="*/ 408 w 446"/>
                        <a:gd name="T53" fmla="*/ 349 h 375"/>
                        <a:gd name="T54" fmla="*/ 325 w 446"/>
                        <a:gd name="T55" fmla="*/ 364 h 375"/>
                        <a:gd name="T56" fmla="*/ 431 w 446"/>
                        <a:gd name="T57" fmla="*/ 303 h 375"/>
                        <a:gd name="T58" fmla="*/ 393 w 446"/>
                        <a:gd name="T59" fmla="*/ 273 h 375"/>
                        <a:gd name="T60" fmla="*/ 281 w 446"/>
                        <a:gd name="T61" fmla="*/ 260 h 375"/>
                        <a:gd name="T62" fmla="*/ 197 w 446"/>
                        <a:gd name="T63" fmla="*/ 247 h 375"/>
                        <a:gd name="T64" fmla="*/ 153 w 446"/>
                        <a:gd name="T65" fmla="*/ 238 h 375"/>
                        <a:gd name="T66" fmla="*/ 161 w 446"/>
                        <a:gd name="T67" fmla="*/ 221 h 375"/>
                        <a:gd name="T68" fmla="*/ 186 w 446"/>
                        <a:gd name="T69" fmla="*/ 199 h 375"/>
                        <a:gd name="T70" fmla="*/ 180 w 446"/>
                        <a:gd name="T71" fmla="*/ 172 h 375"/>
                        <a:gd name="T72" fmla="*/ 156 w 446"/>
                        <a:gd name="T73" fmla="*/ 146 h 375"/>
                        <a:gd name="T74" fmla="*/ 156 w 446"/>
                        <a:gd name="T75" fmla="*/ 124 h 375"/>
                        <a:gd name="T76" fmla="*/ 169 w 446"/>
                        <a:gd name="T77" fmla="*/ 75 h 375"/>
                        <a:gd name="T78" fmla="*/ 147 w 446"/>
                        <a:gd name="T79" fmla="*/ 167 h 375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446"/>
                        <a:gd name="T121" fmla="*/ 0 h 375"/>
                        <a:gd name="T122" fmla="*/ 446 w 446"/>
                        <a:gd name="T123" fmla="*/ 375 h 375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446" h="375">
                          <a:moveTo>
                            <a:pt x="194" y="93"/>
                          </a:moveTo>
                          <a:lnTo>
                            <a:pt x="183" y="57"/>
                          </a:lnTo>
                          <a:lnTo>
                            <a:pt x="164" y="22"/>
                          </a:lnTo>
                          <a:lnTo>
                            <a:pt x="131" y="0"/>
                          </a:lnTo>
                          <a:lnTo>
                            <a:pt x="93" y="0"/>
                          </a:lnTo>
                          <a:lnTo>
                            <a:pt x="54" y="13"/>
                          </a:lnTo>
                          <a:lnTo>
                            <a:pt x="2" y="57"/>
                          </a:lnTo>
                          <a:lnTo>
                            <a:pt x="0" y="79"/>
                          </a:lnTo>
                          <a:lnTo>
                            <a:pt x="16" y="115"/>
                          </a:lnTo>
                          <a:lnTo>
                            <a:pt x="68" y="159"/>
                          </a:lnTo>
                          <a:lnTo>
                            <a:pt x="68" y="177"/>
                          </a:lnTo>
                          <a:lnTo>
                            <a:pt x="46" y="203"/>
                          </a:lnTo>
                          <a:lnTo>
                            <a:pt x="49" y="225"/>
                          </a:lnTo>
                          <a:lnTo>
                            <a:pt x="63" y="234"/>
                          </a:lnTo>
                          <a:lnTo>
                            <a:pt x="80" y="243"/>
                          </a:lnTo>
                          <a:lnTo>
                            <a:pt x="80" y="265"/>
                          </a:lnTo>
                          <a:lnTo>
                            <a:pt x="52" y="305"/>
                          </a:lnTo>
                          <a:lnTo>
                            <a:pt x="54" y="322"/>
                          </a:lnTo>
                          <a:lnTo>
                            <a:pt x="82" y="344"/>
                          </a:lnTo>
                          <a:lnTo>
                            <a:pt x="123" y="327"/>
                          </a:lnTo>
                          <a:lnTo>
                            <a:pt x="142" y="331"/>
                          </a:lnTo>
                          <a:lnTo>
                            <a:pt x="189" y="340"/>
                          </a:lnTo>
                          <a:lnTo>
                            <a:pt x="232" y="366"/>
                          </a:lnTo>
                          <a:lnTo>
                            <a:pt x="259" y="375"/>
                          </a:lnTo>
                          <a:lnTo>
                            <a:pt x="355" y="356"/>
                          </a:lnTo>
                          <a:lnTo>
                            <a:pt x="446" y="273"/>
                          </a:lnTo>
                          <a:lnTo>
                            <a:pt x="408" y="349"/>
                          </a:lnTo>
                          <a:lnTo>
                            <a:pt x="325" y="364"/>
                          </a:lnTo>
                          <a:lnTo>
                            <a:pt x="431" y="303"/>
                          </a:lnTo>
                          <a:lnTo>
                            <a:pt x="393" y="273"/>
                          </a:lnTo>
                          <a:lnTo>
                            <a:pt x="281" y="260"/>
                          </a:lnTo>
                          <a:lnTo>
                            <a:pt x="197" y="247"/>
                          </a:lnTo>
                          <a:lnTo>
                            <a:pt x="153" y="238"/>
                          </a:lnTo>
                          <a:lnTo>
                            <a:pt x="161" y="221"/>
                          </a:lnTo>
                          <a:lnTo>
                            <a:pt x="186" y="199"/>
                          </a:lnTo>
                          <a:lnTo>
                            <a:pt x="180" y="172"/>
                          </a:lnTo>
                          <a:lnTo>
                            <a:pt x="156" y="146"/>
                          </a:lnTo>
                          <a:lnTo>
                            <a:pt x="156" y="124"/>
                          </a:lnTo>
                          <a:lnTo>
                            <a:pt x="169" y="75"/>
                          </a:lnTo>
                          <a:lnTo>
                            <a:pt x="147" y="167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349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1440" y="2304"/>
                      <a:ext cx="470" cy="320"/>
                    </a:xfrm>
                    <a:custGeom>
                      <a:avLst/>
                      <a:gdLst>
                        <a:gd name="T0" fmla="*/ 88 w 470"/>
                        <a:gd name="T1" fmla="*/ 0 h 320"/>
                        <a:gd name="T2" fmla="*/ 48 w 470"/>
                        <a:gd name="T3" fmla="*/ 9 h 320"/>
                        <a:gd name="T4" fmla="*/ 13 w 470"/>
                        <a:gd name="T5" fmla="*/ 77 h 320"/>
                        <a:gd name="T6" fmla="*/ 0 w 470"/>
                        <a:gd name="T7" fmla="*/ 133 h 320"/>
                        <a:gd name="T8" fmla="*/ 8 w 470"/>
                        <a:gd name="T9" fmla="*/ 133 h 320"/>
                        <a:gd name="T10" fmla="*/ 19 w 470"/>
                        <a:gd name="T11" fmla="*/ 124 h 320"/>
                        <a:gd name="T12" fmla="*/ 31 w 470"/>
                        <a:gd name="T13" fmla="*/ 133 h 320"/>
                        <a:gd name="T14" fmla="*/ 25 w 470"/>
                        <a:gd name="T15" fmla="*/ 152 h 320"/>
                        <a:gd name="T16" fmla="*/ 17 w 470"/>
                        <a:gd name="T17" fmla="*/ 181 h 320"/>
                        <a:gd name="T18" fmla="*/ 23 w 470"/>
                        <a:gd name="T19" fmla="*/ 206 h 320"/>
                        <a:gd name="T20" fmla="*/ 35 w 470"/>
                        <a:gd name="T21" fmla="*/ 200 h 320"/>
                        <a:gd name="T22" fmla="*/ 40 w 470"/>
                        <a:gd name="T23" fmla="*/ 220 h 320"/>
                        <a:gd name="T24" fmla="*/ 35 w 470"/>
                        <a:gd name="T25" fmla="*/ 253 h 320"/>
                        <a:gd name="T26" fmla="*/ 40 w 470"/>
                        <a:gd name="T27" fmla="*/ 301 h 320"/>
                        <a:gd name="T28" fmla="*/ 48 w 470"/>
                        <a:gd name="T29" fmla="*/ 320 h 320"/>
                        <a:gd name="T30" fmla="*/ 65 w 470"/>
                        <a:gd name="T31" fmla="*/ 320 h 320"/>
                        <a:gd name="T32" fmla="*/ 88 w 470"/>
                        <a:gd name="T33" fmla="*/ 306 h 320"/>
                        <a:gd name="T34" fmla="*/ 103 w 470"/>
                        <a:gd name="T35" fmla="*/ 301 h 320"/>
                        <a:gd name="T36" fmla="*/ 111 w 470"/>
                        <a:gd name="T37" fmla="*/ 291 h 320"/>
                        <a:gd name="T38" fmla="*/ 132 w 470"/>
                        <a:gd name="T39" fmla="*/ 282 h 320"/>
                        <a:gd name="T40" fmla="*/ 178 w 470"/>
                        <a:gd name="T41" fmla="*/ 291 h 320"/>
                        <a:gd name="T42" fmla="*/ 195 w 470"/>
                        <a:gd name="T43" fmla="*/ 301 h 320"/>
                        <a:gd name="T44" fmla="*/ 204 w 470"/>
                        <a:gd name="T45" fmla="*/ 277 h 320"/>
                        <a:gd name="T46" fmla="*/ 394 w 470"/>
                        <a:gd name="T47" fmla="*/ 264 h 320"/>
                        <a:gd name="T48" fmla="*/ 470 w 470"/>
                        <a:gd name="T49" fmla="*/ 219 h 320"/>
                        <a:gd name="T50" fmla="*/ 341 w 470"/>
                        <a:gd name="T51" fmla="*/ 205 h 320"/>
                        <a:gd name="T52" fmla="*/ 265 w 470"/>
                        <a:gd name="T53" fmla="*/ 205 h 320"/>
                        <a:gd name="T54" fmla="*/ 197 w 470"/>
                        <a:gd name="T55" fmla="*/ 205 h 320"/>
                        <a:gd name="T56" fmla="*/ 181 w 470"/>
                        <a:gd name="T57" fmla="*/ 177 h 320"/>
                        <a:gd name="T58" fmla="*/ 135 w 470"/>
                        <a:gd name="T59" fmla="*/ 177 h 320"/>
                        <a:gd name="T60" fmla="*/ 120 w 470"/>
                        <a:gd name="T61" fmla="*/ 172 h 320"/>
                        <a:gd name="T62" fmla="*/ 101 w 470"/>
                        <a:gd name="T63" fmla="*/ 162 h 320"/>
                        <a:gd name="T64" fmla="*/ 94 w 470"/>
                        <a:gd name="T65" fmla="*/ 143 h 320"/>
                        <a:gd name="T66" fmla="*/ 97 w 470"/>
                        <a:gd name="T67" fmla="*/ 124 h 320"/>
                        <a:gd name="T68" fmla="*/ 93 w 470"/>
                        <a:gd name="T69" fmla="*/ 106 h 320"/>
                        <a:gd name="T70" fmla="*/ 84 w 470"/>
                        <a:gd name="T71" fmla="*/ 91 h 320"/>
                        <a:gd name="T72" fmla="*/ 90 w 470"/>
                        <a:gd name="T73" fmla="*/ 67 h 320"/>
                        <a:gd name="T74" fmla="*/ 107 w 470"/>
                        <a:gd name="T75" fmla="*/ 52 h 320"/>
                        <a:gd name="T76" fmla="*/ 105 w 470"/>
                        <a:gd name="T77" fmla="*/ 29 h 320"/>
                        <a:gd name="T78" fmla="*/ 88 w 470"/>
                        <a:gd name="T79" fmla="*/ 0 h 320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470"/>
                        <a:gd name="T121" fmla="*/ 0 h 320"/>
                        <a:gd name="T122" fmla="*/ 470 w 470"/>
                        <a:gd name="T123" fmla="*/ 320 h 320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470" h="320">
                          <a:moveTo>
                            <a:pt x="88" y="0"/>
                          </a:moveTo>
                          <a:lnTo>
                            <a:pt x="48" y="9"/>
                          </a:lnTo>
                          <a:lnTo>
                            <a:pt x="13" y="77"/>
                          </a:lnTo>
                          <a:lnTo>
                            <a:pt x="0" y="133"/>
                          </a:lnTo>
                          <a:lnTo>
                            <a:pt x="8" y="133"/>
                          </a:lnTo>
                          <a:lnTo>
                            <a:pt x="19" y="124"/>
                          </a:lnTo>
                          <a:lnTo>
                            <a:pt x="31" y="133"/>
                          </a:lnTo>
                          <a:lnTo>
                            <a:pt x="25" y="152"/>
                          </a:lnTo>
                          <a:lnTo>
                            <a:pt x="17" y="181"/>
                          </a:lnTo>
                          <a:lnTo>
                            <a:pt x="23" y="206"/>
                          </a:lnTo>
                          <a:lnTo>
                            <a:pt x="35" y="200"/>
                          </a:lnTo>
                          <a:lnTo>
                            <a:pt x="40" y="220"/>
                          </a:lnTo>
                          <a:lnTo>
                            <a:pt x="35" y="253"/>
                          </a:lnTo>
                          <a:lnTo>
                            <a:pt x="40" y="301"/>
                          </a:lnTo>
                          <a:lnTo>
                            <a:pt x="48" y="320"/>
                          </a:lnTo>
                          <a:lnTo>
                            <a:pt x="65" y="320"/>
                          </a:lnTo>
                          <a:lnTo>
                            <a:pt x="88" y="306"/>
                          </a:lnTo>
                          <a:lnTo>
                            <a:pt x="103" y="301"/>
                          </a:lnTo>
                          <a:lnTo>
                            <a:pt x="111" y="291"/>
                          </a:lnTo>
                          <a:lnTo>
                            <a:pt x="132" y="282"/>
                          </a:lnTo>
                          <a:lnTo>
                            <a:pt x="178" y="291"/>
                          </a:lnTo>
                          <a:lnTo>
                            <a:pt x="195" y="301"/>
                          </a:lnTo>
                          <a:lnTo>
                            <a:pt x="204" y="277"/>
                          </a:lnTo>
                          <a:lnTo>
                            <a:pt x="394" y="264"/>
                          </a:lnTo>
                          <a:lnTo>
                            <a:pt x="470" y="219"/>
                          </a:lnTo>
                          <a:lnTo>
                            <a:pt x="341" y="205"/>
                          </a:lnTo>
                          <a:lnTo>
                            <a:pt x="265" y="205"/>
                          </a:lnTo>
                          <a:lnTo>
                            <a:pt x="197" y="205"/>
                          </a:lnTo>
                          <a:lnTo>
                            <a:pt x="181" y="177"/>
                          </a:lnTo>
                          <a:lnTo>
                            <a:pt x="135" y="177"/>
                          </a:lnTo>
                          <a:lnTo>
                            <a:pt x="120" y="172"/>
                          </a:lnTo>
                          <a:lnTo>
                            <a:pt x="101" y="162"/>
                          </a:lnTo>
                          <a:lnTo>
                            <a:pt x="94" y="143"/>
                          </a:lnTo>
                          <a:lnTo>
                            <a:pt x="97" y="124"/>
                          </a:lnTo>
                          <a:lnTo>
                            <a:pt x="93" y="106"/>
                          </a:lnTo>
                          <a:lnTo>
                            <a:pt x="84" y="91"/>
                          </a:lnTo>
                          <a:lnTo>
                            <a:pt x="90" y="67"/>
                          </a:lnTo>
                          <a:lnTo>
                            <a:pt x="107" y="52"/>
                          </a:lnTo>
                          <a:lnTo>
                            <a:pt x="105" y="29"/>
                          </a:lnTo>
                          <a:lnTo>
                            <a:pt x="88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3346" name="Rectangle 19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674492" y="2496979"/>
                    <a:ext cx="248787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2"/>
                        </a:solidFill>
                      </a:rPr>
                      <a:t>1</a:t>
                    </a:r>
                    <a:endParaRPr lang="en-CA" altLang="en-US" sz="1000">
                      <a:solidFill>
                        <a:schemeClr val="bg2"/>
                      </a:solidFill>
                    </a:endParaRPr>
                  </a:p>
                </p:txBody>
              </p:sp>
            </p:grpSp>
          </p:grpSp>
          <p:sp>
            <p:nvSpPr>
              <p:cNvPr id="53334" name="Rectangle 277"/>
              <p:cNvSpPr>
                <a:spLocks noChangeArrowheads="1"/>
              </p:cNvSpPr>
              <p:nvPr/>
            </p:nvSpPr>
            <p:spPr bwMode="auto">
              <a:xfrm>
                <a:off x="5334000" y="2886722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sky blue</a:t>
                </a:r>
              </a:p>
            </p:txBody>
          </p:sp>
          <p:sp>
            <p:nvSpPr>
              <p:cNvPr id="53335" name="Rectangle 278"/>
              <p:cNvSpPr>
                <a:spLocks noChangeArrowheads="1"/>
              </p:cNvSpPr>
              <p:nvPr/>
            </p:nvSpPr>
            <p:spPr bwMode="auto">
              <a:xfrm>
                <a:off x="6934200" y="2916237"/>
                <a:ext cx="1447800" cy="701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Boy</a:t>
                </a:r>
                <a:r>
                  <a:rPr lang="en-US" altLang="en-US" sz="2000" baseline="-25000"/>
                  <a:t>1</a:t>
                </a:r>
                <a:r>
                  <a:rPr lang="en-US" altLang="en-US" sz="2000"/>
                  <a:t> told</a:t>
                </a:r>
                <a:br>
                  <a:rPr lang="en-US" altLang="en-US" sz="2000"/>
                </a:br>
                <a:r>
                  <a:rPr lang="en-US" altLang="en-US" sz="2000"/>
                  <a:t> sky blue</a:t>
                </a:r>
              </a:p>
            </p:txBody>
          </p:sp>
          <p:grpSp>
            <p:nvGrpSpPr>
              <p:cNvPr id="53336" name="Group 446"/>
              <p:cNvGrpSpPr>
                <a:grpSpLocks/>
              </p:cNvGrpSpPr>
              <p:nvPr/>
            </p:nvGrpSpPr>
            <p:grpSpPr bwMode="auto">
              <a:xfrm>
                <a:off x="4809478" y="2590800"/>
                <a:ext cx="380490" cy="836966"/>
                <a:chOff x="5061324" y="762000"/>
                <a:chExt cx="380490" cy="836966"/>
              </a:xfrm>
            </p:grpSpPr>
            <p:grpSp>
              <p:nvGrpSpPr>
                <p:cNvPr id="2" name="Group 26"/>
                <p:cNvGrpSpPr>
                  <a:grpSpLocks/>
                </p:cNvGrpSpPr>
                <p:nvPr/>
              </p:nvGrpSpPr>
              <p:grpSpPr bwMode="auto">
                <a:xfrm>
                  <a:off x="5061324" y="762000"/>
                  <a:ext cx="367732" cy="827012"/>
                  <a:chOff x="589" y="532"/>
                  <a:chExt cx="1009" cy="2326"/>
                </a:xfrm>
                <a:solidFill>
                  <a:schemeClr val="tx1">
                    <a:lumMod val="65000"/>
                  </a:schemeClr>
                </a:solidFill>
              </p:grpSpPr>
              <p:grpSp>
                <p:nvGrpSpPr>
                  <p:cNvPr id="5024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2"/>
                    <a:ext cx="1009" cy="2326"/>
                    <a:chOff x="1151" y="1104"/>
                    <a:chExt cx="686" cy="1741"/>
                  </a:xfrm>
                  <a:grpFill/>
                </p:grpSpPr>
                <p:sp>
                  <p:nvSpPr>
                    <p:cNvPr id="460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1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2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3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4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sp>
                  <p:nvSpPr>
                    <p:cNvPr id="465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CA"/>
                    </a:p>
                  </p:txBody>
                </p:sp>
                <p:grpSp>
                  <p:nvGrpSpPr>
                    <p:cNvPr id="50243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  <a:grpFill/>
                  </p:grpSpPr>
                  <p:sp>
                    <p:nvSpPr>
                      <p:cNvPr id="467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68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69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  <p:sp>
                    <p:nvSpPr>
                      <p:cNvPr id="470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en-CA"/>
                      </a:p>
                    </p:txBody>
                  </p:sp>
                </p:grpSp>
              </p:grpSp>
              <p:grpSp>
                <p:nvGrpSpPr>
                  <p:cNvPr id="3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58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59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  <p:grpSp>
                <p:nvGrpSpPr>
                  <p:cNvPr id="4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  <a:grpFill/>
                </p:grpSpPr>
                <p:sp>
                  <p:nvSpPr>
                    <p:cNvPr id="456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grpFill/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  <p:sp>
                  <p:nvSpPr>
                    <p:cNvPr id="457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grpFill/>
                    <a:ln w="12700" cap="sq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/>
                    <a:p>
                      <a:pPr algn="l">
                        <a:spcBef>
                          <a:spcPct val="50000"/>
                        </a:spcBef>
                        <a:defRPr/>
                      </a:pPr>
                      <a:endParaRPr lang="en-US" sz="3000" i="1"/>
                    </a:p>
                  </p:txBody>
                </p:sp>
              </p:grpSp>
            </p:grpSp>
            <p:sp>
              <p:nvSpPr>
                <p:cNvPr id="53338" name="Oval 45"/>
                <p:cNvSpPr>
                  <a:spLocks noChangeArrowheads="1"/>
                </p:cNvSpPr>
                <p:nvPr/>
              </p:nvSpPr>
              <p:spPr bwMode="auto">
                <a:xfrm>
                  <a:off x="5246832" y="931242"/>
                  <a:ext cx="72162" cy="263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3339" name="Freeform 46"/>
                <p:cNvSpPr>
                  <a:spLocks noChangeAspect="1"/>
                </p:cNvSpPr>
                <p:nvPr/>
              </p:nvSpPr>
              <p:spPr bwMode="auto">
                <a:xfrm>
                  <a:off x="5165923" y="1465635"/>
                  <a:ext cx="162546" cy="133331"/>
                </a:xfrm>
                <a:custGeom>
                  <a:avLst/>
                  <a:gdLst>
                    <a:gd name="T0" fmla="*/ 2147483647 w 446"/>
                    <a:gd name="T1" fmla="*/ 2147483647 h 375"/>
                    <a:gd name="T2" fmla="*/ 2147483647 w 446"/>
                    <a:gd name="T3" fmla="*/ 2147483647 h 375"/>
                    <a:gd name="T4" fmla="*/ 2147483647 w 446"/>
                    <a:gd name="T5" fmla="*/ 2147483647 h 375"/>
                    <a:gd name="T6" fmla="*/ 2147483647 w 446"/>
                    <a:gd name="T7" fmla="*/ 0 h 375"/>
                    <a:gd name="T8" fmla="*/ 2147483647 w 446"/>
                    <a:gd name="T9" fmla="*/ 0 h 375"/>
                    <a:gd name="T10" fmla="*/ 2147483647 w 446"/>
                    <a:gd name="T11" fmla="*/ 2147483647 h 375"/>
                    <a:gd name="T12" fmla="*/ 2147483647 w 446"/>
                    <a:gd name="T13" fmla="*/ 2147483647 h 375"/>
                    <a:gd name="T14" fmla="*/ 0 w 446"/>
                    <a:gd name="T15" fmla="*/ 2147483647 h 375"/>
                    <a:gd name="T16" fmla="*/ 2147483647 w 446"/>
                    <a:gd name="T17" fmla="*/ 2147483647 h 375"/>
                    <a:gd name="T18" fmla="*/ 2147483647 w 446"/>
                    <a:gd name="T19" fmla="*/ 2147483647 h 375"/>
                    <a:gd name="T20" fmla="*/ 2147483647 w 446"/>
                    <a:gd name="T21" fmla="*/ 2147483647 h 375"/>
                    <a:gd name="T22" fmla="*/ 2147483647 w 446"/>
                    <a:gd name="T23" fmla="*/ 2147483647 h 375"/>
                    <a:gd name="T24" fmla="*/ 2147483647 w 446"/>
                    <a:gd name="T25" fmla="*/ 2147483647 h 375"/>
                    <a:gd name="T26" fmla="*/ 2147483647 w 446"/>
                    <a:gd name="T27" fmla="*/ 2147483647 h 375"/>
                    <a:gd name="T28" fmla="*/ 2147483647 w 446"/>
                    <a:gd name="T29" fmla="*/ 2147483647 h 375"/>
                    <a:gd name="T30" fmla="*/ 2147483647 w 446"/>
                    <a:gd name="T31" fmla="*/ 2147483647 h 375"/>
                    <a:gd name="T32" fmla="*/ 2147483647 w 446"/>
                    <a:gd name="T33" fmla="*/ 2147483647 h 375"/>
                    <a:gd name="T34" fmla="*/ 2147483647 w 446"/>
                    <a:gd name="T35" fmla="*/ 2147483647 h 375"/>
                    <a:gd name="T36" fmla="*/ 2147483647 w 446"/>
                    <a:gd name="T37" fmla="*/ 2147483647 h 375"/>
                    <a:gd name="T38" fmla="*/ 2147483647 w 446"/>
                    <a:gd name="T39" fmla="*/ 2147483647 h 375"/>
                    <a:gd name="T40" fmla="*/ 2147483647 w 446"/>
                    <a:gd name="T41" fmla="*/ 2147483647 h 375"/>
                    <a:gd name="T42" fmla="*/ 2147483647 w 446"/>
                    <a:gd name="T43" fmla="*/ 2147483647 h 375"/>
                    <a:gd name="T44" fmla="*/ 2147483647 w 446"/>
                    <a:gd name="T45" fmla="*/ 2147483647 h 375"/>
                    <a:gd name="T46" fmla="*/ 2147483647 w 446"/>
                    <a:gd name="T47" fmla="*/ 2147483647 h 375"/>
                    <a:gd name="T48" fmla="*/ 2147483647 w 446"/>
                    <a:gd name="T49" fmla="*/ 2147483647 h 375"/>
                    <a:gd name="T50" fmla="*/ 2147483647 w 446"/>
                    <a:gd name="T51" fmla="*/ 2147483647 h 375"/>
                    <a:gd name="T52" fmla="*/ 2147483647 w 446"/>
                    <a:gd name="T53" fmla="*/ 2147483647 h 375"/>
                    <a:gd name="T54" fmla="*/ 2147483647 w 446"/>
                    <a:gd name="T55" fmla="*/ 2147483647 h 375"/>
                    <a:gd name="T56" fmla="*/ 2147483647 w 446"/>
                    <a:gd name="T57" fmla="*/ 2147483647 h 375"/>
                    <a:gd name="T58" fmla="*/ 2147483647 w 446"/>
                    <a:gd name="T59" fmla="*/ 2147483647 h 375"/>
                    <a:gd name="T60" fmla="*/ 2147483647 w 446"/>
                    <a:gd name="T61" fmla="*/ 2147483647 h 375"/>
                    <a:gd name="T62" fmla="*/ 2147483647 w 446"/>
                    <a:gd name="T63" fmla="*/ 2147483647 h 375"/>
                    <a:gd name="T64" fmla="*/ 2147483647 w 446"/>
                    <a:gd name="T65" fmla="*/ 2147483647 h 375"/>
                    <a:gd name="T66" fmla="*/ 2147483647 w 446"/>
                    <a:gd name="T67" fmla="*/ 2147483647 h 375"/>
                    <a:gd name="T68" fmla="*/ 2147483647 w 446"/>
                    <a:gd name="T69" fmla="*/ 2147483647 h 375"/>
                    <a:gd name="T70" fmla="*/ 2147483647 w 446"/>
                    <a:gd name="T71" fmla="*/ 2147483647 h 375"/>
                    <a:gd name="T72" fmla="*/ 2147483647 w 446"/>
                    <a:gd name="T73" fmla="*/ 2147483647 h 375"/>
                    <a:gd name="T74" fmla="*/ 2147483647 w 446"/>
                    <a:gd name="T75" fmla="*/ 2147483647 h 375"/>
                    <a:gd name="T76" fmla="*/ 2147483647 w 446"/>
                    <a:gd name="T77" fmla="*/ 2147483647 h 375"/>
                    <a:gd name="T78" fmla="*/ 2147483647 w 446"/>
                    <a:gd name="T79" fmla="*/ 214748364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0" name="Freeform 47"/>
                <p:cNvSpPr>
                  <a:spLocks/>
                </p:cNvSpPr>
                <p:nvPr/>
              </p:nvSpPr>
              <p:spPr bwMode="auto">
                <a:xfrm>
                  <a:off x="5270521" y="1414435"/>
                  <a:ext cx="171293" cy="113776"/>
                </a:xfrm>
                <a:custGeom>
                  <a:avLst/>
                  <a:gdLst>
                    <a:gd name="T0" fmla="*/ 2147483647 w 470"/>
                    <a:gd name="T1" fmla="*/ 0 h 320"/>
                    <a:gd name="T2" fmla="*/ 2147483647 w 470"/>
                    <a:gd name="T3" fmla="*/ 2147483647 h 320"/>
                    <a:gd name="T4" fmla="*/ 2147483647 w 470"/>
                    <a:gd name="T5" fmla="*/ 2147483647 h 320"/>
                    <a:gd name="T6" fmla="*/ 0 w 470"/>
                    <a:gd name="T7" fmla="*/ 2147483647 h 320"/>
                    <a:gd name="T8" fmla="*/ 2147483647 w 470"/>
                    <a:gd name="T9" fmla="*/ 2147483647 h 320"/>
                    <a:gd name="T10" fmla="*/ 2147483647 w 470"/>
                    <a:gd name="T11" fmla="*/ 2147483647 h 320"/>
                    <a:gd name="T12" fmla="*/ 2147483647 w 470"/>
                    <a:gd name="T13" fmla="*/ 2147483647 h 320"/>
                    <a:gd name="T14" fmla="*/ 2147483647 w 470"/>
                    <a:gd name="T15" fmla="*/ 2147483647 h 320"/>
                    <a:gd name="T16" fmla="*/ 2147483647 w 470"/>
                    <a:gd name="T17" fmla="*/ 2147483647 h 320"/>
                    <a:gd name="T18" fmla="*/ 2147483647 w 470"/>
                    <a:gd name="T19" fmla="*/ 2147483647 h 320"/>
                    <a:gd name="T20" fmla="*/ 2147483647 w 470"/>
                    <a:gd name="T21" fmla="*/ 2147483647 h 320"/>
                    <a:gd name="T22" fmla="*/ 2147483647 w 470"/>
                    <a:gd name="T23" fmla="*/ 2147483647 h 320"/>
                    <a:gd name="T24" fmla="*/ 2147483647 w 470"/>
                    <a:gd name="T25" fmla="*/ 2147483647 h 320"/>
                    <a:gd name="T26" fmla="*/ 2147483647 w 470"/>
                    <a:gd name="T27" fmla="*/ 2147483647 h 320"/>
                    <a:gd name="T28" fmla="*/ 2147483647 w 470"/>
                    <a:gd name="T29" fmla="*/ 2147483647 h 320"/>
                    <a:gd name="T30" fmla="*/ 2147483647 w 470"/>
                    <a:gd name="T31" fmla="*/ 2147483647 h 320"/>
                    <a:gd name="T32" fmla="*/ 2147483647 w 470"/>
                    <a:gd name="T33" fmla="*/ 2147483647 h 320"/>
                    <a:gd name="T34" fmla="*/ 2147483647 w 470"/>
                    <a:gd name="T35" fmla="*/ 2147483647 h 320"/>
                    <a:gd name="T36" fmla="*/ 2147483647 w 470"/>
                    <a:gd name="T37" fmla="*/ 2147483647 h 320"/>
                    <a:gd name="T38" fmla="*/ 2147483647 w 470"/>
                    <a:gd name="T39" fmla="*/ 2147483647 h 320"/>
                    <a:gd name="T40" fmla="*/ 2147483647 w 470"/>
                    <a:gd name="T41" fmla="*/ 2147483647 h 320"/>
                    <a:gd name="T42" fmla="*/ 2147483647 w 470"/>
                    <a:gd name="T43" fmla="*/ 2147483647 h 320"/>
                    <a:gd name="T44" fmla="*/ 2147483647 w 470"/>
                    <a:gd name="T45" fmla="*/ 2147483647 h 320"/>
                    <a:gd name="T46" fmla="*/ 2147483647 w 470"/>
                    <a:gd name="T47" fmla="*/ 2147483647 h 320"/>
                    <a:gd name="T48" fmla="*/ 2147483647 w 470"/>
                    <a:gd name="T49" fmla="*/ 2147483647 h 320"/>
                    <a:gd name="T50" fmla="*/ 2147483647 w 470"/>
                    <a:gd name="T51" fmla="*/ 2147483647 h 320"/>
                    <a:gd name="T52" fmla="*/ 2147483647 w 470"/>
                    <a:gd name="T53" fmla="*/ 2147483647 h 320"/>
                    <a:gd name="T54" fmla="*/ 2147483647 w 470"/>
                    <a:gd name="T55" fmla="*/ 2147483647 h 320"/>
                    <a:gd name="T56" fmla="*/ 2147483647 w 470"/>
                    <a:gd name="T57" fmla="*/ 2147483647 h 320"/>
                    <a:gd name="T58" fmla="*/ 2147483647 w 470"/>
                    <a:gd name="T59" fmla="*/ 2147483647 h 320"/>
                    <a:gd name="T60" fmla="*/ 2147483647 w 470"/>
                    <a:gd name="T61" fmla="*/ 2147483647 h 320"/>
                    <a:gd name="T62" fmla="*/ 2147483647 w 470"/>
                    <a:gd name="T63" fmla="*/ 2147483647 h 320"/>
                    <a:gd name="T64" fmla="*/ 2147483647 w 470"/>
                    <a:gd name="T65" fmla="*/ 2147483647 h 320"/>
                    <a:gd name="T66" fmla="*/ 2147483647 w 470"/>
                    <a:gd name="T67" fmla="*/ 2147483647 h 320"/>
                    <a:gd name="T68" fmla="*/ 2147483647 w 470"/>
                    <a:gd name="T69" fmla="*/ 2147483647 h 320"/>
                    <a:gd name="T70" fmla="*/ 2147483647 w 470"/>
                    <a:gd name="T71" fmla="*/ 2147483647 h 320"/>
                    <a:gd name="T72" fmla="*/ 2147483647 w 470"/>
                    <a:gd name="T73" fmla="*/ 2147483647 h 320"/>
                    <a:gd name="T74" fmla="*/ 2147483647 w 470"/>
                    <a:gd name="T75" fmla="*/ 2147483647 h 320"/>
                    <a:gd name="T76" fmla="*/ 2147483647 w 470"/>
                    <a:gd name="T77" fmla="*/ 2147483647 h 320"/>
                    <a:gd name="T78" fmla="*/ 2147483647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1" name="Rectangle 153"/>
                <p:cNvSpPr>
                  <a:spLocks noChangeArrowheads="1"/>
                </p:cNvSpPr>
                <p:nvPr/>
              </p:nvSpPr>
              <p:spPr bwMode="auto">
                <a:xfrm flipH="1">
                  <a:off x="5125529" y="971607"/>
                  <a:ext cx="248929" cy="2462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>
                      <a:solidFill>
                        <a:schemeClr val="bg2"/>
                      </a:solidFill>
                    </a:rPr>
                    <a:t>2</a:t>
                  </a:r>
                  <a:endParaRPr lang="en-CA" altLang="en-US" sz="1000">
                    <a:solidFill>
                      <a:schemeClr val="bg2"/>
                    </a:solidFill>
                  </a:endParaRPr>
                </a:p>
              </p:txBody>
            </p:sp>
          </p:grpSp>
        </p:grpSp>
        <p:grpSp>
          <p:nvGrpSpPr>
            <p:cNvPr id="53325" name="Group 470"/>
            <p:cNvGrpSpPr>
              <a:grpSpLocks/>
            </p:cNvGrpSpPr>
            <p:nvPr/>
          </p:nvGrpSpPr>
          <p:grpSpPr bwMode="auto">
            <a:xfrm>
              <a:off x="6508810" y="1901298"/>
              <a:ext cx="446966" cy="1524000"/>
              <a:chOff x="8096435" y="1905000"/>
              <a:chExt cx="446966" cy="1524000"/>
            </a:xfrm>
          </p:grpSpPr>
          <p:sp>
            <p:nvSpPr>
              <p:cNvPr id="53326" name="Freeform 471"/>
              <p:cNvSpPr>
                <a:spLocks/>
              </p:cNvSpPr>
              <p:nvPr/>
            </p:nvSpPr>
            <p:spPr bwMode="auto">
              <a:xfrm>
                <a:off x="8096435" y="2059619"/>
                <a:ext cx="282606" cy="1145220"/>
              </a:xfrm>
              <a:custGeom>
                <a:avLst/>
                <a:gdLst>
                  <a:gd name="T0" fmla="*/ 0 w 282606"/>
                  <a:gd name="T1" fmla="*/ 0 h 1145220"/>
                  <a:gd name="T2" fmla="*/ 275208 w 282606"/>
                  <a:gd name="T3" fmla="*/ 585927 h 1145220"/>
                  <a:gd name="T4" fmla="*/ 44388 w 282606"/>
                  <a:gd name="T5" fmla="*/ 1145220 h 1145220"/>
                  <a:gd name="T6" fmla="*/ 0 60000 65536"/>
                  <a:gd name="T7" fmla="*/ 0 60000 65536"/>
                  <a:gd name="T8" fmla="*/ 0 60000 65536"/>
                  <a:gd name="T9" fmla="*/ 0 w 282606"/>
                  <a:gd name="T10" fmla="*/ 0 h 1145220"/>
                  <a:gd name="T11" fmla="*/ 282606 w 282606"/>
                  <a:gd name="T12" fmla="*/ 1145220 h 11452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2606" h="1145220">
                    <a:moveTo>
                      <a:pt x="0" y="0"/>
                    </a:moveTo>
                    <a:cubicBezTo>
                      <a:pt x="133905" y="197528"/>
                      <a:pt x="267810" y="395057"/>
                      <a:pt x="275208" y="585927"/>
                    </a:cubicBezTo>
                    <a:cubicBezTo>
                      <a:pt x="282606" y="776797"/>
                      <a:pt x="163497" y="961008"/>
                      <a:pt x="44388" y="114522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3" name="Freeform 472"/>
              <p:cNvSpPr/>
              <p:nvPr/>
            </p:nvSpPr>
            <p:spPr bwMode="auto">
              <a:xfrm>
                <a:off x="8153278" y="1905527"/>
                <a:ext cx="390470" cy="15239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tx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74" name="Freeform 473"/>
              <p:cNvSpPr/>
              <p:nvPr/>
            </p:nvSpPr>
            <p:spPr bwMode="auto">
              <a:xfrm>
                <a:off x="8153278" y="2013477"/>
                <a:ext cx="304757" cy="1295399"/>
              </a:xfrm>
              <a:custGeom>
                <a:avLst/>
                <a:gdLst>
                  <a:gd name="connsiteX0" fmla="*/ 0 w 282606"/>
                  <a:gd name="connsiteY0" fmla="*/ 0 h 1145220"/>
                  <a:gd name="connsiteX1" fmla="*/ 275208 w 282606"/>
                  <a:gd name="connsiteY1" fmla="*/ 585927 h 1145220"/>
                  <a:gd name="connsiteX2" fmla="*/ 44388 w 282606"/>
                  <a:gd name="connsiteY2" fmla="*/ 1145220 h 1145220"/>
                  <a:gd name="connsiteX0" fmla="*/ 144262 w 443267"/>
                  <a:gd name="connsiteY0" fmla="*/ 171634 h 1316854"/>
                  <a:gd name="connsiteX1" fmla="*/ 45868 w 443267"/>
                  <a:gd name="connsiteY1" fmla="*/ 97654 h 1316854"/>
                  <a:gd name="connsiteX2" fmla="*/ 419470 w 443267"/>
                  <a:gd name="connsiteY2" fmla="*/ 757561 h 1316854"/>
                  <a:gd name="connsiteX3" fmla="*/ 188650 w 443267"/>
                  <a:gd name="connsiteY3" fmla="*/ 1316854 h 1316854"/>
                  <a:gd name="connsiteX0" fmla="*/ 144262 w 419470"/>
                  <a:gd name="connsiteY0" fmla="*/ 171634 h 1545454"/>
                  <a:gd name="connsiteX1" fmla="*/ 45868 w 419470"/>
                  <a:gd name="connsiteY1" fmla="*/ 97654 h 1545454"/>
                  <a:gd name="connsiteX2" fmla="*/ 419470 w 419470"/>
                  <a:gd name="connsiteY2" fmla="*/ 757561 h 1545454"/>
                  <a:gd name="connsiteX3" fmla="*/ 45868 w 419470"/>
                  <a:gd name="connsiteY3" fmla="*/ 1545454 h 1545454"/>
                  <a:gd name="connsiteX0" fmla="*/ 98394 w 390001"/>
                  <a:gd name="connsiteY0" fmla="*/ 0 h 1373820"/>
                  <a:gd name="connsiteX1" fmla="*/ 373602 w 390001"/>
                  <a:gd name="connsiteY1" fmla="*/ 585927 h 1373820"/>
                  <a:gd name="connsiteX2" fmla="*/ 0 w 390001"/>
                  <a:gd name="connsiteY2" fmla="*/ 1373820 h 1373820"/>
                  <a:gd name="connsiteX0" fmla="*/ 0 w 390001"/>
                  <a:gd name="connsiteY0" fmla="*/ 0 h 1524000"/>
                  <a:gd name="connsiteX1" fmla="*/ 373602 w 390001"/>
                  <a:gd name="connsiteY1" fmla="*/ 736107 h 1524000"/>
                  <a:gd name="connsiteX2" fmla="*/ 0 w 390001"/>
                  <a:gd name="connsiteY2" fmla="*/ 1524000 h 152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001" h="1524000">
                    <a:moveTo>
                      <a:pt x="0" y="0"/>
                    </a:moveTo>
                    <a:cubicBezTo>
                      <a:pt x="57335" y="122068"/>
                      <a:pt x="390001" y="507137"/>
                      <a:pt x="373602" y="736107"/>
                    </a:cubicBezTo>
                    <a:cubicBezTo>
                      <a:pt x="373602" y="977407"/>
                      <a:pt x="119109" y="1339788"/>
                      <a:pt x="0" y="1524000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CA"/>
              </a:p>
            </p:txBody>
          </p:sp>
        </p:grpSp>
      </p:grpSp>
      <p:sp>
        <p:nvSpPr>
          <p:cNvPr id="477" name="AutoShape 23"/>
          <p:cNvSpPr>
            <a:spLocks noChangeArrowheads="1"/>
          </p:cNvSpPr>
          <p:nvPr/>
        </p:nvSpPr>
        <p:spPr bwMode="auto">
          <a:xfrm>
            <a:off x="4114800" y="5980113"/>
            <a:ext cx="2576513" cy="954087"/>
          </a:xfrm>
          <a:prstGeom prst="wedgeRoundRectCallout">
            <a:avLst>
              <a:gd name="adj1" fmla="val -17014"/>
              <a:gd name="adj2" fmla="val -349546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No, I don’t know</a:t>
            </a:r>
            <a:br>
              <a:rPr lang="en-US" altLang="en-US" sz="2800"/>
            </a:br>
            <a:r>
              <a:rPr lang="en-US" altLang="en-US" sz="2800"/>
              <a:t>and never will.</a:t>
            </a:r>
          </a:p>
        </p:txBody>
      </p:sp>
      <p:sp>
        <p:nvSpPr>
          <p:cNvPr id="479" name="AutoShape 48"/>
          <p:cNvSpPr>
            <a:spLocks noChangeArrowheads="1"/>
          </p:cNvSpPr>
          <p:nvPr/>
        </p:nvSpPr>
        <p:spPr bwMode="auto">
          <a:xfrm>
            <a:off x="1293813" y="5562600"/>
            <a:ext cx="5868987" cy="460375"/>
          </a:xfrm>
          <a:prstGeom prst="wedgeRoundRectCallout">
            <a:avLst>
              <a:gd name="adj1" fmla="val -55796"/>
              <a:gd name="adj2" fmla="val -45561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53316" name="Group 198"/>
          <p:cNvGrpSpPr>
            <a:grpSpLocks/>
          </p:cNvGrpSpPr>
          <p:nvPr/>
        </p:nvGrpSpPr>
        <p:grpSpPr bwMode="auto">
          <a:xfrm>
            <a:off x="7086600" y="1084263"/>
            <a:ext cx="1093788" cy="1541462"/>
            <a:chOff x="7086600" y="1084556"/>
            <a:chExt cx="1093434" cy="1541756"/>
          </a:xfrm>
        </p:grpSpPr>
        <p:cxnSp>
          <p:nvCxnSpPr>
            <p:cNvPr id="53321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322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3317" name="Group 198"/>
          <p:cNvGrpSpPr>
            <a:grpSpLocks/>
          </p:cNvGrpSpPr>
          <p:nvPr/>
        </p:nvGrpSpPr>
        <p:grpSpPr bwMode="auto">
          <a:xfrm>
            <a:off x="5562600" y="1076325"/>
            <a:ext cx="1093788" cy="1541463"/>
            <a:chOff x="7086600" y="1084556"/>
            <a:chExt cx="1093434" cy="1541756"/>
          </a:xfrm>
        </p:grpSpPr>
        <p:cxnSp>
          <p:nvCxnSpPr>
            <p:cNvPr id="53319" name="Straight Connector 196"/>
            <p:cNvCxnSpPr>
              <a:cxnSpLocks noChangeShapeType="1"/>
            </p:cNvCxnSpPr>
            <p:nvPr/>
          </p:nvCxnSpPr>
          <p:spPr bwMode="auto">
            <a:xfrm rot="16200000" flipH="1">
              <a:off x="6884634" y="1313156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320" name="Straight Connector 197"/>
            <p:cNvCxnSpPr>
              <a:cxnSpLocks noChangeShapeType="1"/>
            </p:cNvCxnSpPr>
            <p:nvPr/>
          </p:nvCxnSpPr>
          <p:spPr bwMode="auto">
            <a:xfrm rot="5400000">
              <a:off x="6858000" y="1330912"/>
              <a:ext cx="1524000" cy="1066800"/>
            </a:xfrm>
            <a:prstGeom prst="lin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0" name="Rectangle 279"/>
          <p:cNvSpPr>
            <a:spLocks noChangeArrowheads="1"/>
          </p:cNvSpPr>
          <p:nvPr/>
        </p:nvSpPr>
        <p:spPr bwMode="auto">
          <a:xfrm>
            <a:off x="2362200" y="4038600"/>
            <a:ext cx="6400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If this were the actual universe,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then boy</a:t>
            </a:r>
            <a:r>
              <a:rPr lang="en-US" altLang="en-US" sz="2800" baseline="-25000"/>
              <a:t>2</a:t>
            </a:r>
            <a:r>
              <a:rPr lang="en-US" altLang="en-US" sz="2800"/>
              <a:t> does </a:t>
            </a:r>
            <a:r>
              <a:rPr lang="en-US" altLang="en-US" sz="2800">
                <a:solidFill>
                  <a:srgbClr val="FF0000"/>
                </a:solidFill>
              </a:rPr>
              <a:t>not</a:t>
            </a:r>
            <a:r>
              <a:rPr lang="en-US" altLang="en-US" sz="2800"/>
              <a:t> learn that he has mud. </a:t>
            </a:r>
            <a:endParaRPr lang="en-CA" altLang="en-US" sz="2800" i="1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" grpId="0" animBg="1"/>
      <p:bldP spid="479" grpId="0" animBg="1"/>
      <p:bldP spid="280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 descr="https://fbcdn-sphotos-g-a.akamaihd.net/hphotos-ak-xfa1/v/t1.0-9/s851x315/11074363_983395611695415_1433084490996968987_n.jpg?oh=e27b504d19ea942413de452d7c8bac9d&amp;oe=55DFD18D&amp;__gda__=1440500319_a9968f117fbf9165939bc53dcc18934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914400"/>
            <a:ext cx="7610475" cy="468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 descr="http://cdn.bgr.com/2015/04/math-problem-singapore-cheryls-birthday.jpg?w=6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0"/>
            <a:ext cx="5943600" cy="621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C:\Users\home\Documents\445-three-logicians-walk-into-a-bar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52400"/>
            <a:ext cx="7839075" cy="655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57347" name="Group 49"/>
          <p:cNvGrpSpPr>
            <a:grpSpLocks/>
          </p:cNvGrpSpPr>
          <p:nvPr/>
        </p:nvGrpSpPr>
        <p:grpSpPr bwMode="auto">
          <a:xfrm flipH="1">
            <a:off x="304800" y="3141663"/>
            <a:ext cx="852488" cy="2136775"/>
            <a:chOff x="2308" y="1513"/>
            <a:chExt cx="1162" cy="2570"/>
          </a:xfrm>
        </p:grpSpPr>
        <p:grpSp>
          <p:nvGrpSpPr>
            <p:cNvPr id="57349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7357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8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9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0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1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2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350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7353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7354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7355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57356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79" name="AutoShape 48"/>
          <p:cNvSpPr>
            <a:spLocks noChangeArrowheads="1"/>
          </p:cNvSpPr>
          <p:nvPr/>
        </p:nvSpPr>
        <p:spPr bwMode="auto">
          <a:xfrm>
            <a:off x="2665413" y="3200400"/>
            <a:ext cx="1830387" cy="954088"/>
          </a:xfrm>
          <a:prstGeom prst="wedgeRoundRectCallout">
            <a:avLst>
              <a:gd name="adj1" fmla="val -145037"/>
              <a:gd name="adj2" fmla="val -10542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Lots of fun!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End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7276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7279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7281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728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9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9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9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9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9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8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8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8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728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84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85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7280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7277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1" name="AutoShape 48"/>
          <p:cNvSpPr>
            <a:spLocks noChangeArrowheads="1"/>
          </p:cNvSpPr>
          <p:nvPr/>
        </p:nvSpPr>
        <p:spPr bwMode="auto">
          <a:xfrm>
            <a:off x="1828800" y="1201738"/>
            <a:ext cx="4802188" cy="922337"/>
          </a:xfrm>
          <a:prstGeom prst="wedgeRoundRectCallout">
            <a:avLst>
              <a:gd name="adj1" fmla="val -68213"/>
              <a:gd name="adj2" fmla="val 2153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sp>
        <p:nvSpPr>
          <p:cNvPr id="7172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7173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7253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725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7258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726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7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7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7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7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7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5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6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6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726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6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6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725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725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4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7175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7239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247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40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1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2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7243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7244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7245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7246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7176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7216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7219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7221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722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3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3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3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3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3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22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2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2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7223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24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25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7220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7217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8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77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7193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7196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7198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720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1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1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1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1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1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19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0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0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720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0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720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719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719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8" name="Freeform 43"/>
          <p:cNvSpPr>
            <a:spLocks/>
          </p:cNvSpPr>
          <p:nvPr/>
        </p:nvSpPr>
        <p:spPr bwMode="auto">
          <a:xfrm>
            <a:off x="8193088" y="36131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179" name="Rectangle 142"/>
          <p:cNvSpPr>
            <a:spLocks noChangeArrowheads="1"/>
          </p:cNvSpPr>
          <p:nvPr/>
        </p:nvSpPr>
        <p:spPr bwMode="auto">
          <a:xfrm>
            <a:off x="1165225" y="623888"/>
            <a:ext cx="4168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Man arrives and announces,</a:t>
            </a:r>
          </a:p>
        </p:txBody>
      </p:sp>
      <p:sp>
        <p:nvSpPr>
          <p:cNvPr id="30864" name="AutoShape 48"/>
          <p:cNvSpPr>
            <a:spLocks noChangeArrowheads="1"/>
          </p:cNvSpPr>
          <p:nvPr/>
        </p:nvSpPr>
        <p:spPr bwMode="auto">
          <a:xfrm>
            <a:off x="1293813" y="2359025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grpSp>
        <p:nvGrpSpPr>
          <p:cNvPr id="6275" name="Group 156"/>
          <p:cNvGrpSpPr>
            <a:grpSpLocks/>
          </p:cNvGrpSpPr>
          <p:nvPr/>
        </p:nvGrpSpPr>
        <p:grpSpPr bwMode="auto">
          <a:xfrm>
            <a:off x="2644775" y="2895600"/>
            <a:ext cx="3756025" cy="519113"/>
            <a:chOff x="1666" y="1824"/>
            <a:chExt cx="2366" cy="327"/>
          </a:xfrm>
        </p:grpSpPr>
        <p:sp>
          <p:nvSpPr>
            <p:cNvPr id="7191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7192" name="Rectangle 145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sp>
        <p:nvSpPr>
          <p:cNvPr id="30867" name="AutoShape 48"/>
          <p:cNvSpPr>
            <a:spLocks noChangeArrowheads="1"/>
          </p:cNvSpPr>
          <p:nvPr/>
        </p:nvSpPr>
        <p:spPr bwMode="auto">
          <a:xfrm>
            <a:off x="1231900" y="3541713"/>
            <a:ext cx="5868988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30871" name="AutoShape 48"/>
          <p:cNvSpPr>
            <a:spLocks noChangeArrowheads="1"/>
          </p:cNvSpPr>
          <p:nvPr/>
        </p:nvSpPr>
        <p:spPr bwMode="auto">
          <a:xfrm>
            <a:off x="1169988" y="4724400"/>
            <a:ext cx="5868987" cy="460375"/>
          </a:xfrm>
          <a:prstGeom prst="wedgeRoundRectCallout">
            <a:avLst>
              <a:gd name="adj1" fmla="val -51407"/>
              <a:gd name="adj2" fmla="val -125861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97848" name="Text Box 216"/>
          <p:cNvSpPr txBox="1">
            <a:spLocks noChangeArrowheads="1"/>
          </p:cNvSpPr>
          <p:nvPr/>
        </p:nvSpPr>
        <p:spPr bwMode="auto">
          <a:xfrm>
            <a:off x="457200" y="5791200"/>
            <a:ext cx="80105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And so on ….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 Does a boy ever know, or do they say “No” forever?</a:t>
            </a:r>
          </a:p>
        </p:txBody>
      </p:sp>
      <p:grpSp>
        <p:nvGrpSpPr>
          <p:cNvPr id="6276" name="Group 157"/>
          <p:cNvGrpSpPr>
            <a:grpSpLocks/>
          </p:cNvGrpSpPr>
          <p:nvPr/>
        </p:nvGrpSpPr>
        <p:grpSpPr bwMode="auto">
          <a:xfrm>
            <a:off x="2644775" y="4114800"/>
            <a:ext cx="3756025" cy="519113"/>
            <a:chOff x="1666" y="1824"/>
            <a:chExt cx="2366" cy="327"/>
          </a:xfrm>
        </p:grpSpPr>
        <p:sp>
          <p:nvSpPr>
            <p:cNvPr id="7189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7190" name="Rectangle 159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  <p:grpSp>
        <p:nvGrpSpPr>
          <p:cNvPr id="6277" name="Group 160"/>
          <p:cNvGrpSpPr>
            <a:grpSpLocks/>
          </p:cNvGrpSpPr>
          <p:nvPr/>
        </p:nvGrpSpPr>
        <p:grpSpPr bwMode="auto">
          <a:xfrm>
            <a:off x="2644775" y="5334000"/>
            <a:ext cx="3756025" cy="519113"/>
            <a:chOff x="1666" y="1824"/>
            <a:chExt cx="2366" cy="327"/>
          </a:xfrm>
        </p:grpSpPr>
        <p:sp>
          <p:nvSpPr>
            <p:cNvPr id="7187" name="AutoShape 23"/>
            <p:cNvSpPr>
              <a:spLocks noChangeArrowheads="1"/>
            </p:cNvSpPr>
            <p:nvPr/>
          </p:nvSpPr>
          <p:spPr bwMode="auto">
            <a:xfrm>
              <a:off x="3552" y="1824"/>
              <a:ext cx="480" cy="290"/>
            </a:xfrm>
            <a:prstGeom prst="wedgeRoundRectCallout">
              <a:avLst>
                <a:gd name="adj1" fmla="val 135833"/>
                <a:gd name="adj2" fmla="val 13792"/>
                <a:gd name="adj3" fmla="val 16667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No</a:t>
              </a:r>
            </a:p>
          </p:txBody>
        </p:sp>
        <p:sp>
          <p:nvSpPr>
            <p:cNvPr id="7188" name="Rectangle 162"/>
            <p:cNvSpPr>
              <a:spLocks noChangeArrowheads="1"/>
            </p:cNvSpPr>
            <p:nvPr/>
          </p:nvSpPr>
          <p:spPr bwMode="auto">
            <a:xfrm>
              <a:off x="1666" y="1824"/>
              <a:ext cx="183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Each boy in unison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78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78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64" grpId="0" animBg="1"/>
      <p:bldP spid="30867" grpId="0" animBg="1"/>
      <p:bldP spid="3087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8305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8308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8310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831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323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832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2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2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2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31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31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31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831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31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31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8309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8306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7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5" name="Freeform 43"/>
          <p:cNvSpPr>
            <a:spLocks/>
          </p:cNvSpPr>
          <p:nvPr/>
        </p:nvSpPr>
        <p:spPr bwMode="auto">
          <a:xfrm>
            <a:off x="8140700" y="167640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8196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8282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8285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8287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829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30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830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0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0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0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28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29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29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828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29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29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828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828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8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7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8198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8268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276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7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8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9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0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1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69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0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1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8272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8273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8274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8275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8199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8245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8248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8250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8257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8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9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0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1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263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826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6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6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6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25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25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256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825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25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25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8249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8246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7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200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8222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8225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8227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823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24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824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4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4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4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228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23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23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8229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23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823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8226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8223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4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01" name="Freeform 43"/>
          <p:cNvSpPr>
            <a:spLocks/>
          </p:cNvSpPr>
          <p:nvPr/>
        </p:nvSpPr>
        <p:spPr bwMode="auto">
          <a:xfrm>
            <a:off x="8193088" y="3613150"/>
            <a:ext cx="111125" cy="107950"/>
          </a:xfrm>
          <a:custGeom>
            <a:avLst/>
            <a:gdLst>
              <a:gd name="T0" fmla="*/ 2147483647 w 153"/>
              <a:gd name="T1" fmla="*/ 2147483647 h 182"/>
              <a:gd name="T2" fmla="*/ 2147483647 w 153"/>
              <a:gd name="T3" fmla="*/ 2147483647 h 182"/>
              <a:gd name="T4" fmla="*/ 2147483647 w 153"/>
              <a:gd name="T5" fmla="*/ 2147483647 h 182"/>
              <a:gd name="T6" fmla="*/ 2147483647 w 153"/>
              <a:gd name="T7" fmla="*/ 2147483647 h 182"/>
              <a:gd name="T8" fmla="*/ 2147483647 w 153"/>
              <a:gd name="T9" fmla="*/ 2147483647 h 182"/>
              <a:gd name="T10" fmla="*/ 2147483647 w 153"/>
              <a:gd name="T11" fmla="*/ 2147483647 h 182"/>
              <a:gd name="T12" fmla="*/ 2147483647 w 153"/>
              <a:gd name="T13" fmla="*/ 0 h 182"/>
              <a:gd name="T14" fmla="*/ 2147483647 w 153"/>
              <a:gd name="T15" fmla="*/ 2147483647 h 1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3"/>
              <a:gd name="T25" fmla="*/ 0 h 182"/>
              <a:gd name="T26" fmla="*/ 153 w 153"/>
              <a:gd name="T27" fmla="*/ 182 h 18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3" h="182">
                <a:moveTo>
                  <a:pt x="25" y="15"/>
                </a:moveTo>
                <a:cubicBezTo>
                  <a:pt x="12" y="55"/>
                  <a:pt x="0" y="84"/>
                  <a:pt x="25" y="135"/>
                </a:cubicBezTo>
                <a:cubicBezTo>
                  <a:pt x="32" y="149"/>
                  <a:pt x="55" y="140"/>
                  <a:pt x="70" y="142"/>
                </a:cubicBezTo>
                <a:cubicBezTo>
                  <a:pt x="96" y="182"/>
                  <a:pt x="90" y="156"/>
                  <a:pt x="130" y="142"/>
                </a:cubicBezTo>
                <a:cubicBezTo>
                  <a:pt x="139" y="115"/>
                  <a:pt x="143" y="87"/>
                  <a:pt x="152" y="60"/>
                </a:cubicBezTo>
                <a:cubicBezTo>
                  <a:pt x="124" y="17"/>
                  <a:pt x="153" y="51"/>
                  <a:pt x="115" y="30"/>
                </a:cubicBezTo>
                <a:cubicBezTo>
                  <a:pt x="99" y="21"/>
                  <a:pt x="70" y="0"/>
                  <a:pt x="70" y="0"/>
                </a:cubicBezTo>
                <a:cubicBezTo>
                  <a:pt x="30" y="9"/>
                  <a:pt x="42" y="0"/>
                  <a:pt x="25" y="15"/>
                </a:cubicBezTo>
                <a:close/>
              </a:path>
            </a:pathLst>
          </a:custGeom>
          <a:solidFill>
            <a:schemeClr val="accent1"/>
          </a:solidFill>
          <a:ln w="25400" cap="flat" cmpd="sng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2" name="Text Box 216"/>
          <p:cNvSpPr txBox="1">
            <a:spLocks noChangeArrowheads="1"/>
          </p:cNvSpPr>
          <p:nvPr/>
        </p:nvSpPr>
        <p:spPr bwMode="auto">
          <a:xfrm>
            <a:off x="457200" y="5791200"/>
            <a:ext cx="80105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And so on ….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 Does a boy ever know, or do they say “No” forever?</a:t>
            </a:r>
          </a:p>
        </p:txBody>
      </p:sp>
      <p:grpSp>
        <p:nvGrpSpPr>
          <p:cNvPr id="33920" name="Group 20"/>
          <p:cNvGrpSpPr>
            <a:grpSpLocks/>
          </p:cNvGrpSpPr>
          <p:nvPr/>
        </p:nvGrpSpPr>
        <p:grpSpPr bwMode="auto">
          <a:xfrm>
            <a:off x="2438400" y="3449638"/>
            <a:ext cx="1347788" cy="2341562"/>
            <a:chOff x="4560" y="1645"/>
            <a:chExt cx="849" cy="1475"/>
          </a:xfrm>
        </p:grpSpPr>
        <p:grpSp>
          <p:nvGrpSpPr>
            <p:cNvPr id="8206" name="Group 21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215" name="Freeform 22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6" name="Freeform 23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7" name="Freeform 24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8" name="Freeform 25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9" name="Freeform 26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0" name="Freeform 27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1" name="Freeform 28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07" name="Group 29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213" name="Freeform 30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4" name="Freeform 31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08" name="Group 32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209" name="Oval 33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821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821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  <p:sp>
            <p:nvSpPr>
              <p:cNvPr id="821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1"/>
              </a:p>
            </p:txBody>
          </p:sp>
        </p:grpSp>
      </p:grpSp>
      <p:sp>
        <p:nvSpPr>
          <p:cNvPr id="840746" name="AutoShape 42"/>
          <p:cNvSpPr>
            <a:spLocks noChangeArrowheads="1"/>
          </p:cNvSpPr>
          <p:nvPr/>
        </p:nvSpPr>
        <p:spPr bwMode="auto">
          <a:xfrm>
            <a:off x="2514600" y="2667000"/>
            <a:ext cx="4267200" cy="1066800"/>
          </a:xfrm>
          <a:prstGeom prst="wedgeRoundRectCallout">
            <a:avLst>
              <a:gd name="adj1" fmla="val -23435"/>
              <a:gd name="adj2" fmla="val 10744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Do you want to bet?</a:t>
            </a:r>
            <a:endParaRPr lang="en-US" altLang="en-US"/>
          </a:p>
        </p:txBody>
      </p:sp>
      <p:sp>
        <p:nvSpPr>
          <p:cNvPr id="33930" name="Rectangle 138"/>
          <p:cNvSpPr>
            <a:spLocks noChangeArrowheads="1"/>
          </p:cNvSpPr>
          <p:nvPr/>
        </p:nvSpPr>
        <p:spPr bwMode="auto">
          <a:xfrm>
            <a:off x="2622550" y="3138488"/>
            <a:ext cx="38544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When might a boy know?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40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40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0746" grpId="0" animBg="1" autoUpdateAnimBg="0"/>
      <p:bldP spid="3393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9343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934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9348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935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36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936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6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6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6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34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35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35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935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35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35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934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34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66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922338"/>
          </a:xfrm>
          <a:prstGeom prst="wedgeRoundRectCallout">
            <a:avLst>
              <a:gd name="adj1" fmla="val -68213"/>
              <a:gd name="adj2" fmla="val 41565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grpSp>
        <p:nvGrpSpPr>
          <p:cNvPr id="9220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9320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9323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932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933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33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933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32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33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33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932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32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32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932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32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21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9222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9306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314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5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6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7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07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8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9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9310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9311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9312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9313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9223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9283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9286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9288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9295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6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7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8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9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0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301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930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0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0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0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28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293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294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929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29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29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928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28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4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9260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9263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9265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927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7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278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927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266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27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27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9267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268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9269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9264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261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192" name="Group 117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9235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9237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9240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924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9249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0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1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2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3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4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9255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9256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257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258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259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9243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9247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9248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9244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924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924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9241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9238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36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5983" name="AutoShape 23"/>
          <p:cNvSpPr>
            <a:spLocks noChangeArrowheads="1"/>
          </p:cNvSpPr>
          <p:nvPr/>
        </p:nvSpPr>
        <p:spPr bwMode="auto">
          <a:xfrm>
            <a:off x="3138488" y="4665663"/>
            <a:ext cx="2576512" cy="469900"/>
          </a:xfrm>
          <a:prstGeom prst="wedgeRoundRectCallout">
            <a:avLst>
              <a:gd name="adj1" fmla="val -70764"/>
              <a:gd name="adj2" fmla="val -55620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35984" name="AutoShape 144"/>
          <p:cNvSpPr>
            <a:spLocks noChangeArrowheads="1"/>
          </p:cNvSpPr>
          <p:nvPr/>
        </p:nvSpPr>
        <p:spPr bwMode="auto">
          <a:xfrm>
            <a:off x="2286000" y="1846263"/>
            <a:ext cx="4419600" cy="2057400"/>
          </a:xfrm>
          <a:prstGeom prst="cloudCallout">
            <a:avLst>
              <a:gd name="adj1" fmla="val -65625"/>
              <a:gd name="adj2" fmla="val 1389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no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Someone 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must be 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35989" name="AutoShape 48"/>
          <p:cNvSpPr>
            <a:spLocks noChangeArrowheads="1"/>
          </p:cNvSpPr>
          <p:nvPr/>
        </p:nvSpPr>
        <p:spPr bwMode="auto">
          <a:xfrm>
            <a:off x="1293813" y="4056063"/>
            <a:ext cx="5868987" cy="460375"/>
          </a:xfrm>
          <a:prstGeom prst="wedgeRoundRectCallout">
            <a:avLst>
              <a:gd name="adj1" fmla="val -40968"/>
              <a:gd name="adj2" fmla="val -161032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35992" name="AutoShape 23"/>
          <p:cNvSpPr>
            <a:spLocks noChangeArrowheads="1"/>
          </p:cNvSpPr>
          <p:nvPr/>
        </p:nvSpPr>
        <p:spPr bwMode="auto">
          <a:xfrm>
            <a:off x="5867400" y="4648200"/>
            <a:ext cx="2057400" cy="476250"/>
          </a:xfrm>
          <a:prstGeom prst="wedgeRoundRectCallout">
            <a:avLst>
              <a:gd name="adj1" fmla="val 26194"/>
              <a:gd name="adj2" fmla="val -89954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Don’t know</a:t>
            </a:r>
          </a:p>
        </p:txBody>
      </p:sp>
      <p:sp>
        <p:nvSpPr>
          <p:cNvPr id="35993" name="AutoShape 23"/>
          <p:cNvSpPr>
            <a:spLocks noChangeArrowheads="1"/>
          </p:cNvSpPr>
          <p:nvPr/>
        </p:nvSpPr>
        <p:spPr bwMode="auto">
          <a:xfrm>
            <a:off x="4968875" y="5948363"/>
            <a:ext cx="3032125" cy="469900"/>
          </a:xfrm>
          <a:prstGeom prst="wedgeRoundRectCallout">
            <a:avLst>
              <a:gd name="adj1" fmla="val 56597"/>
              <a:gd name="adj2" fmla="val -146620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no mud</a:t>
            </a:r>
          </a:p>
        </p:txBody>
      </p:sp>
      <p:sp>
        <p:nvSpPr>
          <p:cNvPr id="35994" name="AutoShape 48"/>
          <p:cNvSpPr>
            <a:spLocks noChangeArrowheads="1"/>
          </p:cNvSpPr>
          <p:nvPr/>
        </p:nvSpPr>
        <p:spPr bwMode="auto">
          <a:xfrm>
            <a:off x="1446213" y="5351463"/>
            <a:ext cx="5868987" cy="460375"/>
          </a:xfrm>
          <a:prstGeom prst="wedgeRoundRectCallout">
            <a:avLst>
              <a:gd name="adj1" fmla="val -40968"/>
              <a:gd name="adj2" fmla="val -161032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35995" name="Rectangle 155"/>
          <p:cNvSpPr>
            <a:spLocks noChangeArrowheads="1"/>
          </p:cNvSpPr>
          <p:nvPr/>
        </p:nvSpPr>
        <p:spPr bwMode="auto">
          <a:xfrm>
            <a:off x="6978650" y="76200"/>
            <a:ext cx="22415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# of boys </a:t>
            </a:r>
            <a:br>
              <a:rPr lang="en-US" altLang="en-US" sz="2800"/>
            </a:br>
            <a:r>
              <a:rPr lang="en-US" altLang="en-US" sz="2800"/>
              <a:t>with mud =1</a:t>
            </a:r>
          </a:p>
        </p:txBody>
      </p:sp>
      <p:sp>
        <p:nvSpPr>
          <p:cNvPr id="35996" name="AutoShape 156"/>
          <p:cNvSpPr>
            <a:spLocks noChangeArrowheads="1"/>
          </p:cNvSpPr>
          <p:nvPr/>
        </p:nvSpPr>
        <p:spPr bwMode="auto">
          <a:xfrm>
            <a:off x="1106488" y="1881188"/>
            <a:ext cx="1524000" cy="533400"/>
          </a:xfrm>
          <a:prstGeom prst="cloudCallout">
            <a:avLst>
              <a:gd name="adj1" fmla="val -36921"/>
              <a:gd name="adj2" fmla="val 105852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1 </a:t>
            </a:r>
          </a:p>
        </p:txBody>
      </p:sp>
      <p:sp>
        <p:nvSpPr>
          <p:cNvPr id="9234" name="Rectangle 149"/>
          <p:cNvSpPr>
            <a:spLocks noChangeArrowheads="1"/>
          </p:cNvSpPr>
          <p:nvPr/>
        </p:nvSpPr>
        <p:spPr bwMode="auto">
          <a:xfrm>
            <a:off x="1006475" y="318135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5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5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5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5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5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5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66" grpId="0" animBg="1"/>
      <p:bldP spid="35983" grpId="0" animBg="1"/>
      <p:bldP spid="35984" grpId="0" animBg="1"/>
      <p:bldP spid="35992" grpId="0" animBg="1"/>
      <p:bldP spid="35993" grpId="0" animBg="1"/>
      <p:bldP spid="35995" grpId="0"/>
      <p:bldP spid="3599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24"/>
          <p:cNvGrpSpPr>
            <a:grpSpLocks/>
          </p:cNvGrpSpPr>
          <p:nvPr/>
        </p:nvGrpSpPr>
        <p:grpSpPr bwMode="auto">
          <a:xfrm flipH="1">
            <a:off x="7635875" y="1660525"/>
            <a:ext cx="898525" cy="1920875"/>
            <a:chOff x="864" y="465"/>
            <a:chExt cx="1046" cy="2358"/>
          </a:xfrm>
        </p:grpSpPr>
        <p:grpSp>
          <p:nvGrpSpPr>
            <p:cNvPr id="10367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0370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0372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037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38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038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8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8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8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037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37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37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037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37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37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037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036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3" name="AutoShape 48"/>
          <p:cNvSpPr>
            <a:spLocks noChangeArrowheads="1"/>
          </p:cNvSpPr>
          <p:nvPr/>
        </p:nvSpPr>
        <p:spPr bwMode="auto">
          <a:xfrm>
            <a:off x="1828800" y="838200"/>
            <a:ext cx="4802188" cy="922338"/>
          </a:xfrm>
          <a:prstGeom prst="wedgeRoundRectCallout">
            <a:avLst>
              <a:gd name="adj1" fmla="val -66398"/>
              <a:gd name="adj2" fmla="val 38810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Some of you have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mud on your foreheads</a:t>
            </a:r>
          </a:p>
        </p:txBody>
      </p:sp>
      <p:grpSp>
        <p:nvGrpSpPr>
          <p:cNvPr id="10244" name="Group 24"/>
          <p:cNvGrpSpPr>
            <a:grpSpLocks/>
          </p:cNvGrpSpPr>
          <p:nvPr/>
        </p:nvGrpSpPr>
        <p:grpSpPr bwMode="auto">
          <a:xfrm flipH="1">
            <a:off x="8093075" y="2117725"/>
            <a:ext cx="898525" cy="1920875"/>
            <a:chOff x="864" y="465"/>
            <a:chExt cx="1046" cy="2358"/>
          </a:xfrm>
        </p:grpSpPr>
        <p:grpSp>
          <p:nvGrpSpPr>
            <p:cNvPr id="10344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0347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0349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035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36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036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6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6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6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035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35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35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035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35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35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0348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0345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tx2"/>
                </a:solidFill>
              </a:rPr>
              <a:t>Knowing Mud</a:t>
            </a:r>
          </a:p>
        </p:txBody>
      </p:sp>
      <p:grpSp>
        <p:nvGrpSpPr>
          <p:cNvPr id="10246" name="Group 49"/>
          <p:cNvGrpSpPr>
            <a:grpSpLocks/>
          </p:cNvGrpSpPr>
          <p:nvPr/>
        </p:nvGrpSpPr>
        <p:grpSpPr bwMode="auto">
          <a:xfrm flipH="1">
            <a:off x="304800" y="1219200"/>
            <a:ext cx="852488" cy="2136775"/>
            <a:chOff x="2308" y="1513"/>
            <a:chExt cx="1162" cy="2570"/>
          </a:xfrm>
        </p:grpSpPr>
        <p:grpSp>
          <p:nvGrpSpPr>
            <p:cNvPr id="10330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338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31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0334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0335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0336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rot="10800000" vert="eaVert"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0337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0247" name="Group 24"/>
          <p:cNvGrpSpPr>
            <a:grpSpLocks/>
          </p:cNvGrpSpPr>
          <p:nvPr/>
        </p:nvGrpSpPr>
        <p:grpSpPr bwMode="auto">
          <a:xfrm flipH="1">
            <a:off x="7178675" y="2498725"/>
            <a:ext cx="898525" cy="1920875"/>
            <a:chOff x="864" y="465"/>
            <a:chExt cx="1046" cy="2358"/>
          </a:xfrm>
        </p:grpSpPr>
        <p:grpSp>
          <p:nvGrpSpPr>
            <p:cNvPr id="10307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0310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0312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0319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325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032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2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2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2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0313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317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31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031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31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31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031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030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8" name="Group 24"/>
          <p:cNvGrpSpPr>
            <a:grpSpLocks/>
          </p:cNvGrpSpPr>
          <p:nvPr/>
        </p:nvGrpSpPr>
        <p:grpSpPr bwMode="auto">
          <a:xfrm flipH="1">
            <a:off x="7696200" y="3565525"/>
            <a:ext cx="898525" cy="1920875"/>
            <a:chOff x="864" y="465"/>
            <a:chExt cx="1046" cy="2358"/>
          </a:xfrm>
        </p:grpSpPr>
        <p:grpSp>
          <p:nvGrpSpPr>
            <p:cNvPr id="10284" name="Group 25"/>
            <p:cNvGrpSpPr>
              <a:grpSpLocks/>
            </p:cNvGrpSpPr>
            <p:nvPr/>
          </p:nvGrpSpPr>
          <p:grpSpPr bwMode="auto">
            <a:xfrm>
              <a:off x="866" y="467"/>
              <a:ext cx="1009" cy="2321"/>
              <a:chOff x="589" y="530"/>
              <a:chExt cx="1009" cy="2321"/>
            </a:xfrm>
          </p:grpSpPr>
          <p:grpSp>
            <p:nvGrpSpPr>
              <p:cNvPr id="10287" name="Group 26"/>
              <p:cNvGrpSpPr>
                <a:grpSpLocks/>
              </p:cNvGrpSpPr>
              <p:nvPr/>
            </p:nvGrpSpPr>
            <p:grpSpPr bwMode="auto">
              <a:xfrm>
                <a:off x="589" y="530"/>
                <a:ext cx="1009" cy="2321"/>
                <a:chOff x="589" y="530"/>
                <a:chExt cx="1009" cy="2321"/>
              </a:xfrm>
            </p:grpSpPr>
            <p:grpSp>
              <p:nvGrpSpPr>
                <p:cNvPr id="10289" name="Group 27"/>
                <p:cNvGrpSpPr>
                  <a:grpSpLocks/>
                </p:cNvGrpSpPr>
                <p:nvPr/>
              </p:nvGrpSpPr>
              <p:grpSpPr bwMode="auto">
                <a:xfrm>
                  <a:off x="589" y="530"/>
                  <a:ext cx="1009" cy="2321"/>
                  <a:chOff x="1151" y="1104"/>
                  <a:chExt cx="686" cy="1741"/>
                </a:xfrm>
              </p:grpSpPr>
              <p:sp>
                <p:nvSpPr>
                  <p:cNvPr id="1029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30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030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0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0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0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0290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29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295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  <p:grpSp>
              <p:nvGrpSpPr>
                <p:cNvPr id="10291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029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  <p:sp>
                <p:nvSpPr>
                  <p:cNvPr id="1029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vert="eaVert" wrap="none" lIns="274320" rIns="274320" anchor="ctr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 i="1"/>
                  </a:p>
                </p:txBody>
              </p:sp>
            </p:grpSp>
          </p:grpSp>
          <p:sp>
            <p:nvSpPr>
              <p:cNvPr id="10288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0285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9" name="Group 116"/>
          <p:cNvGrpSpPr>
            <a:grpSpLocks/>
          </p:cNvGrpSpPr>
          <p:nvPr/>
        </p:nvGrpSpPr>
        <p:grpSpPr bwMode="auto">
          <a:xfrm>
            <a:off x="777875" y="2651125"/>
            <a:ext cx="898525" cy="1920875"/>
            <a:chOff x="490" y="1670"/>
            <a:chExt cx="566" cy="1210"/>
          </a:xfrm>
        </p:grpSpPr>
        <p:grpSp>
          <p:nvGrpSpPr>
            <p:cNvPr id="10259" name="Group 24"/>
            <p:cNvGrpSpPr>
              <a:grpSpLocks/>
            </p:cNvGrpSpPr>
            <p:nvPr/>
          </p:nvGrpSpPr>
          <p:grpSpPr bwMode="auto">
            <a:xfrm>
              <a:off x="490" y="1670"/>
              <a:ext cx="566" cy="1210"/>
              <a:chOff x="864" y="465"/>
              <a:chExt cx="1046" cy="2358"/>
            </a:xfrm>
          </p:grpSpPr>
          <p:grpSp>
            <p:nvGrpSpPr>
              <p:cNvPr id="10261" name="Group 25"/>
              <p:cNvGrpSpPr>
                <a:grpSpLocks/>
              </p:cNvGrpSpPr>
              <p:nvPr/>
            </p:nvGrpSpPr>
            <p:grpSpPr bwMode="auto">
              <a:xfrm>
                <a:off x="866" y="468"/>
                <a:ext cx="1009" cy="2324"/>
                <a:chOff x="589" y="531"/>
                <a:chExt cx="1009" cy="2324"/>
              </a:xfrm>
            </p:grpSpPr>
            <p:grpSp>
              <p:nvGrpSpPr>
                <p:cNvPr id="10264" name="Group 26"/>
                <p:cNvGrpSpPr>
                  <a:grpSpLocks/>
                </p:cNvGrpSpPr>
                <p:nvPr/>
              </p:nvGrpSpPr>
              <p:grpSpPr bwMode="auto">
                <a:xfrm>
                  <a:off x="589" y="531"/>
                  <a:ext cx="1009" cy="2324"/>
                  <a:chOff x="589" y="531"/>
                  <a:chExt cx="1009" cy="2324"/>
                </a:xfrm>
              </p:grpSpPr>
              <p:grpSp>
                <p:nvGrpSpPr>
                  <p:cNvPr id="10266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589" y="531"/>
                    <a:ext cx="1009" cy="2324"/>
                    <a:chOff x="1151" y="1104"/>
                    <a:chExt cx="686" cy="1741"/>
                  </a:xfrm>
                </p:grpSpPr>
                <p:sp>
                  <p:nvSpPr>
                    <p:cNvPr id="10273" name="Freeform 28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74" name="Freeform 29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75" name="Freeform 30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76" name="Freeform 31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77" name="Freeform 32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78" name="Freeform 33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0279" name="Group 3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0280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81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82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283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0267" name="Group 3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0271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0272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  <p:grpSp>
                <p:nvGrpSpPr>
                  <p:cNvPr id="10268" name="Group 42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026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  <p:sp>
                  <p:nvSpPr>
                    <p:cNvPr id="1027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vert="eaVert" wrap="none" lIns="274320" rIns="274320" anchor="ctr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 i="1"/>
                    </a:p>
                  </p:txBody>
                </p:sp>
              </p:grpSp>
            </p:grpSp>
            <p:sp>
              <p:nvSpPr>
                <p:cNvPr id="10265" name="Oval 45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  <p:sp>
            <p:nvSpPr>
              <p:cNvPr id="10262" name="Freeform 46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3" name="Freeform 47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60" name="Freeform 43"/>
            <p:cNvSpPr>
              <a:spLocks/>
            </p:cNvSpPr>
            <p:nvPr/>
          </p:nvSpPr>
          <p:spPr bwMode="auto">
            <a:xfrm>
              <a:off x="624" y="1708"/>
              <a:ext cx="70" cy="68"/>
            </a:xfrm>
            <a:custGeom>
              <a:avLst/>
              <a:gdLst>
                <a:gd name="T0" fmla="*/ 0 w 153"/>
                <a:gd name="T1" fmla="*/ 0 h 182"/>
                <a:gd name="T2" fmla="*/ 0 w 153"/>
                <a:gd name="T3" fmla="*/ 0 h 182"/>
                <a:gd name="T4" fmla="*/ 0 w 153"/>
                <a:gd name="T5" fmla="*/ 0 h 182"/>
                <a:gd name="T6" fmla="*/ 0 w 153"/>
                <a:gd name="T7" fmla="*/ 0 h 182"/>
                <a:gd name="T8" fmla="*/ 0 w 153"/>
                <a:gd name="T9" fmla="*/ 0 h 182"/>
                <a:gd name="T10" fmla="*/ 0 w 153"/>
                <a:gd name="T11" fmla="*/ 0 h 182"/>
                <a:gd name="T12" fmla="*/ 0 w 153"/>
                <a:gd name="T13" fmla="*/ 0 h 182"/>
                <a:gd name="T14" fmla="*/ 0 w 153"/>
                <a:gd name="T15" fmla="*/ 0 h 1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"/>
                <a:gd name="T25" fmla="*/ 0 h 182"/>
                <a:gd name="T26" fmla="*/ 153 w 153"/>
                <a:gd name="T27" fmla="*/ 182 h 1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" h="182">
                  <a:moveTo>
                    <a:pt x="25" y="15"/>
                  </a:moveTo>
                  <a:cubicBezTo>
                    <a:pt x="12" y="55"/>
                    <a:pt x="0" y="84"/>
                    <a:pt x="25" y="135"/>
                  </a:cubicBezTo>
                  <a:cubicBezTo>
                    <a:pt x="32" y="149"/>
                    <a:pt x="55" y="140"/>
                    <a:pt x="70" y="142"/>
                  </a:cubicBezTo>
                  <a:cubicBezTo>
                    <a:pt x="96" y="182"/>
                    <a:pt x="90" y="156"/>
                    <a:pt x="130" y="142"/>
                  </a:cubicBezTo>
                  <a:cubicBezTo>
                    <a:pt x="139" y="115"/>
                    <a:pt x="143" y="87"/>
                    <a:pt x="152" y="60"/>
                  </a:cubicBezTo>
                  <a:cubicBezTo>
                    <a:pt x="124" y="17"/>
                    <a:pt x="153" y="51"/>
                    <a:pt x="115" y="30"/>
                  </a:cubicBezTo>
                  <a:cubicBezTo>
                    <a:pt x="99" y="21"/>
                    <a:pt x="70" y="0"/>
                    <a:pt x="70" y="0"/>
                  </a:cubicBezTo>
                  <a:cubicBezTo>
                    <a:pt x="30" y="9"/>
                    <a:pt x="42" y="0"/>
                    <a:pt x="25" y="15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0250" name="AutoShape 23"/>
          <p:cNvSpPr>
            <a:spLocks noChangeArrowheads="1"/>
          </p:cNvSpPr>
          <p:nvPr/>
        </p:nvSpPr>
        <p:spPr bwMode="auto">
          <a:xfrm>
            <a:off x="3138488" y="4665663"/>
            <a:ext cx="2576512" cy="469900"/>
          </a:xfrm>
          <a:prstGeom prst="wedgeRoundRectCallout">
            <a:avLst>
              <a:gd name="adj1" fmla="val -70764"/>
              <a:gd name="adj2" fmla="val -55620"/>
              <a:gd name="adj3" fmla="val 16667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Yes, I have mud</a:t>
            </a:r>
          </a:p>
        </p:txBody>
      </p:sp>
      <p:sp>
        <p:nvSpPr>
          <p:cNvPr id="10251" name="AutoShape 143"/>
          <p:cNvSpPr>
            <a:spLocks noChangeArrowheads="1"/>
          </p:cNvSpPr>
          <p:nvPr/>
        </p:nvSpPr>
        <p:spPr bwMode="auto">
          <a:xfrm>
            <a:off x="2286000" y="1846263"/>
            <a:ext cx="4419600" cy="2057400"/>
          </a:xfrm>
          <a:prstGeom prst="cloudCallout">
            <a:avLst>
              <a:gd name="adj1" fmla="val -65912"/>
              <a:gd name="adj2" fmla="val 153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see no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Someone has mud.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It must be 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2" name="Rectangle 144"/>
          <p:cNvSpPr>
            <a:spLocks noChangeArrowheads="1"/>
          </p:cNvSpPr>
          <p:nvPr/>
        </p:nvSpPr>
        <p:spPr bwMode="auto">
          <a:xfrm>
            <a:off x="6978650" y="76200"/>
            <a:ext cx="22415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  = # of boys </a:t>
            </a:r>
            <a:br>
              <a:rPr lang="en-US" altLang="en-US" sz="2800"/>
            </a:br>
            <a:r>
              <a:rPr lang="en-US" altLang="en-US" sz="2800"/>
              <a:t>with mud =1</a:t>
            </a:r>
          </a:p>
        </p:txBody>
      </p:sp>
      <p:sp>
        <p:nvSpPr>
          <p:cNvPr id="37009" name="Rectangle 145"/>
          <p:cNvSpPr>
            <a:spLocks noChangeArrowheads="1"/>
          </p:cNvSpPr>
          <p:nvPr/>
        </p:nvSpPr>
        <p:spPr bwMode="auto">
          <a:xfrm>
            <a:off x="1509713" y="5957888"/>
            <a:ext cx="6262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k=1 </a:t>
            </a:r>
            <a:r>
              <a:rPr lang="en-US" altLang="en-US" sz="2800">
                <a:sym typeface="Wingdings" pitchFamily="2" charset="2"/>
              </a:rPr>
              <a:t> Boy with mud says yes first round.</a:t>
            </a:r>
            <a:endParaRPr lang="en-US" altLang="en-US" sz="2800"/>
          </a:p>
        </p:txBody>
      </p:sp>
      <p:sp>
        <p:nvSpPr>
          <p:cNvPr id="10254" name="AutoShape 48"/>
          <p:cNvSpPr>
            <a:spLocks noChangeArrowheads="1"/>
          </p:cNvSpPr>
          <p:nvPr/>
        </p:nvSpPr>
        <p:spPr bwMode="auto">
          <a:xfrm>
            <a:off x="1293813" y="4056063"/>
            <a:ext cx="5868987" cy="460375"/>
          </a:xfrm>
          <a:prstGeom prst="wedgeRoundRectCallout">
            <a:avLst>
              <a:gd name="adj1" fmla="val -40968"/>
              <a:gd name="adj2" fmla="val -161032"/>
              <a:gd name="adj3" fmla="val 16667"/>
            </a:avLst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Do you know whether you have mud</a:t>
            </a:r>
          </a:p>
        </p:txBody>
      </p:sp>
      <p:sp>
        <p:nvSpPr>
          <p:cNvPr id="148" name="Rectangle 162"/>
          <p:cNvSpPr>
            <a:spLocks noChangeArrowheads="1"/>
          </p:cNvSpPr>
          <p:nvPr/>
        </p:nvSpPr>
        <p:spPr bwMode="auto">
          <a:xfrm>
            <a:off x="1509713" y="6324600"/>
            <a:ext cx="54292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ym typeface="Wingdings" pitchFamily="2" charset="2"/>
              </a:rPr>
              <a:t>First round boys all say no     k</a:t>
            </a:r>
            <a:r>
              <a:rPr lang="en-US" altLang="en-US" sz="2800">
                <a:sym typeface="Symbol" pitchFamily="18" charset="2"/>
              </a:rPr>
              <a:t>2</a:t>
            </a:r>
            <a:r>
              <a:rPr lang="en-US" altLang="en-US" sz="2800">
                <a:sym typeface="Wingdings" pitchFamily="2" charset="2"/>
              </a:rPr>
              <a:t> </a:t>
            </a:r>
          </a:p>
        </p:txBody>
      </p:sp>
      <p:sp>
        <p:nvSpPr>
          <p:cNvPr id="10256" name="AutoShape 156"/>
          <p:cNvSpPr>
            <a:spLocks noChangeArrowheads="1"/>
          </p:cNvSpPr>
          <p:nvPr/>
        </p:nvSpPr>
        <p:spPr bwMode="auto">
          <a:xfrm>
            <a:off x="1106488" y="1881188"/>
            <a:ext cx="1524000" cy="533400"/>
          </a:xfrm>
          <a:prstGeom prst="cloudCallout">
            <a:avLst>
              <a:gd name="adj1" fmla="val -36921"/>
              <a:gd name="adj2" fmla="val 105852"/>
            </a:avLst>
          </a:prstGeom>
          <a:solidFill>
            <a:schemeClr val="accent1"/>
          </a:solidFill>
          <a:ln w="25400">
            <a:solidFill>
              <a:schemeClr val="accent2"/>
            </a:solidFill>
            <a:round/>
            <a:headEnd/>
            <a:tailEnd/>
          </a:ln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k</a:t>
            </a:r>
            <a:r>
              <a:rPr lang="en-US" altLang="en-US" sz="2800">
                <a:sym typeface="Symbol" pitchFamily="18" charset="2"/>
              </a:rPr>
              <a:t>1 </a:t>
            </a:r>
          </a:p>
        </p:txBody>
      </p:sp>
      <p:sp>
        <p:nvSpPr>
          <p:cNvPr id="10257" name="Rectangle 149"/>
          <p:cNvSpPr>
            <a:spLocks noChangeArrowheads="1"/>
          </p:cNvSpPr>
          <p:nvPr/>
        </p:nvSpPr>
        <p:spPr bwMode="auto">
          <a:xfrm>
            <a:off x="7872413" y="213360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2</a:t>
            </a:r>
          </a:p>
        </p:txBody>
      </p:sp>
      <p:sp>
        <p:nvSpPr>
          <p:cNvPr id="10258" name="Rectangle 150"/>
          <p:cNvSpPr>
            <a:spLocks noChangeArrowheads="1"/>
          </p:cNvSpPr>
          <p:nvPr/>
        </p:nvSpPr>
        <p:spPr bwMode="auto">
          <a:xfrm>
            <a:off x="1006475" y="3181350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09" grpId="0"/>
      <p:bldP spid="148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27863</TotalTime>
  <Words>2835</Words>
  <Application>Microsoft Office PowerPoint</Application>
  <PresentationFormat>On-screen Show (4:3)</PresentationFormat>
  <Paragraphs>1392</Paragraphs>
  <Slides>55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55</vt:i4>
      </vt:variant>
    </vt:vector>
  </HeadingPairs>
  <TitlesOfParts>
    <vt:vector size="64" baseType="lpstr">
      <vt:lpstr>Times New Roman</vt:lpstr>
      <vt:lpstr>Arial</vt:lpstr>
      <vt:lpstr>Comic Sans MS</vt:lpstr>
      <vt:lpstr>Arial Rounded MT Bold</vt:lpstr>
      <vt:lpstr>Symbol</vt:lpstr>
      <vt:lpstr>Wingdings</vt:lpstr>
      <vt:lpstr>Default Design</vt:lpstr>
      <vt:lpstr>Microsoft Equation 3.0</vt:lpstr>
      <vt:lpstr>Clip</vt:lpstr>
      <vt:lpstr>Distributed Systems  mud on forehead  &amp; common knowledge</vt:lpstr>
      <vt:lpstr>PowerPoint Presentation</vt:lpstr>
      <vt:lpstr>Common Knowledge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Jeff Edmonds</cp:lastModifiedBy>
  <cp:revision>444</cp:revision>
  <dcterms:created xsi:type="dcterms:W3CDTF">2000-09-21T20:56:02Z</dcterms:created>
  <dcterms:modified xsi:type="dcterms:W3CDTF">2015-06-04T17:18:39Z</dcterms:modified>
</cp:coreProperties>
</file>