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theme/theme3.xml" ContentType="application/vnd.openxmlformats-officedocument.theme+xml"/>
  <Override PartName="/ppt/slideLayouts/slideLayout14.xml" ContentType="application/vnd.openxmlformats-officedocument.presentationml.slideLayout+xml"/>
  <Override PartName="/ppt/theme/theme4.xml" ContentType="application/vnd.openxmlformats-officedocument.theme+xml"/>
  <Override PartName="/ppt/slideLayouts/slideLayout15.xml" ContentType="application/vnd.openxmlformats-officedocument.presentationml.slideLayout+xml"/>
  <Override PartName="/ppt/theme/theme5.xml" ContentType="application/vnd.openxmlformats-officedocument.theme+xml"/>
  <Override PartName="/ppt/slideLayouts/slideLayout16.xml" ContentType="application/vnd.openxmlformats-officedocument.presentationml.slideLayout+xml"/>
  <Override PartName="/ppt/theme/theme6.xml" ContentType="application/vnd.openxmlformats-officedocument.theme+xml"/>
  <Override PartName="/ppt/slideLayouts/slideLayout17.xml" ContentType="application/vnd.openxmlformats-officedocument.presentationml.slideLayout+xml"/>
  <Override PartName="/ppt/theme/theme7.xml" ContentType="application/vnd.openxmlformats-officedocument.theme+xml"/>
  <Override PartName="/ppt/slideLayouts/slideLayout18.xml" ContentType="application/vnd.openxmlformats-officedocument.presentationml.slideLayout+xml"/>
  <Override PartName="/ppt/theme/theme8.xml" ContentType="application/vnd.openxmlformats-officedocument.theme+xml"/>
  <Override PartName="/ppt/slideLayouts/slideLayout19.xml" ContentType="application/vnd.openxmlformats-officedocument.presentationml.slideLayout+xml"/>
  <Override PartName="/ppt/theme/theme9.xml" ContentType="application/vnd.openxmlformats-officedocument.theme+xml"/>
  <Override PartName="/ppt/slideLayouts/slideLayout20.xml" ContentType="application/vnd.openxmlformats-officedocument.presentationml.slideLayout+xml"/>
  <Override PartName="/ppt/theme/theme10.xml" ContentType="application/vnd.openxmlformats-officedocument.theme+xml"/>
  <Override PartName="/ppt/slideLayouts/slideLayout21.xml" ContentType="application/vnd.openxmlformats-officedocument.presentationml.slideLayout+xml"/>
  <Override PartName="/ppt/theme/theme11.xml" ContentType="application/vnd.openxmlformats-officedocument.theme+xml"/>
  <Override PartName="/ppt/slideLayouts/slideLayout22.xml" ContentType="application/vnd.openxmlformats-officedocument.presentationml.slideLayout+xml"/>
  <Override PartName="/ppt/theme/theme12.xml" ContentType="application/vnd.openxmlformats-officedocument.theme+xml"/>
  <Override PartName="/ppt/slideLayouts/slideLayout23.xml" ContentType="application/vnd.openxmlformats-officedocument.presentationml.slideLayout+xml"/>
  <Override PartName="/ppt/theme/theme13.xml" ContentType="application/vnd.openxmlformats-officedocument.theme+xml"/>
  <Override PartName="/ppt/slideLayouts/slideLayout24.xml" ContentType="application/vnd.openxmlformats-officedocument.presentationml.slideLayout+xml"/>
  <Override PartName="/ppt/theme/theme14.xml" ContentType="application/vnd.openxmlformats-officedocument.theme+xml"/>
  <Override PartName="/ppt/slideLayouts/slideLayout25.xml" ContentType="application/vnd.openxmlformats-officedocument.presentationml.slideLayout+xml"/>
  <Override PartName="/ppt/theme/theme15.xml" ContentType="application/vnd.openxmlformats-officedocument.theme+xml"/>
  <Override PartName="/ppt/slideLayouts/slideLayout26.xml" ContentType="application/vnd.openxmlformats-officedocument.presentationml.slideLayout+xml"/>
  <Override PartName="/ppt/theme/theme16.xml" ContentType="application/vnd.openxmlformats-officedocument.theme+xml"/>
  <Override PartName="/ppt/slideLayouts/slideLayout27.xml" ContentType="application/vnd.openxmlformats-officedocument.presentationml.slideLayout+xml"/>
  <Override PartName="/ppt/theme/theme17.xml" ContentType="application/vnd.openxmlformats-officedocument.theme+xml"/>
  <Override PartName="/ppt/slideLayouts/slideLayout28.xml" ContentType="application/vnd.openxmlformats-officedocument.presentationml.slideLayout+xml"/>
  <Override PartName="/ppt/theme/theme18.xml" ContentType="application/vnd.openxmlformats-officedocument.theme+xml"/>
  <Override PartName="/ppt/slideLayouts/slideLayout29.xml" ContentType="application/vnd.openxmlformats-officedocument.presentationml.slideLayout+xml"/>
  <Override PartName="/ppt/theme/theme19.xml" ContentType="application/vnd.openxmlformats-officedocument.theme+xml"/>
  <Override PartName="/ppt/slideLayouts/slideLayout30.xml" ContentType="application/vnd.openxmlformats-officedocument.presentationml.slideLayout+xml"/>
  <Override PartName="/ppt/theme/theme20.xml" ContentType="application/vnd.openxmlformats-officedocument.theme+xml"/>
  <Override PartName="/ppt/slideLayouts/slideLayout31.xml" ContentType="application/vnd.openxmlformats-officedocument.presentationml.slideLayout+xml"/>
  <Override PartName="/ppt/theme/theme21.xml" ContentType="application/vnd.openxmlformats-officedocument.theme+xml"/>
  <Override PartName="/ppt/slideLayouts/slideLayout32.xml" ContentType="application/vnd.openxmlformats-officedocument.presentationml.slideLayout+xml"/>
  <Override PartName="/ppt/theme/theme22.xml" ContentType="application/vnd.openxmlformats-officedocument.theme+xml"/>
  <Override PartName="/ppt/slideLayouts/slideLayout33.xml" ContentType="application/vnd.openxmlformats-officedocument.presentationml.slideLayout+xml"/>
  <Override PartName="/ppt/theme/theme23.xml" ContentType="application/vnd.openxmlformats-officedocument.theme+xml"/>
  <Override PartName="/ppt/slideLayouts/slideLayout34.xml" ContentType="application/vnd.openxmlformats-officedocument.presentationml.slideLayout+xml"/>
  <Override PartName="/ppt/theme/theme24.xml" ContentType="application/vnd.openxmlformats-officedocument.theme+xml"/>
  <Override PartName="/ppt/slideLayouts/slideLayout35.xml" ContentType="application/vnd.openxmlformats-officedocument.presentationml.slideLayout+xml"/>
  <Override PartName="/ppt/theme/theme25.xml" ContentType="application/vnd.openxmlformats-officedocument.theme+xml"/>
  <Override PartName="/ppt/slideLayouts/slideLayout36.xml" ContentType="application/vnd.openxmlformats-officedocument.presentationml.slideLayout+xml"/>
  <Override PartName="/ppt/theme/theme26.xml" ContentType="application/vnd.openxmlformats-officedocument.theme+xml"/>
  <Override PartName="/ppt/slideLayouts/slideLayout37.xml" ContentType="application/vnd.openxmlformats-officedocument.presentationml.slideLayout+xml"/>
  <Override PartName="/ppt/theme/theme27.xml" ContentType="application/vnd.openxmlformats-officedocument.theme+xml"/>
  <Override PartName="/ppt/slideLayouts/slideLayout38.xml" ContentType="application/vnd.openxmlformats-officedocument.presentationml.slideLayout+xml"/>
  <Override PartName="/ppt/theme/theme28.xml" ContentType="application/vnd.openxmlformats-officedocument.theme+xml"/>
  <Override PartName="/ppt/slideLayouts/slideLayout39.xml" ContentType="application/vnd.openxmlformats-officedocument.presentationml.slideLayout+xml"/>
  <Override PartName="/ppt/theme/theme29.xml" ContentType="application/vnd.openxmlformats-officedocument.theme+xml"/>
  <Override PartName="/ppt/slideLayouts/slideLayout40.xml" ContentType="application/vnd.openxmlformats-officedocument.presentationml.slideLayout+xml"/>
  <Override PartName="/ppt/theme/theme30.xml" ContentType="application/vnd.openxmlformats-officedocument.theme+xml"/>
  <Override PartName="/ppt/slideLayouts/slideLayout41.xml" ContentType="application/vnd.openxmlformats-officedocument.presentationml.slideLayout+xml"/>
  <Override PartName="/ppt/theme/theme31.xml" ContentType="application/vnd.openxmlformats-officedocument.theme+xml"/>
  <Override PartName="/ppt/slideLayouts/slideLayout42.xml" ContentType="application/vnd.openxmlformats-officedocument.presentationml.slideLayout+xml"/>
  <Override PartName="/ppt/theme/theme32.xml" ContentType="application/vnd.openxmlformats-officedocument.theme+xml"/>
  <Override PartName="/ppt/slideLayouts/slideLayout43.xml" ContentType="application/vnd.openxmlformats-officedocument.presentationml.slideLayout+xml"/>
  <Override PartName="/ppt/theme/theme33.xml" ContentType="application/vnd.openxmlformats-officedocument.theme+xml"/>
  <Override PartName="/ppt/slideLayouts/slideLayout44.xml" ContentType="application/vnd.openxmlformats-officedocument.presentationml.slideLayout+xml"/>
  <Override PartName="/ppt/theme/theme34.xml" ContentType="application/vnd.openxmlformats-officedocument.theme+xml"/>
  <Override PartName="/ppt/slideLayouts/slideLayout45.xml" ContentType="application/vnd.openxmlformats-officedocument.presentationml.slideLayout+xml"/>
  <Override PartName="/ppt/theme/theme35.xml" ContentType="application/vnd.openxmlformats-officedocument.theme+xml"/>
  <Override PartName="/ppt/slideLayouts/slideLayout46.xml" ContentType="application/vnd.openxmlformats-officedocument.presentationml.slideLayout+xml"/>
  <Override PartName="/ppt/theme/theme36.xml" ContentType="application/vnd.openxmlformats-officedocument.theme+xml"/>
  <Override PartName="/ppt/slideLayouts/slideLayout47.xml" ContentType="application/vnd.openxmlformats-officedocument.presentationml.slideLayout+xml"/>
  <Override PartName="/ppt/theme/theme37.xml" ContentType="application/vnd.openxmlformats-officedocument.theme+xml"/>
  <Override PartName="/ppt/slideLayouts/slideLayout48.xml" ContentType="application/vnd.openxmlformats-officedocument.presentationml.slideLayout+xml"/>
  <Override PartName="/ppt/theme/theme38.xml" ContentType="application/vnd.openxmlformats-officedocument.theme+xml"/>
  <Override PartName="/ppt/slideLayouts/slideLayout49.xml" ContentType="application/vnd.openxmlformats-officedocument.presentationml.slideLayout+xml"/>
  <Override PartName="/ppt/theme/theme39.xml" ContentType="application/vnd.openxmlformats-officedocument.theme+xml"/>
  <Override PartName="/ppt/slideLayouts/slideLayout50.xml" ContentType="application/vnd.openxmlformats-officedocument.presentationml.slideLayout+xml"/>
  <Override PartName="/ppt/theme/theme40.xml" ContentType="application/vnd.openxmlformats-officedocument.theme+xml"/>
  <Override PartName="/ppt/slideLayouts/slideLayout51.xml" ContentType="application/vnd.openxmlformats-officedocument.presentationml.slideLayout+xml"/>
  <Override PartName="/ppt/theme/theme41.xml" ContentType="application/vnd.openxmlformats-officedocument.theme+xml"/>
  <Override PartName="/ppt/slideLayouts/slideLayout52.xml" ContentType="application/vnd.openxmlformats-officedocument.presentationml.slideLayout+xml"/>
  <Override PartName="/ppt/theme/theme42.xml" ContentType="application/vnd.openxmlformats-officedocument.theme+xml"/>
  <Override PartName="/ppt/slideLayouts/slideLayout53.xml" ContentType="application/vnd.openxmlformats-officedocument.presentationml.slideLayout+xml"/>
  <Override PartName="/ppt/theme/theme43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44.xml" ContentType="application/vnd.openxmlformats-officedocument.theme+xml"/>
  <Override PartName="/ppt/slideLayouts/slideLayout56.xml" ContentType="application/vnd.openxmlformats-officedocument.presentationml.slideLayout+xml"/>
  <Override PartName="/ppt/theme/theme45.xml" ContentType="application/vnd.openxmlformats-officedocument.theme+xml"/>
  <Override PartName="/ppt/slideLayouts/slideLayout57.xml" ContentType="application/vnd.openxmlformats-officedocument.presentationml.slideLayout+xml"/>
  <Override PartName="/ppt/theme/theme46.xml" ContentType="application/vnd.openxmlformats-officedocument.theme+xml"/>
  <Override PartName="/ppt/slideLayouts/slideLayout58.xml" ContentType="application/vnd.openxmlformats-officedocument.presentationml.slideLayout+xml"/>
  <Override PartName="/ppt/theme/theme47.xml" ContentType="application/vnd.openxmlformats-officedocument.theme+xml"/>
  <Override PartName="/ppt/slideLayouts/slideLayout59.xml" ContentType="application/vnd.openxmlformats-officedocument.presentationml.slideLayout+xml"/>
  <Override PartName="/ppt/theme/theme48.xml" ContentType="application/vnd.openxmlformats-officedocument.theme+xml"/>
  <Override PartName="/ppt/theme/theme49.xml" ContentType="application/vnd.openxmlformats-officedocument.theme+xml"/>
  <Override PartName="/ppt/theme/theme5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62" r:id="rId3"/>
    <p:sldMasterId id="2147483664" r:id="rId4"/>
    <p:sldMasterId id="2147483666" r:id="rId5"/>
    <p:sldMasterId id="2147483668" r:id="rId6"/>
    <p:sldMasterId id="2147483670" r:id="rId7"/>
    <p:sldMasterId id="2147483672" r:id="rId8"/>
    <p:sldMasterId id="2147483674" r:id="rId9"/>
    <p:sldMasterId id="2147483676" r:id="rId10"/>
    <p:sldMasterId id="2147483678" r:id="rId11"/>
    <p:sldMasterId id="2147483680" r:id="rId12"/>
    <p:sldMasterId id="2147483682" r:id="rId13"/>
    <p:sldMasterId id="2147483684" r:id="rId14"/>
    <p:sldMasterId id="2147483686" r:id="rId15"/>
    <p:sldMasterId id="2147483688" r:id="rId16"/>
    <p:sldMasterId id="2147483690" r:id="rId17"/>
    <p:sldMasterId id="2147483692" r:id="rId18"/>
    <p:sldMasterId id="2147483694" r:id="rId19"/>
    <p:sldMasterId id="2147483696" r:id="rId20"/>
    <p:sldMasterId id="2147483698" r:id="rId21"/>
    <p:sldMasterId id="2147483700" r:id="rId22"/>
    <p:sldMasterId id="2147483702" r:id="rId23"/>
    <p:sldMasterId id="2147483704" r:id="rId24"/>
    <p:sldMasterId id="2147483706" r:id="rId25"/>
    <p:sldMasterId id="2147483708" r:id="rId26"/>
    <p:sldMasterId id="2147483710" r:id="rId27"/>
    <p:sldMasterId id="2147483712" r:id="rId28"/>
    <p:sldMasterId id="2147483714" r:id="rId29"/>
    <p:sldMasterId id="2147483716" r:id="rId30"/>
    <p:sldMasterId id="2147483718" r:id="rId31"/>
    <p:sldMasterId id="2147483720" r:id="rId32"/>
    <p:sldMasterId id="2147483722" r:id="rId33"/>
    <p:sldMasterId id="2147483724" r:id="rId34"/>
    <p:sldMasterId id="2147483726" r:id="rId35"/>
    <p:sldMasterId id="2147483728" r:id="rId36"/>
    <p:sldMasterId id="2147483730" r:id="rId37"/>
    <p:sldMasterId id="2147483732" r:id="rId38"/>
    <p:sldMasterId id="2147483734" r:id="rId39"/>
    <p:sldMasterId id="2147483736" r:id="rId40"/>
    <p:sldMasterId id="2147483738" r:id="rId41"/>
    <p:sldMasterId id="2147483740" r:id="rId42"/>
    <p:sldMasterId id="2147483742" r:id="rId43"/>
    <p:sldMasterId id="2147483744" r:id="rId44"/>
    <p:sldMasterId id="2147483746" r:id="rId45"/>
    <p:sldMasterId id="2147483748" r:id="rId46"/>
    <p:sldMasterId id="2147483750" r:id="rId47"/>
    <p:sldMasterId id="2147483752" r:id="rId48"/>
  </p:sldMasterIdLst>
  <p:notesMasterIdLst>
    <p:notesMasterId r:id="rId200"/>
  </p:notesMasterIdLst>
  <p:handoutMasterIdLst>
    <p:handoutMasterId r:id="rId201"/>
  </p:handoutMasterIdLst>
  <p:sldIdLst>
    <p:sldId id="1327" r:id="rId49"/>
    <p:sldId id="1700" r:id="rId50"/>
    <p:sldId id="1755" r:id="rId51"/>
    <p:sldId id="1702" r:id="rId52"/>
    <p:sldId id="1703" r:id="rId53"/>
    <p:sldId id="1704" r:id="rId54"/>
    <p:sldId id="1705" r:id="rId55"/>
    <p:sldId id="1706" r:id="rId56"/>
    <p:sldId id="1707" r:id="rId57"/>
    <p:sldId id="1708" r:id="rId58"/>
    <p:sldId id="1709" r:id="rId59"/>
    <p:sldId id="1710" r:id="rId60"/>
    <p:sldId id="1711" r:id="rId61"/>
    <p:sldId id="1712" r:id="rId62"/>
    <p:sldId id="1713" r:id="rId63"/>
    <p:sldId id="1714" r:id="rId64"/>
    <p:sldId id="1715" r:id="rId65"/>
    <p:sldId id="1716" r:id="rId66"/>
    <p:sldId id="1717" r:id="rId67"/>
    <p:sldId id="1718" r:id="rId68"/>
    <p:sldId id="1719" r:id="rId69"/>
    <p:sldId id="1720" r:id="rId70"/>
    <p:sldId id="1721" r:id="rId71"/>
    <p:sldId id="1722" r:id="rId72"/>
    <p:sldId id="1723" r:id="rId73"/>
    <p:sldId id="1724" r:id="rId74"/>
    <p:sldId id="1725" r:id="rId75"/>
    <p:sldId id="1726" r:id="rId76"/>
    <p:sldId id="1727" r:id="rId77"/>
    <p:sldId id="1728" r:id="rId78"/>
    <p:sldId id="1729" r:id="rId79"/>
    <p:sldId id="1730" r:id="rId80"/>
    <p:sldId id="1731" r:id="rId81"/>
    <p:sldId id="1732" r:id="rId82"/>
    <p:sldId id="1733" r:id="rId83"/>
    <p:sldId id="1734" r:id="rId84"/>
    <p:sldId id="1735" r:id="rId85"/>
    <p:sldId id="1736" r:id="rId86"/>
    <p:sldId id="1737" r:id="rId87"/>
    <p:sldId id="1738" r:id="rId88"/>
    <p:sldId id="1739" r:id="rId89"/>
    <p:sldId id="1740" r:id="rId90"/>
    <p:sldId id="1741" r:id="rId91"/>
    <p:sldId id="1742" r:id="rId92"/>
    <p:sldId id="1743" r:id="rId93"/>
    <p:sldId id="1744" r:id="rId94"/>
    <p:sldId id="1751" r:id="rId95"/>
    <p:sldId id="1752" r:id="rId96"/>
    <p:sldId id="1753" r:id="rId97"/>
    <p:sldId id="1745" r:id="rId98"/>
    <p:sldId id="1746" r:id="rId99"/>
    <p:sldId id="1747" r:id="rId100"/>
    <p:sldId id="1748" r:id="rId101"/>
    <p:sldId id="1557" r:id="rId102"/>
    <p:sldId id="1750" r:id="rId103"/>
    <p:sldId id="1426" r:id="rId104"/>
    <p:sldId id="1430" r:id="rId105"/>
    <p:sldId id="1635" r:id="rId106"/>
    <p:sldId id="1636" r:id="rId107"/>
    <p:sldId id="1431" r:id="rId108"/>
    <p:sldId id="1432" r:id="rId109"/>
    <p:sldId id="1433" r:id="rId110"/>
    <p:sldId id="1434" r:id="rId111"/>
    <p:sldId id="1435" r:id="rId112"/>
    <p:sldId id="1436" r:id="rId113"/>
    <p:sldId id="1437" r:id="rId114"/>
    <p:sldId id="1438" r:id="rId115"/>
    <p:sldId id="1439" r:id="rId116"/>
    <p:sldId id="1440" r:id="rId117"/>
    <p:sldId id="1441" r:id="rId118"/>
    <p:sldId id="1442" r:id="rId119"/>
    <p:sldId id="1443" r:id="rId120"/>
    <p:sldId id="1444" r:id="rId121"/>
    <p:sldId id="1688" r:id="rId122"/>
    <p:sldId id="1447" r:id="rId123"/>
    <p:sldId id="1689" r:id="rId124"/>
    <p:sldId id="1448" r:id="rId125"/>
    <p:sldId id="1449" r:id="rId126"/>
    <p:sldId id="1450" r:id="rId127"/>
    <p:sldId id="1451" r:id="rId128"/>
    <p:sldId id="1452" r:id="rId129"/>
    <p:sldId id="1453" r:id="rId130"/>
    <p:sldId id="1676" r:id="rId131"/>
    <p:sldId id="1677" r:id="rId132"/>
    <p:sldId id="1678" r:id="rId133"/>
    <p:sldId id="1680" r:id="rId134"/>
    <p:sldId id="1681" r:id="rId135"/>
    <p:sldId id="1461" r:id="rId136"/>
    <p:sldId id="1463" r:id="rId137"/>
    <p:sldId id="1464" r:id="rId138"/>
    <p:sldId id="1466" r:id="rId139"/>
    <p:sldId id="1467" r:id="rId140"/>
    <p:sldId id="1667" r:id="rId141"/>
    <p:sldId id="1671" r:id="rId142"/>
    <p:sldId id="1674" r:id="rId143"/>
    <p:sldId id="1668" r:id="rId144"/>
    <p:sldId id="1669" r:id="rId145"/>
    <p:sldId id="1670" r:id="rId146"/>
    <p:sldId id="1672" r:id="rId147"/>
    <p:sldId id="1673" r:id="rId148"/>
    <p:sldId id="1603" r:id="rId149"/>
    <p:sldId id="1604" r:id="rId150"/>
    <p:sldId id="1470" r:id="rId151"/>
    <p:sldId id="1472" r:id="rId152"/>
    <p:sldId id="1473" r:id="rId153"/>
    <p:sldId id="1474" r:id="rId154"/>
    <p:sldId id="1754" r:id="rId155"/>
    <p:sldId id="1325" r:id="rId156"/>
    <p:sldId id="1685" r:id="rId157"/>
    <p:sldId id="1686" r:id="rId158"/>
    <p:sldId id="1687" r:id="rId159"/>
    <p:sldId id="1637" r:id="rId160"/>
    <p:sldId id="1638" r:id="rId161"/>
    <p:sldId id="1639" r:id="rId162"/>
    <p:sldId id="1640" r:id="rId163"/>
    <p:sldId id="1641" r:id="rId164"/>
    <p:sldId id="1642" r:id="rId165"/>
    <p:sldId id="1643" r:id="rId166"/>
    <p:sldId id="1644" r:id="rId167"/>
    <p:sldId id="1645" r:id="rId168"/>
    <p:sldId id="1646" r:id="rId169"/>
    <p:sldId id="1647" r:id="rId170"/>
    <p:sldId id="1648" r:id="rId171"/>
    <p:sldId id="1649" r:id="rId172"/>
    <p:sldId id="1650" r:id="rId173"/>
    <p:sldId id="1651" r:id="rId174"/>
    <p:sldId id="1652" r:id="rId175"/>
    <p:sldId id="1653" r:id="rId176"/>
    <p:sldId id="1654" r:id="rId177"/>
    <p:sldId id="1655" r:id="rId178"/>
    <p:sldId id="1656" r:id="rId179"/>
    <p:sldId id="1657" r:id="rId180"/>
    <p:sldId id="1658" r:id="rId181"/>
    <p:sldId id="1659" r:id="rId182"/>
    <p:sldId id="1660" r:id="rId183"/>
    <p:sldId id="1661" r:id="rId184"/>
    <p:sldId id="1662" r:id="rId185"/>
    <p:sldId id="1663" r:id="rId186"/>
    <p:sldId id="1664" r:id="rId187"/>
    <p:sldId id="1665" r:id="rId188"/>
    <p:sldId id="1666" r:id="rId189"/>
    <p:sldId id="1690" r:id="rId190"/>
    <p:sldId id="1691" r:id="rId191"/>
    <p:sldId id="1692" r:id="rId192"/>
    <p:sldId id="1693" r:id="rId193"/>
    <p:sldId id="1694" r:id="rId194"/>
    <p:sldId id="1695" r:id="rId195"/>
    <p:sldId id="1696" r:id="rId196"/>
    <p:sldId id="1697" r:id="rId197"/>
    <p:sldId id="1698" r:id="rId198"/>
    <p:sldId id="1699" r:id="rId199"/>
  </p:sldIdLst>
  <p:sldSz cx="9144000" cy="6858000" type="screen4x3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976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EAEAE"/>
    <a:srgbClr val="6B6B6B"/>
    <a:srgbClr val="BFBEC0"/>
    <a:srgbClr val="FF99FF"/>
    <a:srgbClr val="33CC33"/>
    <a:srgbClr val="3399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409" autoAdjust="0"/>
    <p:restoredTop sz="99762" autoAdjust="0"/>
  </p:normalViewPr>
  <p:slideViewPr>
    <p:cSldViewPr>
      <p:cViewPr varScale="1">
        <p:scale>
          <a:sx n="69" d="100"/>
          <a:sy n="69" d="100"/>
        </p:scale>
        <p:origin x="660" y="72"/>
      </p:cViewPr>
      <p:guideLst>
        <p:guide orient="horz" pos="2160"/>
        <p:guide pos="297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955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69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63" Type="http://schemas.openxmlformats.org/officeDocument/2006/relationships/slide" Target="slides/slide15.xml"/><Relationship Id="rId84" Type="http://schemas.openxmlformats.org/officeDocument/2006/relationships/slide" Target="slides/slide36.xml"/><Relationship Id="rId138" Type="http://schemas.openxmlformats.org/officeDocument/2006/relationships/slide" Target="slides/slide90.xml"/><Relationship Id="rId159" Type="http://schemas.openxmlformats.org/officeDocument/2006/relationships/slide" Target="slides/slide111.xml"/><Relationship Id="rId170" Type="http://schemas.openxmlformats.org/officeDocument/2006/relationships/slide" Target="slides/slide122.xml"/><Relationship Id="rId191" Type="http://schemas.openxmlformats.org/officeDocument/2006/relationships/slide" Target="slides/slide143.xml"/><Relationship Id="rId205" Type="http://schemas.openxmlformats.org/officeDocument/2006/relationships/tableStyles" Target="tableStyles.xml"/><Relationship Id="rId16" Type="http://schemas.openxmlformats.org/officeDocument/2006/relationships/slideMaster" Target="slideMasters/slideMaster16.xml"/><Relationship Id="rId107" Type="http://schemas.openxmlformats.org/officeDocument/2006/relationships/slide" Target="slides/slide59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37" Type="http://schemas.openxmlformats.org/officeDocument/2006/relationships/slideMaster" Target="slideMasters/slideMaster37.xml"/><Relationship Id="rId53" Type="http://schemas.openxmlformats.org/officeDocument/2006/relationships/slide" Target="slides/slide5.xml"/><Relationship Id="rId58" Type="http://schemas.openxmlformats.org/officeDocument/2006/relationships/slide" Target="slides/slide10.xml"/><Relationship Id="rId74" Type="http://schemas.openxmlformats.org/officeDocument/2006/relationships/slide" Target="slides/slide26.xml"/><Relationship Id="rId79" Type="http://schemas.openxmlformats.org/officeDocument/2006/relationships/slide" Target="slides/slide31.xml"/><Relationship Id="rId102" Type="http://schemas.openxmlformats.org/officeDocument/2006/relationships/slide" Target="slides/slide54.xml"/><Relationship Id="rId123" Type="http://schemas.openxmlformats.org/officeDocument/2006/relationships/slide" Target="slides/slide75.xml"/><Relationship Id="rId128" Type="http://schemas.openxmlformats.org/officeDocument/2006/relationships/slide" Target="slides/slide80.xml"/><Relationship Id="rId144" Type="http://schemas.openxmlformats.org/officeDocument/2006/relationships/slide" Target="slides/slide96.xml"/><Relationship Id="rId149" Type="http://schemas.openxmlformats.org/officeDocument/2006/relationships/slide" Target="slides/slide101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42.xml"/><Relationship Id="rId95" Type="http://schemas.openxmlformats.org/officeDocument/2006/relationships/slide" Target="slides/slide47.xml"/><Relationship Id="rId160" Type="http://schemas.openxmlformats.org/officeDocument/2006/relationships/slide" Target="slides/slide112.xml"/><Relationship Id="rId165" Type="http://schemas.openxmlformats.org/officeDocument/2006/relationships/slide" Target="slides/slide117.xml"/><Relationship Id="rId181" Type="http://schemas.openxmlformats.org/officeDocument/2006/relationships/slide" Target="slides/slide133.xml"/><Relationship Id="rId186" Type="http://schemas.openxmlformats.org/officeDocument/2006/relationships/slide" Target="slides/slide138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43" Type="http://schemas.openxmlformats.org/officeDocument/2006/relationships/slideMaster" Target="slideMasters/slideMaster43.xml"/><Relationship Id="rId48" Type="http://schemas.openxmlformats.org/officeDocument/2006/relationships/slideMaster" Target="slideMasters/slideMaster48.xml"/><Relationship Id="rId64" Type="http://schemas.openxmlformats.org/officeDocument/2006/relationships/slide" Target="slides/slide16.xml"/><Relationship Id="rId69" Type="http://schemas.openxmlformats.org/officeDocument/2006/relationships/slide" Target="slides/slide21.xml"/><Relationship Id="rId113" Type="http://schemas.openxmlformats.org/officeDocument/2006/relationships/slide" Target="slides/slide65.xml"/><Relationship Id="rId118" Type="http://schemas.openxmlformats.org/officeDocument/2006/relationships/slide" Target="slides/slide70.xml"/><Relationship Id="rId134" Type="http://schemas.openxmlformats.org/officeDocument/2006/relationships/slide" Target="slides/slide86.xml"/><Relationship Id="rId139" Type="http://schemas.openxmlformats.org/officeDocument/2006/relationships/slide" Target="slides/slide91.xml"/><Relationship Id="rId80" Type="http://schemas.openxmlformats.org/officeDocument/2006/relationships/slide" Target="slides/slide32.xml"/><Relationship Id="rId85" Type="http://schemas.openxmlformats.org/officeDocument/2006/relationships/slide" Target="slides/slide37.xml"/><Relationship Id="rId150" Type="http://schemas.openxmlformats.org/officeDocument/2006/relationships/slide" Target="slides/slide102.xml"/><Relationship Id="rId155" Type="http://schemas.openxmlformats.org/officeDocument/2006/relationships/slide" Target="slides/slide107.xml"/><Relationship Id="rId171" Type="http://schemas.openxmlformats.org/officeDocument/2006/relationships/slide" Target="slides/slide123.xml"/><Relationship Id="rId176" Type="http://schemas.openxmlformats.org/officeDocument/2006/relationships/slide" Target="slides/slide128.xml"/><Relationship Id="rId192" Type="http://schemas.openxmlformats.org/officeDocument/2006/relationships/slide" Target="slides/slide144.xml"/><Relationship Id="rId197" Type="http://schemas.openxmlformats.org/officeDocument/2006/relationships/slide" Target="slides/slide149.xml"/><Relationship Id="rId201" Type="http://schemas.openxmlformats.org/officeDocument/2006/relationships/handoutMaster" Target="handoutMasters/handoutMaster1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59" Type="http://schemas.openxmlformats.org/officeDocument/2006/relationships/slide" Target="slides/slide11.xml"/><Relationship Id="rId103" Type="http://schemas.openxmlformats.org/officeDocument/2006/relationships/slide" Target="slides/slide55.xml"/><Relationship Id="rId108" Type="http://schemas.openxmlformats.org/officeDocument/2006/relationships/slide" Target="slides/slide60.xml"/><Relationship Id="rId124" Type="http://schemas.openxmlformats.org/officeDocument/2006/relationships/slide" Target="slides/slide76.xml"/><Relationship Id="rId129" Type="http://schemas.openxmlformats.org/officeDocument/2006/relationships/slide" Target="slides/slide81.xml"/><Relationship Id="rId54" Type="http://schemas.openxmlformats.org/officeDocument/2006/relationships/slide" Target="slides/slide6.xml"/><Relationship Id="rId70" Type="http://schemas.openxmlformats.org/officeDocument/2006/relationships/slide" Target="slides/slide22.xml"/><Relationship Id="rId75" Type="http://schemas.openxmlformats.org/officeDocument/2006/relationships/slide" Target="slides/slide27.xml"/><Relationship Id="rId91" Type="http://schemas.openxmlformats.org/officeDocument/2006/relationships/slide" Target="slides/slide43.xml"/><Relationship Id="rId96" Type="http://schemas.openxmlformats.org/officeDocument/2006/relationships/slide" Target="slides/slide48.xml"/><Relationship Id="rId140" Type="http://schemas.openxmlformats.org/officeDocument/2006/relationships/slide" Target="slides/slide92.xml"/><Relationship Id="rId145" Type="http://schemas.openxmlformats.org/officeDocument/2006/relationships/slide" Target="slides/slide97.xml"/><Relationship Id="rId161" Type="http://schemas.openxmlformats.org/officeDocument/2006/relationships/slide" Target="slides/slide113.xml"/><Relationship Id="rId166" Type="http://schemas.openxmlformats.org/officeDocument/2006/relationships/slide" Target="slides/slide118.xml"/><Relationship Id="rId182" Type="http://schemas.openxmlformats.org/officeDocument/2006/relationships/slide" Target="slides/slide134.xml"/><Relationship Id="rId187" Type="http://schemas.openxmlformats.org/officeDocument/2006/relationships/slide" Target="slides/slide13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49" Type="http://schemas.openxmlformats.org/officeDocument/2006/relationships/slide" Target="slides/slide1.xml"/><Relationship Id="rId114" Type="http://schemas.openxmlformats.org/officeDocument/2006/relationships/slide" Target="slides/slide66.xml"/><Relationship Id="rId119" Type="http://schemas.openxmlformats.org/officeDocument/2006/relationships/slide" Target="slides/slide71.xml"/><Relationship Id="rId44" Type="http://schemas.openxmlformats.org/officeDocument/2006/relationships/slideMaster" Target="slideMasters/slideMaster44.xml"/><Relationship Id="rId60" Type="http://schemas.openxmlformats.org/officeDocument/2006/relationships/slide" Target="slides/slide12.xml"/><Relationship Id="rId65" Type="http://schemas.openxmlformats.org/officeDocument/2006/relationships/slide" Target="slides/slide17.xml"/><Relationship Id="rId81" Type="http://schemas.openxmlformats.org/officeDocument/2006/relationships/slide" Target="slides/slide33.xml"/><Relationship Id="rId86" Type="http://schemas.openxmlformats.org/officeDocument/2006/relationships/slide" Target="slides/slide38.xml"/><Relationship Id="rId130" Type="http://schemas.openxmlformats.org/officeDocument/2006/relationships/slide" Target="slides/slide82.xml"/><Relationship Id="rId135" Type="http://schemas.openxmlformats.org/officeDocument/2006/relationships/slide" Target="slides/slide87.xml"/><Relationship Id="rId151" Type="http://schemas.openxmlformats.org/officeDocument/2006/relationships/slide" Target="slides/slide103.xml"/><Relationship Id="rId156" Type="http://schemas.openxmlformats.org/officeDocument/2006/relationships/slide" Target="slides/slide108.xml"/><Relationship Id="rId177" Type="http://schemas.openxmlformats.org/officeDocument/2006/relationships/slide" Target="slides/slide129.xml"/><Relationship Id="rId198" Type="http://schemas.openxmlformats.org/officeDocument/2006/relationships/slide" Target="slides/slide150.xml"/><Relationship Id="rId172" Type="http://schemas.openxmlformats.org/officeDocument/2006/relationships/slide" Target="slides/slide124.xml"/><Relationship Id="rId193" Type="http://schemas.openxmlformats.org/officeDocument/2006/relationships/slide" Target="slides/slide145.xml"/><Relationship Id="rId202" Type="http://schemas.openxmlformats.org/officeDocument/2006/relationships/presProps" Target="presProps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109" Type="http://schemas.openxmlformats.org/officeDocument/2006/relationships/slide" Target="slides/slide61.xml"/><Relationship Id="rId34" Type="http://schemas.openxmlformats.org/officeDocument/2006/relationships/slideMaster" Target="slideMasters/slideMaster34.xml"/><Relationship Id="rId50" Type="http://schemas.openxmlformats.org/officeDocument/2006/relationships/slide" Target="slides/slide2.xml"/><Relationship Id="rId55" Type="http://schemas.openxmlformats.org/officeDocument/2006/relationships/slide" Target="slides/slide7.xml"/><Relationship Id="rId76" Type="http://schemas.openxmlformats.org/officeDocument/2006/relationships/slide" Target="slides/slide28.xml"/><Relationship Id="rId97" Type="http://schemas.openxmlformats.org/officeDocument/2006/relationships/slide" Target="slides/slide49.xml"/><Relationship Id="rId104" Type="http://schemas.openxmlformats.org/officeDocument/2006/relationships/slide" Target="slides/slide56.xml"/><Relationship Id="rId120" Type="http://schemas.openxmlformats.org/officeDocument/2006/relationships/slide" Target="slides/slide72.xml"/><Relationship Id="rId125" Type="http://schemas.openxmlformats.org/officeDocument/2006/relationships/slide" Target="slides/slide77.xml"/><Relationship Id="rId141" Type="http://schemas.openxmlformats.org/officeDocument/2006/relationships/slide" Target="slides/slide93.xml"/><Relationship Id="rId146" Type="http://schemas.openxmlformats.org/officeDocument/2006/relationships/slide" Target="slides/slide98.xml"/><Relationship Id="rId167" Type="http://schemas.openxmlformats.org/officeDocument/2006/relationships/slide" Target="slides/slide119.xml"/><Relationship Id="rId188" Type="http://schemas.openxmlformats.org/officeDocument/2006/relationships/slide" Target="slides/slide140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23.xml"/><Relationship Id="rId92" Type="http://schemas.openxmlformats.org/officeDocument/2006/relationships/slide" Target="slides/slide44.xml"/><Relationship Id="rId162" Type="http://schemas.openxmlformats.org/officeDocument/2006/relationships/slide" Target="slides/slide114.xml"/><Relationship Id="rId183" Type="http://schemas.openxmlformats.org/officeDocument/2006/relationships/slide" Target="slides/slide135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4" Type="http://schemas.openxmlformats.org/officeDocument/2006/relationships/slideMaster" Target="slideMasters/slideMaster24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66" Type="http://schemas.openxmlformats.org/officeDocument/2006/relationships/slide" Target="slides/slide18.xml"/><Relationship Id="rId87" Type="http://schemas.openxmlformats.org/officeDocument/2006/relationships/slide" Target="slides/slide39.xml"/><Relationship Id="rId110" Type="http://schemas.openxmlformats.org/officeDocument/2006/relationships/slide" Target="slides/slide62.xml"/><Relationship Id="rId115" Type="http://schemas.openxmlformats.org/officeDocument/2006/relationships/slide" Target="slides/slide67.xml"/><Relationship Id="rId131" Type="http://schemas.openxmlformats.org/officeDocument/2006/relationships/slide" Target="slides/slide83.xml"/><Relationship Id="rId136" Type="http://schemas.openxmlformats.org/officeDocument/2006/relationships/slide" Target="slides/slide88.xml"/><Relationship Id="rId157" Type="http://schemas.openxmlformats.org/officeDocument/2006/relationships/slide" Target="slides/slide109.xml"/><Relationship Id="rId178" Type="http://schemas.openxmlformats.org/officeDocument/2006/relationships/slide" Target="slides/slide130.xml"/><Relationship Id="rId61" Type="http://schemas.openxmlformats.org/officeDocument/2006/relationships/slide" Target="slides/slide13.xml"/><Relationship Id="rId82" Type="http://schemas.openxmlformats.org/officeDocument/2006/relationships/slide" Target="slides/slide34.xml"/><Relationship Id="rId152" Type="http://schemas.openxmlformats.org/officeDocument/2006/relationships/slide" Target="slides/slide104.xml"/><Relationship Id="rId173" Type="http://schemas.openxmlformats.org/officeDocument/2006/relationships/slide" Target="slides/slide125.xml"/><Relationship Id="rId194" Type="http://schemas.openxmlformats.org/officeDocument/2006/relationships/slide" Target="slides/slide146.xml"/><Relationship Id="rId199" Type="http://schemas.openxmlformats.org/officeDocument/2006/relationships/slide" Target="slides/slide151.xml"/><Relationship Id="rId203" Type="http://schemas.openxmlformats.org/officeDocument/2006/relationships/viewProps" Target="viewProps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56" Type="http://schemas.openxmlformats.org/officeDocument/2006/relationships/slide" Target="slides/slide8.xml"/><Relationship Id="rId77" Type="http://schemas.openxmlformats.org/officeDocument/2006/relationships/slide" Target="slides/slide29.xml"/><Relationship Id="rId100" Type="http://schemas.openxmlformats.org/officeDocument/2006/relationships/slide" Target="slides/slide52.xml"/><Relationship Id="rId105" Type="http://schemas.openxmlformats.org/officeDocument/2006/relationships/slide" Target="slides/slide57.xml"/><Relationship Id="rId126" Type="http://schemas.openxmlformats.org/officeDocument/2006/relationships/slide" Target="slides/slide78.xml"/><Relationship Id="rId147" Type="http://schemas.openxmlformats.org/officeDocument/2006/relationships/slide" Target="slides/slide99.xml"/><Relationship Id="rId168" Type="http://schemas.openxmlformats.org/officeDocument/2006/relationships/slide" Target="slides/slide120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.xml"/><Relationship Id="rId72" Type="http://schemas.openxmlformats.org/officeDocument/2006/relationships/slide" Target="slides/slide24.xml"/><Relationship Id="rId93" Type="http://schemas.openxmlformats.org/officeDocument/2006/relationships/slide" Target="slides/slide45.xml"/><Relationship Id="rId98" Type="http://schemas.openxmlformats.org/officeDocument/2006/relationships/slide" Target="slides/slide50.xml"/><Relationship Id="rId121" Type="http://schemas.openxmlformats.org/officeDocument/2006/relationships/slide" Target="slides/slide73.xml"/><Relationship Id="rId142" Type="http://schemas.openxmlformats.org/officeDocument/2006/relationships/slide" Target="slides/slide94.xml"/><Relationship Id="rId163" Type="http://schemas.openxmlformats.org/officeDocument/2006/relationships/slide" Target="slides/slide115.xml"/><Relationship Id="rId184" Type="http://schemas.openxmlformats.org/officeDocument/2006/relationships/slide" Target="slides/slide136.xml"/><Relationship Id="rId189" Type="http://schemas.openxmlformats.org/officeDocument/2006/relationships/slide" Target="slides/slide141.xml"/><Relationship Id="rId3" Type="http://schemas.openxmlformats.org/officeDocument/2006/relationships/slideMaster" Target="slideMasters/slideMaster3.xml"/><Relationship Id="rId25" Type="http://schemas.openxmlformats.org/officeDocument/2006/relationships/slideMaster" Target="slideMasters/slideMaster25.xml"/><Relationship Id="rId46" Type="http://schemas.openxmlformats.org/officeDocument/2006/relationships/slideMaster" Target="slideMasters/slideMaster46.xml"/><Relationship Id="rId67" Type="http://schemas.openxmlformats.org/officeDocument/2006/relationships/slide" Target="slides/slide19.xml"/><Relationship Id="rId116" Type="http://schemas.openxmlformats.org/officeDocument/2006/relationships/slide" Target="slides/slide68.xml"/><Relationship Id="rId137" Type="http://schemas.openxmlformats.org/officeDocument/2006/relationships/slide" Target="slides/slide89.xml"/><Relationship Id="rId158" Type="http://schemas.openxmlformats.org/officeDocument/2006/relationships/slide" Target="slides/slide110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" Target="slides/slide14.xml"/><Relationship Id="rId83" Type="http://schemas.openxmlformats.org/officeDocument/2006/relationships/slide" Target="slides/slide35.xml"/><Relationship Id="rId88" Type="http://schemas.openxmlformats.org/officeDocument/2006/relationships/slide" Target="slides/slide40.xml"/><Relationship Id="rId111" Type="http://schemas.openxmlformats.org/officeDocument/2006/relationships/slide" Target="slides/slide63.xml"/><Relationship Id="rId132" Type="http://schemas.openxmlformats.org/officeDocument/2006/relationships/slide" Target="slides/slide84.xml"/><Relationship Id="rId153" Type="http://schemas.openxmlformats.org/officeDocument/2006/relationships/slide" Target="slides/slide105.xml"/><Relationship Id="rId174" Type="http://schemas.openxmlformats.org/officeDocument/2006/relationships/slide" Target="slides/slide126.xml"/><Relationship Id="rId179" Type="http://schemas.openxmlformats.org/officeDocument/2006/relationships/slide" Target="slides/slide131.xml"/><Relationship Id="rId195" Type="http://schemas.openxmlformats.org/officeDocument/2006/relationships/slide" Target="slides/slide147.xml"/><Relationship Id="rId190" Type="http://schemas.openxmlformats.org/officeDocument/2006/relationships/slide" Target="slides/slide142.xml"/><Relationship Id="rId204" Type="http://schemas.openxmlformats.org/officeDocument/2006/relationships/theme" Target="theme/theme1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" Target="slides/slide9.xml"/><Relationship Id="rId106" Type="http://schemas.openxmlformats.org/officeDocument/2006/relationships/slide" Target="slides/slide58.xml"/><Relationship Id="rId127" Type="http://schemas.openxmlformats.org/officeDocument/2006/relationships/slide" Target="slides/slide79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" Target="slides/slide4.xml"/><Relationship Id="rId73" Type="http://schemas.openxmlformats.org/officeDocument/2006/relationships/slide" Target="slides/slide25.xml"/><Relationship Id="rId78" Type="http://schemas.openxmlformats.org/officeDocument/2006/relationships/slide" Target="slides/slide30.xml"/><Relationship Id="rId94" Type="http://schemas.openxmlformats.org/officeDocument/2006/relationships/slide" Target="slides/slide46.xml"/><Relationship Id="rId99" Type="http://schemas.openxmlformats.org/officeDocument/2006/relationships/slide" Target="slides/slide51.xml"/><Relationship Id="rId101" Type="http://schemas.openxmlformats.org/officeDocument/2006/relationships/slide" Target="slides/slide53.xml"/><Relationship Id="rId122" Type="http://schemas.openxmlformats.org/officeDocument/2006/relationships/slide" Target="slides/slide74.xml"/><Relationship Id="rId143" Type="http://schemas.openxmlformats.org/officeDocument/2006/relationships/slide" Target="slides/slide95.xml"/><Relationship Id="rId148" Type="http://schemas.openxmlformats.org/officeDocument/2006/relationships/slide" Target="slides/slide100.xml"/><Relationship Id="rId164" Type="http://schemas.openxmlformats.org/officeDocument/2006/relationships/slide" Target="slides/slide116.xml"/><Relationship Id="rId169" Type="http://schemas.openxmlformats.org/officeDocument/2006/relationships/slide" Target="slides/slide121.xml"/><Relationship Id="rId185" Type="http://schemas.openxmlformats.org/officeDocument/2006/relationships/slide" Target="slides/slide137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132.xml"/><Relationship Id="rId26" Type="http://schemas.openxmlformats.org/officeDocument/2006/relationships/slideMaster" Target="slideMasters/slideMaster26.xml"/><Relationship Id="rId47" Type="http://schemas.openxmlformats.org/officeDocument/2006/relationships/slideMaster" Target="slideMasters/slideMaster47.xml"/><Relationship Id="rId68" Type="http://schemas.openxmlformats.org/officeDocument/2006/relationships/slide" Target="slides/slide20.xml"/><Relationship Id="rId89" Type="http://schemas.openxmlformats.org/officeDocument/2006/relationships/slide" Target="slides/slide41.xml"/><Relationship Id="rId112" Type="http://schemas.openxmlformats.org/officeDocument/2006/relationships/slide" Target="slides/slide64.xml"/><Relationship Id="rId133" Type="http://schemas.openxmlformats.org/officeDocument/2006/relationships/slide" Target="slides/slide85.xml"/><Relationship Id="rId154" Type="http://schemas.openxmlformats.org/officeDocument/2006/relationships/slide" Target="slides/slide106.xml"/><Relationship Id="rId175" Type="http://schemas.openxmlformats.org/officeDocument/2006/relationships/slide" Target="slides/slide127.xml"/><Relationship Id="rId196" Type="http://schemas.openxmlformats.org/officeDocument/2006/relationships/slide" Target="slides/slide148.xml"/><Relationship Id="rId200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990E86F1-F018-4EBD-AF5A-230E60085E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64960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547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/>
              <a:t>Click to edit Master text styles</a:t>
            </a:r>
          </a:p>
          <a:p>
            <a:pPr lvl="1"/>
            <a:r>
              <a:rPr lang="en-CA" noProof="0"/>
              <a:t>Second level</a:t>
            </a:r>
          </a:p>
          <a:p>
            <a:pPr lvl="2"/>
            <a:r>
              <a:rPr lang="en-CA" noProof="0"/>
              <a:t>Third level</a:t>
            </a:r>
          </a:p>
          <a:p>
            <a:pPr lvl="3"/>
            <a:r>
              <a:rPr lang="en-CA" noProof="0"/>
              <a:t>Fourth level</a:t>
            </a:r>
          </a:p>
          <a:p>
            <a:pPr lvl="4"/>
            <a:r>
              <a:rPr lang="en-CA" noProof="0"/>
              <a:t>Fifth level</a:t>
            </a: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68097A88-190F-440B-B2A4-0BDB3A3F198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5564552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649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/>
          </a:p>
        </p:txBody>
      </p:sp>
      <p:sp>
        <p:nvSpPr>
          <p:cNvPr id="10650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93472B17-BA4B-4414-9F03-7E89761DD6B8}" type="slidenum">
              <a:rPr lang="en-CA" altLang="en-US" sz="1200" smtClean="0"/>
              <a:pPr eaLnBrk="1" hangingPunct="1"/>
              <a:t>1</a:t>
            </a:fld>
            <a:endParaRPr lang="en-CA" altLang="en-US" sz="120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504019DF-391C-4792-8370-8E686F5BA893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12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30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0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317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/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fld id="{595429DE-F6E8-47E1-994A-173F735EA484}" type="slidenum">
              <a:rPr lang="en-CA" sz="1200" smtClean="0">
                <a:solidFill>
                  <a:srgbClr val="000000"/>
                </a:solidFill>
              </a:rPr>
              <a:pPr eaLnBrk="1" hangingPunct="1">
                <a:defRPr/>
              </a:pPr>
              <a:t>13</a:t>
            </a:fld>
            <a:endParaRPr lang="en-CA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3280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/>
          </a:p>
        </p:txBody>
      </p:sp>
      <p:sp>
        <p:nvSpPr>
          <p:cNvPr id="190468" name="Slide Number Placeholder 3"/>
          <p:cNvSpPr>
            <a:spLocks noGrp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fld id="{14C3AD53-267A-4270-9107-062BF1FB549B}" type="slidenum">
              <a:rPr lang="en-CA" sz="1200" smtClean="0">
                <a:solidFill>
                  <a:srgbClr val="000000"/>
                </a:solidFill>
              </a:rPr>
              <a:pPr eaLnBrk="1" hangingPunct="1">
                <a:defRPr/>
              </a:pPr>
              <a:t>14</a:t>
            </a:fld>
            <a:endParaRPr lang="en-CA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3A45FA8E-7A77-4241-BCF3-7B49434B217A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18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33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3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5F67C357-402D-460C-BD9A-1B492800A2F8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19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34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B8A4FA0C-DE76-46AA-AFA5-C78C538494AF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20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EADED7E2-DD4F-4AB1-8ECF-B0C703C21C39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21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36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6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575801D1-5C0F-443E-8074-EB3814795412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22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38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8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D52516DD-6E12-4178-B989-CC0370312FD5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23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39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9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41B700D-0AF6-4BC0-BB12-BEA312B9DA99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27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B946BB79-0FE6-44E2-9EAA-430588080A54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4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2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2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C84ADAD0-3178-40E9-B182-6FA1248309AB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50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42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2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9618F8E8-A0C7-47BF-BF76-1F2B10FD8BD2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51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43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3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B270456-C5BB-49F8-90DB-A9CAFE450DB1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52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44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4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00669770-41B4-45D9-A1D1-538833494137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53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45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5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49039F55-BF0E-46FD-B3DC-9ABB221D27E2}" type="slidenum">
              <a:rPr lang="en-US" altLang="en-US" sz="1200"/>
              <a:pPr algn="r" eaLnBrk="1" hangingPunct="1"/>
              <a:t>54</a:t>
            </a:fld>
            <a:endParaRPr lang="en-US" altLang="en-US" sz="1200"/>
          </a:p>
        </p:txBody>
      </p:sp>
      <p:sp>
        <p:nvSpPr>
          <p:cNvPr id="116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49039F55-BF0E-46FD-B3DC-9ABB221D27E2}" type="slidenum">
              <a:rPr lang="en-US" altLang="en-US" sz="1200"/>
              <a:pPr algn="r" eaLnBrk="1" hangingPunct="1"/>
              <a:t>55</a:t>
            </a:fld>
            <a:endParaRPr lang="en-US" altLang="en-US" sz="1200"/>
          </a:p>
        </p:txBody>
      </p:sp>
      <p:sp>
        <p:nvSpPr>
          <p:cNvPr id="116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9FE53D66-B550-4707-913E-DFA0C29B9518}" type="slidenum">
              <a:rPr lang="en-US" altLang="en-US" sz="1200"/>
              <a:pPr algn="r" eaLnBrk="1" hangingPunct="1"/>
              <a:t>56</a:t>
            </a:fld>
            <a:endParaRPr lang="en-US" altLang="en-US" sz="1200"/>
          </a:p>
        </p:txBody>
      </p:sp>
      <p:sp>
        <p:nvSpPr>
          <p:cNvPr id="117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083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CA" altLang="en-US"/>
              <a:t>diagram from Smith</a:t>
            </a:r>
          </a:p>
          <a:p>
            <a:endParaRPr lang="en-CA" altLang="en-US"/>
          </a:p>
          <a:p>
            <a:r>
              <a:rPr lang="en-CA" altLang="en-US"/>
              <a:t>And as a final additional bonus ...</a:t>
            </a:r>
          </a:p>
          <a:p>
            <a:endParaRPr lang="en-CA" altLang="en-US"/>
          </a:p>
          <a:p>
            <a:endParaRPr lang="en-CA" altLang="en-US"/>
          </a:p>
        </p:txBody>
      </p:sp>
      <p:sp>
        <p:nvSpPr>
          <p:cNvPr id="120836" name="Slide Number Placeholder 3"/>
          <p:cNvSpPr txBox="1">
            <a:spLocks noGrp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64F86E3-37B4-4538-A822-C0E4220CCF72}" type="slidenum">
              <a:rPr lang="en-CA" altLang="en-US" sz="1200"/>
              <a:pPr algn="r" eaLnBrk="1" hangingPunct="1"/>
              <a:t>58</a:t>
            </a:fld>
            <a:endParaRPr lang="en-CA" altLang="en-US" sz="120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18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Based on experimental times on most commonly used N values (using real valued DFT with sine look up tables vs complex FFT)</a:t>
            </a:r>
          </a:p>
          <a:p>
            <a:r>
              <a:rPr lang="en-US" altLang="en-US"/>
              <a:t>FFT is 10 to 100 times faster than DFT and this performance advantage increases at higher input samples</a:t>
            </a:r>
          </a:p>
          <a:p>
            <a:endParaRPr lang="en-US" altLang="en-US"/>
          </a:p>
          <a:p>
            <a:r>
              <a:rPr lang="en-US" altLang="en-US"/>
              <a:t>If one considers complex multiplications: DFT: N^2	FFT:   (N/2) logN</a:t>
            </a:r>
          </a:p>
          <a:p>
            <a:r>
              <a:rPr lang="en-US" altLang="en-US"/>
              <a:t>FFT is even more faster:  227 becomes more than 600 </a:t>
            </a:r>
          </a:p>
          <a:p>
            <a:endParaRPr lang="en-US" altLang="en-US"/>
          </a:p>
          <a:p>
            <a:r>
              <a:rPr lang="en-CA" altLang="en-US"/>
              <a:t>At 150MHz, current 32 bit floating point DSP can do 1024 points in 69uS</a:t>
            </a:r>
          </a:p>
          <a:p>
            <a:r>
              <a:rPr lang="en-CA" altLang="en-US"/>
              <a:t>(Analog Devices ADSP-TS001 TigerSHARC)</a:t>
            </a:r>
          </a:p>
        </p:txBody>
      </p:sp>
      <p:sp>
        <p:nvSpPr>
          <p:cNvPr id="121860" name="Slide Number Placeholder 3"/>
          <p:cNvSpPr txBox="1">
            <a:spLocks noGrp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8F44ABE3-CB17-4464-8E2A-5A9B5B58AE04}" type="slidenum">
              <a:rPr lang="en-CA" altLang="en-US" sz="1200"/>
              <a:pPr algn="r" eaLnBrk="1" hangingPunct="1"/>
              <a:t>59</a:t>
            </a:fld>
            <a:endParaRPr lang="en-CA" altLang="en-US" sz="120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49039F55-BF0E-46FD-B3DC-9ABB221D27E2}" type="slidenum">
              <a:rPr lang="en-US" altLang="en-US" sz="1200"/>
              <a:pPr algn="r" eaLnBrk="1" hangingPunct="1"/>
              <a:t>83</a:t>
            </a:fld>
            <a:endParaRPr lang="en-US" altLang="en-US" sz="1200"/>
          </a:p>
        </p:txBody>
      </p:sp>
      <p:sp>
        <p:nvSpPr>
          <p:cNvPr id="116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406BD9CD-3C1B-4278-B503-D9033350203C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3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3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9FE53D66-B550-4707-913E-DFA0C29B9518}" type="slidenum">
              <a:rPr lang="en-US" altLang="en-US" sz="1200"/>
              <a:pPr algn="r" eaLnBrk="1" hangingPunct="1"/>
              <a:t>84</a:t>
            </a:fld>
            <a:endParaRPr lang="en-US" altLang="en-US" sz="1200"/>
          </a:p>
        </p:txBody>
      </p:sp>
      <p:sp>
        <p:nvSpPr>
          <p:cNvPr id="117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9FE53D66-B550-4707-913E-DFA0C29B9518}" type="slidenum">
              <a:rPr lang="en-US" altLang="en-US" sz="1200"/>
              <a:pPr algn="r" eaLnBrk="1" hangingPunct="1"/>
              <a:t>85</a:t>
            </a:fld>
            <a:endParaRPr lang="en-US" altLang="en-US" sz="1200"/>
          </a:p>
        </p:txBody>
      </p:sp>
      <p:sp>
        <p:nvSpPr>
          <p:cNvPr id="117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9FE53D66-B550-4707-913E-DFA0C29B9518}" type="slidenum">
              <a:rPr lang="en-US" altLang="en-US" sz="1200"/>
              <a:pPr algn="r" eaLnBrk="1" hangingPunct="1"/>
              <a:t>86</a:t>
            </a:fld>
            <a:endParaRPr lang="en-US" altLang="en-US" sz="1200"/>
          </a:p>
        </p:txBody>
      </p:sp>
      <p:sp>
        <p:nvSpPr>
          <p:cNvPr id="117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9FE53D66-B550-4707-913E-DFA0C29B9518}" type="slidenum">
              <a:rPr lang="en-US" altLang="en-US" sz="1200"/>
              <a:pPr algn="r" eaLnBrk="1" hangingPunct="1"/>
              <a:t>87</a:t>
            </a:fld>
            <a:endParaRPr lang="en-US" altLang="en-US" sz="1200"/>
          </a:p>
        </p:txBody>
      </p:sp>
      <p:sp>
        <p:nvSpPr>
          <p:cNvPr id="117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54C65A63-13F6-48CE-B3E2-DA85FA316EF1}" type="slidenum">
              <a:rPr lang="en-US" altLang="en-US" sz="1200"/>
              <a:pPr algn="r" eaLnBrk="1" hangingPunct="1"/>
              <a:t>88</a:t>
            </a:fld>
            <a:endParaRPr lang="en-US" altLang="en-US" sz="1200"/>
          </a:p>
        </p:txBody>
      </p:sp>
      <p:sp>
        <p:nvSpPr>
          <p:cNvPr id="128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F960A78-2B2C-4649-B746-C6589A7582C6}" type="slidenum">
              <a:rPr lang="en-US" altLang="en-US" sz="1200"/>
              <a:pPr algn="r" eaLnBrk="1" hangingPunct="1"/>
              <a:t>93</a:t>
            </a:fld>
            <a:endParaRPr lang="en-US" altLang="en-US" sz="120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F960A78-2B2C-4649-B746-C6589A7582C6}" type="slidenum">
              <a:rPr lang="en-US" altLang="en-US" sz="1200"/>
              <a:pPr algn="r" eaLnBrk="1" hangingPunct="1"/>
              <a:t>94</a:t>
            </a:fld>
            <a:endParaRPr lang="en-US" altLang="en-US" sz="120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F960A78-2B2C-4649-B746-C6589A7582C6}" type="slidenum">
              <a:rPr lang="en-US" altLang="en-US" sz="1200"/>
              <a:pPr algn="r" eaLnBrk="1" hangingPunct="1"/>
              <a:t>95</a:t>
            </a:fld>
            <a:endParaRPr lang="en-US" altLang="en-US" sz="120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F960A78-2B2C-4649-B746-C6589A7582C6}" type="slidenum">
              <a:rPr lang="en-US" altLang="en-US" sz="1200"/>
              <a:pPr algn="r" eaLnBrk="1" hangingPunct="1"/>
              <a:t>96</a:t>
            </a:fld>
            <a:endParaRPr lang="en-US" altLang="en-US" sz="120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F960A78-2B2C-4649-B746-C6589A7582C6}" type="slidenum">
              <a:rPr lang="en-US" altLang="en-US" sz="1200"/>
              <a:pPr algn="r" eaLnBrk="1" hangingPunct="1"/>
              <a:t>98</a:t>
            </a:fld>
            <a:endParaRPr lang="en-US" altLang="en-US" sz="120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AD2102AE-DE2C-4035-BD2E-E3AE76727066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4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4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F960A78-2B2C-4649-B746-C6589A7582C6}" type="slidenum">
              <a:rPr lang="en-US" altLang="en-US" sz="1200"/>
              <a:pPr algn="r" eaLnBrk="1" hangingPunct="1"/>
              <a:t>99</a:t>
            </a:fld>
            <a:endParaRPr lang="en-US" altLang="en-US" sz="120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F960A78-2B2C-4649-B746-C6589A7582C6}" type="slidenum">
              <a:rPr lang="en-US" altLang="en-US" sz="1200"/>
              <a:pPr algn="r" eaLnBrk="1" hangingPunct="1"/>
              <a:t>100</a:t>
            </a:fld>
            <a:endParaRPr lang="en-US" altLang="en-US" sz="120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005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0000"/>
              </a:lnSpc>
            </a:pPr>
            <a:r>
              <a:rPr lang="en-CA" altLang="en-US" sz="800"/>
              <a:t>But if you need an algorithm that runs faster (but takes longer to write) then you’ll need to use the FFT</a:t>
            </a:r>
          </a:p>
          <a:p>
            <a:pPr>
              <a:lnSpc>
                <a:spcPct val="80000"/>
              </a:lnSpc>
            </a:pPr>
            <a:r>
              <a:rPr lang="en-CA" altLang="en-US" sz="800"/>
              <a:t>It starts by modifying DFT to accept complex valued time signals and returns N values of k rather than N/2.</a:t>
            </a:r>
          </a:p>
          <a:p>
            <a:pPr>
              <a:lnSpc>
                <a:spcPct val="80000"/>
              </a:lnSpc>
            </a:pPr>
            <a:endParaRPr lang="en-CA" altLang="en-US" sz="800"/>
          </a:p>
          <a:p>
            <a:pPr>
              <a:lnSpc>
                <a:spcPct val="80000"/>
              </a:lnSpc>
            </a:pPr>
            <a:r>
              <a:rPr lang="en-CA" altLang="en-US" sz="800"/>
              <a:t>Using complex numbers change two summations into one more compact summation which at first glance appears “complex” and intimidating.</a:t>
            </a:r>
          </a:p>
          <a:p>
            <a:pPr>
              <a:lnSpc>
                <a:spcPct val="80000"/>
              </a:lnSpc>
            </a:pPr>
            <a:r>
              <a:rPr lang="en-CA" altLang="en-US" sz="800"/>
              <a:t>The hint to understand this equation is that  </a:t>
            </a:r>
            <a:r>
              <a:rPr lang="en-CA" altLang="en-US" sz="1800">
                <a:cs typeface="Times New Roman" pitchFamily="18" charset="0"/>
                <a:sym typeface="Symbol" pitchFamily="18" charset="2"/>
              </a:rPr>
              <a:t>e^-i2</a:t>
            </a:r>
            <a:r>
              <a:rPr lang="el-GR" altLang="en-US" sz="1800">
                <a:cs typeface="Times New Roman" pitchFamily="18" charset="0"/>
                <a:sym typeface="Symbol" pitchFamily="18" charset="2"/>
              </a:rPr>
              <a:t>π</a:t>
            </a:r>
            <a:r>
              <a:rPr lang="en-CA" altLang="en-US" sz="1800">
                <a:cs typeface="Times New Roman" pitchFamily="18" charset="0"/>
                <a:sym typeface="Symbol" pitchFamily="18" charset="2"/>
              </a:rPr>
              <a:t>kn/N has a magnitude of 1, so it really only represents a phase (shift) angle of some multiple kn, of 360</a:t>
            </a:r>
            <a:r>
              <a:rPr lang="en-US" altLang="en-US" sz="1800">
                <a:cs typeface="Times New Roman" pitchFamily="18" charset="0"/>
                <a:sym typeface="Symbol" pitchFamily="18" charset="2"/>
              </a:rPr>
              <a:t>º</a:t>
            </a:r>
            <a:r>
              <a:rPr lang="en-CA" altLang="en-US" sz="1800">
                <a:cs typeface="Times New Roman" pitchFamily="18" charset="0"/>
                <a:sym typeface="Symbol" pitchFamily="18" charset="2"/>
              </a:rPr>
              <a:t>/N</a:t>
            </a:r>
          </a:p>
          <a:p>
            <a:pPr>
              <a:lnSpc>
                <a:spcPct val="80000"/>
              </a:lnSpc>
            </a:pPr>
            <a:r>
              <a:rPr lang="en-CA" altLang="en-US" sz="1800">
                <a:cs typeface="Times New Roman" pitchFamily="18" charset="0"/>
                <a:sym typeface="Symbol" pitchFamily="18" charset="2"/>
              </a:rPr>
              <a:t>By replacing e^-i2</a:t>
            </a:r>
            <a:r>
              <a:rPr lang="el-GR" altLang="en-US" sz="1800">
                <a:cs typeface="Times New Roman" pitchFamily="18" charset="0"/>
                <a:sym typeface="Symbol" pitchFamily="18" charset="2"/>
              </a:rPr>
              <a:t>π</a:t>
            </a:r>
            <a:r>
              <a:rPr lang="en-CA" altLang="en-US" sz="1800">
                <a:cs typeface="Times New Roman" pitchFamily="18" charset="0"/>
                <a:sym typeface="Symbol" pitchFamily="18" charset="2"/>
              </a:rPr>
              <a:t>/N by </a:t>
            </a:r>
            <a:r>
              <a:rPr lang="el-GR" altLang="en-US" sz="1800">
                <a:cs typeface="Times New Roman" pitchFamily="18" charset="0"/>
                <a:sym typeface="Symbol" pitchFamily="18" charset="2"/>
              </a:rPr>
              <a:t>ω</a:t>
            </a:r>
            <a:r>
              <a:rPr lang="en-CA" altLang="en-US" sz="1800">
                <a:cs typeface="Times New Roman" pitchFamily="18" charset="0"/>
                <a:sym typeface="Symbol" pitchFamily="18" charset="2"/>
              </a:rPr>
              <a:t> we can temporarily forget that we are dealing with complex numbers.</a:t>
            </a:r>
          </a:p>
          <a:p>
            <a:pPr>
              <a:lnSpc>
                <a:spcPct val="80000"/>
              </a:lnSpc>
            </a:pPr>
            <a:r>
              <a:rPr lang="en-CA" altLang="en-US" sz="1800">
                <a:cs typeface="Times New Roman" pitchFamily="18" charset="0"/>
                <a:sym typeface="Symbol" pitchFamily="18" charset="2"/>
              </a:rPr>
              <a:t>Now if we expand the series, we will get something that looks like N equations of polynomials of </a:t>
            </a:r>
            <a:r>
              <a:rPr lang="el-GR" altLang="en-US" sz="1800">
                <a:cs typeface="Times New Roman" pitchFamily="18" charset="0"/>
                <a:sym typeface="Symbol" pitchFamily="18" charset="2"/>
              </a:rPr>
              <a:t>ω</a:t>
            </a:r>
            <a:r>
              <a:rPr lang="en-CA" altLang="en-US" sz="1800">
                <a:cs typeface="Times New Roman" pitchFamily="18" charset="0"/>
                <a:sym typeface="Symbol" pitchFamily="18" charset="2"/>
              </a:rPr>
              <a:t>.</a:t>
            </a:r>
          </a:p>
          <a:p>
            <a:pPr>
              <a:lnSpc>
                <a:spcPct val="80000"/>
              </a:lnSpc>
            </a:pPr>
            <a:r>
              <a:rPr lang="en-CA" altLang="en-US" sz="1800">
                <a:cs typeface="Times New Roman" pitchFamily="18" charset="0"/>
                <a:sym typeface="Symbol" pitchFamily="18" charset="2"/>
              </a:rPr>
              <a:t>When we write this information as a matrix, we get the Vandermonde matrix which Jeff has shown us previously.</a:t>
            </a:r>
            <a:endParaRPr lang="el-GR" altLang="en-US" sz="1800">
              <a:cs typeface="Times New Roman" pitchFamily="18" charset="0"/>
              <a:sym typeface="Symbol" pitchFamily="18" charset="2"/>
            </a:endParaRPr>
          </a:p>
          <a:p>
            <a:pPr>
              <a:lnSpc>
                <a:spcPct val="80000"/>
              </a:lnSpc>
            </a:pPr>
            <a:endParaRPr lang="el-GR" altLang="en-US" sz="1800" baseline="30000"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130052" name="Slide Number Placeholder 3"/>
          <p:cNvSpPr txBox="1">
            <a:spLocks noGrp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02583BE2-9C77-4922-AED8-070A91ACAA6D}" type="slidenum">
              <a:rPr lang="en-CA" altLang="en-US" sz="1200"/>
              <a:pPr algn="r" eaLnBrk="1" hangingPunct="1"/>
              <a:t>112</a:t>
            </a:fld>
            <a:endParaRPr lang="en-CA" altLang="en-US" sz="120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107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CA" altLang="en-US"/>
              <a:t>diagram from Kester</a:t>
            </a:r>
          </a:p>
          <a:p>
            <a:endParaRPr lang="en-CA" altLang="en-US"/>
          </a:p>
          <a:p>
            <a:r>
              <a:rPr lang="en-CA" altLang="en-US"/>
              <a:t>Because of its speed, there is still an advantage of using the complex FFT  to calculate the DFT for real inputs.  </a:t>
            </a:r>
          </a:p>
          <a:p>
            <a:r>
              <a:rPr lang="en-CA" altLang="en-US"/>
              <a:t>The FFT just gives additional redundant information that can be discarded.</a:t>
            </a:r>
          </a:p>
        </p:txBody>
      </p:sp>
      <p:sp>
        <p:nvSpPr>
          <p:cNvPr id="131076" name="Slide Number Placeholder 3"/>
          <p:cNvSpPr txBox="1">
            <a:spLocks noGrp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4AFE2056-2D7A-4B5F-BC6B-184FED00972B}" type="slidenum">
              <a:rPr lang="en-CA" altLang="en-US" sz="1200"/>
              <a:pPr algn="r" eaLnBrk="1" hangingPunct="1"/>
              <a:t>113</a:t>
            </a:fld>
            <a:endParaRPr lang="en-CA" altLang="en-US" sz="120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BAEC3C6-BE6E-4CFB-A3EC-E1C301417262}" type="slidenum">
              <a:rPr lang="en-US" altLang="en-US" sz="1200"/>
              <a:pPr algn="r" eaLnBrk="1" hangingPunct="1"/>
              <a:t>115</a:t>
            </a:fld>
            <a:endParaRPr lang="en-US" altLang="en-US" sz="1200"/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matrix and epic struggle between good and evil characters from Edmonds</a:t>
            </a:r>
          </a:p>
          <a:p>
            <a:pPr eaLnBrk="1" hangingPunct="1"/>
            <a:endParaRPr lang="en-CA" altLang="en-US"/>
          </a:p>
          <a:p>
            <a:pPr eaLnBrk="1" hangingPunct="1"/>
            <a:r>
              <a:rPr lang="en-CA" altLang="en-US"/>
              <a:t>However, we have still not gained anything.</a:t>
            </a:r>
          </a:p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FF072BC2-917D-402F-8F21-C2251797A880}" type="slidenum">
              <a:rPr lang="en-US" altLang="en-US" sz="1200"/>
              <a:pPr algn="r" eaLnBrk="1" hangingPunct="1"/>
              <a:t>116</a:t>
            </a:fld>
            <a:endParaRPr lang="en-US" altLang="en-US" sz="1200"/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However, we have still not gained anything.</a:t>
            </a: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19B53455-7394-4EF6-ADD1-767071F2922C}" type="slidenum">
              <a:rPr lang="en-US" altLang="en-US" sz="1200"/>
              <a:pPr algn="r" eaLnBrk="1" hangingPunct="1"/>
              <a:t>117</a:t>
            </a:fld>
            <a:endParaRPr lang="en-US" altLang="en-US" sz="1200"/>
          </a:p>
        </p:txBody>
      </p:sp>
      <p:sp>
        <p:nvSpPr>
          <p:cNvPr id="134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But now by taking advantages of the properties of the complex roots of unity, </a:t>
            </a:r>
            <a:r>
              <a:rPr lang="el-GR" altLang="en-US">
                <a:cs typeface="Times New Roman" pitchFamily="18" charset="0"/>
              </a:rPr>
              <a:t>ω</a:t>
            </a:r>
            <a:r>
              <a:rPr lang="en-CA" altLang="en-US">
                <a:cs typeface="Times New Roman" pitchFamily="18" charset="0"/>
              </a:rPr>
              <a:t>^p we can start to make some progress.</a:t>
            </a:r>
            <a:endParaRPr lang="el-GR" altLang="en-US">
              <a:cs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38ACB566-79F5-4983-8748-33AD1F50C778}" type="slidenum">
              <a:rPr lang="en-US" altLang="en-US" sz="1200"/>
              <a:pPr algn="r" eaLnBrk="1" hangingPunct="1"/>
              <a:t>118</a:t>
            </a:fld>
            <a:endParaRPr lang="en-US" altLang="en-US" sz="1200"/>
          </a:p>
        </p:txBody>
      </p:sp>
      <p:sp>
        <p:nvSpPr>
          <p:cNvPr id="135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2999F49B-2AF2-4E00-9AC0-9D84F377302D}" type="slidenum">
              <a:rPr lang="en-US" altLang="en-US" sz="1200"/>
              <a:pPr algn="r" eaLnBrk="1" hangingPunct="1"/>
              <a:t>119</a:t>
            </a:fld>
            <a:endParaRPr lang="en-US" altLang="en-US" sz="1200"/>
          </a:p>
        </p:txBody>
      </p:sp>
      <p:sp>
        <p:nvSpPr>
          <p:cNvPr id="136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6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Note to self:  Easier to duplicate slide than to co-ordinate appear and disappear animations</a:t>
            </a: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B1E3734-EA4B-459B-96FB-1E765C17CDB0}" type="slidenum">
              <a:rPr lang="en-US" altLang="en-US" sz="1200"/>
              <a:pPr algn="r" eaLnBrk="1" hangingPunct="1"/>
              <a:t>120</a:t>
            </a:fld>
            <a:endParaRPr lang="en-US" altLang="en-US" sz="1200"/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9622A833-4A21-4636-94B1-7883E9421B0B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7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5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5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5E845AB8-9B6E-48AC-A19D-912B7DB0B8F5}" type="slidenum">
              <a:rPr lang="en-US" altLang="en-US" sz="1200"/>
              <a:pPr algn="r" eaLnBrk="1" hangingPunct="1"/>
              <a:t>121</a:t>
            </a:fld>
            <a:endParaRPr lang="en-US" altLang="en-US" sz="1200"/>
          </a:p>
        </p:txBody>
      </p:sp>
      <p:sp>
        <p:nvSpPr>
          <p:cNvPr id="138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4541707D-8732-4CF2-AA81-052DD7C1079C}" type="slidenum">
              <a:rPr lang="en-US" altLang="en-US" sz="1200"/>
              <a:pPr algn="r" eaLnBrk="1" hangingPunct="1"/>
              <a:t>122</a:t>
            </a:fld>
            <a:endParaRPr lang="en-US" altLang="en-US" sz="1200"/>
          </a:p>
        </p:txBody>
      </p:sp>
      <p:sp>
        <p:nvSpPr>
          <p:cNvPr id="139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063C38C7-878C-445E-8B1F-8705E7EFE2E7}" type="slidenum">
              <a:rPr lang="en-US" altLang="en-US" sz="1200"/>
              <a:pPr algn="r" eaLnBrk="1" hangingPunct="1"/>
              <a:t>123</a:t>
            </a:fld>
            <a:endParaRPr lang="en-US" altLang="en-US" sz="1200"/>
          </a:p>
        </p:txBody>
      </p:sp>
      <p:sp>
        <p:nvSpPr>
          <p:cNvPr id="140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0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These observations lead to rewriting the equations in terms of 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sz="2800" baseline="-25000">
                <a:solidFill>
                  <a:srgbClr val="00FFFF"/>
                </a:solidFill>
                <a:sym typeface="Wingdings" pitchFamily="2" charset="2"/>
              </a:rPr>
              <a:t>0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 sz="2800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 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sz="2800" baseline="-25000">
                <a:solidFill>
                  <a:srgbClr val="00FFFF"/>
                </a:solidFill>
                <a:sym typeface="Wingdings" pitchFamily="2" charset="2"/>
              </a:rPr>
              <a:t>4, 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sz="2800" baseline="-25000">
                <a:solidFill>
                  <a:srgbClr val="00FFFF"/>
                </a:solidFill>
                <a:sym typeface="Wingdings" pitchFamily="2" charset="2"/>
              </a:rPr>
              <a:t>2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 sz="2800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 x</a:t>
            </a:r>
            <a:r>
              <a:rPr lang="en-CA" altLang="en-US" sz="2800" baseline="-25000">
                <a:solidFill>
                  <a:srgbClr val="00FFFF"/>
                </a:solidFill>
                <a:sym typeface="Wingdings" pitchFamily="2" charset="2"/>
              </a:rPr>
              <a:t>6 , 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sz="2800" baseline="-25000">
                <a:solidFill>
                  <a:srgbClr val="00FFFF"/>
                </a:solidFill>
                <a:sym typeface="Wingdings" pitchFamily="2" charset="2"/>
              </a:rPr>
              <a:t>1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 sz="2800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 x</a:t>
            </a:r>
            <a:r>
              <a:rPr lang="en-CA" altLang="en-US" sz="2800" baseline="-25000">
                <a:solidFill>
                  <a:srgbClr val="00FFFF"/>
                </a:solidFill>
                <a:sym typeface="Wingdings" pitchFamily="2" charset="2"/>
              </a:rPr>
              <a:t>5 , 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sz="2800" baseline="-25000">
                <a:solidFill>
                  <a:srgbClr val="00FFFF"/>
                </a:solidFill>
                <a:sym typeface="Wingdings" pitchFamily="2" charset="2"/>
              </a:rPr>
              <a:t>3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 sz="2800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 x</a:t>
            </a:r>
            <a:r>
              <a:rPr lang="en-CA" altLang="en-US" sz="2800" baseline="-25000">
                <a:solidFill>
                  <a:srgbClr val="00FFFF"/>
                </a:solidFill>
                <a:sym typeface="Wingdings" pitchFamily="2" charset="2"/>
              </a:rPr>
              <a:t>7</a:t>
            </a:r>
            <a:r>
              <a:rPr lang="en-CA" altLang="en-US" sz="2800">
                <a:solidFill>
                  <a:srgbClr val="00FFFF"/>
                </a:solidFill>
                <a:sym typeface="Wingdings" pitchFamily="2" charset="2"/>
              </a:rPr>
              <a:t> </a:t>
            </a:r>
            <a:endParaRPr lang="en-CA" altLang="en-US"/>
          </a:p>
          <a:p>
            <a:pPr eaLnBrk="1" hangingPunct="1"/>
            <a:endParaRPr lang="en-CA" altLang="en-US"/>
          </a:p>
          <a:p>
            <a:pPr eaLnBrk="1" hangingPunct="1"/>
            <a:r>
              <a:rPr lang="en-CA" altLang="en-US"/>
              <a:t>End result:  By introducing an addition and subtraction, we have eliminated half of the more expensive multiplications.</a:t>
            </a:r>
          </a:p>
          <a:p>
            <a:pPr eaLnBrk="1" hangingPunct="1"/>
            <a:r>
              <a:rPr lang="en-CA" altLang="en-US"/>
              <a:t>We could continue to reduce the number of columns (i.e. multiplications) by combining additions and subtractions into larger ones,</a:t>
            </a:r>
          </a:p>
          <a:p>
            <a:pPr eaLnBrk="1" hangingPunct="1"/>
            <a:r>
              <a:rPr lang="en-CA" altLang="en-US"/>
              <a:t>but from this point on, there is an easier way to get to our goal.</a:t>
            </a:r>
          </a:p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2294F11-1B84-4485-9D98-5722B3B2E07C}" type="slidenum">
              <a:rPr lang="en-US" altLang="en-US" sz="1200"/>
              <a:pPr algn="r" eaLnBrk="1" hangingPunct="1"/>
              <a:t>124</a:t>
            </a:fld>
            <a:endParaRPr lang="en-US" altLang="en-US" sz="1200"/>
          </a:p>
        </p:txBody>
      </p:sp>
      <p:sp>
        <p:nvSpPr>
          <p:cNvPr id="141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butterfly diagram from Smith</a:t>
            </a:r>
          </a:p>
          <a:p>
            <a:pPr eaLnBrk="1" hangingPunct="1"/>
            <a:endParaRPr lang="en-CA" altLang="en-US"/>
          </a:p>
          <a:p>
            <a:pPr eaLnBrk="1" hangingPunct="1"/>
            <a:r>
              <a:rPr lang="en-CA" altLang="en-US"/>
              <a:t>In this case, we would set </a:t>
            </a:r>
            <a:r>
              <a:rPr lang="el-GR" altLang="en-US">
                <a:cs typeface="Times New Roman" pitchFamily="18" charset="0"/>
              </a:rPr>
              <a:t>ω</a:t>
            </a:r>
            <a:r>
              <a:rPr lang="en-CA" altLang="en-US">
                <a:cs typeface="Times New Roman" pitchFamily="18" charset="0"/>
              </a:rPr>
              <a:t>^p to 1</a:t>
            </a:r>
            <a:endParaRPr lang="el-GR" altLang="en-US">
              <a:cs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561DCA78-2268-46A5-8346-3A5E991AE675}" type="slidenum">
              <a:rPr lang="en-US" altLang="en-US" sz="1200"/>
              <a:pPr algn="r" eaLnBrk="1" hangingPunct="1"/>
              <a:t>125</a:t>
            </a:fld>
            <a:endParaRPr lang="en-US" altLang="en-US" sz="1200"/>
          </a:p>
        </p:txBody>
      </p:sp>
      <p:sp>
        <p:nvSpPr>
          <p:cNvPr id="142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butterfly diagram from Smith</a:t>
            </a: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F196F833-5138-4F19-93A8-99F5935ED2FD}" type="slidenum">
              <a:rPr lang="en-US" altLang="en-US" sz="1200"/>
              <a:pPr algn="r" eaLnBrk="1" hangingPunct="1"/>
              <a:t>126</a:t>
            </a:fld>
            <a:endParaRPr lang="en-US" altLang="en-US" sz="1200"/>
          </a:p>
        </p:txBody>
      </p:sp>
      <p:sp>
        <p:nvSpPr>
          <p:cNvPr id="143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CA" altLang="en-US" sz="800"/>
              <a:t>Decimation in time is what we will use to arrange the input to our butterflies based on what we have seen in the previous equations.</a:t>
            </a:r>
          </a:p>
          <a:p>
            <a:pPr eaLnBrk="1" hangingPunct="1">
              <a:lnSpc>
                <a:spcPct val="80000"/>
              </a:lnSpc>
            </a:pP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(Go back one slide) Notice the  x</a:t>
            </a:r>
            <a:r>
              <a:rPr lang="en-CA" altLang="en-US" sz="1800" baseline="-25000">
                <a:solidFill>
                  <a:srgbClr val="00FFFF"/>
                </a:solidFill>
                <a:sym typeface="Wingdings" pitchFamily="2" charset="2"/>
              </a:rPr>
              <a:t>0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 sz="1800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 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sz="1800" baseline="-25000">
                <a:solidFill>
                  <a:srgbClr val="00FFFF"/>
                </a:solidFill>
                <a:sym typeface="Wingdings" pitchFamily="2" charset="2"/>
              </a:rPr>
              <a:t>4, 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sz="1800" baseline="-25000">
                <a:solidFill>
                  <a:srgbClr val="00FFFF"/>
                </a:solidFill>
                <a:sym typeface="Wingdings" pitchFamily="2" charset="2"/>
              </a:rPr>
              <a:t>2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 sz="1800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 x</a:t>
            </a:r>
            <a:r>
              <a:rPr lang="en-CA" altLang="en-US" sz="1800" baseline="-25000">
                <a:solidFill>
                  <a:srgbClr val="00FFFF"/>
                </a:solidFill>
                <a:sym typeface="Wingdings" pitchFamily="2" charset="2"/>
              </a:rPr>
              <a:t>6 , 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sz="1800" baseline="-25000">
                <a:solidFill>
                  <a:srgbClr val="00FFFF"/>
                </a:solidFill>
                <a:sym typeface="Wingdings" pitchFamily="2" charset="2"/>
              </a:rPr>
              <a:t>1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 sz="1800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 x</a:t>
            </a:r>
            <a:r>
              <a:rPr lang="en-CA" altLang="en-US" sz="1800" baseline="-25000">
                <a:solidFill>
                  <a:srgbClr val="00FFFF"/>
                </a:solidFill>
                <a:sym typeface="Wingdings" pitchFamily="2" charset="2"/>
              </a:rPr>
              <a:t>5 , 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sz="1800" baseline="-25000">
                <a:solidFill>
                  <a:srgbClr val="00FFFF"/>
                </a:solidFill>
                <a:sym typeface="Wingdings" pitchFamily="2" charset="2"/>
              </a:rPr>
              <a:t>3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 sz="1800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 x</a:t>
            </a:r>
            <a:r>
              <a:rPr lang="en-CA" altLang="en-US" sz="1800" baseline="-25000">
                <a:solidFill>
                  <a:srgbClr val="00FFFF"/>
                </a:solidFill>
                <a:sym typeface="Wingdings" pitchFamily="2" charset="2"/>
              </a:rPr>
              <a:t>7 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columns of the equations</a:t>
            </a:r>
          </a:p>
          <a:p>
            <a:pPr eaLnBrk="1" hangingPunct="1">
              <a:lnSpc>
                <a:spcPct val="80000"/>
              </a:lnSpc>
            </a:pP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(Go back to this slide)  correspond to the order of this last row.</a:t>
            </a:r>
          </a:p>
          <a:p>
            <a:pPr eaLnBrk="1" hangingPunct="1">
              <a:lnSpc>
                <a:spcPct val="80000"/>
              </a:lnSpc>
            </a:pP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Decimation in time is the process of rearranging a set into two smaller sets, where every 2</a:t>
            </a:r>
            <a:r>
              <a:rPr lang="en-CA" altLang="en-US" sz="1800" baseline="30000">
                <a:solidFill>
                  <a:srgbClr val="00FFFF"/>
                </a:solidFill>
                <a:sym typeface="Wingdings" pitchFamily="2" charset="2"/>
              </a:rPr>
              <a:t>nd</a:t>
            </a: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 item goes into the second smaller set.</a:t>
            </a:r>
          </a:p>
          <a:p>
            <a:pPr eaLnBrk="1" hangingPunct="1">
              <a:lnSpc>
                <a:spcPct val="80000"/>
              </a:lnSpc>
            </a:pP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The process is then repeated on each of the smaller sets as needed.</a:t>
            </a:r>
          </a:p>
          <a:p>
            <a:pPr eaLnBrk="1" hangingPunct="1">
              <a:lnSpc>
                <a:spcPct val="80000"/>
              </a:lnSpc>
            </a:pPr>
            <a:endParaRPr lang="en-CA" altLang="en-US" sz="1800">
              <a:solidFill>
                <a:srgbClr val="00FFFF"/>
              </a:solidFill>
              <a:sym typeface="Wingdings" pitchFamily="2" charset="2"/>
            </a:endParaRPr>
          </a:p>
          <a:p>
            <a:pPr eaLnBrk="1" hangingPunct="1">
              <a:lnSpc>
                <a:spcPct val="80000"/>
              </a:lnSpc>
            </a:pP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In a multistage process, one can do all this in one step by noticing that the final index of an element corresponds to reversing the bits of its original index. </a:t>
            </a:r>
          </a:p>
          <a:p>
            <a:pPr eaLnBrk="1" hangingPunct="1">
              <a:lnSpc>
                <a:spcPct val="80000"/>
              </a:lnSpc>
            </a:pPr>
            <a:r>
              <a:rPr lang="en-CA" altLang="en-US" sz="1800">
                <a:solidFill>
                  <a:srgbClr val="00FFFF"/>
                </a:solidFill>
                <a:sym typeface="Wingdings" pitchFamily="2" charset="2"/>
              </a:rPr>
              <a:t>(hence the name Bit Reverse Order) </a:t>
            </a:r>
          </a:p>
          <a:p>
            <a:pPr eaLnBrk="1" hangingPunct="1">
              <a:lnSpc>
                <a:spcPct val="80000"/>
              </a:lnSpc>
            </a:pPr>
            <a:endParaRPr lang="en-CA" altLang="en-US" sz="1800">
              <a:solidFill>
                <a:srgbClr val="00FFFF"/>
              </a:solidFill>
              <a:sym typeface="Wingdings" pitchFamily="2" charset="2"/>
            </a:endParaRPr>
          </a:p>
          <a:p>
            <a:pPr eaLnBrk="1" hangingPunct="1">
              <a:lnSpc>
                <a:spcPct val="80000"/>
              </a:lnSpc>
            </a:pPr>
            <a:endParaRPr lang="en-CA" altLang="en-US" sz="1800">
              <a:solidFill>
                <a:srgbClr val="00FFFF"/>
              </a:solidFill>
              <a:sym typeface="Wingdings" pitchFamily="2" charset="2"/>
            </a:endParaRPr>
          </a:p>
          <a:p>
            <a:pPr eaLnBrk="1" hangingPunct="1">
              <a:lnSpc>
                <a:spcPct val="80000"/>
              </a:lnSpc>
            </a:pPr>
            <a:endParaRPr lang="en-CA" altLang="en-US" sz="1800" baseline="-25000">
              <a:solidFill>
                <a:srgbClr val="00FFFF"/>
              </a:solidFill>
              <a:sym typeface="Wingdings" pitchFamily="2" charset="2"/>
            </a:endParaRPr>
          </a:p>
          <a:p>
            <a:pPr eaLnBrk="1" hangingPunct="1">
              <a:lnSpc>
                <a:spcPct val="80000"/>
              </a:lnSpc>
            </a:pPr>
            <a:endParaRPr lang="en-CA" altLang="en-US" sz="1800" baseline="-25000">
              <a:solidFill>
                <a:srgbClr val="00FFFF"/>
              </a:solidFill>
              <a:sym typeface="Wingdings" pitchFamily="2" charset="2"/>
            </a:endParaRPr>
          </a:p>
          <a:p>
            <a:pPr eaLnBrk="1" hangingPunct="1">
              <a:lnSpc>
                <a:spcPct val="80000"/>
              </a:lnSpc>
            </a:pPr>
            <a:endParaRPr lang="en-CA" altLang="en-US" sz="1800" baseline="-25000">
              <a:solidFill>
                <a:srgbClr val="00FFFF"/>
              </a:solidFill>
              <a:sym typeface="Wingdings" pitchFamily="2" charset="2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02D6536-6DA9-446B-A365-FE65479669FD}" type="slidenum">
              <a:rPr lang="en-US" altLang="en-US" sz="1200"/>
              <a:pPr algn="r" eaLnBrk="1" hangingPunct="1"/>
              <a:t>127</a:t>
            </a:fld>
            <a:endParaRPr lang="en-US" altLang="en-US" sz="1200"/>
          </a:p>
        </p:txBody>
      </p:sp>
      <p:sp>
        <p:nvSpPr>
          <p:cNvPr id="144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diagram from Kester</a:t>
            </a:r>
          </a:p>
          <a:p>
            <a:pPr eaLnBrk="1" hangingPunct="1"/>
            <a:endParaRPr lang="en-CA" altLang="en-US"/>
          </a:p>
          <a:p>
            <a:pPr eaLnBrk="1" hangingPunct="1"/>
            <a:r>
              <a:rPr lang="en-CA" altLang="en-US"/>
              <a:t>So we start with a block of diagram, resembling a binary tree structure and with our inputs fed in Bit Reverse Order.</a:t>
            </a:r>
          </a:p>
          <a:p>
            <a:pPr eaLnBrk="1" hangingPunct="1"/>
            <a:r>
              <a:rPr lang="en-CA" altLang="en-US"/>
              <a:t>Notice that at each stage boundary, the same number of lines (which in this example is 8) cross from one stage into the next .</a:t>
            </a: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ECD7528-7FCD-4ABF-A8C8-4E9E62AE4867}" type="slidenum">
              <a:rPr lang="en-US" altLang="en-US" sz="1200"/>
              <a:pPr algn="r" eaLnBrk="1" hangingPunct="1"/>
              <a:t>128</a:t>
            </a:fld>
            <a:endParaRPr lang="en-US" altLang="en-US" sz="1200"/>
          </a:p>
        </p:txBody>
      </p:sp>
      <p:sp>
        <p:nvSpPr>
          <p:cNvPr id="145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diagram from Kester</a:t>
            </a:r>
          </a:p>
          <a:p>
            <a:pPr eaLnBrk="1" hangingPunct="1"/>
            <a:endParaRPr lang="en-CA" altLang="en-US"/>
          </a:p>
          <a:p>
            <a:pPr eaLnBrk="1" hangingPunct="1"/>
            <a:r>
              <a:rPr lang="en-CA" altLang="en-US"/>
              <a:t>Next we install the butterflies per the previous equations, which results in this messy diagram, which I hope to unravel for you.</a:t>
            </a:r>
          </a:p>
          <a:p>
            <a:pPr eaLnBrk="1" hangingPunct="1"/>
            <a:r>
              <a:rPr lang="en-CA" altLang="en-US"/>
              <a:t>To see the rhyme and reason of the multiplication weights of</a:t>
            </a:r>
            <a:r>
              <a:rPr lang="en-CA" altLang="en-US">
                <a:cs typeface="Times New Roman" pitchFamily="18" charset="0"/>
              </a:rPr>
              <a:t> the second stage, remember that </a:t>
            </a:r>
            <a:r>
              <a:rPr lang="el-GR" altLang="en-US">
                <a:cs typeface="Times New Roman" pitchFamily="18" charset="0"/>
              </a:rPr>
              <a:t>ω</a:t>
            </a:r>
            <a:r>
              <a:rPr lang="en-CA" altLang="en-US">
                <a:cs typeface="Times New Roman" pitchFamily="18" charset="0"/>
              </a:rPr>
              <a:t>8^2 is equivalent to </a:t>
            </a:r>
            <a:r>
              <a:rPr lang="el-GR" altLang="en-US">
                <a:cs typeface="Times New Roman" pitchFamily="18" charset="0"/>
              </a:rPr>
              <a:t>ω</a:t>
            </a:r>
            <a:r>
              <a:rPr lang="en-CA" altLang="en-US">
                <a:cs typeface="Times New Roman" pitchFamily="18" charset="0"/>
              </a:rPr>
              <a:t>4^1</a:t>
            </a:r>
          </a:p>
          <a:p>
            <a:pPr eaLnBrk="1" hangingPunct="1"/>
            <a:endParaRPr lang="en-CA" altLang="en-US">
              <a:cs typeface="Times New Roman" pitchFamily="18" charset="0"/>
            </a:endParaRPr>
          </a:p>
          <a:p>
            <a:pPr eaLnBrk="1" hangingPunct="1"/>
            <a:r>
              <a:rPr lang="en-CA" altLang="en-US">
                <a:cs typeface="Times New Roman" pitchFamily="18" charset="0"/>
              </a:rPr>
              <a:t>Note to self:  Future improvement would be to trace out the signal flow for a few output points and show that it corresponds to the equations developed earlier.</a:t>
            </a:r>
            <a:endParaRPr lang="el-GR" altLang="en-US">
              <a:cs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3EC8F309-3EED-4B35-81D7-D67DDBA3D0F1}" type="slidenum">
              <a:rPr lang="en-US" altLang="en-US" sz="1200"/>
              <a:pPr algn="r" eaLnBrk="1" hangingPunct="1"/>
              <a:t>129</a:t>
            </a:fld>
            <a:endParaRPr lang="en-US" altLang="en-US" sz="1200"/>
          </a:p>
        </p:txBody>
      </p:sp>
      <p:sp>
        <p:nvSpPr>
          <p:cNvPr id="146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So as we walk through the first stage, we see that it requires ...</a:t>
            </a: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0C349B0-A1AE-42F2-BE1B-4DA1FEF6E3C6}" type="slidenum">
              <a:rPr lang="en-US" altLang="en-US" sz="1200"/>
              <a:pPr algn="r" eaLnBrk="1" hangingPunct="1"/>
              <a:t>130</a:t>
            </a:fld>
            <a:endParaRPr lang="en-US" altLang="en-US" sz="1200"/>
          </a:p>
        </p:txBody>
      </p:sp>
      <p:sp>
        <p:nvSpPr>
          <p:cNvPr id="147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6B116FB9-1C8C-41AC-9924-51D1003E7060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8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6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6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0752825-D4F1-4864-83F9-DD5F9E352FD7}" type="slidenum">
              <a:rPr lang="en-US" altLang="en-US" sz="1200"/>
              <a:pPr algn="r" eaLnBrk="1" hangingPunct="1"/>
              <a:t>131</a:t>
            </a:fld>
            <a:endParaRPr lang="en-US" altLang="en-US" sz="1200"/>
          </a:p>
        </p:txBody>
      </p:sp>
      <p:sp>
        <p:nvSpPr>
          <p:cNvPr id="148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8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DBEE5877-94E6-4FDE-B7FD-E69C00EF655B}" type="slidenum">
              <a:rPr lang="en-US" altLang="en-US" sz="1200"/>
              <a:pPr algn="r" eaLnBrk="1" hangingPunct="1"/>
              <a:t>132</a:t>
            </a:fld>
            <a:endParaRPr lang="en-US" altLang="en-US" sz="1200"/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... four butterflies.</a:t>
            </a:r>
          </a:p>
          <a:p>
            <a:pPr eaLnBrk="1" hangingPunct="1"/>
            <a:endParaRPr lang="en-CA" altLang="en-US"/>
          </a:p>
          <a:p>
            <a:pPr eaLnBrk="1" hangingPunct="1"/>
            <a:r>
              <a:rPr lang="en-CA" altLang="en-US"/>
              <a:t>Also note that this first stage took in 8 inputs and produced 8 outputs, which will now serve as the input to the next stage.</a:t>
            </a:r>
          </a:p>
          <a:p>
            <a:pPr eaLnBrk="1" hangingPunct="1"/>
            <a:r>
              <a:rPr lang="en-CA" altLang="en-US"/>
              <a:t>Since there is no further use for the original inputs, their memory space can be used to store the output results (aka in place memory processing)</a:t>
            </a:r>
          </a:p>
          <a:p>
            <a:pPr eaLnBrk="1" hangingPunct="1"/>
            <a:r>
              <a:rPr lang="en-CA" altLang="en-US"/>
              <a:t>This memory in place processing allows the FFT to be implemented in many embedded systems processors that have access to only a small amount of memory.</a:t>
            </a:r>
          </a:p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3CDD0AF5-B38C-469D-B023-A00F4548E61E}" type="slidenum">
              <a:rPr lang="en-US" altLang="en-US" sz="1200"/>
              <a:pPr algn="r" eaLnBrk="1" hangingPunct="1"/>
              <a:t>133</a:t>
            </a:fld>
            <a:endParaRPr lang="en-US" altLang="en-US" sz="1200"/>
          </a:p>
        </p:txBody>
      </p:sp>
      <p:sp>
        <p:nvSpPr>
          <p:cNvPr id="150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0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Similarly, as we work through the second stage, we can see that despite its confusing appearance ...</a:t>
            </a: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5EC102F-BBC1-4637-B7F6-ED035E95E29A}" type="slidenum">
              <a:rPr lang="en-US" altLang="en-US" sz="1200"/>
              <a:pPr algn="r" eaLnBrk="1" hangingPunct="1"/>
              <a:t>134</a:t>
            </a:fld>
            <a:endParaRPr lang="en-US" altLang="en-US" sz="1200"/>
          </a:p>
        </p:txBody>
      </p:sp>
      <p:sp>
        <p:nvSpPr>
          <p:cNvPr id="151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3C753243-D26B-4BF3-A84A-9716982A4261}" type="slidenum">
              <a:rPr lang="en-US" altLang="en-US" sz="1200"/>
              <a:pPr algn="r" eaLnBrk="1" hangingPunct="1"/>
              <a:t>135</a:t>
            </a:fld>
            <a:endParaRPr lang="en-US" altLang="en-US" sz="1200"/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C742CB89-2F67-47B4-874D-842EEC2AE1EF}" type="slidenum">
              <a:rPr lang="en-US" altLang="en-US" sz="1200"/>
              <a:pPr algn="r" eaLnBrk="1" hangingPunct="1"/>
              <a:t>136</a:t>
            </a:fld>
            <a:endParaRPr lang="en-US" altLang="en-US" sz="1200"/>
          </a:p>
        </p:txBody>
      </p:sp>
      <p:sp>
        <p:nvSpPr>
          <p:cNvPr id="153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it also consists of only 4 simple butterflies as well.</a:t>
            </a: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4C7F6A99-2839-4592-9B58-F6274D2850F6}" type="slidenum">
              <a:rPr lang="en-US" altLang="en-US" sz="1200"/>
              <a:pPr algn="r" eaLnBrk="1" hangingPunct="1"/>
              <a:t>137</a:t>
            </a:fld>
            <a:endParaRPr lang="en-US" altLang="en-US" sz="1200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And the same holds true for the final stage.  It also consists of only 4 simple butterflies...</a:t>
            </a: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86D86F8-1AFB-42F6-9A9E-3E59F93728B1}" type="slidenum">
              <a:rPr lang="en-US" altLang="en-US" sz="1200"/>
              <a:pPr algn="r" eaLnBrk="1" hangingPunct="1"/>
              <a:t>138</a:t>
            </a:fld>
            <a:endParaRPr lang="en-US" altLang="en-US" sz="1200"/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0A29E29-0FDB-41E7-A3D2-B3485527DF47}" type="slidenum">
              <a:rPr lang="en-US" altLang="en-US" sz="1200"/>
              <a:pPr algn="r" eaLnBrk="1" hangingPunct="1"/>
              <a:t>139</a:t>
            </a:fld>
            <a:endParaRPr lang="en-US" altLang="en-US" sz="1200"/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8AC578DA-49BA-47A5-9797-9872371728A8}" type="slidenum">
              <a:rPr lang="en-US" altLang="en-US" sz="1200"/>
              <a:pPr algn="r" eaLnBrk="1" hangingPunct="1"/>
              <a:t>140</a:t>
            </a:fld>
            <a:endParaRPr lang="en-US" altLang="en-US" sz="1200"/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CA" altLang="en-US"/>
              <a:t>So the end result for the combined log N stages in terms of butterfly operations is O(N log N)</a:t>
            </a:r>
          </a:p>
          <a:p>
            <a:pPr eaLnBrk="1" hangingPunct="1"/>
            <a:endParaRPr lang="en-CA" altLang="en-US"/>
          </a:p>
          <a:p>
            <a:pPr eaLnBrk="1" hangingPunct="1"/>
            <a:r>
              <a:rPr lang="en-CA" altLang="en-US"/>
              <a:t>Note to self for future:  For best contrast, select light coloured lines and saturated colours for backgrounds.</a:t>
            </a:r>
          </a:p>
          <a:p>
            <a:pPr eaLnBrk="1" hangingPunct="1"/>
            <a:endParaRPr lang="en-CA" altLang="en-US"/>
          </a:p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7168687F-46F2-46A3-B9DB-E99C020FEDD2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7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CA" altLang="en-US"/>
              <a:t>Smith’s code and diagram used to generate algorithm and diagram</a:t>
            </a:r>
          </a:p>
          <a:p>
            <a:endParaRPr lang="en-CA" altLang="en-US"/>
          </a:p>
          <a:p>
            <a:r>
              <a:rPr lang="en-CA" altLang="en-US"/>
              <a:t>So despite the complexity of the signal flow diagram, we see that we can perform the FFT using an iterative approach,</a:t>
            </a:r>
          </a:p>
          <a:p>
            <a:r>
              <a:rPr lang="en-CA" altLang="en-US"/>
              <a:t>and the FFT boils down to being just 3 nested loops and a little overhead.</a:t>
            </a:r>
          </a:p>
          <a:p>
            <a:endParaRPr lang="en-CA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C0E8D15-B183-4D57-8E43-2F8516F53BAD}" type="slidenum">
              <a:rPr lang="en-CA" altLang="en-US" sz="1200" smtClean="0"/>
              <a:pPr eaLnBrk="1" hangingPunct="1"/>
              <a:t>142</a:t>
            </a:fld>
            <a:endParaRPr lang="en-CA" altLang="en-US" sz="1200"/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73011F05-43F1-4827-A44D-51712C17C765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10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8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0A36AB3A-0F8B-4E2A-9D8E-5B59C9BA2399}" type="slidenum">
              <a:rPr lang="en-US" altLang="en-US" sz="1200">
                <a:solidFill>
                  <a:srgbClr val="000000"/>
                </a:solidFill>
              </a:rPr>
              <a:pPr algn="r" eaLnBrk="1" hangingPunct="1"/>
              <a:t>11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9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9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49E8A-393B-404C-96A7-F1BBBC1C447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03924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F447E1-7A26-446B-BA23-FCA99887B40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841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5E485C-E4D5-4FDB-8ECA-994DE04E6D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500962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FF42D2-972E-4E1C-BAC8-24FF7E4298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40031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3E60CF-7749-4B65-AC25-6B364A2AA0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957937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AD887D-6E06-4AA9-983F-6E7CC5340E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418740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BEE8-63DD-4344-8AF3-2F9451FF6F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0557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C17A8-9482-41D3-8051-66604A6F714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76701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C17A8-9482-41D3-8051-66604A6F714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76701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C17A8-9482-41D3-8051-66604A6F714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76701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C17A8-9482-41D3-8051-66604A6F714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76701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C17A8-9482-41D3-8051-66604A6F714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7670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9E808E-3EA8-4E0D-A2F2-3A954887F9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082100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C17A8-9482-41D3-8051-66604A6F714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76701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C17A8-9482-41D3-8051-66604A6F714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76701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C17A8-9482-41D3-8051-66604A6F714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76701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C17A8-9482-41D3-8051-66604A6F714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76701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C17A8-9482-41D3-8051-66604A6F714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76701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3851E1-7528-42EE-A013-5691A083B4F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808381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473B5-0B0B-44C5-A196-E7E9D2DD060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3107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3851E1-7528-42EE-A013-5691A083B4F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14969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F60D45-03E5-47B5-B1B5-FF20B9B411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1716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559F24-6DE0-46A5-961A-DA7E3901362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25988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FBF637-E199-4349-B7A2-58652C492F6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38678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20.xml"/></Relationships>
</file>

<file path=ppt/slideMasters/_rels/slideMaster1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21.xml"/></Relationships>
</file>

<file path=ppt/slideMasters/_rels/slideMaster12.xml.rels><?xml version="1.0" encoding="UTF-8" standalone="yes"?>
<Relationships xmlns="http://schemas.openxmlformats.org/package/2006/relationships"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22.xml"/></Relationships>
</file>

<file path=ppt/slideMasters/_rels/slideMaster13.xml.rels><?xml version="1.0" encoding="UTF-8" standalone="yes"?>
<Relationships xmlns="http://schemas.openxmlformats.org/package/2006/relationships"><Relationship Id="rId2" Type="http://schemas.openxmlformats.org/officeDocument/2006/relationships/theme" Target="../theme/theme13.xml"/><Relationship Id="rId1" Type="http://schemas.openxmlformats.org/officeDocument/2006/relationships/slideLayout" Target="../slideLayouts/slideLayout23.xml"/></Relationships>
</file>

<file path=ppt/slideMasters/_rels/slideMaster14.xml.rels><?xml version="1.0" encoding="UTF-8" standalone="yes"?>
<Relationships xmlns="http://schemas.openxmlformats.org/package/2006/relationships"><Relationship Id="rId2" Type="http://schemas.openxmlformats.org/officeDocument/2006/relationships/theme" Target="../theme/theme14.xml"/><Relationship Id="rId1" Type="http://schemas.openxmlformats.org/officeDocument/2006/relationships/slideLayout" Target="../slideLayouts/slideLayout24.xml"/></Relationships>
</file>

<file path=ppt/slideMasters/_rels/slideMaster15.xml.rels><?xml version="1.0" encoding="UTF-8" standalone="yes"?>
<Relationships xmlns="http://schemas.openxmlformats.org/package/2006/relationships"><Relationship Id="rId2" Type="http://schemas.openxmlformats.org/officeDocument/2006/relationships/theme" Target="../theme/theme15.xml"/><Relationship Id="rId1" Type="http://schemas.openxmlformats.org/officeDocument/2006/relationships/slideLayout" Target="../slideLayouts/slideLayout25.xml"/></Relationships>
</file>

<file path=ppt/slideMasters/_rels/slideMaster16.xml.rels><?xml version="1.0" encoding="UTF-8" standalone="yes"?>
<Relationships xmlns="http://schemas.openxmlformats.org/package/2006/relationships"><Relationship Id="rId2" Type="http://schemas.openxmlformats.org/officeDocument/2006/relationships/theme" Target="../theme/theme16.xml"/><Relationship Id="rId1" Type="http://schemas.openxmlformats.org/officeDocument/2006/relationships/slideLayout" Target="../slideLayouts/slideLayout26.xml"/></Relationships>
</file>

<file path=ppt/slideMasters/_rels/slideMaster17.xml.rels><?xml version="1.0" encoding="UTF-8" standalone="yes"?>
<Relationships xmlns="http://schemas.openxmlformats.org/package/2006/relationships"><Relationship Id="rId2" Type="http://schemas.openxmlformats.org/officeDocument/2006/relationships/theme" Target="../theme/theme17.xml"/><Relationship Id="rId1" Type="http://schemas.openxmlformats.org/officeDocument/2006/relationships/slideLayout" Target="../slideLayouts/slideLayout27.xml"/></Relationships>
</file>

<file path=ppt/slideMasters/_rels/slideMaster18.xml.rels><?xml version="1.0" encoding="UTF-8" standalone="yes"?>
<Relationships xmlns="http://schemas.openxmlformats.org/package/2006/relationships"><Relationship Id="rId2" Type="http://schemas.openxmlformats.org/officeDocument/2006/relationships/theme" Target="../theme/theme18.xml"/><Relationship Id="rId1" Type="http://schemas.openxmlformats.org/officeDocument/2006/relationships/slideLayout" Target="../slideLayouts/slideLayout28.xml"/></Relationships>
</file>

<file path=ppt/slideMasters/_rels/slideMaster19.xml.rels><?xml version="1.0" encoding="UTF-8" standalone="yes"?>
<Relationships xmlns="http://schemas.openxmlformats.org/package/2006/relationships"><Relationship Id="rId2" Type="http://schemas.openxmlformats.org/officeDocument/2006/relationships/theme" Target="../theme/theme19.xml"/><Relationship Id="rId1" Type="http://schemas.openxmlformats.org/officeDocument/2006/relationships/slideLayout" Target="../slideLayouts/slideLayout2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2.xml"/></Relationships>
</file>

<file path=ppt/slideMasters/_rels/slideMaster20.xml.rels><?xml version="1.0" encoding="UTF-8" standalone="yes"?>
<Relationships xmlns="http://schemas.openxmlformats.org/package/2006/relationships"><Relationship Id="rId2" Type="http://schemas.openxmlformats.org/officeDocument/2006/relationships/theme" Target="../theme/theme20.xml"/><Relationship Id="rId1" Type="http://schemas.openxmlformats.org/officeDocument/2006/relationships/slideLayout" Target="../slideLayouts/slideLayout30.xml"/></Relationships>
</file>

<file path=ppt/slideMasters/_rels/slideMaster21.xml.rels><?xml version="1.0" encoding="UTF-8" standalone="yes"?>
<Relationships xmlns="http://schemas.openxmlformats.org/package/2006/relationships"><Relationship Id="rId2" Type="http://schemas.openxmlformats.org/officeDocument/2006/relationships/theme" Target="../theme/theme21.xml"/><Relationship Id="rId1" Type="http://schemas.openxmlformats.org/officeDocument/2006/relationships/slideLayout" Target="../slideLayouts/slideLayout31.xml"/></Relationships>
</file>

<file path=ppt/slideMasters/_rels/slideMaster2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2.xml"/><Relationship Id="rId1" Type="http://schemas.openxmlformats.org/officeDocument/2006/relationships/slideLayout" Target="../slideLayouts/slideLayout32.xml"/></Relationships>
</file>

<file path=ppt/slideMasters/_rels/slideMaster23.xml.rels><?xml version="1.0" encoding="UTF-8" standalone="yes"?>
<Relationships xmlns="http://schemas.openxmlformats.org/package/2006/relationships"><Relationship Id="rId2" Type="http://schemas.openxmlformats.org/officeDocument/2006/relationships/theme" Target="../theme/theme23.xml"/><Relationship Id="rId1" Type="http://schemas.openxmlformats.org/officeDocument/2006/relationships/slideLayout" Target="../slideLayouts/slideLayout33.xml"/></Relationships>
</file>

<file path=ppt/slideMasters/_rels/slideMaster24.xml.rels><?xml version="1.0" encoding="UTF-8" standalone="yes"?>
<Relationships xmlns="http://schemas.openxmlformats.org/package/2006/relationships"><Relationship Id="rId2" Type="http://schemas.openxmlformats.org/officeDocument/2006/relationships/theme" Target="../theme/theme24.xml"/><Relationship Id="rId1" Type="http://schemas.openxmlformats.org/officeDocument/2006/relationships/slideLayout" Target="../slideLayouts/slideLayout34.xml"/></Relationships>
</file>

<file path=ppt/slideMasters/_rels/slideMaster25.xml.rels><?xml version="1.0" encoding="UTF-8" standalone="yes"?>
<Relationships xmlns="http://schemas.openxmlformats.org/package/2006/relationships"><Relationship Id="rId2" Type="http://schemas.openxmlformats.org/officeDocument/2006/relationships/theme" Target="../theme/theme25.xml"/><Relationship Id="rId1" Type="http://schemas.openxmlformats.org/officeDocument/2006/relationships/slideLayout" Target="../slideLayouts/slideLayout35.xml"/></Relationships>
</file>

<file path=ppt/slideMasters/_rels/slideMaster26.xml.rels><?xml version="1.0" encoding="UTF-8" standalone="yes"?>
<Relationships xmlns="http://schemas.openxmlformats.org/package/2006/relationships"><Relationship Id="rId2" Type="http://schemas.openxmlformats.org/officeDocument/2006/relationships/theme" Target="../theme/theme26.xml"/><Relationship Id="rId1" Type="http://schemas.openxmlformats.org/officeDocument/2006/relationships/slideLayout" Target="../slideLayouts/slideLayout36.xml"/></Relationships>
</file>

<file path=ppt/slideMasters/_rels/slideMaster27.xml.rels><?xml version="1.0" encoding="UTF-8" standalone="yes"?>
<Relationships xmlns="http://schemas.openxmlformats.org/package/2006/relationships"><Relationship Id="rId2" Type="http://schemas.openxmlformats.org/officeDocument/2006/relationships/theme" Target="../theme/theme27.xml"/><Relationship Id="rId1" Type="http://schemas.openxmlformats.org/officeDocument/2006/relationships/slideLayout" Target="../slideLayouts/slideLayout37.xml"/></Relationships>
</file>

<file path=ppt/slideMasters/_rels/slideMaster28.xml.rels><?xml version="1.0" encoding="UTF-8" standalone="yes"?>
<Relationships xmlns="http://schemas.openxmlformats.org/package/2006/relationships"><Relationship Id="rId2" Type="http://schemas.openxmlformats.org/officeDocument/2006/relationships/theme" Target="../theme/theme28.xml"/><Relationship Id="rId1" Type="http://schemas.openxmlformats.org/officeDocument/2006/relationships/slideLayout" Target="../slideLayouts/slideLayout38.xml"/></Relationships>
</file>

<file path=ppt/slideMasters/_rels/slideMaster29.xml.rels><?xml version="1.0" encoding="UTF-8" standalone="yes"?>
<Relationships xmlns="http://schemas.openxmlformats.org/package/2006/relationships"><Relationship Id="rId2" Type="http://schemas.openxmlformats.org/officeDocument/2006/relationships/theme" Target="../theme/theme29.xml"/><Relationship Id="rId1" Type="http://schemas.openxmlformats.org/officeDocument/2006/relationships/slideLayout" Target="../slideLayouts/slideLayout39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3.xml"/></Relationships>
</file>

<file path=ppt/slideMasters/_rels/slideMaster30.xml.rels><?xml version="1.0" encoding="UTF-8" standalone="yes"?>
<Relationships xmlns="http://schemas.openxmlformats.org/package/2006/relationships"><Relationship Id="rId2" Type="http://schemas.openxmlformats.org/officeDocument/2006/relationships/theme" Target="../theme/theme30.xml"/><Relationship Id="rId1" Type="http://schemas.openxmlformats.org/officeDocument/2006/relationships/slideLayout" Target="../slideLayouts/slideLayout40.xml"/></Relationships>
</file>

<file path=ppt/slideMasters/_rels/slideMaster31.xml.rels><?xml version="1.0" encoding="UTF-8" standalone="yes"?>
<Relationships xmlns="http://schemas.openxmlformats.org/package/2006/relationships"><Relationship Id="rId2" Type="http://schemas.openxmlformats.org/officeDocument/2006/relationships/theme" Target="../theme/theme31.xml"/><Relationship Id="rId1" Type="http://schemas.openxmlformats.org/officeDocument/2006/relationships/slideLayout" Target="../slideLayouts/slideLayout41.xml"/></Relationships>
</file>

<file path=ppt/slideMasters/_rels/slideMaster32.xml.rels><?xml version="1.0" encoding="UTF-8" standalone="yes"?>
<Relationships xmlns="http://schemas.openxmlformats.org/package/2006/relationships"><Relationship Id="rId2" Type="http://schemas.openxmlformats.org/officeDocument/2006/relationships/theme" Target="../theme/theme32.xml"/><Relationship Id="rId1" Type="http://schemas.openxmlformats.org/officeDocument/2006/relationships/slideLayout" Target="../slideLayouts/slideLayout42.xml"/></Relationships>
</file>

<file path=ppt/slideMasters/_rels/slideMaster3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3.xml"/><Relationship Id="rId1" Type="http://schemas.openxmlformats.org/officeDocument/2006/relationships/slideLayout" Target="../slideLayouts/slideLayout43.xml"/></Relationships>
</file>

<file path=ppt/slideMasters/_rels/slideMaster34.xml.rels><?xml version="1.0" encoding="UTF-8" standalone="yes"?>
<Relationships xmlns="http://schemas.openxmlformats.org/package/2006/relationships"><Relationship Id="rId2" Type="http://schemas.openxmlformats.org/officeDocument/2006/relationships/theme" Target="../theme/theme34.xml"/><Relationship Id="rId1" Type="http://schemas.openxmlformats.org/officeDocument/2006/relationships/slideLayout" Target="../slideLayouts/slideLayout44.xml"/></Relationships>
</file>

<file path=ppt/slideMasters/_rels/slideMaster35.xml.rels><?xml version="1.0" encoding="UTF-8" standalone="yes"?>
<Relationships xmlns="http://schemas.openxmlformats.org/package/2006/relationships"><Relationship Id="rId2" Type="http://schemas.openxmlformats.org/officeDocument/2006/relationships/theme" Target="../theme/theme35.xml"/><Relationship Id="rId1" Type="http://schemas.openxmlformats.org/officeDocument/2006/relationships/slideLayout" Target="../slideLayouts/slideLayout45.xml"/></Relationships>
</file>

<file path=ppt/slideMasters/_rels/slideMaster36.xml.rels><?xml version="1.0" encoding="UTF-8" standalone="yes"?>
<Relationships xmlns="http://schemas.openxmlformats.org/package/2006/relationships"><Relationship Id="rId2" Type="http://schemas.openxmlformats.org/officeDocument/2006/relationships/theme" Target="../theme/theme36.xml"/><Relationship Id="rId1" Type="http://schemas.openxmlformats.org/officeDocument/2006/relationships/slideLayout" Target="../slideLayouts/slideLayout46.xml"/></Relationships>
</file>

<file path=ppt/slideMasters/_rels/slideMaster37.xml.rels><?xml version="1.0" encoding="UTF-8" standalone="yes"?>
<Relationships xmlns="http://schemas.openxmlformats.org/package/2006/relationships"><Relationship Id="rId2" Type="http://schemas.openxmlformats.org/officeDocument/2006/relationships/theme" Target="../theme/theme37.xml"/><Relationship Id="rId1" Type="http://schemas.openxmlformats.org/officeDocument/2006/relationships/slideLayout" Target="../slideLayouts/slideLayout47.xml"/></Relationships>
</file>

<file path=ppt/slideMasters/_rels/slideMaster38.xml.rels><?xml version="1.0" encoding="UTF-8" standalone="yes"?>
<Relationships xmlns="http://schemas.openxmlformats.org/package/2006/relationships"><Relationship Id="rId2" Type="http://schemas.openxmlformats.org/officeDocument/2006/relationships/theme" Target="../theme/theme38.xml"/><Relationship Id="rId1" Type="http://schemas.openxmlformats.org/officeDocument/2006/relationships/slideLayout" Target="../slideLayouts/slideLayout48.xml"/></Relationships>
</file>

<file path=ppt/slideMasters/_rels/slideMaster39.xml.rels><?xml version="1.0" encoding="UTF-8" standalone="yes"?>
<Relationships xmlns="http://schemas.openxmlformats.org/package/2006/relationships"><Relationship Id="rId2" Type="http://schemas.openxmlformats.org/officeDocument/2006/relationships/theme" Target="../theme/theme39.xml"/><Relationship Id="rId1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4.xml"/></Relationships>
</file>

<file path=ppt/slideMasters/_rels/slideMaster40.xml.rels><?xml version="1.0" encoding="UTF-8" standalone="yes"?>
<Relationships xmlns="http://schemas.openxmlformats.org/package/2006/relationships"><Relationship Id="rId2" Type="http://schemas.openxmlformats.org/officeDocument/2006/relationships/theme" Target="../theme/theme40.xml"/><Relationship Id="rId1" Type="http://schemas.openxmlformats.org/officeDocument/2006/relationships/slideLayout" Target="../slideLayouts/slideLayout50.xml"/></Relationships>
</file>

<file path=ppt/slideMasters/_rels/slideMaster41.xml.rels><?xml version="1.0" encoding="UTF-8" standalone="yes"?>
<Relationships xmlns="http://schemas.openxmlformats.org/package/2006/relationships"><Relationship Id="rId2" Type="http://schemas.openxmlformats.org/officeDocument/2006/relationships/theme" Target="../theme/theme41.xml"/><Relationship Id="rId1" Type="http://schemas.openxmlformats.org/officeDocument/2006/relationships/slideLayout" Target="../slideLayouts/slideLayout51.xml"/></Relationships>
</file>

<file path=ppt/slideMasters/_rels/slideMaster42.xml.rels><?xml version="1.0" encoding="UTF-8" standalone="yes"?>
<Relationships xmlns="http://schemas.openxmlformats.org/package/2006/relationships"><Relationship Id="rId2" Type="http://schemas.openxmlformats.org/officeDocument/2006/relationships/theme" Target="../theme/theme42.xml"/><Relationship Id="rId1" Type="http://schemas.openxmlformats.org/officeDocument/2006/relationships/slideLayout" Target="../slideLayouts/slideLayout52.xml"/></Relationships>
</file>

<file path=ppt/slideMasters/_rels/slideMaster43.xml.rels><?xml version="1.0" encoding="UTF-8" standalone="yes"?>
<Relationships xmlns="http://schemas.openxmlformats.org/package/2006/relationships"><Relationship Id="rId2" Type="http://schemas.openxmlformats.org/officeDocument/2006/relationships/theme" Target="../theme/theme43.xml"/><Relationship Id="rId1" Type="http://schemas.openxmlformats.org/officeDocument/2006/relationships/slideLayout" Target="../slideLayouts/slideLayout53.xml"/></Relationships>
</file>

<file path=ppt/slideMasters/_rels/slideMaster4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4.xml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/Relationships>
</file>

<file path=ppt/slideMasters/_rels/slideMaster45.xml.rels><?xml version="1.0" encoding="UTF-8" standalone="yes"?>
<Relationships xmlns="http://schemas.openxmlformats.org/package/2006/relationships"><Relationship Id="rId2" Type="http://schemas.openxmlformats.org/officeDocument/2006/relationships/theme" Target="../theme/theme45.xml"/><Relationship Id="rId1" Type="http://schemas.openxmlformats.org/officeDocument/2006/relationships/slideLayout" Target="../slideLayouts/slideLayout56.xml"/></Relationships>
</file>

<file path=ppt/slideMasters/_rels/slideMaster46.xml.rels><?xml version="1.0" encoding="UTF-8" standalone="yes"?>
<Relationships xmlns="http://schemas.openxmlformats.org/package/2006/relationships"><Relationship Id="rId2" Type="http://schemas.openxmlformats.org/officeDocument/2006/relationships/theme" Target="../theme/theme46.xml"/><Relationship Id="rId1" Type="http://schemas.openxmlformats.org/officeDocument/2006/relationships/slideLayout" Target="../slideLayouts/slideLayout57.xml"/></Relationships>
</file>

<file path=ppt/slideMasters/_rels/slideMaster47.xml.rels><?xml version="1.0" encoding="UTF-8" standalone="yes"?>
<Relationships xmlns="http://schemas.openxmlformats.org/package/2006/relationships"><Relationship Id="rId2" Type="http://schemas.openxmlformats.org/officeDocument/2006/relationships/theme" Target="../theme/theme47.xml"/><Relationship Id="rId1" Type="http://schemas.openxmlformats.org/officeDocument/2006/relationships/slideLayout" Target="../slideLayouts/slideLayout58.xml"/></Relationships>
</file>

<file path=ppt/slideMasters/_rels/slideMaster48.xml.rels><?xml version="1.0" encoding="UTF-8" standalone="yes"?>
<Relationships xmlns="http://schemas.openxmlformats.org/package/2006/relationships"><Relationship Id="rId2" Type="http://schemas.openxmlformats.org/officeDocument/2006/relationships/theme" Target="../theme/theme48.xml"/><Relationship Id="rId1" Type="http://schemas.openxmlformats.org/officeDocument/2006/relationships/slideLayout" Target="../slideLayouts/slideLayout59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15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6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17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18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7698333A-0322-4D99-B9C0-9DAAF217B4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8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8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8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8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9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9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9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9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9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0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0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0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0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0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1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1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1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1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1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2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2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2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2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2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3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3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3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3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3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5" r:id="rId1"/>
    <p:sldLayoutId id="2147483754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5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5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>
              <a:defRPr/>
            </a:pPr>
            <a:fld id="{A2167DEA-AC6C-4F28-954F-3CECB1A3D68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66.xml"/><Relationship Id="rId13" Type="http://schemas.openxmlformats.org/officeDocument/2006/relationships/slide" Target="slide101.xml"/><Relationship Id="rId3" Type="http://schemas.openxmlformats.org/officeDocument/2006/relationships/slide" Target="slide2.xml"/><Relationship Id="rId7" Type="http://schemas.openxmlformats.org/officeDocument/2006/relationships/slide" Target="slide57.xml"/><Relationship Id="rId12" Type="http://schemas.openxmlformats.org/officeDocument/2006/relationships/slide" Target="slide100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6" Type="http://schemas.openxmlformats.org/officeDocument/2006/relationships/slide" Target="slide54.xml"/><Relationship Id="rId11" Type="http://schemas.openxmlformats.org/officeDocument/2006/relationships/slide" Target="slide98.xml"/><Relationship Id="rId5" Type="http://schemas.openxmlformats.org/officeDocument/2006/relationships/slide" Target="slide5.xml"/><Relationship Id="rId15" Type="http://schemas.openxmlformats.org/officeDocument/2006/relationships/image" Target="../media/image1.png"/><Relationship Id="rId10" Type="http://schemas.openxmlformats.org/officeDocument/2006/relationships/slide" Target="slide87.xml"/><Relationship Id="rId4" Type="http://schemas.openxmlformats.org/officeDocument/2006/relationships/slide" Target="slide37.xml"/><Relationship Id="rId9" Type="http://schemas.openxmlformats.org/officeDocument/2006/relationships/slide" Target="slide82.xml"/><Relationship Id="rId14" Type="http://schemas.openxmlformats.org/officeDocument/2006/relationships/slide" Target="slide10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6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wmf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wmf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oleObject" Target="../embeddings/oleObject28.bin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7.png"/><Relationship Id="rId5" Type="http://schemas.openxmlformats.org/officeDocument/2006/relationships/image" Target="../media/image75.png"/><Relationship Id="rId4" Type="http://schemas.openxmlformats.org/officeDocument/2006/relationships/oleObject" Target="../embeddings/oleObject29.bin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oleObject" Target="../embeddings/oleObject30.bin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oleObject" Target="../embeddings/oleObject31.bin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0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oleObject" Target="../embeddings/oleObject32.bin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oleObject" Target="../embeddings/oleObject33.bin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oleObject" Target="../embeddings/oleObject34.bin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oleObject" Target="../embeddings/oleObject35.bin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oleObject" Target="../embeddings/oleObject36.bin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oleObject" Target="../embeddings/oleObject37.bin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5.png"/><Relationship Id="rId4" Type="http://schemas.openxmlformats.org/officeDocument/2006/relationships/oleObject" Target="../embeddings/oleObject38.bin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dspguide.com/ch8.htm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9.bin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8.png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3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17.wmf"/><Relationship Id="rId4" Type="http://schemas.openxmlformats.org/officeDocument/2006/relationships/oleObject" Target="../embeddings/oleObject1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0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19.w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22.w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21.w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3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28.wmf"/><Relationship Id="rId4" Type="http://schemas.openxmlformats.org/officeDocument/2006/relationships/oleObject" Target="../embeddings/oleObject7.bin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8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0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7" Type="http://schemas.openxmlformats.org/officeDocument/2006/relationships/image" Target="../media/image41.wmf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2.x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40.png"/><Relationship Id="rId4" Type="http://schemas.openxmlformats.org/officeDocument/2006/relationships/image" Target="../media/image3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40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43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4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48.wmf"/><Relationship Id="rId4" Type="http://schemas.openxmlformats.org/officeDocument/2006/relationships/oleObject" Target="../embeddings/oleObject9.bin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7" Type="http://schemas.openxmlformats.org/officeDocument/2006/relationships/image" Target="../media/image48.wmf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8.xml"/><Relationship Id="rId6" Type="http://schemas.openxmlformats.org/officeDocument/2006/relationships/oleObject" Target="../embeddings/oleObject11.bin"/><Relationship Id="rId5" Type="http://schemas.openxmlformats.org/officeDocument/2006/relationships/image" Target="../media/image49.wmf"/><Relationship Id="rId4" Type="http://schemas.openxmlformats.org/officeDocument/2006/relationships/oleObject" Target="../embeddings/oleObject10.bin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4.bin"/><Relationship Id="rId3" Type="http://schemas.openxmlformats.org/officeDocument/2006/relationships/image" Target="../media/image47.png"/><Relationship Id="rId7" Type="http://schemas.openxmlformats.org/officeDocument/2006/relationships/image" Target="../media/image51.wmf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9.xml"/><Relationship Id="rId6" Type="http://schemas.openxmlformats.org/officeDocument/2006/relationships/oleObject" Target="../embeddings/oleObject13.bin"/><Relationship Id="rId5" Type="http://schemas.openxmlformats.org/officeDocument/2006/relationships/image" Target="../media/image50.wmf"/><Relationship Id="rId10" Type="http://schemas.openxmlformats.org/officeDocument/2006/relationships/image" Target="../media/image52.jpeg"/><Relationship Id="rId4" Type="http://schemas.openxmlformats.org/officeDocument/2006/relationships/oleObject" Target="../embeddings/oleObject12.bin"/><Relationship Id="rId9" Type="http://schemas.openxmlformats.org/officeDocument/2006/relationships/image" Target="../media/image48.w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wmf"/><Relationship Id="rId3" Type="http://schemas.openxmlformats.org/officeDocument/2006/relationships/image" Target="../media/image47.png"/><Relationship Id="rId7" Type="http://schemas.openxmlformats.org/officeDocument/2006/relationships/oleObject" Target="../embeddings/oleObject16.bin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54.jpeg"/><Relationship Id="rId5" Type="http://schemas.openxmlformats.org/officeDocument/2006/relationships/image" Target="../media/image53.wmf"/><Relationship Id="rId4" Type="http://schemas.openxmlformats.org/officeDocument/2006/relationships/oleObject" Target="../embeddings/oleObject15.bin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wmf"/><Relationship Id="rId2" Type="http://schemas.openxmlformats.org/officeDocument/2006/relationships/oleObject" Target="../embeddings/oleObject17.bin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52.jpeg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2.xml"/><Relationship Id="rId5" Type="http://schemas.openxmlformats.org/officeDocument/2006/relationships/image" Target="../media/image50.wmf"/><Relationship Id="rId4" Type="http://schemas.openxmlformats.org/officeDocument/2006/relationships/oleObject" Target="../embeddings/oleObject18.bin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jpeg"/><Relationship Id="rId3" Type="http://schemas.openxmlformats.org/officeDocument/2006/relationships/image" Target="../media/image50.wmf"/><Relationship Id="rId7" Type="http://schemas.openxmlformats.org/officeDocument/2006/relationships/image" Target="../media/image55.wmf"/><Relationship Id="rId2" Type="http://schemas.openxmlformats.org/officeDocument/2006/relationships/oleObject" Target="../embeddings/oleObject19.bin"/><Relationship Id="rId1" Type="http://schemas.openxmlformats.org/officeDocument/2006/relationships/slideLayout" Target="../slideLayouts/slideLayout53.xml"/><Relationship Id="rId6" Type="http://schemas.openxmlformats.org/officeDocument/2006/relationships/oleObject" Target="../embeddings/oleObject20.bin"/><Relationship Id="rId5" Type="http://schemas.openxmlformats.org/officeDocument/2006/relationships/image" Target="../media/image47.png"/><Relationship Id="rId4" Type="http://schemas.openxmlformats.org/officeDocument/2006/relationships/image" Target="../media/image46.png"/><Relationship Id="rId9" Type="http://schemas.openxmlformats.org/officeDocument/2006/relationships/image" Target="../media/image52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8.png"/><Relationship Id="rId5" Type="http://schemas.openxmlformats.org/officeDocument/2006/relationships/image" Target="../media/image57.jpeg"/><Relationship Id="rId4" Type="http://schemas.openxmlformats.org/officeDocument/2006/relationships/image" Target="../media/image56.jpe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5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5.xml"/><Relationship Id="rId4" Type="http://schemas.openxmlformats.org/officeDocument/2006/relationships/image" Target="../media/image61.w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55.xml"/><Relationship Id="rId4" Type="http://schemas.openxmlformats.org/officeDocument/2006/relationships/image" Target="../media/image63.wm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6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8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9.pn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wmf"/><Relationship Id="rId2" Type="http://schemas.openxmlformats.org/officeDocument/2006/relationships/oleObject" Target="../embeddings/oleObject23.bin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wmf"/><Relationship Id="rId7" Type="http://schemas.openxmlformats.org/officeDocument/2006/relationships/image" Target="../media/image73.wmf"/><Relationship Id="rId2" Type="http://schemas.openxmlformats.org/officeDocument/2006/relationships/oleObject" Target="../embeddings/oleObject24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26.bin"/><Relationship Id="rId5" Type="http://schemas.openxmlformats.org/officeDocument/2006/relationships/image" Target="../media/image72.wmf"/><Relationship Id="rId4" Type="http://schemas.openxmlformats.org/officeDocument/2006/relationships/oleObject" Target="../embeddings/oleObject25.bin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6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 txBox="1">
            <a:spLocks noChangeArrowheads="1"/>
          </p:cNvSpPr>
          <p:nvPr/>
        </p:nvSpPr>
        <p:spPr bwMode="auto">
          <a:xfrm>
            <a:off x="1219200" y="744538"/>
            <a:ext cx="67818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Transformations </a:t>
            </a: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>
          <a:xfrm>
            <a:off x="6858000" y="5559425"/>
            <a:ext cx="2462213" cy="762000"/>
          </a:xfrm>
          <a:prstGeom prst="rect">
            <a:avLst/>
          </a:prstGeom>
        </p:spPr>
        <p:txBody>
          <a:bodyPr/>
          <a:lstStyle/>
          <a:p>
            <a:pPr marL="342900" indent="-342900">
              <a:spcBef>
                <a:spcPct val="20000"/>
              </a:spcBef>
              <a:defRPr/>
            </a:pPr>
            <a:r>
              <a:rPr lang="en-US" sz="2400" b="1" kern="0" dirty="0">
                <a:solidFill>
                  <a:schemeClr val="tx2"/>
                </a:solidFill>
                <a:latin typeface="+mn-lt"/>
              </a:rPr>
              <a:t>Jeff Edmonds </a:t>
            </a:r>
          </a:p>
          <a:p>
            <a:pPr marL="342900" indent="-342900">
              <a:spcBef>
                <a:spcPct val="20000"/>
              </a:spcBef>
              <a:defRPr/>
            </a:pPr>
            <a:r>
              <a:rPr lang="en-US" sz="2400" b="1" kern="0" dirty="0">
                <a:solidFill>
                  <a:schemeClr val="tx2"/>
                </a:solidFill>
                <a:latin typeface="+mn-lt"/>
              </a:rPr>
              <a:t>York University</a:t>
            </a:r>
            <a:endParaRPr lang="en-US" sz="3200" kern="0" dirty="0">
              <a:latin typeface="+mn-lt"/>
            </a:endParaRPr>
          </a:p>
        </p:txBody>
      </p:sp>
      <p:sp>
        <p:nvSpPr>
          <p:cNvPr id="2052" name="Text Box 5"/>
          <p:cNvSpPr txBox="1">
            <a:spLocks noChangeArrowheads="1"/>
          </p:cNvSpPr>
          <p:nvPr/>
        </p:nvSpPr>
        <p:spPr bwMode="auto">
          <a:xfrm>
            <a:off x="7010400" y="6397625"/>
            <a:ext cx="22764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chemeClr val="accent2"/>
                </a:solidFill>
                <a:latin typeface="Comic Sans MS" pitchFamily="66" charset="0"/>
              </a:rPr>
              <a:t>COSC 6111</a:t>
            </a:r>
            <a:endParaRPr lang="en-US" altLang="en-US" sz="2400">
              <a:solidFill>
                <a:schemeClr val="accent2"/>
              </a:solidFill>
              <a:latin typeface="Arial Rounded MT Bold" pitchFamily="34" charset="0"/>
            </a:endParaRPr>
          </a:p>
        </p:txBody>
      </p:sp>
      <p:sp>
        <p:nvSpPr>
          <p:cNvPr id="2053" name="WordArt 7"/>
          <p:cNvSpPr>
            <a:spLocks noChangeArrowheads="1" noChangeShapeType="1" noTextEdit="1"/>
          </p:cNvSpPr>
          <p:nvPr/>
        </p:nvSpPr>
        <p:spPr bwMode="auto">
          <a:xfrm>
            <a:off x="2057400" y="152400"/>
            <a:ext cx="5257800" cy="685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319"/>
              </a:avLst>
            </a:prstTxWarp>
          </a:bodyPr>
          <a:lstStyle/>
          <a:p>
            <a:r>
              <a:rPr lang="en-US" sz="105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Grad Algorithms</a:t>
            </a:r>
          </a:p>
        </p:txBody>
      </p:sp>
      <p:sp>
        <p:nvSpPr>
          <p:cNvPr id="2054" name="Rectangle 8"/>
          <p:cNvSpPr>
            <a:spLocks noChangeArrowheads="1"/>
          </p:cNvSpPr>
          <p:nvPr/>
        </p:nvSpPr>
        <p:spPr bwMode="auto">
          <a:xfrm>
            <a:off x="254000" y="1700748"/>
            <a:ext cx="5003800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 typeface="Arial" charset="0"/>
              <a:buChar char="•"/>
            </a:pPr>
            <a:r>
              <a:rPr lang="en-CA" altLang="en-US" sz="2000" dirty="0">
                <a:hlinkClick r:id="rId3" action="ppaction://hlinksldjump"/>
              </a:rPr>
              <a:t>Fourier Transformation (sine)</a:t>
            </a:r>
            <a:endParaRPr lang="en-CA" altLang="en-US" sz="2000" dirty="0"/>
          </a:p>
          <a:p>
            <a:pPr algn="l" eaLnBrk="1" hangingPunct="1">
              <a:buFont typeface="Arial" charset="0"/>
              <a:buChar char="•"/>
            </a:pPr>
            <a:r>
              <a:rPr lang="en-CA" altLang="en-US" sz="2000" dirty="0">
                <a:hlinkClick r:id="rId4" action="ppaction://hlinksldjump"/>
              </a:rPr>
              <a:t>Fourier Transformation (JPEG)</a:t>
            </a:r>
            <a:endParaRPr lang="en-CA" altLang="en-US" sz="2000" dirty="0"/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 dirty="0">
                <a:sym typeface="Symbol" pitchFamily="18" charset="2"/>
                <a:hlinkClick r:id="rId5" action="ppaction://hlinksldjump"/>
              </a:rPr>
              <a:t>Change from Time to Polynomial Basis</a:t>
            </a:r>
            <a:endParaRPr lang="en-US" altLang="en-US" sz="2000" dirty="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 dirty="0">
                <a:sym typeface="Symbol" pitchFamily="18" charset="2"/>
                <a:hlinkClick r:id="rId6" action="ppaction://hlinksldjump"/>
              </a:rPr>
              <a:t>Evaluating &amp; Interpolating</a:t>
            </a:r>
            <a:endParaRPr lang="en-US" altLang="en-US" sz="2000" dirty="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 dirty="0">
                <a:sym typeface="Symbol" pitchFamily="18" charset="2"/>
                <a:hlinkClick r:id="rId7" action="ppaction://hlinksldjump"/>
              </a:rPr>
              <a:t>FFT in </a:t>
            </a:r>
            <a:r>
              <a:rPr lang="en-US" altLang="en-US" sz="2000" dirty="0" err="1">
                <a:sym typeface="Symbol" pitchFamily="18" charset="2"/>
                <a:hlinkClick r:id="rId7" action="ppaction://hlinksldjump"/>
              </a:rPr>
              <a:t>nlogn</a:t>
            </a:r>
            <a:r>
              <a:rPr lang="en-US" altLang="en-US" sz="2000" dirty="0">
                <a:sym typeface="Symbol" pitchFamily="18" charset="2"/>
                <a:hlinkClick r:id="rId7" action="ppaction://hlinksldjump"/>
              </a:rPr>
              <a:t> Time</a:t>
            </a:r>
            <a:endParaRPr lang="en-US" altLang="en-US" sz="2000" dirty="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 dirty="0">
                <a:sym typeface="Symbol" pitchFamily="18" charset="2"/>
                <a:hlinkClick r:id="rId8" action="ppaction://hlinksldjump"/>
              </a:rPr>
              <a:t>Roots of Unity</a:t>
            </a:r>
            <a:endParaRPr lang="en-US" altLang="en-US" sz="2000" dirty="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 dirty="0">
                <a:sym typeface="Symbol" pitchFamily="18" charset="2"/>
                <a:hlinkClick r:id="rId9" action="ppaction://hlinksldjump"/>
              </a:rPr>
              <a:t>Same FFT Code &amp; Butterfly</a:t>
            </a:r>
            <a:endParaRPr lang="en-US" altLang="en-US" sz="2000" dirty="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 dirty="0">
                <a:sym typeface="Symbol" pitchFamily="18" charset="2"/>
                <a:hlinkClick r:id="rId10" action="ppaction://hlinksldjump"/>
              </a:rPr>
              <a:t>Inverse FFT</a:t>
            </a:r>
            <a:endParaRPr lang="en-US" altLang="en-US" sz="2000" dirty="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 dirty="0">
                <a:sym typeface="Symbol" pitchFamily="18" charset="2"/>
                <a:hlinkClick r:id="rId11" action="ppaction://hlinksldjump"/>
              </a:rPr>
              <a:t>Sin and Cos Basis</a:t>
            </a:r>
            <a:endParaRPr lang="en-US" altLang="en-US" sz="2000" dirty="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 dirty="0">
                <a:sym typeface="Symbol" pitchFamily="18" charset="2"/>
                <a:hlinkClick r:id="rId12" action="ppaction://hlinksldjump"/>
              </a:rPr>
              <a:t>FFT Butterfly</a:t>
            </a:r>
            <a:endParaRPr lang="en-US" altLang="en-US" sz="2000" dirty="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 dirty="0">
                <a:sym typeface="Symbol" pitchFamily="18" charset="2"/>
                <a:hlinkClick r:id="rId13" action="ppaction://hlinksldjump"/>
              </a:rPr>
              <a:t>Polynomial Multiplication</a:t>
            </a:r>
            <a:endParaRPr lang="en-US" altLang="en-US" sz="2000" dirty="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 dirty="0">
                <a:sym typeface="Symbol" pitchFamily="18" charset="2"/>
                <a:hlinkClick r:id="rId14" action="ppaction://hlinksldjump"/>
              </a:rPr>
              <a:t>Integer  Multiplication</a:t>
            </a:r>
            <a:endParaRPr lang="en-US" altLang="en-US" sz="2000" dirty="0">
              <a:sym typeface="Symbol" pitchFamily="18" charset="2"/>
            </a:endParaRPr>
          </a:p>
        </p:txBody>
      </p:sp>
      <p:pic>
        <p:nvPicPr>
          <p:cNvPr id="2055" name="Picture 18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2763837"/>
            <a:ext cx="5105400" cy="2646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122883" name="Text Box 215"/>
          <p:cNvSpPr txBox="1">
            <a:spLocks noChangeArrowheads="1"/>
          </p:cNvSpPr>
          <p:nvPr/>
        </p:nvSpPr>
        <p:spPr bwMode="auto">
          <a:xfrm>
            <a:off x="325438" y="1339850"/>
            <a:ext cx="70834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22884" name="Text Box 215"/>
          <p:cNvSpPr txBox="1">
            <a:spLocks noChangeArrowheads="1"/>
          </p:cNvSpPr>
          <p:nvPr/>
        </p:nvSpPr>
        <p:spPr bwMode="auto">
          <a:xfrm>
            <a:off x="304800" y="1762125"/>
            <a:ext cx="7329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122885" name="Group 74"/>
          <p:cNvGrpSpPr>
            <a:grpSpLocks/>
          </p:cNvGrpSpPr>
          <p:nvPr/>
        </p:nvGrpSpPr>
        <p:grpSpPr bwMode="auto">
          <a:xfrm>
            <a:off x="1068388" y="2220913"/>
            <a:ext cx="2422525" cy="954087"/>
            <a:chOff x="0" y="2209800"/>
            <a:chExt cx="2423352" cy="954107"/>
          </a:xfrm>
        </p:grpSpPr>
        <p:sp>
          <p:nvSpPr>
            <p:cNvPr id="122934" name="Rectangle 54"/>
            <p:cNvSpPr>
              <a:spLocks noChangeArrowheads="1"/>
            </p:cNvSpPr>
            <p:nvPr/>
          </p:nvSpPr>
          <p:spPr bwMode="auto">
            <a:xfrm>
              <a:off x="948268" y="2209800"/>
              <a:ext cx="1475084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  <p:sp>
          <p:nvSpPr>
            <p:cNvPr id="122935" name="Rectangle 65"/>
            <p:cNvSpPr>
              <a:spLocks noChangeArrowheads="1"/>
            </p:cNvSpPr>
            <p:nvPr/>
          </p:nvSpPr>
          <p:spPr bwMode="auto">
            <a:xfrm>
              <a:off x="0" y="2209800"/>
              <a:ext cx="1178656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Standard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grpSp>
        <p:nvGrpSpPr>
          <p:cNvPr id="122886" name="Group 76"/>
          <p:cNvGrpSpPr>
            <a:grpSpLocks/>
          </p:cNvGrpSpPr>
          <p:nvPr/>
        </p:nvGrpSpPr>
        <p:grpSpPr bwMode="auto">
          <a:xfrm>
            <a:off x="4141788" y="2243138"/>
            <a:ext cx="3706812" cy="1209675"/>
            <a:chOff x="3072960" y="2175935"/>
            <a:chExt cx="3706993" cy="1209131"/>
          </a:xfrm>
        </p:grpSpPr>
        <p:sp>
          <p:nvSpPr>
            <p:cNvPr id="122932" name="Rectangle 66"/>
            <p:cNvSpPr>
              <a:spLocks noChangeArrowheads="1"/>
            </p:cNvSpPr>
            <p:nvPr/>
          </p:nvSpPr>
          <p:spPr bwMode="auto">
            <a:xfrm>
              <a:off x="3072960" y="2175935"/>
              <a:ext cx="80342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New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22933" name="Rectangle 54"/>
            <p:cNvSpPr>
              <a:spLocks noChangeArrowheads="1"/>
            </p:cNvSpPr>
            <p:nvPr/>
          </p:nvSpPr>
          <p:spPr bwMode="auto">
            <a:xfrm>
              <a:off x="3690646" y="2246293"/>
              <a:ext cx="3089307" cy="11387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</a:t>
              </a:r>
              <a:r>
                <a:rPr lang="en-US" altLang="en-US" sz="4000">
                  <a:solidFill>
                    <a:srgbClr val="FF9900"/>
                  </a:solidFill>
                </a:rPr>
                <a:t>[   </a:t>
              </a:r>
              <a:r>
                <a:rPr lang="en-US" altLang="en-US">
                  <a:solidFill>
                    <a:srgbClr val="FF9900"/>
                  </a:solidFill>
                </a:rPr>
                <a:t>       ,              </a:t>
              </a:r>
              <a:r>
                <a:rPr lang="en-US" altLang="en-US" sz="4000">
                  <a:solidFill>
                    <a:srgbClr val="FF9900"/>
                  </a:solidFill>
                </a:rPr>
                <a:t>]</a:t>
              </a:r>
              <a:endParaRPr lang="en-US" altLang="en-US">
                <a:solidFill>
                  <a:srgbClr val="FF9900"/>
                </a:solidFill>
              </a:endParaRPr>
            </a:p>
          </p:txBody>
        </p:sp>
      </p:grpSp>
      <p:grpSp>
        <p:nvGrpSpPr>
          <p:cNvPr id="122887" name="Group 118"/>
          <p:cNvGrpSpPr>
            <a:grpSpLocks/>
          </p:cNvGrpSpPr>
          <p:nvPr/>
        </p:nvGrpSpPr>
        <p:grpSpPr bwMode="auto">
          <a:xfrm>
            <a:off x="2439988" y="2667000"/>
            <a:ext cx="685800" cy="468313"/>
            <a:chOff x="2439645" y="2667000"/>
            <a:chExt cx="685800" cy="468000"/>
          </a:xfrm>
        </p:grpSpPr>
        <p:sp>
          <p:nvSpPr>
            <p:cNvPr id="122930" name="Line 5"/>
            <p:cNvSpPr>
              <a:spLocks noChangeShapeType="1"/>
            </p:cNvSpPr>
            <p:nvPr/>
          </p:nvSpPr>
          <p:spPr bwMode="auto">
            <a:xfrm flipH="1" flipV="1">
              <a:off x="3125444" y="266700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22931" name="Line 5"/>
            <p:cNvSpPr>
              <a:spLocks noChangeShapeType="1"/>
            </p:cNvSpPr>
            <p:nvPr/>
          </p:nvSpPr>
          <p:spPr bwMode="auto">
            <a:xfrm rot="5400000" flipH="1" flipV="1">
              <a:off x="2673644" y="27123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sp>
        <p:nvSpPr>
          <p:cNvPr id="68" name="TextBox 67"/>
          <p:cNvSpPr txBox="1">
            <a:spLocks noChangeArrowheads="1"/>
          </p:cNvSpPr>
          <p:nvPr/>
        </p:nvSpPr>
        <p:spPr bwMode="auto">
          <a:xfrm>
            <a:off x="990600" y="3676650"/>
            <a:ext cx="7848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If the new basis vectors are </a:t>
            </a:r>
            <a:r>
              <a:rPr lang="en-CA" altLang="en-US" sz="2400">
                <a:solidFill>
                  <a:srgbClr val="FFFF00"/>
                </a:solidFill>
              </a:rPr>
              <a:t>orthogonal </a:t>
            </a:r>
            <a:r>
              <a:rPr lang="en-CA" altLang="en-US" sz="2400">
                <a:solidFill>
                  <a:srgbClr val="FFFFFF"/>
                </a:solidFill>
              </a:rPr>
              <a:t>and of uniform length:</a:t>
            </a:r>
          </a:p>
          <a:p>
            <a:pPr algn="l" eaLnBrk="1" hangingPunct="1">
              <a:buFont typeface="Arial" charset="0"/>
              <a:buChar char="•"/>
            </a:pPr>
            <a:r>
              <a:rPr lang="en-CA" altLang="en-US" sz="2400">
                <a:solidFill>
                  <a:srgbClr val="FFFFFF"/>
                </a:solidFill>
              </a:rPr>
              <a:t> </a:t>
            </a:r>
            <a:r>
              <a:rPr lang="en-CA" altLang="en-US" sz="2400">
                <a:solidFill>
                  <a:srgbClr val="FF9900"/>
                </a:solidFill>
              </a:rPr>
              <a:t>|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1</a:t>
            </a:r>
            <a:r>
              <a:rPr lang="en-CA" altLang="en-US" sz="2400">
                <a:solidFill>
                  <a:srgbClr val="FF9900"/>
                </a:solidFill>
              </a:rPr>
              <a:t>|</a:t>
            </a:r>
            <a:r>
              <a:rPr lang="en-CA" altLang="en-US" sz="2400" baseline="30000">
                <a:solidFill>
                  <a:srgbClr val="FF9900"/>
                </a:solidFill>
              </a:rPr>
              <a:t>2</a:t>
            </a:r>
            <a:r>
              <a:rPr lang="en-CA" altLang="en-US" sz="2400">
                <a:solidFill>
                  <a:srgbClr val="FF9900"/>
                </a:solidFill>
              </a:rPr>
              <a:t>=n</a:t>
            </a:r>
            <a:r>
              <a:rPr lang="en-CA" altLang="en-US" sz="2400">
                <a:solidFill>
                  <a:srgbClr val="FFFFFF"/>
                </a:solidFill>
              </a:rPr>
              <a:t>,  then  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1</a:t>
            </a:r>
            <a:r>
              <a:rPr lang="en-CA" altLang="en-US" sz="2400">
                <a:solidFill>
                  <a:srgbClr val="FF9900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1</a:t>
            </a:r>
            <a:r>
              <a:rPr lang="en-CA" altLang="en-US" sz="2400">
                <a:solidFill>
                  <a:srgbClr val="FF9900"/>
                </a:solidFill>
              </a:rPr>
              <a:t>  =  </a:t>
            </a:r>
            <a:r>
              <a:rPr lang="en-CA" altLang="en-US" sz="2400">
                <a:solidFill>
                  <a:srgbClr val="FF9900"/>
                </a:solidFill>
                <a:sym typeface="Symbol" pitchFamily="18" charset="2"/>
              </a:rPr>
              <a:t></a:t>
            </a:r>
            <a:r>
              <a:rPr lang="en-CA" altLang="en-US" sz="2400" baseline="-25000">
                <a:solidFill>
                  <a:srgbClr val="FF9900"/>
                </a:solidFill>
                <a:sym typeface="Symbol" pitchFamily="18" charset="2"/>
              </a:rPr>
              <a:t>j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1</a:t>
            </a:r>
            <a:r>
              <a:rPr lang="en-US" altLang="en-US" sz="2400">
                <a:solidFill>
                  <a:srgbClr val="FF9900"/>
                </a:solidFill>
              </a:rPr>
              <a:t>[j]</a:t>
            </a:r>
            <a:r>
              <a:rPr lang="en-CA" altLang="en-US" sz="2400">
                <a:solidFill>
                  <a:srgbClr val="FF9900"/>
                </a:solidFill>
                <a:cs typeface="Times New Roman" pitchFamily="18" charset="0"/>
                <a:sym typeface="Symbol" pitchFamily="18" charset="2"/>
              </a:rPr>
              <a:t>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1</a:t>
            </a:r>
            <a:r>
              <a:rPr lang="en-US" altLang="en-US" sz="2400">
                <a:solidFill>
                  <a:srgbClr val="FF9900"/>
                </a:solidFill>
              </a:rPr>
              <a:t>[j] =</a:t>
            </a:r>
            <a:r>
              <a:rPr lang="en-CA" altLang="en-US" sz="2400">
                <a:solidFill>
                  <a:srgbClr val="FF9900"/>
                </a:solidFill>
              </a:rPr>
              <a:t>  n </a:t>
            </a:r>
          </a:p>
          <a:p>
            <a:pPr algn="l" eaLnBrk="1" hangingPunct="1">
              <a:buFont typeface="Arial" charset="0"/>
              <a:buChar char="•"/>
            </a:pPr>
            <a:r>
              <a:rPr lang="en-CA" altLang="en-US" sz="2400" i="1">
                <a:solidFill>
                  <a:srgbClr val="FFFFFF"/>
                </a:solidFill>
              </a:rPr>
              <a:t> 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1</a:t>
            </a:r>
            <a:r>
              <a:rPr lang="en-CA" altLang="en-US" sz="2400">
                <a:solidFill>
                  <a:srgbClr val="FF9900"/>
                </a:solidFill>
                <a:sym typeface="Symbol" pitchFamily="18" charset="2"/>
              </a:rPr>
              <a:t>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2</a:t>
            </a:r>
            <a:r>
              <a:rPr lang="en-CA" altLang="en-US" sz="2400">
                <a:solidFill>
                  <a:srgbClr val="FFFFFF"/>
                </a:solidFill>
              </a:rPr>
              <a:t>,   then  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1</a:t>
            </a:r>
            <a:r>
              <a:rPr lang="en-CA" altLang="en-US" sz="2400">
                <a:solidFill>
                  <a:srgbClr val="FF9900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2</a:t>
            </a:r>
            <a:r>
              <a:rPr lang="en-CA" altLang="en-US" sz="2400">
                <a:solidFill>
                  <a:srgbClr val="FF9900"/>
                </a:solidFill>
              </a:rPr>
              <a:t>  =  </a:t>
            </a:r>
            <a:r>
              <a:rPr lang="en-CA" altLang="en-US" sz="2400">
                <a:solidFill>
                  <a:srgbClr val="FF9900"/>
                </a:solidFill>
                <a:sym typeface="Symbol" pitchFamily="18" charset="2"/>
              </a:rPr>
              <a:t></a:t>
            </a:r>
            <a:r>
              <a:rPr lang="en-CA" altLang="en-US" sz="2400" baseline="-25000">
                <a:solidFill>
                  <a:srgbClr val="FF9900"/>
                </a:solidFill>
                <a:sym typeface="Symbol" pitchFamily="18" charset="2"/>
              </a:rPr>
              <a:t>j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1</a:t>
            </a:r>
            <a:r>
              <a:rPr lang="en-US" altLang="en-US" sz="2400">
                <a:solidFill>
                  <a:srgbClr val="FF9900"/>
                </a:solidFill>
              </a:rPr>
              <a:t>[j]</a:t>
            </a:r>
            <a:r>
              <a:rPr lang="en-CA" altLang="en-US" sz="2400">
                <a:solidFill>
                  <a:srgbClr val="FF9900"/>
                </a:solidFill>
                <a:cs typeface="Times New Roman" pitchFamily="18" charset="0"/>
                <a:sym typeface="Symbol" pitchFamily="18" charset="2"/>
              </a:rPr>
              <a:t>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2</a:t>
            </a:r>
            <a:r>
              <a:rPr lang="en-US" altLang="en-US" sz="2400">
                <a:solidFill>
                  <a:srgbClr val="FF9900"/>
                </a:solidFill>
              </a:rPr>
              <a:t>[j] =</a:t>
            </a:r>
            <a:r>
              <a:rPr lang="en-CA" altLang="en-US" sz="2400">
                <a:solidFill>
                  <a:srgbClr val="FF9900"/>
                </a:solidFill>
              </a:rPr>
              <a:t>  0</a:t>
            </a:r>
          </a:p>
        </p:txBody>
      </p:sp>
      <p:grpSp>
        <p:nvGrpSpPr>
          <p:cNvPr id="5" name="Group 64"/>
          <p:cNvGrpSpPr>
            <a:grpSpLocks/>
          </p:cNvGrpSpPr>
          <p:nvPr/>
        </p:nvGrpSpPr>
        <p:grpSpPr bwMode="auto">
          <a:xfrm>
            <a:off x="1698625" y="4802188"/>
            <a:ext cx="4702175" cy="989012"/>
            <a:chOff x="1698625" y="4802188"/>
            <a:chExt cx="4702175" cy="989012"/>
          </a:xfrm>
        </p:grpSpPr>
        <p:sp>
          <p:nvSpPr>
            <p:cNvPr id="122917" name="Rectangle 48"/>
            <p:cNvSpPr>
              <a:spLocks noChangeArrowheads="1"/>
            </p:cNvSpPr>
            <p:nvPr/>
          </p:nvSpPr>
          <p:spPr bwMode="auto">
            <a:xfrm>
              <a:off x="1698625" y="4802188"/>
              <a:ext cx="4702175" cy="9231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rgbClr val="FF9900"/>
                  </a:solidFill>
                </a:rPr>
                <a:t>[      ]</a:t>
              </a:r>
              <a:r>
                <a:rPr lang="en-US" altLang="en-US" baseline="30000">
                  <a:solidFill>
                    <a:srgbClr val="FF9900"/>
                  </a:solidFill>
                  <a:sym typeface="Symbol" pitchFamily="18" charset="2"/>
                </a:rPr>
                <a:t></a:t>
              </a:r>
              <a:r>
                <a:rPr lang="en-US" altLang="en-US" sz="5400">
                  <a:solidFill>
                    <a:srgbClr val="FF9900"/>
                  </a:solidFill>
                </a:rPr>
                <a:t>[      ]</a:t>
              </a:r>
              <a:r>
                <a:rPr lang="en-US" altLang="en-US" sz="3200">
                  <a:solidFill>
                    <a:srgbClr val="FF9900"/>
                  </a:solidFill>
                </a:rPr>
                <a:t>=</a:t>
              </a:r>
              <a:r>
                <a:rPr lang="en-US" altLang="en-US" sz="5400">
                  <a:solidFill>
                    <a:srgbClr val="FF9900"/>
                  </a:solidFill>
                </a:rPr>
                <a:t>[   ]</a:t>
              </a:r>
              <a:endParaRPr lang="en-CA" altLang="en-US" sz="5400">
                <a:solidFill>
                  <a:srgbClr val="FFFFFF"/>
                </a:solidFill>
              </a:endParaRPr>
            </a:p>
          </p:txBody>
        </p:sp>
        <p:sp>
          <p:nvSpPr>
            <p:cNvPr id="122918" name="Rectangle 124"/>
            <p:cNvSpPr>
              <a:spLocks noChangeArrowheads="1"/>
            </p:cNvSpPr>
            <p:nvPr/>
          </p:nvSpPr>
          <p:spPr bwMode="auto">
            <a:xfrm>
              <a:off x="3320522" y="5013818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19" name="Rectangle 124"/>
            <p:cNvSpPr>
              <a:spLocks noChangeArrowheads="1"/>
            </p:cNvSpPr>
            <p:nvPr/>
          </p:nvSpPr>
          <p:spPr bwMode="auto">
            <a:xfrm>
              <a:off x="3334910" y="5311398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20" name="Rectangle 124"/>
            <p:cNvSpPr>
              <a:spLocks noChangeArrowheads="1"/>
            </p:cNvSpPr>
            <p:nvPr/>
          </p:nvSpPr>
          <p:spPr bwMode="auto">
            <a:xfrm>
              <a:off x="3853337" y="5022287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21" name="Rectangle 124"/>
            <p:cNvSpPr>
              <a:spLocks noChangeArrowheads="1"/>
            </p:cNvSpPr>
            <p:nvPr/>
          </p:nvSpPr>
          <p:spPr bwMode="auto">
            <a:xfrm>
              <a:off x="3867725" y="5319867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22" name="Rectangle 124"/>
            <p:cNvSpPr>
              <a:spLocks noChangeArrowheads="1"/>
            </p:cNvSpPr>
            <p:nvPr/>
          </p:nvSpPr>
          <p:spPr bwMode="auto">
            <a:xfrm>
              <a:off x="4943865" y="502085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n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23" name="Rectangle 124"/>
            <p:cNvSpPr>
              <a:spLocks noChangeArrowheads="1"/>
            </p:cNvSpPr>
            <p:nvPr/>
          </p:nvSpPr>
          <p:spPr bwMode="auto">
            <a:xfrm>
              <a:off x="4935194" y="531843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0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24" name="Rectangle 124"/>
            <p:cNvSpPr>
              <a:spLocks noChangeArrowheads="1"/>
            </p:cNvSpPr>
            <p:nvPr/>
          </p:nvSpPr>
          <p:spPr bwMode="auto">
            <a:xfrm>
              <a:off x="5234090" y="5029319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0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25" name="Rectangle 124"/>
            <p:cNvSpPr>
              <a:spLocks noChangeArrowheads="1"/>
            </p:cNvSpPr>
            <p:nvPr/>
          </p:nvSpPr>
          <p:spPr bwMode="auto">
            <a:xfrm>
              <a:off x="5248478" y="5326899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n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26" name="Rectangle 124"/>
            <p:cNvSpPr>
              <a:spLocks noChangeArrowheads="1"/>
            </p:cNvSpPr>
            <p:nvPr/>
          </p:nvSpPr>
          <p:spPr bwMode="auto">
            <a:xfrm>
              <a:off x="1701903" y="5013821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27" name="Rectangle 124"/>
            <p:cNvSpPr>
              <a:spLocks noChangeArrowheads="1"/>
            </p:cNvSpPr>
            <p:nvPr/>
          </p:nvSpPr>
          <p:spPr bwMode="auto">
            <a:xfrm>
              <a:off x="1716291" y="5311401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28" name="Rectangle 124"/>
            <p:cNvSpPr>
              <a:spLocks noChangeArrowheads="1"/>
            </p:cNvSpPr>
            <p:nvPr/>
          </p:nvSpPr>
          <p:spPr bwMode="auto">
            <a:xfrm>
              <a:off x="2297776" y="502229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29" name="Rectangle 124"/>
            <p:cNvSpPr>
              <a:spLocks noChangeArrowheads="1"/>
            </p:cNvSpPr>
            <p:nvPr/>
          </p:nvSpPr>
          <p:spPr bwMode="auto">
            <a:xfrm>
              <a:off x="2312164" y="531987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6" name="Group 65"/>
          <p:cNvGrpSpPr>
            <a:grpSpLocks/>
          </p:cNvGrpSpPr>
          <p:nvPr/>
        </p:nvGrpSpPr>
        <p:grpSpPr bwMode="auto">
          <a:xfrm>
            <a:off x="1693863" y="5646738"/>
            <a:ext cx="4248150" cy="982662"/>
            <a:chOff x="1693863" y="5646738"/>
            <a:chExt cx="4248279" cy="982662"/>
          </a:xfrm>
        </p:grpSpPr>
        <p:sp>
          <p:nvSpPr>
            <p:cNvPr id="122905" name="Rectangle 48"/>
            <p:cNvSpPr>
              <a:spLocks noChangeArrowheads="1"/>
            </p:cNvSpPr>
            <p:nvPr/>
          </p:nvSpPr>
          <p:spPr bwMode="auto">
            <a:xfrm>
              <a:off x="1693863" y="5653481"/>
              <a:ext cx="4248279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rgbClr val="FF9900"/>
                  </a:solidFill>
                </a:rPr>
                <a:t>[      ]</a:t>
              </a:r>
              <a:r>
                <a:rPr lang="en-US" altLang="en-US" baseline="30000">
                  <a:solidFill>
                    <a:srgbClr val="FF9900"/>
                  </a:solidFill>
                </a:rPr>
                <a:t> </a:t>
              </a:r>
              <a:r>
                <a:rPr lang="en-US" altLang="en-US" sz="5400">
                  <a:solidFill>
                    <a:srgbClr val="FF9900"/>
                  </a:solidFill>
                </a:rPr>
                <a:t> </a:t>
              </a:r>
              <a:r>
                <a:rPr lang="en-US" altLang="en-US">
                  <a:solidFill>
                    <a:srgbClr val="FF9900"/>
                  </a:solidFill>
                </a:rPr>
                <a:t>=       </a:t>
              </a:r>
              <a:r>
                <a:rPr lang="en-US" altLang="en-US" sz="5400">
                  <a:solidFill>
                    <a:srgbClr val="FF9900"/>
                  </a:solidFill>
                </a:rPr>
                <a:t>[      ]</a:t>
              </a:r>
              <a:endParaRPr lang="en-CA" altLang="en-US" sz="5400">
                <a:solidFill>
                  <a:srgbClr val="FFFFFF"/>
                </a:solidFill>
              </a:endParaRPr>
            </a:p>
          </p:txBody>
        </p:sp>
        <p:sp>
          <p:nvSpPr>
            <p:cNvPr id="122906" name="Rectangle 124"/>
            <p:cNvSpPr>
              <a:spLocks noChangeArrowheads="1"/>
            </p:cNvSpPr>
            <p:nvPr/>
          </p:nvSpPr>
          <p:spPr bwMode="auto">
            <a:xfrm>
              <a:off x="1716082" y="5859514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07" name="Rectangle 124"/>
            <p:cNvSpPr>
              <a:spLocks noChangeArrowheads="1"/>
            </p:cNvSpPr>
            <p:nvPr/>
          </p:nvSpPr>
          <p:spPr bwMode="auto">
            <a:xfrm>
              <a:off x="1730465" y="6156914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08" name="Rectangle 124"/>
            <p:cNvSpPr>
              <a:spLocks noChangeArrowheads="1"/>
            </p:cNvSpPr>
            <p:nvPr/>
          </p:nvSpPr>
          <p:spPr bwMode="auto">
            <a:xfrm>
              <a:off x="2311766" y="5867978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09" name="Rectangle 124"/>
            <p:cNvSpPr>
              <a:spLocks noChangeArrowheads="1"/>
            </p:cNvSpPr>
            <p:nvPr/>
          </p:nvSpPr>
          <p:spPr bwMode="auto">
            <a:xfrm>
              <a:off x="2326149" y="6165378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10" name="Rectangle 90"/>
            <p:cNvSpPr>
              <a:spLocks noChangeArrowheads="1"/>
            </p:cNvSpPr>
            <p:nvPr/>
          </p:nvSpPr>
          <p:spPr bwMode="auto">
            <a:xfrm>
              <a:off x="3145704" y="5646738"/>
              <a:ext cx="384939" cy="522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aseline="30000">
                  <a:solidFill>
                    <a:srgbClr val="FF9900"/>
                  </a:solidFill>
                </a:rPr>
                <a:t>-1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22911" name="Rectangle 124"/>
            <p:cNvSpPr>
              <a:spLocks noChangeArrowheads="1"/>
            </p:cNvSpPr>
            <p:nvPr/>
          </p:nvSpPr>
          <p:spPr bwMode="auto">
            <a:xfrm>
              <a:off x="4236864" y="5858082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2912" name="Rectangle 124"/>
            <p:cNvSpPr>
              <a:spLocks noChangeArrowheads="1"/>
            </p:cNvSpPr>
            <p:nvPr/>
          </p:nvSpPr>
          <p:spPr bwMode="auto">
            <a:xfrm>
              <a:off x="4251247" y="6155482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grpSp>
          <p:nvGrpSpPr>
            <p:cNvPr id="122913" name="Group 139"/>
            <p:cNvGrpSpPr>
              <a:grpSpLocks/>
            </p:cNvGrpSpPr>
            <p:nvPr/>
          </p:nvGrpSpPr>
          <p:grpSpPr bwMode="auto">
            <a:xfrm>
              <a:off x="4832548" y="5866545"/>
              <a:ext cx="1089977" cy="761422"/>
              <a:chOff x="5327464" y="3962400"/>
              <a:chExt cx="1090266" cy="762000"/>
            </a:xfrm>
          </p:grpSpPr>
          <p:sp>
            <p:nvSpPr>
              <p:cNvPr id="122915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916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22914" name="Rectangle 124"/>
            <p:cNvSpPr>
              <a:spLocks noChangeArrowheads="1"/>
            </p:cNvSpPr>
            <p:nvPr/>
          </p:nvSpPr>
          <p:spPr bwMode="auto">
            <a:xfrm>
              <a:off x="3536753" y="5936499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i="1" baseline="30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/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n</a:t>
              </a:r>
              <a:endParaRPr lang="en-CA" altLang="en-US" baseline="-25000">
                <a:solidFill>
                  <a:srgbClr val="FFFFFF"/>
                </a:solidFill>
              </a:endParaRPr>
            </a:p>
          </p:txBody>
        </p:sp>
      </p:grpSp>
      <p:sp>
        <p:nvSpPr>
          <p:cNvPr id="122891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en-US" altLang="en-US" sz="4400">
                <a:solidFill>
                  <a:srgbClr val="FFFF00"/>
                </a:solidFill>
              </a:rPr>
              <a:t>Changing Basis</a:t>
            </a:r>
          </a:p>
        </p:txBody>
      </p:sp>
      <p:grpSp>
        <p:nvGrpSpPr>
          <p:cNvPr id="122892" name="Group 54"/>
          <p:cNvGrpSpPr>
            <a:grpSpLocks/>
          </p:cNvGrpSpPr>
          <p:nvPr/>
        </p:nvGrpSpPr>
        <p:grpSpPr bwMode="auto">
          <a:xfrm>
            <a:off x="5045075" y="2928938"/>
            <a:ext cx="2432050" cy="863600"/>
            <a:chOff x="5045083" y="2928938"/>
            <a:chExt cx="2432038" cy="863600"/>
          </a:xfrm>
        </p:grpSpPr>
        <p:grpSp>
          <p:nvGrpSpPr>
            <p:cNvPr id="122893" name="Group 104"/>
            <p:cNvGrpSpPr>
              <a:grpSpLocks/>
            </p:cNvGrpSpPr>
            <p:nvPr/>
          </p:nvGrpSpPr>
          <p:grpSpPr bwMode="auto">
            <a:xfrm>
              <a:off x="5045083" y="2966407"/>
              <a:ext cx="1431917" cy="766938"/>
              <a:chOff x="2666388" y="3650426"/>
              <a:chExt cx="1432090" cy="767881"/>
            </a:xfrm>
          </p:grpSpPr>
          <p:sp>
            <p:nvSpPr>
              <p:cNvPr id="122900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3567508" y="3590857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cxnSp>
            <p:nvCxnSpPr>
              <p:cNvPr id="122901" name="Straight Connector 83"/>
              <p:cNvCxnSpPr>
                <a:cxnSpLocks noChangeShapeType="1"/>
              </p:cNvCxnSpPr>
              <p:nvPr/>
            </p:nvCxnSpPr>
            <p:spPr bwMode="auto">
              <a:xfrm>
                <a:off x="3361966" y="3666067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902" name="Straight Connector 86"/>
              <p:cNvCxnSpPr>
                <a:cxnSpLocks noChangeShapeType="1"/>
              </p:cNvCxnSpPr>
              <p:nvPr/>
            </p:nvCxnSpPr>
            <p:spPr bwMode="auto">
              <a:xfrm rot="-5400000">
                <a:off x="3552699" y="3763200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2903" name="Rectangle 124"/>
              <p:cNvSpPr>
                <a:spLocks noChangeArrowheads="1"/>
              </p:cNvSpPr>
              <p:nvPr/>
            </p:nvSpPr>
            <p:spPr bwMode="auto">
              <a:xfrm>
                <a:off x="3022599" y="39539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904" name="Rectangle 124"/>
              <p:cNvSpPr>
                <a:spLocks noChangeArrowheads="1"/>
              </p:cNvSpPr>
              <p:nvPr/>
            </p:nvSpPr>
            <p:spPr bwMode="auto">
              <a:xfrm>
                <a:off x="2666388" y="3650426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2894" name="Group 142"/>
            <p:cNvGrpSpPr>
              <a:grpSpLocks/>
            </p:cNvGrpSpPr>
            <p:nvPr/>
          </p:nvGrpSpPr>
          <p:grpSpPr bwMode="auto">
            <a:xfrm>
              <a:off x="6096000" y="2928938"/>
              <a:ext cx="1381121" cy="863600"/>
              <a:chOff x="4867721" y="3477445"/>
              <a:chExt cx="1381288" cy="864662"/>
            </a:xfrm>
          </p:grpSpPr>
          <p:cxnSp>
            <p:nvCxnSpPr>
              <p:cNvPr id="122895" name="Straight Connector 130"/>
              <p:cNvCxnSpPr>
                <a:cxnSpLocks noChangeShapeType="1"/>
              </p:cNvCxnSpPr>
              <p:nvPr/>
            </p:nvCxnSpPr>
            <p:spPr bwMode="auto">
              <a:xfrm rot="5400000">
                <a:off x="5398203" y="3762734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896" name="Straight Connector 131"/>
              <p:cNvCxnSpPr>
                <a:cxnSpLocks noChangeShapeType="1"/>
              </p:cNvCxnSpPr>
              <p:nvPr/>
            </p:nvCxnSpPr>
            <p:spPr bwMode="auto">
              <a:xfrm>
                <a:off x="5545669" y="3543067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2897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416593" y="3477445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2898" name="Rectangle 124"/>
              <p:cNvSpPr>
                <a:spLocks noChangeArrowheads="1"/>
              </p:cNvSpPr>
              <p:nvPr/>
            </p:nvSpPr>
            <p:spPr bwMode="auto">
              <a:xfrm>
                <a:off x="4867721" y="38777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899" name="Rectangle 124"/>
              <p:cNvSpPr>
                <a:spLocks noChangeArrowheads="1"/>
              </p:cNvSpPr>
              <p:nvPr/>
            </p:nvSpPr>
            <p:spPr bwMode="auto">
              <a:xfrm>
                <a:off x="5477930" y="3530601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2" name="Group 15"/>
          <p:cNvGrpSpPr/>
          <p:nvPr/>
        </p:nvGrpSpPr>
        <p:grpSpPr>
          <a:xfrm>
            <a:off x="5562600" y="762000"/>
            <a:ext cx="3403600" cy="6221412"/>
            <a:chOff x="5029200" y="762000"/>
            <a:chExt cx="3403600" cy="6221412"/>
          </a:xfrm>
        </p:grpSpPr>
        <p:pic>
          <p:nvPicPr>
            <p:cNvPr id="4099" name="Picture 58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5401" y="1828800"/>
              <a:ext cx="3308294" cy="51546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" name="Text Box 215"/>
            <p:cNvSpPr txBox="1">
              <a:spLocks noChangeArrowheads="1"/>
            </p:cNvSpPr>
            <p:nvPr/>
          </p:nvSpPr>
          <p:spPr bwMode="auto">
            <a:xfrm>
              <a:off x="5029200" y="762000"/>
              <a:ext cx="34036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ym typeface="Symbol" pitchFamily="18" charset="2"/>
                </a:rPr>
                <a:t>Basis: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sin(2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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f t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/n),              </a:t>
              </a:r>
              <a:r>
                <a:rPr lang="en-US" altLang="en-US" sz="600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.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          </a:t>
              </a:r>
              <a:r>
                <a:rPr lang="en-US" altLang="en-US" i="1" dirty="0" err="1">
                  <a:solidFill>
                    <a:schemeClr val="accent1"/>
                  </a:solidFill>
                  <a:sym typeface="Symbol" pitchFamily="18" charset="2"/>
                </a:rPr>
                <a:t>cos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(2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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f t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/n)</a:t>
              </a:r>
              <a:endParaRPr lang="en-US" altLang="en-US" dirty="0">
                <a:sym typeface="Symbol" pitchFamily="18" charset="2"/>
              </a:endParaRPr>
            </a:p>
          </p:txBody>
        </p:sp>
      </p:grpSp>
      <p:sp>
        <p:nvSpPr>
          <p:cNvPr id="4102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4" name="Group 12"/>
          <p:cNvGrpSpPr>
            <a:grpSpLocks/>
          </p:cNvGrpSpPr>
          <p:nvPr/>
        </p:nvGrpSpPr>
        <p:grpSpPr bwMode="auto">
          <a:xfrm>
            <a:off x="1038191" y="1600200"/>
            <a:ext cx="2667000" cy="5029200"/>
            <a:chOff x="6248400" y="533400"/>
            <a:chExt cx="2743200" cy="5791200"/>
          </a:xfrm>
        </p:grpSpPr>
        <p:sp>
          <p:nvSpPr>
            <p:cNvPr id="8" name="Rectangle 13"/>
            <p:cNvSpPr>
              <a:spLocks noChangeArrowheads="1"/>
            </p:cNvSpPr>
            <p:nvPr/>
          </p:nvSpPr>
          <p:spPr bwMode="auto">
            <a:xfrm>
              <a:off x="6248400" y="533400"/>
              <a:ext cx="2743200" cy="5791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90735" y="558804"/>
              <a:ext cx="2666374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1" y="1998137"/>
              <a:ext cx="2711796" cy="1432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Picture 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2268" y="3429003"/>
              <a:ext cx="2686927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2268" y="4859869"/>
              <a:ext cx="2696000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703548" y="914400"/>
            <a:ext cx="31854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ym typeface="Symbol" pitchFamily="18" charset="2"/>
              </a:rPr>
              <a:t>Basis: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1, x, x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3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,… </a:t>
            </a:r>
          </a:p>
        </p:txBody>
      </p:sp>
      <p:sp>
        <p:nvSpPr>
          <p:cNvPr id="14" name="Left-Right Arrow 13"/>
          <p:cNvSpPr/>
          <p:nvPr/>
        </p:nvSpPr>
        <p:spPr bwMode="auto">
          <a:xfrm>
            <a:off x="4267200" y="3429000"/>
            <a:ext cx="990600" cy="457200"/>
          </a:xfrm>
          <a:prstGeom prst="leftRightArrow">
            <a:avLst/>
          </a:prstGeom>
          <a:solidFill>
            <a:srgbClr val="00FFFF"/>
          </a:solidFill>
          <a:ln w="25400" algn="ctr">
            <a:noFill/>
            <a:round/>
            <a:headEnd/>
            <a:tailEnd/>
          </a:ln>
        </p:spPr>
        <p:txBody>
          <a:bodyPr wrap="none" rtlCol="0" anchor="ctr">
            <a:spAutoFit/>
          </a:bodyPr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-2286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Polynomial Multiplication</a:t>
            </a:r>
          </a:p>
        </p:txBody>
      </p:sp>
      <p:sp>
        <p:nvSpPr>
          <p:cNvPr id="248840" name="Text Box 215"/>
          <p:cNvSpPr txBox="1">
            <a:spLocks noChangeArrowheads="1"/>
          </p:cNvSpPr>
          <p:nvPr/>
        </p:nvSpPr>
        <p:spPr bwMode="auto">
          <a:xfrm>
            <a:off x="1390650" y="838200"/>
            <a:ext cx="512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cs typeface="Arial" charset="0"/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0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1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n-1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n-1</a:t>
            </a:r>
          </a:p>
        </p:txBody>
      </p:sp>
      <p:sp>
        <p:nvSpPr>
          <p:cNvPr id="249008" name="Text Box 215"/>
          <p:cNvSpPr txBox="1">
            <a:spLocks noChangeArrowheads="1"/>
          </p:cNvSpPr>
          <p:nvPr/>
        </p:nvSpPr>
        <p:spPr bwMode="auto">
          <a:xfrm>
            <a:off x="1371600" y="1219200"/>
            <a:ext cx="52038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cs typeface="Arial" charset="0"/>
                <a:sym typeface="Symbol" pitchFamily="18" charset="2"/>
              </a:rPr>
              <a:t>g(x) = 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0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+b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1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 +b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 + … + 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n-1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n-1</a:t>
            </a:r>
          </a:p>
        </p:txBody>
      </p:sp>
      <p:sp>
        <p:nvSpPr>
          <p:cNvPr id="249009" name="Text Box 215"/>
          <p:cNvSpPr txBox="1">
            <a:spLocks noChangeArrowheads="1"/>
          </p:cNvSpPr>
          <p:nvPr/>
        </p:nvSpPr>
        <p:spPr bwMode="auto">
          <a:xfrm>
            <a:off x="735013" y="1676400"/>
            <a:ext cx="81994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cs typeface="Arial" charset="0"/>
                <a:sym typeface="Symbol" pitchFamily="18" charset="2"/>
              </a:rPr>
              <a:t>[f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×</a:t>
            </a:r>
            <a:r>
              <a:rPr lang="en-US" altLang="en-US" i="1">
                <a:solidFill>
                  <a:schemeClr val="accent1"/>
                </a:solidFill>
                <a:cs typeface="Arial" charset="0"/>
                <a:sym typeface="Symbol" pitchFamily="18" charset="2"/>
              </a:rPr>
              <a:t>g](x) = c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0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+c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1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 +c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 +               …             +c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2n-2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2n-2</a:t>
            </a:r>
          </a:p>
        </p:txBody>
      </p:sp>
      <p:sp>
        <p:nvSpPr>
          <p:cNvPr id="249010" name="Text Box 215"/>
          <p:cNvSpPr txBox="1">
            <a:spLocks noChangeArrowheads="1"/>
          </p:cNvSpPr>
          <p:nvPr/>
        </p:nvSpPr>
        <p:spPr bwMode="auto">
          <a:xfrm>
            <a:off x="614363" y="2833688"/>
            <a:ext cx="79962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5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 coefficient: c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5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= 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0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5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1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×b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4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 + 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×b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3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5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×b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0</a:t>
            </a:r>
          </a:p>
        </p:txBody>
      </p:sp>
      <p:sp>
        <p:nvSpPr>
          <p:cNvPr id="249011" name="Text Box 215"/>
          <p:cNvSpPr txBox="1">
            <a:spLocks noChangeArrowheads="1"/>
          </p:cNvSpPr>
          <p:nvPr/>
        </p:nvSpPr>
        <p:spPr bwMode="auto">
          <a:xfrm>
            <a:off x="7010400" y="6400800"/>
            <a:ext cx="1311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cs typeface="Arial" charset="0"/>
                <a:sym typeface="Symbol" pitchFamily="18" charset="2"/>
              </a:rPr>
              <a:t>Time = </a:t>
            </a:r>
            <a:endParaRPr lang="en-US" altLang="en-US" i="1" baseline="30000">
              <a:solidFill>
                <a:schemeClr val="accent1"/>
              </a:solidFill>
              <a:cs typeface="Arial" charset="0"/>
            </a:endParaRPr>
          </a:p>
        </p:txBody>
      </p:sp>
      <p:sp>
        <p:nvSpPr>
          <p:cNvPr id="249012" name="Text Box 215"/>
          <p:cNvSpPr txBox="1">
            <a:spLocks noChangeArrowheads="1"/>
          </p:cNvSpPr>
          <p:nvPr/>
        </p:nvSpPr>
        <p:spPr bwMode="auto">
          <a:xfrm>
            <a:off x="8093075" y="6338888"/>
            <a:ext cx="9779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cs typeface="Arial" charset="0"/>
                <a:sym typeface="Symbol" pitchFamily="18" charset="2"/>
              </a:rPr>
              <a:t>O(n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  <a:sym typeface="Symbol" pitchFamily="18" charset="2"/>
              </a:rPr>
              <a:t>)</a:t>
            </a:r>
            <a:endParaRPr lang="en-US" altLang="en-US" i="1" baseline="30000">
              <a:solidFill>
                <a:schemeClr val="accent1"/>
              </a:solidFill>
              <a:cs typeface="Arial" charset="0"/>
            </a:endParaRPr>
          </a:p>
        </p:txBody>
      </p:sp>
      <p:grpSp>
        <p:nvGrpSpPr>
          <p:cNvPr id="2" name="Group 181"/>
          <p:cNvGrpSpPr>
            <a:grpSpLocks/>
          </p:cNvGrpSpPr>
          <p:nvPr/>
        </p:nvGrpSpPr>
        <p:grpSpPr bwMode="auto">
          <a:xfrm>
            <a:off x="7086600" y="4953000"/>
            <a:ext cx="1981200" cy="1371600"/>
            <a:chOff x="4464" y="3120"/>
            <a:chExt cx="1248" cy="864"/>
          </a:xfrm>
        </p:grpSpPr>
        <p:grpSp>
          <p:nvGrpSpPr>
            <p:cNvPr id="91148" name="Group 182"/>
            <p:cNvGrpSpPr>
              <a:grpSpLocks/>
            </p:cNvGrpSpPr>
            <p:nvPr/>
          </p:nvGrpSpPr>
          <p:grpSpPr bwMode="auto">
            <a:xfrm>
              <a:off x="4464" y="3120"/>
              <a:ext cx="624" cy="864"/>
              <a:chOff x="2065" y="1551"/>
              <a:chExt cx="1628" cy="1988"/>
            </a:xfrm>
          </p:grpSpPr>
          <p:sp>
            <p:nvSpPr>
              <p:cNvPr id="91150" name="Freeform 183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1" name="Freeform 184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2" name="Freeform 185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3" name="Freeform 186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4" name="Freeform 187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5" name="Freeform 188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6" name="Freeform 189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7" name="Freeform 190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8" name="Freeform 191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9" name="Freeform 192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0" name="Freeform 193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1" name="Freeform 194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2" name="Freeform 195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3" name="Freeform 196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4" name="Freeform 197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5" name="Freeform 198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6" name="Freeform 199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1149" name="AutoShape 200"/>
            <p:cNvSpPr>
              <a:spLocks noChangeArrowheads="1"/>
            </p:cNvSpPr>
            <p:nvPr/>
          </p:nvSpPr>
          <p:spPr bwMode="auto">
            <a:xfrm>
              <a:off x="5088" y="3360"/>
              <a:ext cx="624" cy="432"/>
            </a:xfrm>
            <a:prstGeom prst="wedgeRectCallout">
              <a:avLst>
                <a:gd name="adj1" fmla="val -82213"/>
                <a:gd name="adj2" fmla="val -26852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Too much</a:t>
              </a:r>
            </a:p>
          </p:txBody>
        </p:sp>
      </p:grpSp>
      <p:pic>
        <p:nvPicPr>
          <p:cNvPr id="91146" name="Picture 9" descr="C:\Program Files\Common Files\Microsoft Shared\Artgalry\Downloaded Clips\ED00027_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214313"/>
            <a:ext cx="1430338" cy="928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9034" name="Text Box 215"/>
          <p:cNvSpPr txBox="1">
            <a:spLocks noChangeArrowheads="1"/>
          </p:cNvSpPr>
          <p:nvPr/>
        </p:nvSpPr>
        <p:spPr bwMode="auto">
          <a:xfrm>
            <a:off x="3221038" y="4052888"/>
            <a:ext cx="19605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2"/>
                </a:solidFill>
                <a:cs typeface="Arial" charset="0"/>
              </a:rPr>
              <a:t>Convolution</a:t>
            </a:r>
            <a:endParaRPr lang="en-US" altLang="en-US" baseline="-25000">
              <a:solidFill>
                <a:schemeClr val="tx2"/>
              </a:solidFill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88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88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9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9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9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9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9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9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9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9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9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9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9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9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8840" grpId="0"/>
      <p:bldP spid="249008" grpId="0"/>
      <p:bldP spid="249009" grpId="0"/>
      <p:bldP spid="249010" grpId="0"/>
      <p:bldP spid="249011" grpId="0"/>
      <p:bldP spid="249012" grpId="0"/>
      <p:bldP spid="249034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-2286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Polynomial Multiplication</a:t>
            </a:r>
          </a:p>
        </p:txBody>
      </p:sp>
      <p:sp>
        <p:nvSpPr>
          <p:cNvPr id="92163" name="Text Box 215"/>
          <p:cNvSpPr txBox="1">
            <a:spLocks noChangeArrowheads="1"/>
          </p:cNvSpPr>
          <p:nvPr/>
        </p:nvSpPr>
        <p:spPr bwMode="auto">
          <a:xfrm>
            <a:off x="1390650" y="838200"/>
            <a:ext cx="512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cs typeface="Arial" charset="0"/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0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1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n-1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n-1</a:t>
            </a:r>
          </a:p>
        </p:txBody>
      </p:sp>
      <p:sp>
        <p:nvSpPr>
          <p:cNvPr id="92164" name="Text Box 215"/>
          <p:cNvSpPr txBox="1">
            <a:spLocks noChangeArrowheads="1"/>
          </p:cNvSpPr>
          <p:nvPr/>
        </p:nvSpPr>
        <p:spPr bwMode="auto">
          <a:xfrm>
            <a:off x="1371600" y="1219200"/>
            <a:ext cx="52038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cs typeface="Arial" charset="0"/>
                <a:sym typeface="Symbol" pitchFamily="18" charset="2"/>
              </a:rPr>
              <a:t>g(x) = 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0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+b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1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 +b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 + … + b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n-1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n-1</a:t>
            </a:r>
          </a:p>
        </p:txBody>
      </p:sp>
      <p:sp>
        <p:nvSpPr>
          <p:cNvPr id="92165" name="Text Box 215"/>
          <p:cNvSpPr txBox="1">
            <a:spLocks noChangeArrowheads="1"/>
          </p:cNvSpPr>
          <p:nvPr/>
        </p:nvSpPr>
        <p:spPr bwMode="auto">
          <a:xfrm>
            <a:off x="735013" y="1676400"/>
            <a:ext cx="81994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cs typeface="Arial" charset="0"/>
                <a:sym typeface="Symbol" pitchFamily="18" charset="2"/>
              </a:rPr>
              <a:t>[f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×</a:t>
            </a:r>
            <a:r>
              <a:rPr lang="en-US" altLang="en-US" i="1">
                <a:solidFill>
                  <a:schemeClr val="accent1"/>
                </a:solidFill>
                <a:cs typeface="Arial" charset="0"/>
                <a:sym typeface="Symbol" pitchFamily="18" charset="2"/>
              </a:rPr>
              <a:t>g](x) = c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0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+c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1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 +c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 +               …             +c</a:t>
            </a:r>
            <a:r>
              <a:rPr lang="en-US" altLang="en-US" i="1" baseline="-25000">
                <a:solidFill>
                  <a:schemeClr val="accent1"/>
                </a:solidFill>
                <a:cs typeface="Arial" charset="0"/>
              </a:rPr>
              <a:t>2n-2</a:t>
            </a:r>
            <a:r>
              <a:rPr lang="en-US" altLang="en-US" i="1">
                <a:solidFill>
                  <a:schemeClr val="accent1"/>
                </a:solidFill>
                <a:cs typeface="Arial" charset="0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cs typeface="Arial" charset="0"/>
              </a:rPr>
              <a:t>2n-2</a:t>
            </a:r>
          </a:p>
        </p:txBody>
      </p:sp>
      <p:pic>
        <p:nvPicPr>
          <p:cNvPr id="92166" name="Picture 9" descr="C:\Program Files\Common Files\Microsoft Shared\Artgalry\Downloaded Clips\ED00027_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214313"/>
            <a:ext cx="1430338" cy="928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-34925" y="2438400"/>
            <a:ext cx="6589713" cy="481013"/>
            <a:chOff x="-34538" y="2438400"/>
            <a:chExt cx="6589482" cy="480715"/>
          </a:xfrm>
        </p:grpSpPr>
        <p:sp>
          <p:nvSpPr>
            <p:cNvPr id="92183" name="Text Box 215"/>
            <p:cNvSpPr txBox="1">
              <a:spLocks noChangeArrowheads="1"/>
            </p:cNvSpPr>
            <p:nvPr/>
          </p:nvSpPr>
          <p:spPr bwMode="auto">
            <a:xfrm>
              <a:off x="-34538" y="2438400"/>
              <a:ext cx="293381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tx2"/>
                  </a:solidFill>
                  <a:cs typeface="Arial" charset="0"/>
                </a:rPr>
                <a:t>Coefficient Domain </a:t>
              </a:r>
              <a:r>
                <a:rPr lang="en-US" altLang="en-US" sz="2400" i="1">
                  <a:solidFill>
                    <a:schemeClr val="accent1"/>
                  </a:solidFill>
                  <a:cs typeface="Arial" charset="0"/>
                  <a:sym typeface="Symbol" pitchFamily="18" charset="2"/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  <a:cs typeface="Arial" charset="0"/>
                  <a:sym typeface="Symbol" pitchFamily="18" charset="2"/>
                </a:rPr>
                <a:t>j</a:t>
              </a:r>
              <a:endParaRPr lang="en-US" altLang="en-US" sz="2400">
                <a:solidFill>
                  <a:schemeClr val="accent1"/>
                </a:solidFill>
                <a:cs typeface="Arial" charset="0"/>
                <a:sym typeface="Symbol" pitchFamily="18" charset="2"/>
              </a:endParaRPr>
            </a:p>
          </p:txBody>
        </p:sp>
        <p:sp>
          <p:nvSpPr>
            <p:cNvPr id="92184" name="Text Box 215"/>
            <p:cNvSpPr txBox="1">
              <a:spLocks noChangeArrowheads="1"/>
            </p:cNvSpPr>
            <p:nvPr/>
          </p:nvSpPr>
          <p:spPr bwMode="auto">
            <a:xfrm>
              <a:off x="3560213" y="2457450"/>
              <a:ext cx="29947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tx2"/>
                  </a:solidFill>
                  <a:cs typeface="Arial" charset="0"/>
                </a:rPr>
                <a:t> Evaluation Domain </a:t>
              </a:r>
              <a:r>
                <a:rPr lang="en-US" altLang="en-US" sz="2400" i="1">
                  <a:solidFill>
                    <a:schemeClr val="accent1"/>
                  </a:solidFill>
                  <a:cs typeface="Arial" charset="0"/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  <a:cs typeface="Arial" charset="0"/>
                </a:rPr>
                <a:t>i</a:t>
              </a:r>
              <a:endParaRPr lang="en-US" altLang="en-US" sz="2400">
                <a:solidFill>
                  <a:schemeClr val="accent1"/>
                </a:solidFill>
                <a:cs typeface="Arial" charset="0"/>
                <a:sym typeface="Symbol" pitchFamily="18" charset="2"/>
              </a:endParaRPr>
            </a:p>
          </p:txBody>
        </p:sp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228600" y="2819400"/>
            <a:ext cx="2741613" cy="1066800"/>
            <a:chOff x="228600" y="2819400"/>
            <a:chExt cx="2741456" cy="1067270"/>
          </a:xfrm>
        </p:grpSpPr>
        <p:sp>
          <p:nvSpPr>
            <p:cNvPr id="92181" name="Rectangle 32"/>
            <p:cNvSpPr>
              <a:spLocks noChangeArrowheads="1"/>
            </p:cNvSpPr>
            <p:nvPr/>
          </p:nvSpPr>
          <p:spPr bwMode="auto">
            <a:xfrm>
              <a:off x="228600" y="2819400"/>
              <a:ext cx="274145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[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,a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,a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2 </a:t>
              </a:r>
              <a:r>
                <a:rPr lang="en-US" altLang="en-US" i="1">
                  <a:solidFill>
                    <a:schemeClr val="accent1"/>
                  </a:solidFill>
                </a:rPr>
                <a:t>,…,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a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n-1</a:t>
              </a:r>
              <a:r>
                <a:rPr lang="en-US" altLang="en-US">
                  <a:solidFill>
                    <a:schemeClr val="accent1"/>
                  </a:solidFill>
                </a:rPr>
                <a:t>]</a:t>
              </a:r>
              <a:r>
                <a:rPr lang="en-US" altLang="en-US" i="1">
                  <a:solidFill>
                    <a:schemeClr val="accent1"/>
                  </a:solidFill>
                </a:rPr>
                <a:t> </a:t>
              </a:r>
              <a:endParaRPr lang="en-US" altLang="en-US"/>
            </a:p>
          </p:txBody>
        </p:sp>
        <p:sp>
          <p:nvSpPr>
            <p:cNvPr id="92182" name="Rectangle 33"/>
            <p:cNvSpPr>
              <a:spLocks noChangeArrowheads="1"/>
            </p:cNvSpPr>
            <p:nvPr/>
          </p:nvSpPr>
          <p:spPr bwMode="auto">
            <a:xfrm>
              <a:off x="290699" y="3363450"/>
              <a:ext cx="265168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[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b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,b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,b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2 </a:t>
              </a:r>
              <a:r>
                <a:rPr lang="en-US" altLang="en-US" i="1">
                  <a:solidFill>
                    <a:schemeClr val="accent1"/>
                  </a:solidFill>
                </a:rPr>
                <a:t>,…,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b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n-1</a:t>
              </a:r>
              <a:r>
                <a:rPr lang="en-US" altLang="en-US">
                  <a:solidFill>
                    <a:schemeClr val="accent1"/>
                  </a:solidFill>
                </a:rPr>
                <a:t>]</a:t>
              </a:r>
              <a:r>
                <a:rPr lang="en-US" altLang="en-US" i="1">
                  <a:solidFill>
                    <a:schemeClr val="accent1"/>
                  </a:solidFill>
                </a:rPr>
                <a:t> </a:t>
              </a:r>
              <a:endParaRPr lang="en-US" altLang="en-US"/>
            </a:p>
          </p:txBody>
        </p:sp>
      </p:grpSp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5943600" y="2882900"/>
            <a:ext cx="32766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Fast Fourier Transform 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takes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O(nlogn)</a:t>
            </a:r>
            <a:r>
              <a:rPr lang="en-CA" altLang="en-US" sz="2400">
                <a:sym typeface="Symbol" pitchFamily="18" charset="2"/>
              </a:rPr>
              <a:t> time!</a:t>
            </a: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3122613" y="2832100"/>
            <a:ext cx="2579687" cy="1014413"/>
            <a:chOff x="3122240" y="2831757"/>
            <a:chExt cx="2579321" cy="1015166"/>
          </a:xfrm>
        </p:grpSpPr>
        <p:sp>
          <p:nvSpPr>
            <p:cNvPr id="92178" name="Down Arrow 68"/>
            <p:cNvSpPr>
              <a:spLocks noChangeArrowheads="1"/>
            </p:cNvSpPr>
            <p:nvPr/>
          </p:nvSpPr>
          <p:spPr bwMode="auto">
            <a:xfrm rot="-5400000">
              <a:off x="3236568" y="2857473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2179" name="Down Arrow 69"/>
            <p:cNvSpPr>
              <a:spLocks noChangeArrowheads="1"/>
            </p:cNvSpPr>
            <p:nvPr/>
          </p:nvSpPr>
          <p:spPr bwMode="auto">
            <a:xfrm rot="-5400000">
              <a:off x="3236568" y="3427635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2180" name="Text Box 215"/>
            <p:cNvSpPr txBox="1">
              <a:spLocks noChangeArrowheads="1"/>
            </p:cNvSpPr>
            <p:nvPr/>
          </p:nvSpPr>
          <p:spPr bwMode="auto">
            <a:xfrm>
              <a:off x="4245713" y="2831757"/>
              <a:ext cx="1455848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cs typeface="Arial" charset="0"/>
                </a:rPr>
                <a:t>y</a:t>
              </a:r>
              <a:r>
                <a:rPr lang="en-US" altLang="en-US" i="1" baseline="-25000">
                  <a:solidFill>
                    <a:schemeClr val="accent1"/>
                  </a:solidFill>
                  <a:cs typeface="Arial" charset="0"/>
                </a:rPr>
                <a:t>i </a:t>
              </a:r>
              <a:r>
                <a:rPr lang="en-US" altLang="en-US" i="1">
                  <a:solidFill>
                    <a:schemeClr val="accent1"/>
                  </a:solidFill>
                  <a:cs typeface="Arial" charset="0"/>
                </a:rPr>
                <a:t>= f(x</a:t>
              </a:r>
              <a:r>
                <a:rPr lang="en-US" altLang="en-US" i="1" baseline="-25000">
                  <a:solidFill>
                    <a:schemeClr val="accent1"/>
                  </a:solidFill>
                  <a:cs typeface="Arial" charset="0"/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  <a:cs typeface="Times New Roman" pitchFamily="18" charset="0"/>
                </a:rPr>
                <a:t>)</a:t>
              </a:r>
            </a:p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cs typeface="Times New Roman" pitchFamily="18" charset="0"/>
                </a:rPr>
                <a:t>z</a:t>
              </a:r>
              <a:r>
                <a:rPr lang="en-US" altLang="en-US" i="1" baseline="-25000">
                  <a:solidFill>
                    <a:schemeClr val="accent1"/>
                  </a:solidFill>
                  <a:cs typeface="Arial" charset="0"/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  <a:cs typeface="Arial" charset="0"/>
                </a:rPr>
                <a:t> = g(x</a:t>
              </a:r>
              <a:r>
                <a:rPr lang="en-US" altLang="en-US" i="1" baseline="-25000">
                  <a:solidFill>
                    <a:schemeClr val="accent1"/>
                  </a:solidFill>
                  <a:cs typeface="Arial" charset="0"/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  <a:cs typeface="Arial" charset="0"/>
                </a:rPr>
                <a:t>)</a:t>
              </a:r>
            </a:p>
          </p:txBody>
        </p:sp>
      </p:grp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4162425" y="4087813"/>
            <a:ext cx="5362575" cy="1398587"/>
            <a:chOff x="4162916" y="4088483"/>
            <a:chExt cx="5362084" cy="1398096"/>
          </a:xfrm>
        </p:grpSpPr>
        <p:sp>
          <p:nvSpPr>
            <p:cNvPr id="92175" name="Down Arrow 71"/>
            <p:cNvSpPr>
              <a:spLocks noChangeArrowheads="1"/>
            </p:cNvSpPr>
            <p:nvPr/>
          </p:nvSpPr>
          <p:spPr bwMode="auto">
            <a:xfrm>
              <a:off x="4821237" y="4088483"/>
              <a:ext cx="304800" cy="533149"/>
            </a:xfrm>
            <a:prstGeom prst="downArrow">
              <a:avLst>
                <a:gd name="adj1" fmla="val 50000"/>
                <a:gd name="adj2" fmla="val 49997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2176" name="Rectangle 2"/>
            <p:cNvSpPr>
              <a:spLocks noChangeArrowheads="1"/>
            </p:cNvSpPr>
            <p:nvPr/>
          </p:nvSpPr>
          <p:spPr bwMode="auto">
            <a:xfrm>
              <a:off x="4162916" y="4734580"/>
              <a:ext cx="254268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</a:rPr>
                <a:t>×z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</a:rPr>
                <a:t> = [g×f](x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</a:rPr>
                <a:t>)</a:t>
              </a:r>
            </a:p>
          </p:txBody>
        </p:sp>
        <p:sp>
          <p:nvSpPr>
            <p:cNvPr id="92177" name="Rectangle 46"/>
            <p:cNvSpPr>
              <a:spLocks noChangeArrowheads="1"/>
            </p:cNvSpPr>
            <p:nvPr/>
          </p:nvSpPr>
          <p:spPr bwMode="auto">
            <a:xfrm>
              <a:off x="6248400" y="4286250"/>
              <a:ext cx="32766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Multipling values pointwise</a:t>
              </a:r>
            </a:p>
            <a:p>
              <a:pPr eaLnBrk="1" hangingPunct="1"/>
              <a:r>
                <a:rPr lang="en-CA" altLang="en-US" sz="2400">
                  <a:sym typeface="Symbol" pitchFamily="18" charset="2"/>
                </a:rPr>
                <a:t>takes </a:t>
              </a:r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O(n)</a:t>
              </a:r>
              <a:r>
                <a:rPr lang="en-CA" altLang="en-US" sz="2400">
                  <a:sym typeface="Symbol" pitchFamily="18" charset="2"/>
                </a:rPr>
                <a:t> time!</a:t>
              </a:r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346075" y="4724400"/>
            <a:ext cx="3311525" cy="523875"/>
            <a:chOff x="346478" y="4724400"/>
            <a:chExt cx="3311337" cy="523220"/>
          </a:xfrm>
        </p:grpSpPr>
        <p:sp>
          <p:nvSpPr>
            <p:cNvPr id="92173" name="Down Arrow 69"/>
            <p:cNvSpPr>
              <a:spLocks noChangeArrowheads="1"/>
            </p:cNvSpPr>
            <p:nvPr/>
          </p:nvSpPr>
          <p:spPr bwMode="auto">
            <a:xfrm rot="5400000">
              <a:off x="3238528" y="4762312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2174" name="Rectangle 48"/>
            <p:cNvSpPr>
              <a:spLocks noChangeArrowheads="1"/>
            </p:cNvSpPr>
            <p:nvPr/>
          </p:nvSpPr>
          <p:spPr bwMode="auto">
            <a:xfrm>
              <a:off x="346478" y="4724400"/>
              <a:ext cx="256833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[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c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,c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,c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2 </a:t>
              </a:r>
              <a:r>
                <a:rPr lang="en-US" altLang="en-US" i="1">
                  <a:solidFill>
                    <a:schemeClr val="accent1"/>
                  </a:solidFill>
                </a:rPr>
                <a:t>,…,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c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n-1</a:t>
              </a:r>
              <a:r>
                <a:rPr lang="en-US" altLang="en-US">
                  <a:solidFill>
                    <a:schemeClr val="accent1"/>
                  </a:solidFill>
                </a:rPr>
                <a:t>]</a:t>
              </a:r>
              <a:r>
                <a:rPr lang="en-US" altLang="en-US" i="1">
                  <a:solidFill>
                    <a:schemeClr val="accent1"/>
                  </a:solidFill>
                </a:rPr>
                <a:t> </a:t>
              </a: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317447" name="Text Box 215"/>
          <p:cNvSpPr txBox="1">
            <a:spLocks noChangeArrowheads="1"/>
          </p:cNvSpPr>
          <p:nvPr/>
        </p:nvSpPr>
        <p:spPr bwMode="auto">
          <a:xfrm>
            <a:off x="1905000" y="898525"/>
            <a:ext cx="66563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11…10100011101100010010      (N bits)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17448" name="Text Box 215"/>
          <p:cNvSpPr txBox="1">
            <a:spLocks noChangeArrowheads="1"/>
          </p:cNvSpPr>
          <p:nvPr/>
        </p:nvSpPr>
        <p:spPr bwMode="auto">
          <a:xfrm>
            <a:off x="1911350" y="1371600"/>
            <a:ext cx="50276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Y = 10…01001100011001001111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17449" name="Text Box 215"/>
          <p:cNvSpPr txBox="1">
            <a:spLocks noChangeArrowheads="1"/>
          </p:cNvSpPr>
          <p:nvPr/>
        </p:nvSpPr>
        <p:spPr bwMode="auto">
          <a:xfrm>
            <a:off x="128588" y="1844675"/>
            <a:ext cx="90408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</a:t>
            </a:r>
            <a:r>
              <a:rPr lang="en-US" altLang="en-US" i="1">
                <a:solidFill>
                  <a:schemeClr val="accent1"/>
                </a:solidFill>
              </a:rPr>
              <a:t>Y = 10…1110110101001001010100010100110010011110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17452" name="Text Box 215"/>
          <p:cNvSpPr txBox="1">
            <a:spLocks noChangeArrowheads="1"/>
          </p:cNvSpPr>
          <p:nvPr/>
        </p:nvSpPr>
        <p:spPr bwMode="auto">
          <a:xfrm>
            <a:off x="1198563" y="2590800"/>
            <a:ext cx="7823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The high school algorithm takes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O(N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</a:t>
            </a:r>
            <a:r>
              <a:rPr lang="en-US" altLang="en-US">
                <a:sym typeface="Symbol" pitchFamily="18" charset="2"/>
              </a:rPr>
              <a:t>bit operations.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Can we do it faster?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3962400" y="4495800"/>
            <a:ext cx="1981200" cy="1371600"/>
            <a:chOff x="4464" y="3120"/>
            <a:chExt cx="1248" cy="864"/>
          </a:xfrm>
        </p:grpSpPr>
        <p:grpSp>
          <p:nvGrpSpPr>
            <p:cNvPr id="93193" name="Group 14"/>
            <p:cNvGrpSpPr>
              <a:grpSpLocks/>
            </p:cNvGrpSpPr>
            <p:nvPr/>
          </p:nvGrpSpPr>
          <p:grpSpPr bwMode="auto">
            <a:xfrm>
              <a:off x="4464" y="3120"/>
              <a:ext cx="624" cy="864"/>
              <a:chOff x="2065" y="1551"/>
              <a:chExt cx="1628" cy="1988"/>
            </a:xfrm>
          </p:grpSpPr>
          <p:sp>
            <p:nvSpPr>
              <p:cNvPr id="93195" name="Freeform 15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6" name="Freeform 16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7" name="Freeform 17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8" name="Freeform 18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9" name="Freeform 19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0" name="Freeform 20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1" name="Freeform 21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2" name="Freeform 22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3" name="Freeform 23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4" name="Freeform 24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5" name="Freeform 25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6" name="Freeform 26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7" name="Freeform 27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8" name="Freeform 28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9" name="Freeform 29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0" name="Freeform 30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1" name="Freeform 31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194" name="AutoShape 32"/>
            <p:cNvSpPr>
              <a:spLocks noChangeArrowheads="1"/>
            </p:cNvSpPr>
            <p:nvPr/>
          </p:nvSpPr>
          <p:spPr bwMode="auto">
            <a:xfrm>
              <a:off x="5088" y="3360"/>
              <a:ext cx="624" cy="432"/>
            </a:xfrm>
            <a:prstGeom prst="wedgeRectCallout">
              <a:avLst>
                <a:gd name="adj1" fmla="val -82213"/>
                <a:gd name="adj2" fmla="val -26852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I hope so</a:t>
              </a:r>
            </a:p>
          </p:txBody>
        </p:sp>
      </p:grpSp>
      <p:sp>
        <p:nvSpPr>
          <p:cNvPr id="27" name="Text Box 216"/>
          <p:cNvSpPr txBox="1">
            <a:spLocks noChangeArrowheads="1"/>
          </p:cNvSpPr>
          <p:nvPr/>
        </p:nvSpPr>
        <p:spPr bwMode="auto">
          <a:xfrm>
            <a:off x="1981200" y="5867400"/>
            <a:ext cx="61134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/>
              <a:t>See Recursion for one way to do it faster.</a:t>
            </a:r>
          </a:p>
          <a:p>
            <a:pPr eaLnBrk="1" hangingPunct="1"/>
            <a:r>
              <a:rPr lang="en-US" altLang="en-US" dirty="0"/>
              <a:t>This is another.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7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7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7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7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7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7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7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7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447" grpId="0"/>
      <p:bldP spid="317448" grpId="0"/>
      <p:bldP spid="317449" grpId="0"/>
      <p:bldP spid="317452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04800" y="2438400"/>
            <a:ext cx="5314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Break into </a:t>
            </a:r>
            <a:r>
              <a:rPr lang="en-US" altLang="en-US" i="1">
                <a:solidFill>
                  <a:schemeClr val="accent1"/>
                </a:solidFill>
              </a:rPr>
              <a:t>m = O(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log N)</a:t>
            </a:r>
            <a:r>
              <a:rPr lang="en-US" altLang="en-US">
                <a:sym typeface="Symbol" pitchFamily="18" charset="2"/>
              </a:rPr>
              <a:t> bit blocks</a:t>
            </a:r>
          </a:p>
        </p:txBody>
      </p:sp>
      <p:grpSp>
        <p:nvGrpSpPr>
          <p:cNvPr id="8" name="Group 33"/>
          <p:cNvGrpSpPr>
            <a:grpSpLocks/>
          </p:cNvGrpSpPr>
          <p:nvPr/>
        </p:nvGrpSpPr>
        <p:grpSpPr bwMode="auto">
          <a:xfrm>
            <a:off x="3776663" y="1271588"/>
            <a:ext cx="719137" cy="519112"/>
            <a:chOff x="2285" y="801"/>
            <a:chExt cx="453" cy="327"/>
          </a:xfrm>
        </p:grpSpPr>
        <p:sp>
          <p:nvSpPr>
            <p:cNvPr id="9" name="Line 29"/>
            <p:cNvSpPr>
              <a:spLocks noChangeShapeType="1"/>
            </p:cNvSpPr>
            <p:nvPr/>
          </p:nvSpPr>
          <p:spPr bwMode="auto">
            <a:xfrm>
              <a:off x="2285" y="884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0" name="Rectangle 30"/>
            <p:cNvSpPr>
              <a:spLocks noChangeArrowheads="1"/>
            </p:cNvSpPr>
            <p:nvPr/>
          </p:nvSpPr>
          <p:spPr bwMode="auto">
            <a:xfrm>
              <a:off x="2344" y="80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m</a:t>
              </a:r>
            </a:p>
          </p:txBody>
        </p:sp>
      </p:grpSp>
      <p:sp>
        <p:nvSpPr>
          <p:cNvPr id="11" name="Text Box 215"/>
          <p:cNvSpPr txBox="1">
            <a:spLocks noChangeArrowheads="1"/>
          </p:cNvSpPr>
          <p:nvPr/>
        </p:nvSpPr>
        <p:spPr bwMode="auto">
          <a:xfrm>
            <a:off x="1905000" y="898525"/>
            <a:ext cx="66563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11…10100011101100010010      (N bits)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04800" y="2438400"/>
            <a:ext cx="7909538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dirty="0"/>
              <a:t>Break into </a:t>
            </a:r>
            <a:r>
              <a:rPr lang="en-US" altLang="en-US" i="1" dirty="0">
                <a:solidFill>
                  <a:schemeClr val="accent1"/>
                </a:solidFill>
              </a:rPr>
              <a:t>m = O(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log N)</a:t>
            </a:r>
            <a:r>
              <a:rPr lang="en-US" altLang="en-US" dirty="0">
                <a:sym typeface="Symbol" pitchFamily="18" charset="2"/>
              </a:rPr>
              <a:t> bit blocks</a:t>
            </a:r>
          </a:p>
          <a:p>
            <a:pPr algn="l" eaLnBrk="1" hangingPunct="1"/>
            <a:r>
              <a:rPr lang="en-US" altLang="en-US" i="1" dirty="0">
                <a:solidFill>
                  <a:schemeClr val="accent1"/>
                </a:solidFill>
              </a:rPr>
              <a:t>                   </a:t>
            </a:r>
            <a:r>
              <a:rPr lang="en-US" altLang="en-US" dirty="0"/>
              <a:t>field size </a:t>
            </a:r>
            <a:r>
              <a:rPr lang="en-US" altLang="en-US" i="1" dirty="0">
                <a:solidFill>
                  <a:schemeClr val="accent1"/>
                </a:solidFill>
              </a:rPr>
              <a:t>= a</a:t>
            </a:r>
            <a:r>
              <a:rPr lang="en-US" altLang="en-US" i="1" baseline="-25000" dirty="0">
                <a:solidFill>
                  <a:schemeClr val="accent1"/>
                </a:solidFill>
              </a:rPr>
              <a:t>i </a:t>
            </a:r>
            <a:r>
              <a:rPr lang="en-US" altLang="en-US" i="1" dirty="0">
                <a:solidFill>
                  <a:schemeClr val="accent1"/>
                </a:solidFill>
              </a:rPr>
              <a:t>= O(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N) ≥ n  </a:t>
            </a:r>
          </a:p>
          <a:p>
            <a:pPr algn="l"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                          </a:t>
            </a:r>
            <a:r>
              <a:rPr lang="en-US" altLang="en-US" dirty="0">
                <a:sym typeface="Symbol" pitchFamily="18" charset="2"/>
              </a:rPr>
              <a:t>(so that there can be n roots of unity)</a:t>
            </a:r>
          </a:p>
          <a:p>
            <a:pPr algn="l" eaLnBrk="1" hangingPunct="1"/>
            <a:r>
              <a:rPr lang="en-US" altLang="en-US" i="1" dirty="0">
                <a:solidFill>
                  <a:schemeClr val="accent1"/>
                </a:solidFill>
              </a:rPr>
              <a:t>                   n</a:t>
            </a:r>
            <a:r>
              <a:rPr lang="en-US" altLang="en-US" i="1" baseline="-25000" dirty="0">
                <a:solidFill>
                  <a:schemeClr val="accent1"/>
                </a:solidFill>
              </a:rPr>
              <a:t> </a:t>
            </a:r>
            <a:r>
              <a:rPr lang="en-US" altLang="en-US" i="1" dirty="0">
                <a:solidFill>
                  <a:schemeClr val="accent1"/>
                </a:solidFill>
              </a:rPr>
              <a:t>= N/m = O(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N/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logN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)</a:t>
            </a:r>
          </a:p>
          <a:p>
            <a:pPr algn="l"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                          </a:t>
            </a:r>
            <a:r>
              <a:rPr lang="en-US" altLang="en-US" dirty="0">
                <a:sym typeface="Symbol" pitchFamily="18" charset="2"/>
              </a:rPr>
              <a:t>(to save on time)</a:t>
            </a:r>
          </a:p>
        </p:txBody>
      </p:sp>
      <p:sp>
        <p:nvSpPr>
          <p:cNvPr id="319491" name="Text Box 215"/>
          <p:cNvSpPr txBox="1">
            <a:spLocks noChangeArrowheads="1"/>
          </p:cNvSpPr>
          <p:nvPr/>
        </p:nvSpPr>
        <p:spPr bwMode="auto">
          <a:xfrm>
            <a:off x="304800" y="898525"/>
            <a:ext cx="83359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0000 … 0000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0000 0011 1010 0011 1011 0001 0010</a:t>
            </a:r>
          </a:p>
        </p:txBody>
      </p:sp>
      <p:grpSp>
        <p:nvGrpSpPr>
          <p:cNvPr id="3" name="Group 21"/>
          <p:cNvGrpSpPr>
            <a:grpSpLocks/>
          </p:cNvGrpSpPr>
          <p:nvPr/>
        </p:nvGrpSpPr>
        <p:grpSpPr bwMode="auto">
          <a:xfrm>
            <a:off x="1106488" y="1371600"/>
            <a:ext cx="7424737" cy="914400"/>
            <a:chOff x="697" y="864"/>
            <a:chExt cx="4677" cy="576"/>
          </a:xfrm>
        </p:grpSpPr>
        <p:sp>
          <p:nvSpPr>
            <p:cNvPr id="96267" name="Text Box 215"/>
            <p:cNvSpPr txBox="1">
              <a:spLocks noChangeArrowheads="1"/>
            </p:cNvSpPr>
            <p:nvPr/>
          </p:nvSpPr>
          <p:spPr bwMode="auto">
            <a:xfrm>
              <a:off x="697" y="1113"/>
              <a:ext cx="467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 dirty="0">
                  <a:solidFill>
                    <a:schemeClr val="accent1"/>
                  </a:solidFill>
                </a:rPr>
                <a:t>a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n</a:t>
              </a:r>
              <a:r>
                <a:rPr lang="en-US" altLang="en-US" i="1" dirty="0">
                  <a:solidFill>
                    <a:schemeClr val="accent1"/>
                  </a:solidFill>
                </a:rPr>
                <a:t>   …    a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7       </a:t>
              </a:r>
              <a:r>
                <a:rPr lang="en-US" altLang="en-US" i="1" dirty="0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6</a:t>
              </a:r>
              <a:r>
                <a:rPr lang="en-US" altLang="en-US" i="1" dirty="0">
                  <a:solidFill>
                    <a:schemeClr val="accent1"/>
                  </a:solidFill>
                </a:rPr>
                <a:t>     a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5</a:t>
              </a:r>
              <a:r>
                <a:rPr lang="en-US" altLang="en-US" i="1" dirty="0">
                  <a:solidFill>
                    <a:schemeClr val="accent1"/>
                  </a:solidFill>
                </a:rPr>
                <a:t>      a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4       </a:t>
              </a:r>
              <a:r>
                <a:rPr lang="en-US" altLang="en-US" i="1" dirty="0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3</a:t>
              </a:r>
              <a:r>
                <a:rPr lang="en-US" altLang="en-US" i="1" dirty="0">
                  <a:solidFill>
                    <a:schemeClr val="accent1"/>
                  </a:solidFill>
                </a:rPr>
                <a:t>     a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2        </a:t>
              </a:r>
              <a:r>
                <a:rPr lang="en-US" altLang="en-US" i="1" dirty="0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1       </a:t>
              </a:r>
              <a:r>
                <a:rPr lang="en-US" altLang="en-US" i="1" dirty="0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0</a:t>
              </a:r>
              <a:r>
                <a:rPr lang="en-US" altLang="en-US" i="1" dirty="0">
                  <a:solidFill>
                    <a:schemeClr val="accent1"/>
                  </a:solidFill>
                </a:rPr>
                <a:t> </a:t>
              </a:r>
            </a:p>
          </p:txBody>
        </p:sp>
        <p:sp>
          <p:nvSpPr>
            <p:cNvPr id="96268" name="AutoShape 20"/>
            <p:cNvSpPr>
              <a:spLocks noChangeArrowheads="1"/>
            </p:cNvSpPr>
            <p:nvPr/>
          </p:nvSpPr>
          <p:spPr bwMode="auto">
            <a:xfrm>
              <a:off x="3072" y="864"/>
              <a:ext cx="96" cy="336"/>
            </a:xfrm>
            <a:prstGeom prst="downArrow">
              <a:avLst>
                <a:gd name="adj1" fmla="val 50000"/>
                <a:gd name="adj2" fmla="val 87500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96264" name="Group 33"/>
          <p:cNvGrpSpPr>
            <a:grpSpLocks/>
          </p:cNvGrpSpPr>
          <p:nvPr/>
        </p:nvGrpSpPr>
        <p:grpSpPr bwMode="auto">
          <a:xfrm>
            <a:off x="3776663" y="1271588"/>
            <a:ext cx="719137" cy="519112"/>
            <a:chOff x="2285" y="801"/>
            <a:chExt cx="453" cy="327"/>
          </a:xfrm>
        </p:grpSpPr>
        <p:sp>
          <p:nvSpPr>
            <p:cNvPr id="96265" name="Line 29"/>
            <p:cNvSpPr>
              <a:spLocks noChangeShapeType="1"/>
            </p:cNvSpPr>
            <p:nvPr/>
          </p:nvSpPr>
          <p:spPr bwMode="auto">
            <a:xfrm>
              <a:off x="2285" y="884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96266" name="Rectangle 30"/>
            <p:cNvSpPr>
              <a:spLocks noChangeArrowheads="1"/>
            </p:cNvSpPr>
            <p:nvPr/>
          </p:nvSpPr>
          <p:spPr bwMode="auto">
            <a:xfrm>
              <a:off x="2344" y="80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m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9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9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9491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97283" name="Text Box 215"/>
          <p:cNvSpPr txBox="1">
            <a:spLocks noChangeArrowheads="1"/>
          </p:cNvSpPr>
          <p:nvPr/>
        </p:nvSpPr>
        <p:spPr bwMode="auto">
          <a:xfrm>
            <a:off x="304800" y="898525"/>
            <a:ext cx="83359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0000 … 0000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0000 0011 1010 0011 1011 0001 0010</a:t>
            </a: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04800" y="2863850"/>
            <a:ext cx="8669296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dirty="0"/>
              <a:t>View as coefficients of a polynomial.</a:t>
            </a:r>
          </a:p>
          <a:p>
            <a:pPr algn="l" eaLnBrk="1" hangingPunct="1">
              <a:buFontTx/>
              <a:buChar char="•"/>
            </a:pPr>
            <a:r>
              <a:rPr lang="en-US" altLang="en-US" dirty="0"/>
              <a:t>Note </a:t>
            </a:r>
            <a:r>
              <a:rPr lang="en-US" altLang="en-US" i="1" dirty="0">
                <a:solidFill>
                  <a:schemeClr val="accent1"/>
                </a:solidFill>
              </a:rPr>
              <a:t>X = f(2</a:t>
            </a:r>
            <a:r>
              <a:rPr lang="en-US" altLang="en-US" i="1" baseline="30000" dirty="0">
                <a:solidFill>
                  <a:schemeClr val="accent1"/>
                </a:solidFill>
              </a:rPr>
              <a:t>m</a:t>
            </a:r>
            <a:r>
              <a:rPr lang="en-US" altLang="en-US" i="1" dirty="0">
                <a:solidFill>
                  <a:schemeClr val="accent1"/>
                </a:solidFill>
              </a:rPr>
              <a:t>)</a:t>
            </a:r>
            <a:r>
              <a:rPr lang="en-US" altLang="en-US" dirty="0"/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 dirty="0"/>
              <a:t>Same for </a:t>
            </a:r>
            <a:r>
              <a:rPr lang="en-US" altLang="en-US" i="1" dirty="0">
                <a:solidFill>
                  <a:schemeClr val="accent1"/>
                </a:solidFill>
              </a:rPr>
              <a:t>Y = g(2</a:t>
            </a:r>
            <a:r>
              <a:rPr lang="en-US" altLang="en-US" i="1" baseline="30000" dirty="0">
                <a:solidFill>
                  <a:schemeClr val="accent1"/>
                </a:solidFill>
              </a:rPr>
              <a:t>m</a:t>
            </a:r>
            <a:r>
              <a:rPr lang="en-US" altLang="en-US" i="1" dirty="0">
                <a:solidFill>
                  <a:schemeClr val="accent1"/>
                </a:solidFill>
              </a:rPr>
              <a:t>)</a:t>
            </a:r>
            <a:r>
              <a:rPr lang="en-US" altLang="en-US" dirty="0"/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 dirty="0"/>
              <a:t>Multiply </a:t>
            </a:r>
            <a:r>
              <a:rPr lang="en-US" altLang="en-US" i="1" dirty="0" err="1">
                <a:solidFill>
                  <a:schemeClr val="accent1"/>
                </a:solidFill>
              </a:rPr>
              <a:t>g</a:t>
            </a:r>
            <a:r>
              <a:rPr lang="en-US" altLang="en-US" i="1" dirty="0" err="1">
                <a:solidFill>
                  <a:schemeClr val="accent1"/>
                </a:solidFill>
                <a:cs typeface="Times New Roman" pitchFamily="18" charset="0"/>
              </a:rPr>
              <a:t>×f</a:t>
            </a:r>
            <a:r>
              <a:rPr lang="en-US" altLang="en-US" dirty="0">
                <a:cs typeface="Times New Roman" pitchFamily="18" charset="0"/>
              </a:rPr>
              <a:t> using FFT in time 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O(</a:t>
            </a:r>
            <a:r>
              <a:rPr lang="en-US" altLang="en-US" i="1" dirty="0" err="1">
                <a:solidFill>
                  <a:schemeClr val="accent1"/>
                </a:solidFill>
                <a:cs typeface="Times New Roman" pitchFamily="18" charset="0"/>
              </a:rPr>
              <a:t>nlogn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)</a:t>
            </a:r>
            <a:r>
              <a:rPr lang="en-US" altLang="en-US" dirty="0">
                <a:cs typeface="Times New Roman" pitchFamily="18" charset="0"/>
              </a:rPr>
              <a:t> field operations.</a:t>
            </a:r>
          </a:p>
          <a:p>
            <a:pPr algn="l" eaLnBrk="1" hangingPunct="1">
              <a:buFontTx/>
              <a:buChar char="•"/>
            </a:pPr>
            <a:r>
              <a:rPr lang="en-US" altLang="en-US" dirty="0">
                <a:cs typeface="Times New Roman" pitchFamily="18" charset="0"/>
              </a:rPr>
              <a:t>Note </a:t>
            </a:r>
            <a:r>
              <a:rPr lang="en-US" altLang="en-US" i="1" dirty="0">
                <a:solidFill>
                  <a:schemeClr val="accent1"/>
                </a:solidFill>
              </a:rPr>
              <a:t>X×Y = [</a:t>
            </a:r>
            <a:r>
              <a:rPr lang="en-US" altLang="en-US" i="1" dirty="0" err="1">
                <a:solidFill>
                  <a:schemeClr val="accent1"/>
                </a:solidFill>
              </a:rPr>
              <a:t>g×f</a:t>
            </a:r>
            <a:r>
              <a:rPr lang="en-US" altLang="en-US" i="1" dirty="0">
                <a:solidFill>
                  <a:schemeClr val="accent1"/>
                </a:solidFill>
              </a:rPr>
              <a:t>](2</a:t>
            </a:r>
            <a:r>
              <a:rPr lang="en-US" altLang="en-US" i="1" baseline="30000" dirty="0">
                <a:solidFill>
                  <a:schemeClr val="accent1"/>
                </a:solidFill>
              </a:rPr>
              <a:t>m</a:t>
            </a:r>
            <a:r>
              <a:rPr lang="en-US" altLang="en-US" i="1" dirty="0">
                <a:solidFill>
                  <a:schemeClr val="accent1"/>
                </a:solidFill>
              </a:rPr>
              <a:t>)</a:t>
            </a:r>
            <a:r>
              <a:rPr lang="en-US" altLang="en-US" dirty="0"/>
              <a:t>.</a:t>
            </a:r>
            <a:endParaRPr lang="en-US" altLang="en-US" dirty="0">
              <a:cs typeface="Times New Roman" pitchFamily="18" charset="0"/>
            </a:endParaRPr>
          </a:p>
        </p:txBody>
      </p:sp>
      <p:sp>
        <p:nvSpPr>
          <p:cNvPr id="320521" name="Text Box 215"/>
          <p:cNvSpPr txBox="1">
            <a:spLocks noChangeArrowheads="1"/>
          </p:cNvSpPr>
          <p:nvPr/>
        </p:nvSpPr>
        <p:spPr bwMode="auto">
          <a:xfrm>
            <a:off x="609600" y="1766888"/>
            <a:ext cx="8347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320527" name="Text Box 215"/>
          <p:cNvSpPr txBox="1">
            <a:spLocks noChangeArrowheads="1"/>
          </p:cNvSpPr>
          <p:nvPr/>
        </p:nvSpPr>
        <p:spPr bwMode="auto">
          <a:xfrm>
            <a:off x="609600" y="2235200"/>
            <a:ext cx="8426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g(x) = b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b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b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b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b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grpSp>
        <p:nvGrpSpPr>
          <p:cNvPr id="10" name="Group 33"/>
          <p:cNvGrpSpPr>
            <a:grpSpLocks/>
          </p:cNvGrpSpPr>
          <p:nvPr/>
        </p:nvGrpSpPr>
        <p:grpSpPr bwMode="auto">
          <a:xfrm>
            <a:off x="3776663" y="1271588"/>
            <a:ext cx="719137" cy="519112"/>
            <a:chOff x="2285" y="801"/>
            <a:chExt cx="453" cy="327"/>
          </a:xfrm>
        </p:grpSpPr>
        <p:sp>
          <p:nvSpPr>
            <p:cNvPr id="11" name="Line 29"/>
            <p:cNvSpPr>
              <a:spLocks noChangeShapeType="1"/>
            </p:cNvSpPr>
            <p:nvPr/>
          </p:nvSpPr>
          <p:spPr bwMode="auto">
            <a:xfrm>
              <a:off x="2285" y="884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2" name="Rectangle 30"/>
            <p:cNvSpPr>
              <a:spLocks noChangeArrowheads="1"/>
            </p:cNvSpPr>
            <p:nvPr/>
          </p:nvSpPr>
          <p:spPr bwMode="auto">
            <a:xfrm>
              <a:off x="2344" y="80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m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06500FC-DE28-4AE2-8D39-E329723F166E}"/>
              </a:ext>
            </a:extLst>
          </p:cNvPr>
          <p:cNvSpPr/>
          <p:nvPr/>
        </p:nvSpPr>
        <p:spPr>
          <a:xfrm>
            <a:off x="6431913" y="4648200"/>
            <a:ext cx="2412840" cy="13849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dirty="0"/>
              <a:t>field size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n </a:t>
            </a:r>
          </a:p>
          <a:p>
            <a:pPr algn="l"/>
            <a:r>
              <a:rPr lang="en-US" altLang="en-US" dirty="0"/>
              <a:t>time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(#bits)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endParaRPr lang="en-US" altLang="en-US" i="1" dirty="0">
              <a:solidFill>
                <a:schemeClr val="accent1"/>
              </a:solidFill>
              <a:sym typeface="Symbol" pitchFamily="18" charset="2"/>
            </a:endParaRPr>
          </a:p>
          <a:p>
            <a:pPr algn="l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       = log</a:t>
            </a:r>
            <a:r>
              <a:rPr lang="en-US" altLang="en-US" b="1" i="1" baseline="30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(n) </a:t>
            </a:r>
            <a:endParaRPr lang="en-US" dirty="0"/>
          </a:p>
        </p:txBody>
      </p:sp>
      <p:sp>
        <p:nvSpPr>
          <p:cNvPr id="14" name="Text Box 215">
            <a:extLst>
              <a:ext uri="{FF2B5EF4-FFF2-40B4-BE49-F238E27FC236}">
                <a16:creationId xmlns:a16="http://schemas.microsoft.com/office/drawing/2014/main" id="{13EA9E01-266A-429D-AB3C-66682A6AF3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799" y="5105400"/>
            <a:ext cx="399359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dirty="0">
                <a:cs typeface="Times New Roman" pitchFamily="18" charset="0"/>
              </a:rPr>
              <a:t>Time </a:t>
            </a:r>
            <a:r>
              <a:rPr lang="en-US" altLang="en-US" dirty="0">
                <a:solidFill>
                  <a:srgbClr val="FFC000"/>
                </a:solidFill>
                <a:cs typeface="Times New Roman" pitchFamily="18" charset="0"/>
              </a:rPr>
              <a:t>=</a:t>
            </a:r>
            <a:r>
              <a:rPr lang="en-US" altLang="en-US" dirty="0">
                <a:cs typeface="Times New Roman" pitchFamily="18" charset="0"/>
              </a:rPr>
              <a:t> 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O(</a:t>
            </a:r>
            <a:r>
              <a:rPr lang="en-US" altLang="en-US" i="1" dirty="0" err="1">
                <a:solidFill>
                  <a:schemeClr val="accent1"/>
                </a:solidFill>
                <a:cs typeface="Times New Roman" pitchFamily="18" charset="0"/>
              </a:rPr>
              <a:t>nlogn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)×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log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(n)</a:t>
            </a:r>
          </a:p>
          <a:p>
            <a:pPr algn="l" eaLnBrk="1" hangingPunct="1"/>
            <a:r>
              <a:rPr lang="en-US" altLang="en-US" dirty="0">
                <a:solidFill>
                  <a:srgbClr val="FFC000"/>
                </a:solidFill>
                <a:cs typeface="Times New Roman" pitchFamily="18" charset="0"/>
              </a:rPr>
              <a:t>          =</a:t>
            </a:r>
            <a:r>
              <a:rPr lang="en-US" altLang="en-US" dirty="0">
                <a:cs typeface="Times New Roman" pitchFamily="18" charset="0"/>
              </a:rPr>
              <a:t> 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O(N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log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(N))</a:t>
            </a:r>
          </a:p>
        </p:txBody>
      </p:sp>
      <p:sp>
        <p:nvSpPr>
          <p:cNvPr id="15" name="Text Box 215">
            <a:extLst>
              <a:ext uri="{FF2B5EF4-FFF2-40B4-BE49-F238E27FC236}">
                <a16:creationId xmlns:a16="http://schemas.microsoft.com/office/drawing/2014/main" id="{C4DB07FF-8DE3-4864-B234-D5C5A2F1A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274" y="5892452"/>
            <a:ext cx="707757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dirty="0">
                <a:cs typeface="Times New Roman" pitchFamily="18" charset="0"/>
              </a:rPr>
              <a:t>Recursively use FFT to do field operations</a:t>
            </a:r>
          </a:p>
          <a:p>
            <a:pPr algn="l" eaLnBrk="1" hangingPunct="1"/>
            <a:r>
              <a:rPr lang="en-US" altLang="en-US" dirty="0">
                <a:cs typeface="Times New Roman" pitchFamily="18" charset="0"/>
              </a:rPr>
              <a:t>  time </a:t>
            </a:r>
            <a:r>
              <a:rPr lang="en-US" altLang="en-US" dirty="0">
                <a:solidFill>
                  <a:srgbClr val="FFC000"/>
                </a:solidFill>
                <a:cs typeface="Times New Roman" pitchFamily="18" charset="0"/>
              </a:rPr>
              <a:t>=</a:t>
            </a:r>
            <a:r>
              <a:rPr lang="en-US" altLang="en-US" dirty="0">
                <a:cs typeface="Times New Roman" pitchFamily="18" charset="0"/>
              </a:rPr>
              <a:t> 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O(N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log(N) loglog(N)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logloglog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(N) … 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D830E284-FFBD-4BE1-AA43-1FA0F8991037}"/>
              </a:ext>
            </a:extLst>
          </p:cNvPr>
          <p:cNvCxnSpPr/>
          <p:nvPr/>
        </p:nvCxnSpPr>
        <p:spPr bwMode="auto">
          <a:xfrm>
            <a:off x="4758085" y="6606935"/>
            <a:ext cx="2379663" cy="0"/>
          </a:xfrm>
          <a:prstGeom prst="lin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18675EDB-3E5B-4C1C-BC43-AF0690DAF50A}"/>
              </a:ext>
            </a:extLst>
          </p:cNvPr>
          <p:cNvSpPr/>
          <p:nvPr/>
        </p:nvSpPr>
        <p:spPr>
          <a:xfrm>
            <a:off x="7215267" y="6295221"/>
            <a:ext cx="19287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dirty="0"/>
              <a:t>improved to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0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0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0521" grpId="0"/>
      <p:bldP spid="320527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97283" name="Text Box 215"/>
          <p:cNvSpPr txBox="1">
            <a:spLocks noChangeArrowheads="1"/>
          </p:cNvSpPr>
          <p:nvPr/>
        </p:nvSpPr>
        <p:spPr bwMode="auto">
          <a:xfrm>
            <a:off x="304800" y="898525"/>
            <a:ext cx="83359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0000 … 0000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0000 0011 1010 0011 1011 0001 0010</a:t>
            </a: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04800" y="2863850"/>
            <a:ext cx="8669296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dirty="0"/>
              <a:t>View as coefficients of a polynomial.</a:t>
            </a:r>
          </a:p>
          <a:p>
            <a:pPr algn="l" eaLnBrk="1" hangingPunct="1">
              <a:buFontTx/>
              <a:buChar char="•"/>
            </a:pPr>
            <a:r>
              <a:rPr lang="en-US" altLang="en-US" dirty="0"/>
              <a:t>Note </a:t>
            </a:r>
            <a:r>
              <a:rPr lang="en-US" altLang="en-US" i="1" dirty="0">
                <a:solidFill>
                  <a:schemeClr val="accent1"/>
                </a:solidFill>
              </a:rPr>
              <a:t>X = f(2</a:t>
            </a:r>
            <a:r>
              <a:rPr lang="en-US" altLang="en-US" i="1" baseline="30000" dirty="0">
                <a:solidFill>
                  <a:schemeClr val="accent1"/>
                </a:solidFill>
              </a:rPr>
              <a:t>m</a:t>
            </a:r>
            <a:r>
              <a:rPr lang="en-US" altLang="en-US" i="1" dirty="0">
                <a:solidFill>
                  <a:schemeClr val="accent1"/>
                </a:solidFill>
              </a:rPr>
              <a:t>)</a:t>
            </a:r>
            <a:r>
              <a:rPr lang="en-US" altLang="en-US" dirty="0"/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 dirty="0"/>
              <a:t>Same for </a:t>
            </a:r>
            <a:r>
              <a:rPr lang="en-US" altLang="en-US" i="1" dirty="0">
                <a:solidFill>
                  <a:schemeClr val="accent1"/>
                </a:solidFill>
              </a:rPr>
              <a:t>Y = g(2</a:t>
            </a:r>
            <a:r>
              <a:rPr lang="en-US" altLang="en-US" i="1" baseline="30000" dirty="0">
                <a:solidFill>
                  <a:schemeClr val="accent1"/>
                </a:solidFill>
              </a:rPr>
              <a:t>m</a:t>
            </a:r>
            <a:r>
              <a:rPr lang="en-US" altLang="en-US" i="1" dirty="0">
                <a:solidFill>
                  <a:schemeClr val="accent1"/>
                </a:solidFill>
              </a:rPr>
              <a:t>)</a:t>
            </a:r>
            <a:r>
              <a:rPr lang="en-US" altLang="en-US" dirty="0"/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 dirty="0"/>
              <a:t>Multiply </a:t>
            </a:r>
            <a:r>
              <a:rPr lang="en-US" altLang="en-US" i="1" dirty="0" err="1">
                <a:solidFill>
                  <a:schemeClr val="accent1"/>
                </a:solidFill>
              </a:rPr>
              <a:t>g</a:t>
            </a:r>
            <a:r>
              <a:rPr lang="en-US" altLang="en-US" i="1" dirty="0" err="1">
                <a:solidFill>
                  <a:schemeClr val="accent1"/>
                </a:solidFill>
                <a:cs typeface="Times New Roman" pitchFamily="18" charset="0"/>
              </a:rPr>
              <a:t>×f</a:t>
            </a:r>
            <a:r>
              <a:rPr lang="en-US" altLang="en-US" dirty="0">
                <a:cs typeface="Times New Roman" pitchFamily="18" charset="0"/>
              </a:rPr>
              <a:t> using FFT in time 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O(</a:t>
            </a:r>
            <a:r>
              <a:rPr lang="en-US" altLang="en-US" i="1" dirty="0" err="1">
                <a:solidFill>
                  <a:schemeClr val="accent1"/>
                </a:solidFill>
                <a:cs typeface="Times New Roman" pitchFamily="18" charset="0"/>
              </a:rPr>
              <a:t>nlogn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)</a:t>
            </a:r>
            <a:r>
              <a:rPr lang="en-US" altLang="en-US" dirty="0">
                <a:cs typeface="Times New Roman" pitchFamily="18" charset="0"/>
              </a:rPr>
              <a:t> field operations.</a:t>
            </a:r>
          </a:p>
          <a:p>
            <a:pPr algn="l" eaLnBrk="1" hangingPunct="1">
              <a:buFontTx/>
              <a:buChar char="•"/>
            </a:pPr>
            <a:r>
              <a:rPr lang="en-US" altLang="en-US" dirty="0">
                <a:cs typeface="Times New Roman" pitchFamily="18" charset="0"/>
              </a:rPr>
              <a:t>Note </a:t>
            </a:r>
            <a:r>
              <a:rPr lang="en-US" altLang="en-US" i="1" dirty="0">
                <a:solidFill>
                  <a:schemeClr val="accent1"/>
                </a:solidFill>
              </a:rPr>
              <a:t>X×Y = [</a:t>
            </a:r>
            <a:r>
              <a:rPr lang="en-US" altLang="en-US" i="1" dirty="0" err="1">
                <a:solidFill>
                  <a:schemeClr val="accent1"/>
                </a:solidFill>
              </a:rPr>
              <a:t>g×f</a:t>
            </a:r>
            <a:r>
              <a:rPr lang="en-US" altLang="en-US" i="1" dirty="0">
                <a:solidFill>
                  <a:schemeClr val="accent1"/>
                </a:solidFill>
              </a:rPr>
              <a:t>](2</a:t>
            </a:r>
            <a:r>
              <a:rPr lang="en-US" altLang="en-US" i="1" baseline="30000" dirty="0">
                <a:solidFill>
                  <a:schemeClr val="accent1"/>
                </a:solidFill>
              </a:rPr>
              <a:t>m</a:t>
            </a:r>
            <a:r>
              <a:rPr lang="en-US" altLang="en-US" i="1" dirty="0">
                <a:solidFill>
                  <a:schemeClr val="accent1"/>
                </a:solidFill>
              </a:rPr>
              <a:t>)</a:t>
            </a:r>
            <a:r>
              <a:rPr lang="en-US" altLang="en-US" dirty="0"/>
              <a:t>.</a:t>
            </a:r>
            <a:endParaRPr lang="en-US" altLang="en-US" dirty="0">
              <a:cs typeface="Times New Roman" pitchFamily="18" charset="0"/>
            </a:endParaRPr>
          </a:p>
        </p:txBody>
      </p:sp>
      <p:sp>
        <p:nvSpPr>
          <p:cNvPr id="320521" name="Text Box 215"/>
          <p:cNvSpPr txBox="1">
            <a:spLocks noChangeArrowheads="1"/>
          </p:cNvSpPr>
          <p:nvPr/>
        </p:nvSpPr>
        <p:spPr bwMode="auto">
          <a:xfrm>
            <a:off x="609600" y="1766888"/>
            <a:ext cx="8347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320527" name="Text Box 215"/>
          <p:cNvSpPr txBox="1">
            <a:spLocks noChangeArrowheads="1"/>
          </p:cNvSpPr>
          <p:nvPr/>
        </p:nvSpPr>
        <p:spPr bwMode="auto">
          <a:xfrm>
            <a:off x="609600" y="2235200"/>
            <a:ext cx="8426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g(x) = b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b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b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b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b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grpSp>
        <p:nvGrpSpPr>
          <p:cNvPr id="10" name="Group 33"/>
          <p:cNvGrpSpPr>
            <a:grpSpLocks/>
          </p:cNvGrpSpPr>
          <p:nvPr/>
        </p:nvGrpSpPr>
        <p:grpSpPr bwMode="auto">
          <a:xfrm>
            <a:off x="3776663" y="1271588"/>
            <a:ext cx="719137" cy="519112"/>
            <a:chOff x="2285" y="801"/>
            <a:chExt cx="453" cy="327"/>
          </a:xfrm>
        </p:grpSpPr>
        <p:sp>
          <p:nvSpPr>
            <p:cNvPr id="11" name="Line 29"/>
            <p:cNvSpPr>
              <a:spLocks noChangeShapeType="1"/>
            </p:cNvSpPr>
            <p:nvPr/>
          </p:nvSpPr>
          <p:spPr bwMode="auto">
            <a:xfrm>
              <a:off x="2285" y="884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2" name="Rectangle 30"/>
            <p:cNvSpPr>
              <a:spLocks noChangeArrowheads="1"/>
            </p:cNvSpPr>
            <p:nvPr/>
          </p:nvSpPr>
          <p:spPr bwMode="auto">
            <a:xfrm>
              <a:off x="2344" y="80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m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06500FC-DE28-4AE2-8D39-E329723F166E}"/>
              </a:ext>
            </a:extLst>
          </p:cNvPr>
          <p:cNvSpPr/>
          <p:nvPr/>
        </p:nvSpPr>
        <p:spPr>
          <a:xfrm>
            <a:off x="6400800" y="4760893"/>
            <a:ext cx="2680542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/>
              <a:t>Better then </a:t>
            </a:r>
            <a:r>
              <a:rPr lang="en-US" altLang="en-US" i="1" dirty="0">
                <a:solidFill>
                  <a:srgbClr val="FFC000"/>
                </a:solidFill>
              </a:rPr>
              <a:t>N</a:t>
            </a:r>
            <a:r>
              <a:rPr lang="en-US" altLang="en-US" i="1" baseline="30000" dirty="0">
                <a:solidFill>
                  <a:srgbClr val="FFC000"/>
                </a:solidFill>
              </a:rPr>
              <a:t>2</a:t>
            </a:r>
            <a:br>
              <a:rPr lang="en-US" altLang="en-US" dirty="0"/>
            </a:br>
            <a:r>
              <a:rPr lang="en-US" altLang="en-US" dirty="0"/>
              <a:t>when </a:t>
            </a:r>
            <a:r>
              <a:rPr lang="en-US" altLang="en-US" i="1" dirty="0">
                <a:solidFill>
                  <a:srgbClr val="FFC000"/>
                </a:solidFill>
              </a:rPr>
              <a:t>N = 10,000</a:t>
            </a:r>
            <a:endParaRPr lang="en-US" i="1" dirty="0">
              <a:solidFill>
                <a:srgbClr val="FFC000"/>
              </a:solidFill>
            </a:endParaRPr>
          </a:p>
        </p:txBody>
      </p:sp>
      <p:sp>
        <p:nvSpPr>
          <p:cNvPr id="14" name="Text Box 215">
            <a:extLst>
              <a:ext uri="{FF2B5EF4-FFF2-40B4-BE49-F238E27FC236}">
                <a16:creationId xmlns:a16="http://schemas.microsoft.com/office/drawing/2014/main" id="{13EA9E01-266A-429D-AB3C-66682A6AF3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799" y="5105400"/>
            <a:ext cx="399359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dirty="0">
                <a:cs typeface="Times New Roman" pitchFamily="18" charset="0"/>
              </a:rPr>
              <a:t>Time </a:t>
            </a:r>
            <a:r>
              <a:rPr lang="en-US" altLang="en-US" dirty="0">
                <a:solidFill>
                  <a:srgbClr val="FFC000"/>
                </a:solidFill>
                <a:cs typeface="Times New Roman" pitchFamily="18" charset="0"/>
              </a:rPr>
              <a:t>=</a:t>
            </a:r>
            <a:r>
              <a:rPr lang="en-US" altLang="en-US" dirty="0">
                <a:cs typeface="Times New Roman" pitchFamily="18" charset="0"/>
              </a:rPr>
              <a:t> 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O(</a:t>
            </a:r>
            <a:r>
              <a:rPr lang="en-US" altLang="en-US" i="1" dirty="0" err="1">
                <a:solidFill>
                  <a:schemeClr val="accent1"/>
                </a:solidFill>
                <a:cs typeface="Times New Roman" pitchFamily="18" charset="0"/>
              </a:rPr>
              <a:t>nlogn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)×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log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(n)</a:t>
            </a:r>
          </a:p>
          <a:p>
            <a:pPr algn="l" eaLnBrk="1" hangingPunct="1"/>
            <a:r>
              <a:rPr lang="en-US" altLang="en-US" dirty="0">
                <a:solidFill>
                  <a:srgbClr val="FFC000"/>
                </a:solidFill>
                <a:cs typeface="Times New Roman" pitchFamily="18" charset="0"/>
              </a:rPr>
              <a:t>          =</a:t>
            </a:r>
            <a:r>
              <a:rPr lang="en-US" altLang="en-US" dirty="0">
                <a:cs typeface="Times New Roman" pitchFamily="18" charset="0"/>
              </a:rPr>
              <a:t> 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O(N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log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(N))</a:t>
            </a:r>
          </a:p>
        </p:txBody>
      </p:sp>
      <p:sp>
        <p:nvSpPr>
          <p:cNvPr id="15" name="Text Box 215">
            <a:extLst>
              <a:ext uri="{FF2B5EF4-FFF2-40B4-BE49-F238E27FC236}">
                <a16:creationId xmlns:a16="http://schemas.microsoft.com/office/drawing/2014/main" id="{C4DB07FF-8DE3-4864-B234-D5C5A2F1A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274" y="5892452"/>
            <a:ext cx="707757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dirty="0">
                <a:cs typeface="Times New Roman" pitchFamily="18" charset="0"/>
              </a:rPr>
              <a:t>Recursively use FFT to do field operations</a:t>
            </a:r>
          </a:p>
          <a:p>
            <a:pPr algn="l" eaLnBrk="1" hangingPunct="1"/>
            <a:r>
              <a:rPr lang="en-US" altLang="en-US" dirty="0">
                <a:cs typeface="Times New Roman" pitchFamily="18" charset="0"/>
              </a:rPr>
              <a:t>  time </a:t>
            </a:r>
            <a:r>
              <a:rPr lang="en-US" altLang="en-US" dirty="0">
                <a:solidFill>
                  <a:srgbClr val="FFC000"/>
                </a:solidFill>
                <a:cs typeface="Times New Roman" pitchFamily="18" charset="0"/>
              </a:rPr>
              <a:t>=</a:t>
            </a:r>
            <a:r>
              <a:rPr lang="en-US" altLang="en-US" dirty="0">
                <a:cs typeface="Times New Roman" pitchFamily="18" charset="0"/>
              </a:rPr>
              <a:t> 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</a:rPr>
              <a:t>O(N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log(N) loglog(N)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logloglog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(N) … 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D830E284-FFBD-4BE1-AA43-1FA0F8991037}"/>
              </a:ext>
            </a:extLst>
          </p:cNvPr>
          <p:cNvCxnSpPr/>
          <p:nvPr/>
        </p:nvCxnSpPr>
        <p:spPr bwMode="auto">
          <a:xfrm>
            <a:off x="4758085" y="6606935"/>
            <a:ext cx="2379663" cy="0"/>
          </a:xfrm>
          <a:prstGeom prst="lin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18675EDB-3E5B-4C1C-BC43-AF0690DAF50A}"/>
              </a:ext>
            </a:extLst>
          </p:cNvPr>
          <p:cNvSpPr/>
          <p:nvPr/>
        </p:nvSpPr>
        <p:spPr>
          <a:xfrm>
            <a:off x="7215267" y="6295221"/>
            <a:ext cx="19287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dirty="0"/>
              <a:t>improved to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5104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extBox 1"/>
          <p:cNvSpPr txBox="1">
            <a:spLocks noChangeArrowheads="1"/>
          </p:cNvSpPr>
          <p:nvPr/>
        </p:nvSpPr>
        <p:spPr bwMode="auto">
          <a:xfrm>
            <a:off x="4038600" y="3200400"/>
            <a:ext cx="1411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/>
              <a:t>The End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Oval 4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1" name="Line 7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7892" name="Line 8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7893" name="Text Box 21"/>
          <p:cNvSpPr txBox="1">
            <a:spLocks noChangeArrowheads="1"/>
          </p:cNvSpPr>
          <p:nvPr/>
        </p:nvSpPr>
        <p:spPr bwMode="auto">
          <a:xfrm>
            <a:off x="6456363" y="3000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37894" name="Oval 28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5" name="Oval 30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6" name="Oval 31"/>
          <p:cNvSpPr>
            <a:spLocks noChangeArrowheads="1"/>
          </p:cNvSpPr>
          <p:nvPr/>
        </p:nvSpPr>
        <p:spPr bwMode="auto">
          <a:xfrm>
            <a:off x="5929313" y="2855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7" name="Oval 32"/>
          <p:cNvSpPr>
            <a:spLocks noChangeArrowheads="1"/>
          </p:cNvSpPr>
          <p:nvPr/>
        </p:nvSpPr>
        <p:spPr bwMode="auto">
          <a:xfrm>
            <a:off x="5334000" y="2474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8" name="Oval 33"/>
          <p:cNvSpPr>
            <a:spLocks noChangeArrowheads="1"/>
          </p:cNvSpPr>
          <p:nvPr/>
        </p:nvSpPr>
        <p:spPr bwMode="auto">
          <a:xfrm>
            <a:off x="6288088" y="33559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9" name="Oval 36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900" name="Oval 37"/>
          <p:cNvSpPr>
            <a:spLocks noChangeArrowheads="1"/>
          </p:cNvSpPr>
          <p:nvPr/>
        </p:nvSpPr>
        <p:spPr bwMode="auto">
          <a:xfrm rot="-5400000">
            <a:off x="3524250" y="28225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901" name="Oval 38"/>
          <p:cNvSpPr>
            <a:spLocks noChangeArrowheads="1"/>
          </p:cNvSpPr>
          <p:nvPr/>
        </p:nvSpPr>
        <p:spPr bwMode="auto">
          <a:xfrm rot="-5400000">
            <a:off x="3132138" y="33448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902" name="Oval 39"/>
          <p:cNvSpPr>
            <a:spLocks noChangeArrowheads="1"/>
          </p:cNvSpPr>
          <p:nvPr/>
        </p:nvSpPr>
        <p:spPr bwMode="auto">
          <a:xfrm rot="-5400000">
            <a:off x="4046538" y="2497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37903" name="Group 48"/>
          <p:cNvGrpSpPr>
            <a:grpSpLocks/>
          </p:cNvGrpSpPr>
          <p:nvPr/>
        </p:nvGrpSpPr>
        <p:grpSpPr bwMode="auto">
          <a:xfrm flipV="1">
            <a:off x="3121025" y="4673600"/>
            <a:ext cx="3308350" cy="1131888"/>
            <a:chOff x="2016" y="1056"/>
            <a:chExt cx="2084" cy="713"/>
          </a:xfrm>
        </p:grpSpPr>
        <p:sp>
          <p:nvSpPr>
            <p:cNvPr id="37939" name="Oval 49"/>
            <p:cNvSpPr>
              <a:spLocks noChangeArrowheads="1"/>
            </p:cNvSpPr>
            <p:nvPr/>
          </p:nvSpPr>
          <p:spPr bwMode="auto">
            <a:xfrm>
              <a:off x="3778" y="135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0" name="Oval 50"/>
            <p:cNvSpPr>
              <a:spLocks noChangeArrowheads="1"/>
            </p:cNvSpPr>
            <p:nvPr/>
          </p:nvSpPr>
          <p:spPr bwMode="auto">
            <a:xfrm>
              <a:off x="3367" y="1111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1" name="Oval 51"/>
            <p:cNvSpPr>
              <a:spLocks noChangeArrowheads="1"/>
            </p:cNvSpPr>
            <p:nvPr/>
          </p:nvSpPr>
          <p:spPr bwMode="auto">
            <a:xfrm>
              <a:off x="4004" y="167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2" name="Oval 52"/>
            <p:cNvSpPr>
              <a:spLocks noChangeArrowheads="1"/>
            </p:cNvSpPr>
            <p:nvPr/>
          </p:nvSpPr>
          <p:spPr bwMode="auto">
            <a:xfrm rot="-5400000">
              <a:off x="3004" y="105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3" name="Oval 53"/>
            <p:cNvSpPr>
              <a:spLocks noChangeArrowheads="1"/>
            </p:cNvSpPr>
            <p:nvPr/>
          </p:nvSpPr>
          <p:spPr bwMode="auto">
            <a:xfrm rot="-5400000">
              <a:off x="2263" y="1337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4" name="Oval 54"/>
            <p:cNvSpPr>
              <a:spLocks noChangeArrowheads="1"/>
            </p:cNvSpPr>
            <p:nvPr/>
          </p:nvSpPr>
          <p:spPr bwMode="auto">
            <a:xfrm rot="-5400000">
              <a:off x="2016" y="166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5" name="Oval 55"/>
            <p:cNvSpPr>
              <a:spLocks noChangeArrowheads="1"/>
            </p:cNvSpPr>
            <p:nvPr/>
          </p:nvSpPr>
          <p:spPr bwMode="auto">
            <a:xfrm rot="-5400000">
              <a:off x="2592" y="113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37904" name="Text Box 21"/>
          <p:cNvSpPr txBox="1">
            <a:spLocks noChangeArrowheads="1"/>
          </p:cNvSpPr>
          <p:nvPr/>
        </p:nvSpPr>
        <p:spPr bwMode="auto">
          <a:xfrm>
            <a:off x="6673850" y="38242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37905" name="Text Box 21"/>
          <p:cNvSpPr txBox="1">
            <a:spLocks noChangeArrowheads="1"/>
          </p:cNvSpPr>
          <p:nvPr/>
        </p:nvSpPr>
        <p:spPr bwMode="auto">
          <a:xfrm>
            <a:off x="5999163" y="23907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37906" name="Text Box 21"/>
          <p:cNvSpPr txBox="1">
            <a:spLocks noChangeArrowheads="1"/>
          </p:cNvSpPr>
          <p:nvPr/>
        </p:nvSpPr>
        <p:spPr bwMode="auto">
          <a:xfrm>
            <a:off x="5270500" y="1909763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37907" name="Text Box 21"/>
          <p:cNvSpPr txBox="1">
            <a:spLocks noChangeArrowheads="1"/>
          </p:cNvSpPr>
          <p:nvPr/>
        </p:nvSpPr>
        <p:spPr bwMode="auto">
          <a:xfrm>
            <a:off x="4449763" y="17668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37908" name="Text Box 21"/>
          <p:cNvSpPr txBox="1">
            <a:spLocks noChangeArrowheads="1"/>
          </p:cNvSpPr>
          <p:nvPr/>
        </p:nvSpPr>
        <p:spPr bwMode="auto">
          <a:xfrm>
            <a:off x="3625850" y="193992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5</a:t>
            </a:r>
          </a:p>
        </p:txBody>
      </p:sp>
      <p:sp>
        <p:nvSpPr>
          <p:cNvPr id="37909" name="Text Box 21"/>
          <p:cNvSpPr txBox="1">
            <a:spLocks noChangeArrowheads="1"/>
          </p:cNvSpPr>
          <p:nvPr/>
        </p:nvSpPr>
        <p:spPr bwMode="auto">
          <a:xfrm>
            <a:off x="2903538" y="23145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37910" name="Text Box 21"/>
          <p:cNvSpPr txBox="1">
            <a:spLocks noChangeArrowheads="1"/>
          </p:cNvSpPr>
          <p:nvPr/>
        </p:nvSpPr>
        <p:spPr bwMode="auto">
          <a:xfrm>
            <a:off x="2417763" y="2978150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7</a:t>
            </a:r>
          </a:p>
        </p:txBody>
      </p:sp>
      <p:sp>
        <p:nvSpPr>
          <p:cNvPr id="37911" name="Text Box 21"/>
          <p:cNvSpPr txBox="1">
            <a:spLocks noChangeArrowheads="1"/>
          </p:cNvSpPr>
          <p:nvPr/>
        </p:nvSpPr>
        <p:spPr bwMode="auto">
          <a:xfrm>
            <a:off x="2189163" y="3762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8</a:t>
            </a:r>
          </a:p>
        </p:txBody>
      </p:sp>
      <p:sp>
        <p:nvSpPr>
          <p:cNvPr id="37912" name="Text Box 21"/>
          <p:cNvSpPr txBox="1">
            <a:spLocks noChangeArrowheads="1"/>
          </p:cNvSpPr>
          <p:nvPr/>
        </p:nvSpPr>
        <p:spPr bwMode="auto">
          <a:xfrm>
            <a:off x="2341563" y="46624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9</a:t>
            </a:r>
          </a:p>
        </p:txBody>
      </p:sp>
      <p:sp>
        <p:nvSpPr>
          <p:cNvPr id="37913" name="Text Box 21"/>
          <p:cNvSpPr txBox="1">
            <a:spLocks noChangeArrowheads="1"/>
          </p:cNvSpPr>
          <p:nvPr/>
        </p:nvSpPr>
        <p:spPr bwMode="auto">
          <a:xfrm>
            <a:off x="2690813" y="5286375"/>
            <a:ext cx="911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10</a:t>
            </a:r>
          </a:p>
        </p:txBody>
      </p:sp>
      <p:sp>
        <p:nvSpPr>
          <p:cNvPr id="37914" name="Text Box 21"/>
          <p:cNvSpPr txBox="1">
            <a:spLocks noChangeArrowheads="1"/>
          </p:cNvSpPr>
          <p:nvPr/>
        </p:nvSpPr>
        <p:spPr bwMode="auto">
          <a:xfrm>
            <a:off x="3376613" y="5729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11</a:t>
            </a:r>
          </a:p>
        </p:txBody>
      </p:sp>
      <p:sp>
        <p:nvSpPr>
          <p:cNvPr id="37915" name="Text Box 21"/>
          <p:cNvSpPr txBox="1">
            <a:spLocks noChangeArrowheads="1"/>
          </p:cNvSpPr>
          <p:nvPr/>
        </p:nvSpPr>
        <p:spPr bwMode="auto">
          <a:xfrm>
            <a:off x="4262438" y="58816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12</a:t>
            </a:r>
          </a:p>
        </p:txBody>
      </p:sp>
      <p:sp>
        <p:nvSpPr>
          <p:cNvPr id="37916" name="Text Box 21"/>
          <p:cNvSpPr txBox="1">
            <a:spLocks noChangeArrowheads="1"/>
          </p:cNvSpPr>
          <p:nvPr/>
        </p:nvSpPr>
        <p:spPr bwMode="auto">
          <a:xfrm>
            <a:off x="5129213" y="56530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13</a:t>
            </a:r>
          </a:p>
        </p:txBody>
      </p:sp>
      <p:sp>
        <p:nvSpPr>
          <p:cNvPr id="37917" name="Text Box 21"/>
          <p:cNvSpPr txBox="1">
            <a:spLocks noChangeArrowheads="1"/>
          </p:cNvSpPr>
          <p:nvPr/>
        </p:nvSpPr>
        <p:spPr bwMode="auto">
          <a:xfrm>
            <a:off x="5902325" y="51958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14</a:t>
            </a:r>
          </a:p>
        </p:txBody>
      </p:sp>
      <p:sp>
        <p:nvSpPr>
          <p:cNvPr id="37918" name="Text Box 21"/>
          <p:cNvSpPr txBox="1">
            <a:spLocks noChangeArrowheads="1"/>
          </p:cNvSpPr>
          <p:nvPr/>
        </p:nvSpPr>
        <p:spPr bwMode="auto">
          <a:xfrm>
            <a:off x="6364288" y="4586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15</a:t>
            </a:r>
          </a:p>
        </p:txBody>
      </p:sp>
      <p:sp>
        <p:nvSpPr>
          <p:cNvPr id="37919" name="Text Box 21"/>
          <p:cNvSpPr txBox="1">
            <a:spLocks noChangeArrowheads="1"/>
          </p:cNvSpPr>
          <p:nvPr/>
        </p:nvSpPr>
        <p:spPr bwMode="auto">
          <a:xfrm>
            <a:off x="7323138" y="3849688"/>
            <a:ext cx="1755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= 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16</a:t>
            </a:r>
            <a:r>
              <a:rPr lang="en-US" altLang="en-US">
                <a:solidFill>
                  <a:schemeClr val="accent1"/>
                </a:solidFill>
              </a:rPr>
              <a:t> = 1</a:t>
            </a:r>
          </a:p>
        </p:txBody>
      </p:sp>
      <p:sp>
        <p:nvSpPr>
          <p:cNvPr id="37920" name="Rectangle 7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7320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16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292939" name="Text Box 21"/>
          <p:cNvSpPr txBox="1">
            <a:spLocks noChangeArrowheads="1"/>
          </p:cNvSpPr>
          <p:nvPr/>
        </p:nvSpPr>
        <p:spPr bwMode="auto">
          <a:xfrm>
            <a:off x="1447800" y="3824288"/>
            <a:ext cx="7699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-1 =</a:t>
            </a:r>
          </a:p>
        </p:txBody>
      </p:sp>
      <p:sp>
        <p:nvSpPr>
          <p:cNvPr id="292940" name="Text Box 21"/>
          <p:cNvSpPr txBox="1">
            <a:spLocks noChangeArrowheads="1"/>
          </p:cNvSpPr>
          <p:nvPr/>
        </p:nvSpPr>
        <p:spPr bwMode="auto">
          <a:xfrm>
            <a:off x="4654550" y="1447800"/>
            <a:ext cx="282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i</a:t>
            </a:r>
          </a:p>
        </p:txBody>
      </p:sp>
      <p:sp>
        <p:nvSpPr>
          <p:cNvPr id="292941" name="Text Box 21"/>
          <p:cNvSpPr txBox="1">
            <a:spLocks noChangeArrowheads="1"/>
          </p:cNvSpPr>
          <p:nvPr/>
        </p:nvSpPr>
        <p:spPr bwMode="auto">
          <a:xfrm>
            <a:off x="4572000" y="6338888"/>
            <a:ext cx="4016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-i</a:t>
            </a:r>
          </a:p>
        </p:txBody>
      </p:sp>
      <p:sp>
        <p:nvSpPr>
          <p:cNvPr id="292942" name="Rectangle 78"/>
          <p:cNvSpPr>
            <a:spLocks noChangeArrowheads="1"/>
          </p:cNvSpPr>
          <p:nvPr/>
        </p:nvSpPr>
        <p:spPr bwMode="auto">
          <a:xfrm>
            <a:off x="430213" y="3290888"/>
            <a:ext cx="17795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1</a:t>
            </a:r>
            <a:r>
              <a:rPr lang="en-US" altLang="en-US"/>
              <a:t> </a:t>
            </a:r>
          </a:p>
        </p:txBody>
      </p:sp>
      <p:sp>
        <p:nvSpPr>
          <p:cNvPr id="292943" name="Rectangle 79"/>
          <p:cNvSpPr>
            <a:spLocks noChangeArrowheads="1"/>
          </p:cNvSpPr>
          <p:nvPr/>
        </p:nvSpPr>
        <p:spPr bwMode="auto">
          <a:xfrm>
            <a:off x="3455988" y="1066800"/>
            <a:ext cx="28686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n/4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-1</a:t>
            </a:r>
            <a:r>
              <a:rPr lang="en-US" altLang="en-US"/>
              <a:t> </a:t>
            </a:r>
          </a:p>
        </p:txBody>
      </p:sp>
      <p:sp>
        <p:nvSpPr>
          <p:cNvPr id="292944" name="Rectangle 80"/>
          <p:cNvSpPr>
            <a:spLocks noChangeArrowheads="1"/>
          </p:cNvSpPr>
          <p:nvPr/>
        </p:nvSpPr>
        <p:spPr bwMode="auto">
          <a:xfrm>
            <a:off x="1322388" y="6324600"/>
            <a:ext cx="29892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3n/4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-1</a:t>
            </a:r>
            <a:r>
              <a:rPr lang="en-US" altLang="en-US"/>
              <a:t> </a:t>
            </a:r>
          </a:p>
        </p:txBody>
      </p: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76200" y="1644650"/>
            <a:ext cx="376713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These could be </a:t>
            </a:r>
            <a:r>
              <a:rPr lang="en-US" altLang="en-US" i="1">
                <a:solidFill>
                  <a:schemeClr val="accent1"/>
                </a:solidFill>
              </a:rPr>
              <a:t>Z mod 17</a:t>
            </a:r>
          </a:p>
          <a:p>
            <a:pPr algn="l" eaLnBrk="1" hangingPunct="1"/>
            <a:r>
              <a:rPr lang="en-US" altLang="en-US"/>
              <a:t>or complex numbers</a:t>
            </a:r>
            <a:endParaRPr lang="en-US" altLang="en-US" baseline="30000"/>
          </a:p>
        </p:txBody>
      </p:sp>
      <p:grpSp>
        <p:nvGrpSpPr>
          <p:cNvPr id="4" name="Group 84"/>
          <p:cNvGrpSpPr>
            <a:grpSpLocks/>
          </p:cNvGrpSpPr>
          <p:nvPr/>
        </p:nvGrpSpPr>
        <p:grpSpPr bwMode="auto">
          <a:xfrm>
            <a:off x="6019800" y="1676400"/>
            <a:ext cx="781050" cy="609600"/>
            <a:chOff x="3792" y="1056"/>
            <a:chExt cx="492" cy="384"/>
          </a:xfrm>
        </p:grpSpPr>
        <p:sp>
          <p:nvSpPr>
            <p:cNvPr id="37937" name="Line 82"/>
            <p:cNvSpPr>
              <a:spLocks noChangeShapeType="1"/>
            </p:cNvSpPr>
            <p:nvPr/>
          </p:nvSpPr>
          <p:spPr bwMode="auto">
            <a:xfrm flipH="1" flipV="1">
              <a:off x="3792" y="1248"/>
              <a:ext cx="288" cy="19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7938" name="Text Box 21"/>
            <p:cNvSpPr txBox="1">
              <a:spLocks noChangeArrowheads="1"/>
            </p:cNvSpPr>
            <p:nvPr/>
          </p:nvSpPr>
          <p:spPr bwMode="auto">
            <a:xfrm>
              <a:off x="3888" y="1056"/>
              <a:ext cx="39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cs typeface="Times New Roman" pitchFamily="18" charset="0"/>
                  <a:sym typeface="Symbol" pitchFamily="18" charset="2"/>
                </a:rPr>
                <a:t>×</a:t>
              </a:r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endParaRPr lang="en-US" altLang="en-US" baseline="30000">
                <a:solidFill>
                  <a:schemeClr val="accent1"/>
                </a:solidFill>
              </a:endParaRPr>
            </a:p>
          </p:txBody>
        </p:sp>
      </p:grpSp>
      <p:sp>
        <p:nvSpPr>
          <p:cNvPr id="37930" name="Text Box 86"/>
          <p:cNvSpPr txBox="1">
            <a:spLocks noChangeArrowheads="1"/>
          </p:cNvSpPr>
          <p:nvPr/>
        </p:nvSpPr>
        <p:spPr bwMode="auto">
          <a:xfrm>
            <a:off x="6248400" y="2362200"/>
            <a:ext cx="184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/>
              <a:t>rr</a:t>
            </a:r>
          </a:p>
        </p:txBody>
      </p:sp>
      <p:grpSp>
        <p:nvGrpSpPr>
          <p:cNvPr id="5" name="Group 90"/>
          <p:cNvGrpSpPr>
            <a:grpSpLocks/>
          </p:cNvGrpSpPr>
          <p:nvPr/>
        </p:nvGrpSpPr>
        <p:grpSpPr bwMode="auto">
          <a:xfrm>
            <a:off x="4800600" y="3276600"/>
            <a:ext cx="1524000" cy="900113"/>
            <a:chOff x="3024" y="2064"/>
            <a:chExt cx="960" cy="567"/>
          </a:xfrm>
        </p:grpSpPr>
        <p:sp>
          <p:nvSpPr>
            <p:cNvPr id="37934" name="Line 85"/>
            <p:cNvSpPr>
              <a:spLocks noChangeShapeType="1"/>
            </p:cNvSpPr>
            <p:nvPr/>
          </p:nvSpPr>
          <p:spPr bwMode="auto">
            <a:xfrm flipV="1">
              <a:off x="3024" y="2160"/>
              <a:ext cx="960" cy="43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7935" name="Text Box 87"/>
            <p:cNvSpPr txBox="1">
              <a:spLocks noChangeArrowheads="1"/>
            </p:cNvSpPr>
            <p:nvPr/>
          </p:nvSpPr>
          <p:spPr bwMode="auto">
            <a:xfrm>
              <a:off x="3312" y="2064"/>
              <a:ext cx="3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chemeClr val="accent2"/>
                  </a:solidFill>
                </a:rPr>
                <a:t>r</a:t>
              </a:r>
            </a:p>
          </p:txBody>
        </p:sp>
        <p:sp>
          <p:nvSpPr>
            <p:cNvPr id="37936" name="Text Box 88"/>
            <p:cNvSpPr txBox="1">
              <a:spLocks noChangeArrowheads="1"/>
            </p:cNvSpPr>
            <p:nvPr/>
          </p:nvSpPr>
          <p:spPr bwMode="auto">
            <a:xfrm>
              <a:off x="3408" y="2304"/>
              <a:ext cx="3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l-GR" altLang="en-US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</a:p>
          </p:txBody>
        </p:sp>
      </p:grpSp>
      <p:sp>
        <p:nvSpPr>
          <p:cNvPr id="292953" name="Text Box 89"/>
          <p:cNvSpPr txBox="1">
            <a:spLocks noChangeArrowheads="1"/>
          </p:cNvSpPr>
          <p:nvPr/>
        </p:nvSpPr>
        <p:spPr bwMode="auto">
          <a:xfrm>
            <a:off x="6096000" y="5867400"/>
            <a:ext cx="32766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re</a:t>
            </a:r>
            <a:r>
              <a:rPr lang="el-GR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= rcos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 + irsin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endParaRPr lang="en-US" altLang="en-US">
              <a:solidFill>
                <a:schemeClr val="accent2"/>
              </a:solidFill>
            </a:endParaRPr>
          </a:p>
          <a:p>
            <a:pPr algn="l" eaLnBrk="1" hangingPunct="1"/>
            <a:r>
              <a:rPr lang="en-US" altLang="en-US">
                <a:solidFill>
                  <a:schemeClr val="accent2"/>
                </a:solidFill>
              </a:rPr>
              <a:t>re</a:t>
            </a:r>
            <a:r>
              <a:rPr lang="el-GR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i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× </a:t>
            </a:r>
            <a:r>
              <a:rPr lang="en-US" altLang="en-US">
                <a:solidFill>
                  <a:schemeClr val="accent2"/>
                </a:solidFill>
              </a:rPr>
              <a:t>se</a:t>
            </a:r>
            <a:r>
              <a:rPr lang="el-GR" altLang="en-US" baseline="30000">
                <a:solidFill>
                  <a:schemeClr val="accent2"/>
                </a:solidFill>
                <a:cs typeface="Times New Roman" pitchFamily="18" charset="0"/>
              </a:rPr>
              <a:t>α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= (</a:t>
            </a:r>
            <a:r>
              <a:rPr lang="en-US" altLang="en-US">
                <a:solidFill>
                  <a:schemeClr val="accent2"/>
                </a:solidFill>
              </a:rPr>
              <a:t>rs)e</a:t>
            </a:r>
            <a:r>
              <a:rPr lang="en-US" altLang="en-US" baseline="30000">
                <a:solidFill>
                  <a:schemeClr val="accent2"/>
                </a:solidFill>
              </a:rPr>
              <a:t>(</a:t>
            </a:r>
            <a:r>
              <a:rPr lang="el-GR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+</a:t>
            </a:r>
            <a:r>
              <a:rPr lang="el-GR" altLang="en-US" baseline="30000">
                <a:solidFill>
                  <a:schemeClr val="accent2"/>
                </a:solidFill>
              </a:rPr>
              <a:t>α</a:t>
            </a:r>
            <a:r>
              <a:rPr lang="en-US" altLang="en-US" baseline="30000">
                <a:solidFill>
                  <a:schemeClr val="accent2"/>
                </a:solidFill>
              </a:rPr>
              <a:t>)i</a:t>
            </a:r>
            <a:endParaRPr lang="el-GR" altLang="en-US" baseline="30000">
              <a:cs typeface="Times New Roman" pitchFamily="18" charset="0"/>
            </a:endParaRPr>
          </a:p>
        </p:txBody>
      </p:sp>
      <p:sp>
        <p:nvSpPr>
          <p:cNvPr id="37933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696360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2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2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2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2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92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92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929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929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92939" grpId="0"/>
      <p:bldP spid="292940" grpId="0"/>
      <p:bldP spid="292941" grpId="0"/>
      <p:bldP spid="292942" grpId="0"/>
      <p:bldP spid="292942" grpId="1"/>
      <p:bldP spid="292943" grpId="0"/>
      <p:bldP spid="292943" grpId="1"/>
      <p:bldP spid="292944" grpId="0"/>
      <p:bldP spid="292944" grpId="1"/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123907" name="Text Box 215"/>
          <p:cNvSpPr txBox="1">
            <a:spLocks noChangeArrowheads="1"/>
          </p:cNvSpPr>
          <p:nvPr/>
        </p:nvSpPr>
        <p:spPr bwMode="auto">
          <a:xfrm>
            <a:off x="325438" y="1339850"/>
            <a:ext cx="70834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23908" name="Text Box 215"/>
          <p:cNvSpPr txBox="1">
            <a:spLocks noChangeArrowheads="1"/>
          </p:cNvSpPr>
          <p:nvPr/>
        </p:nvSpPr>
        <p:spPr bwMode="auto">
          <a:xfrm>
            <a:off x="304800" y="1762125"/>
            <a:ext cx="7329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123909" name="Group 74"/>
          <p:cNvGrpSpPr>
            <a:grpSpLocks/>
          </p:cNvGrpSpPr>
          <p:nvPr/>
        </p:nvGrpSpPr>
        <p:grpSpPr bwMode="auto">
          <a:xfrm>
            <a:off x="1068388" y="2220913"/>
            <a:ext cx="2422525" cy="954087"/>
            <a:chOff x="0" y="2209800"/>
            <a:chExt cx="2423352" cy="954107"/>
          </a:xfrm>
        </p:grpSpPr>
        <p:sp>
          <p:nvSpPr>
            <p:cNvPr id="123975" name="Rectangle 54"/>
            <p:cNvSpPr>
              <a:spLocks noChangeArrowheads="1"/>
            </p:cNvSpPr>
            <p:nvPr/>
          </p:nvSpPr>
          <p:spPr bwMode="auto">
            <a:xfrm>
              <a:off x="948268" y="2209800"/>
              <a:ext cx="1475084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  <p:sp>
          <p:nvSpPr>
            <p:cNvPr id="123976" name="Rectangle 65"/>
            <p:cNvSpPr>
              <a:spLocks noChangeArrowheads="1"/>
            </p:cNvSpPr>
            <p:nvPr/>
          </p:nvSpPr>
          <p:spPr bwMode="auto">
            <a:xfrm>
              <a:off x="0" y="2209800"/>
              <a:ext cx="1178656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Standard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grpSp>
        <p:nvGrpSpPr>
          <p:cNvPr id="123910" name="Group 76"/>
          <p:cNvGrpSpPr>
            <a:grpSpLocks/>
          </p:cNvGrpSpPr>
          <p:nvPr/>
        </p:nvGrpSpPr>
        <p:grpSpPr bwMode="auto">
          <a:xfrm>
            <a:off x="4141788" y="2243138"/>
            <a:ext cx="3706812" cy="1209675"/>
            <a:chOff x="3072960" y="2175935"/>
            <a:chExt cx="3706993" cy="1209131"/>
          </a:xfrm>
        </p:grpSpPr>
        <p:sp>
          <p:nvSpPr>
            <p:cNvPr id="123973" name="Rectangle 66"/>
            <p:cNvSpPr>
              <a:spLocks noChangeArrowheads="1"/>
            </p:cNvSpPr>
            <p:nvPr/>
          </p:nvSpPr>
          <p:spPr bwMode="auto">
            <a:xfrm>
              <a:off x="3072960" y="2175935"/>
              <a:ext cx="80342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New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23974" name="Rectangle 54"/>
            <p:cNvSpPr>
              <a:spLocks noChangeArrowheads="1"/>
            </p:cNvSpPr>
            <p:nvPr/>
          </p:nvSpPr>
          <p:spPr bwMode="auto">
            <a:xfrm>
              <a:off x="3690646" y="2246293"/>
              <a:ext cx="3089307" cy="11387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</a:t>
              </a:r>
              <a:r>
                <a:rPr lang="en-US" altLang="en-US" sz="4000">
                  <a:solidFill>
                    <a:srgbClr val="FF9900"/>
                  </a:solidFill>
                </a:rPr>
                <a:t>[   </a:t>
              </a:r>
              <a:r>
                <a:rPr lang="en-US" altLang="en-US">
                  <a:solidFill>
                    <a:srgbClr val="FF9900"/>
                  </a:solidFill>
                </a:rPr>
                <a:t>       ,              </a:t>
              </a:r>
              <a:r>
                <a:rPr lang="en-US" altLang="en-US" sz="4000">
                  <a:solidFill>
                    <a:srgbClr val="FF9900"/>
                  </a:solidFill>
                </a:rPr>
                <a:t>]</a:t>
              </a:r>
              <a:endParaRPr lang="en-US" altLang="en-US">
                <a:solidFill>
                  <a:srgbClr val="FF9900"/>
                </a:solidFill>
              </a:endParaRPr>
            </a:p>
          </p:txBody>
        </p:sp>
      </p:grpSp>
      <p:grpSp>
        <p:nvGrpSpPr>
          <p:cNvPr id="123911" name="Group 118"/>
          <p:cNvGrpSpPr>
            <a:grpSpLocks/>
          </p:cNvGrpSpPr>
          <p:nvPr/>
        </p:nvGrpSpPr>
        <p:grpSpPr bwMode="auto">
          <a:xfrm>
            <a:off x="2439988" y="2667000"/>
            <a:ext cx="685800" cy="468313"/>
            <a:chOff x="2439645" y="2667000"/>
            <a:chExt cx="685800" cy="468000"/>
          </a:xfrm>
        </p:grpSpPr>
        <p:sp>
          <p:nvSpPr>
            <p:cNvPr id="123971" name="Line 5"/>
            <p:cNvSpPr>
              <a:spLocks noChangeShapeType="1"/>
            </p:cNvSpPr>
            <p:nvPr/>
          </p:nvSpPr>
          <p:spPr bwMode="auto">
            <a:xfrm flipH="1" flipV="1">
              <a:off x="3125444" y="266700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23972" name="Line 5"/>
            <p:cNvSpPr>
              <a:spLocks noChangeShapeType="1"/>
            </p:cNvSpPr>
            <p:nvPr/>
          </p:nvSpPr>
          <p:spPr bwMode="auto">
            <a:xfrm rot="5400000" flipH="1" flipV="1">
              <a:off x="2673644" y="27123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123912" name="Group 158"/>
          <p:cNvGrpSpPr>
            <a:grpSpLocks/>
          </p:cNvGrpSpPr>
          <p:nvPr/>
        </p:nvGrpSpPr>
        <p:grpSpPr bwMode="auto">
          <a:xfrm>
            <a:off x="2667000" y="3530600"/>
            <a:ext cx="3328988" cy="965200"/>
            <a:chOff x="2667000" y="3530601"/>
            <a:chExt cx="3329758" cy="965199"/>
          </a:xfrm>
        </p:grpSpPr>
        <p:sp>
          <p:nvSpPr>
            <p:cNvPr id="123958" name="Rectangle 48"/>
            <p:cNvSpPr>
              <a:spLocks noChangeArrowheads="1"/>
            </p:cNvSpPr>
            <p:nvPr/>
          </p:nvSpPr>
          <p:spPr bwMode="auto">
            <a:xfrm>
              <a:off x="2667000" y="3530601"/>
              <a:ext cx="3329758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rgbClr val="FF9900"/>
                  </a:solidFill>
                </a:rPr>
                <a:t>[      ][ ] </a:t>
              </a:r>
              <a:r>
                <a:rPr lang="en-US" altLang="en-US">
                  <a:solidFill>
                    <a:srgbClr val="FF9900"/>
                  </a:solidFill>
                </a:rPr>
                <a:t>=</a:t>
              </a:r>
              <a:r>
                <a:rPr lang="en-US" altLang="en-US" sz="5400">
                  <a:solidFill>
                    <a:srgbClr val="FF9900"/>
                  </a:solidFill>
                </a:rPr>
                <a:t>[ ]</a:t>
              </a:r>
              <a:endParaRPr lang="en-CA" altLang="en-US" sz="5400">
                <a:solidFill>
                  <a:srgbClr val="FFFFFF"/>
                </a:solidFill>
              </a:endParaRPr>
            </a:p>
          </p:txBody>
        </p:sp>
        <p:grpSp>
          <p:nvGrpSpPr>
            <p:cNvPr id="123959" name="Group 139"/>
            <p:cNvGrpSpPr>
              <a:grpSpLocks/>
            </p:cNvGrpSpPr>
            <p:nvPr/>
          </p:nvGrpSpPr>
          <p:grpSpPr bwMode="auto">
            <a:xfrm>
              <a:off x="2689225" y="3716869"/>
              <a:ext cx="1090266" cy="762000"/>
              <a:chOff x="5327464" y="3962400"/>
              <a:chExt cx="1090266" cy="762000"/>
            </a:xfrm>
          </p:grpSpPr>
          <p:sp>
            <p:nvSpPr>
              <p:cNvPr id="123969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970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3960" name="Group 139"/>
            <p:cNvGrpSpPr>
              <a:grpSpLocks/>
            </p:cNvGrpSpPr>
            <p:nvPr/>
          </p:nvGrpSpPr>
          <p:grpSpPr bwMode="auto">
            <a:xfrm>
              <a:off x="3276603" y="3733800"/>
              <a:ext cx="1090266" cy="762000"/>
              <a:chOff x="5327464" y="3962400"/>
              <a:chExt cx="1090266" cy="762000"/>
            </a:xfrm>
          </p:grpSpPr>
          <p:sp>
            <p:nvSpPr>
              <p:cNvPr id="123967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968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3961" name="Group 68"/>
            <p:cNvGrpSpPr>
              <a:grpSpLocks/>
            </p:cNvGrpSpPr>
            <p:nvPr/>
          </p:nvGrpSpPr>
          <p:grpSpPr bwMode="auto">
            <a:xfrm>
              <a:off x="5357470" y="3725336"/>
              <a:ext cx="550333" cy="606954"/>
              <a:chOff x="4391210" y="6005512"/>
              <a:chExt cx="550333" cy="606954"/>
            </a:xfrm>
          </p:grpSpPr>
          <p:sp>
            <p:nvSpPr>
              <p:cNvPr id="123965" name="Rectangle 124"/>
              <p:cNvSpPr>
                <a:spLocks noChangeArrowheads="1"/>
              </p:cNvSpPr>
              <p:nvPr/>
            </p:nvSpPr>
            <p:spPr bwMode="auto">
              <a:xfrm>
                <a:off x="4391210" y="6005512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1</a:t>
                </a:r>
              </a:p>
            </p:txBody>
          </p:sp>
          <p:sp>
            <p:nvSpPr>
              <p:cNvPr id="123966" name="Rectangle 124"/>
              <p:cNvSpPr>
                <a:spLocks noChangeArrowheads="1"/>
              </p:cNvSpPr>
              <p:nvPr/>
            </p:nvSpPr>
            <p:spPr bwMode="auto">
              <a:xfrm>
                <a:off x="4395443" y="6242579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2</a:t>
                </a:r>
              </a:p>
            </p:txBody>
          </p:sp>
        </p:grpSp>
        <p:grpSp>
          <p:nvGrpSpPr>
            <p:cNvPr id="123962" name="Group 131"/>
            <p:cNvGrpSpPr>
              <a:grpSpLocks/>
            </p:cNvGrpSpPr>
            <p:nvPr/>
          </p:nvGrpSpPr>
          <p:grpSpPr bwMode="auto">
            <a:xfrm>
              <a:off x="4366869" y="3767671"/>
              <a:ext cx="550333" cy="606954"/>
              <a:chOff x="3370978" y="6019803"/>
              <a:chExt cx="550333" cy="606954"/>
            </a:xfrm>
          </p:grpSpPr>
          <p:sp>
            <p:nvSpPr>
              <p:cNvPr id="123963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1</a:t>
                </a:r>
              </a:p>
            </p:txBody>
          </p:sp>
          <p:sp>
            <p:nvSpPr>
              <p:cNvPr id="123964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123913" name="Group 159"/>
          <p:cNvGrpSpPr>
            <a:grpSpLocks/>
          </p:cNvGrpSpPr>
          <p:nvPr/>
        </p:nvGrpSpPr>
        <p:grpSpPr bwMode="auto">
          <a:xfrm>
            <a:off x="2659063" y="4294188"/>
            <a:ext cx="3506787" cy="963612"/>
            <a:chOff x="2658533" y="4294314"/>
            <a:chExt cx="3507692" cy="963486"/>
          </a:xfrm>
        </p:grpSpPr>
        <p:sp>
          <p:nvSpPr>
            <p:cNvPr id="123944" name="Rectangle 48"/>
            <p:cNvSpPr>
              <a:spLocks noChangeArrowheads="1"/>
            </p:cNvSpPr>
            <p:nvPr/>
          </p:nvSpPr>
          <p:spPr bwMode="auto">
            <a:xfrm>
              <a:off x="2658533" y="4301062"/>
              <a:ext cx="3507692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rgbClr val="FF9900"/>
                  </a:solidFill>
                </a:rPr>
                <a:t>[      ]</a:t>
              </a:r>
              <a:r>
                <a:rPr lang="en-US" altLang="en-US" baseline="30000">
                  <a:solidFill>
                    <a:srgbClr val="FF9900"/>
                  </a:solidFill>
                </a:rPr>
                <a:t>  </a:t>
              </a:r>
              <a:r>
                <a:rPr lang="en-US" altLang="en-US" sz="5400">
                  <a:solidFill>
                    <a:srgbClr val="FF9900"/>
                  </a:solidFill>
                </a:rPr>
                <a:t>[ ] </a:t>
              </a:r>
              <a:r>
                <a:rPr lang="en-US" altLang="en-US">
                  <a:solidFill>
                    <a:srgbClr val="FF9900"/>
                  </a:solidFill>
                </a:rPr>
                <a:t>=</a:t>
              </a:r>
              <a:r>
                <a:rPr lang="en-US" altLang="en-US" sz="5400">
                  <a:solidFill>
                    <a:srgbClr val="FF9900"/>
                  </a:solidFill>
                </a:rPr>
                <a:t>[ ]</a:t>
              </a:r>
              <a:endParaRPr lang="en-CA" altLang="en-US" sz="5400">
                <a:solidFill>
                  <a:srgbClr val="FFFFFF"/>
                </a:solidFill>
              </a:endParaRPr>
            </a:p>
          </p:txBody>
        </p:sp>
        <p:grpSp>
          <p:nvGrpSpPr>
            <p:cNvPr id="123945" name="Group 139"/>
            <p:cNvGrpSpPr>
              <a:grpSpLocks/>
            </p:cNvGrpSpPr>
            <p:nvPr/>
          </p:nvGrpSpPr>
          <p:grpSpPr bwMode="auto">
            <a:xfrm>
              <a:off x="2680758" y="4487330"/>
              <a:ext cx="1090266" cy="762000"/>
              <a:chOff x="5327464" y="3962400"/>
              <a:chExt cx="1090266" cy="762000"/>
            </a:xfrm>
          </p:grpSpPr>
          <p:sp>
            <p:nvSpPr>
              <p:cNvPr id="123956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957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3946" name="Group 139"/>
            <p:cNvGrpSpPr>
              <a:grpSpLocks/>
            </p:cNvGrpSpPr>
            <p:nvPr/>
          </p:nvGrpSpPr>
          <p:grpSpPr bwMode="auto">
            <a:xfrm>
              <a:off x="3276600" y="4495800"/>
              <a:ext cx="1090266" cy="762000"/>
              <a:chOff x="5327464" y="3962400"/>
              <a:chExt cx="1090266" cy="762000"/>
            </a:xfrm>
          </p:grpSpPr>
          <p:sp>
            <p:nvSpPr>
              <p:cNvPr id="123954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955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3947" name="Group 68"/>
            <p:cNvGrpSpPr>
              <a:grpSpLocks/>
            </p:cNvGrpSpPr>
            <p:nvPr/>
          </p:nvGrpSpPr>
          <p:grpSpPr bwMode="auto">
            <a:xfrm>
              <a:off x="4461935" y="4489979"/>
              <a:ext cx="550333" cy="606954"/>
              <a:chOff x="4391210" y="6005512"/>
              <a:chExt cx="550333" cy="606954"/>
            </a:xfrm>
          </p:grpSpPr>
          <p:sp>
            <p:nvSpPr>
              <p:cNvPr id="123952" name="Rectangle 124"/>
              <p:cNvSpPr>
                <a:spLocks noChangeArrowheads="1"/>
              </p:cNvSpPr>
              <p:nvPr/>
            </p:nvSpPr>
            <p:spPr bwMode="auto">
              <a:xfrm>
                <a:off x="4391210" y="6005512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1</a:t>
                </a:r>
              </a:p>
            </p:txBody>
          </p:sp>
          <p:sp>
            <p:nvSpPr>
              <p:cNvPr id="123953" name="Rectangle 124"/>
              <p:cNvSpPr>
                <a:spLocks noChangeArrowheads="1"/>
              </p:cNvSpPr>
              <p:nvPr/>
            </p:nvSpPr>
            <p:spPr bwMode="auto">
              <a:xfrm>
                <a:off x="4395443" y="6242579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2</a:t>
                </a:r>
              </a:p>
            </p:txBody>
          </p:sp>
        </p:grpSp>
        <p:grpSp>
          <p:nvGrpSpPr>
            <p:cNvPr id="123948" name="Group 131"/>
            <p:cNvGrpSpPr>
              <a:grpSpLocks/>
            </p:cNvGrpSpPr>
            <p:nvPr/>
          </p:nvGrpSpPr>
          <p:grpSpPr bwMode="auto">
            <a:xfrm>
              <a:off x="5452533" y="4529668"/>
              <a:ext cx="550333" cy="606954"/>
              <a:chOff x="3370978" y="6019803"/>
              <a:chExt cx="550333" cy="606954"/>
            </a:xfrm>
          </p:grpSpPr>
          <p:sp>
            <p:nvSpPr>
              <p:cNvPr id="123950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1</a:t>
                </a:r>
              </a:p>
            </p:txBody>
          </p:sp>
          <p:sp>
            <p:nvSpPr>
              <p:cNvPr id="123951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2</a:t>
                </a:r>
              </a:p>
            </p:txBody>
          </p:sp>
        </p:grpSp>
        <p:sp>
          <p:nvSpPr>
            <p:cNvPr id="123949" name="Rectangle 82"/>
            <p:cNvSpPr>
              <a:spLocks noChangeArrowheads="1"/>
            </p:cNvSpPr>
            <p:nvPr/>
          </p:nvSpPr>
          <p:spPr bwMode="auto">
            <a:xfrm>
              <a:off x="4110759" y="4294314"/>
              <a:ext cx="38504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aseline="30000">
                  <a:solidFill>
                    <a:srgbClr val="FF9900"/>
                  </a:solidFill>
                </a:rPr>
                <a:t>-1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" name="Group 71"/>
          <p:cNvGrpSpPr>
            <a:grpSpLocks/>
          </p:cNvGrpSpPr>
          <p:nvPr/>
        </p:nvGrpSpPr>
        <p:grpSpPr bwMode="auto">
          <a:xfrm>
            <a:off x="2020888" y="5105400"/>
            <a:ext cx="3967162" cy="965200"/>
            <a:chOff x="2021631" y="5105400"/>
            <a:chExt cx="3966419" cy="965200"/>
          </a:xfrm>
        </p:grpSpPr>
        <p:grpSp>
          <p:nvGrpSpPr>
            <p:cNvPr id="123929" name="Group 56"/>
            <p:cNvGrpSpPr>
              <a:grpSpLocks/>
            </p:cNvGrpSpPr>
            <p:nvPr/>
          </p:nvGrpSpPr>
          <p:grpSpPr bwMode="auto">
            <a:xfrm>
              <a:off x="2659063" y="5105400"/>
              <a:ext cx="3328987" cy="965200"/>
              <a:chOff x="2658533" y="4301062"/>
              <a:chExt cx="3329758" cy="965205"/>
            </a:xfrm>
          </p:grpSpPr>
          <p:grpSp>
            <p:nvGrpSpPr>
              <p:cNvPr id="123931" name="Group 139"/>
              <p:cNvGrpSpPr>
                <a:grpSpLocks/>
              </p:cNvGrpSpPr>
              <p:nvPr/>
            </p:nvGrpSpPr>
            <p:grpSpPr bwMode="auto">
              <a:xfrm>
                <a:off x="2667000" y="4495797"/>
                <a:ext cx="1090266" cy="762000"/>
                <a:chOff x="5327464" y="3962400"/>
                <a:chExt cx="1090266" cy="762000"/>
              </a:xfrm>
            </p:grpSpPr>
            <p:sp>
              <p:nvSpPr>
                <p:cNvPr id="123942" name="Rectangle 124"/>
                <p:cNvSpPr>
                  <a:spLocks noChangeArrowheads="1"/>
                </p:cNvSpPr>
                <p:nvPr/>
              </p:nvSpPr>
              <p:spPr bwMode="auto">
                <a:xfrm>
                  <a:off x="5327464" y="3962400"/>
                  <a:ext cx="1075879" cy="464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altLang="en-US" sz="1800" i="1">
                      <a:solidFill>
                        <a:srgbClr val="FF9900"/>
                      </a:solidFill>
                    </a:rPr>
                    <a:t>W</a:t>
                  </a:r>
                  <a:r>
                    <a:rPr lang="en-US" altLang="en-US" sz="1800" i="1" baseline="-25000">
                      <a:solidFill>
                        <a:srgbClr val="FF9900"/>
                      </a:solidFill>
                    </a:rPr>
                    <a:t>1</a:t>
                  </a:r>
                  <a:r>
                    <a:rPr lang="en-US" altLang="en-US" sz="1800">
                      <a:solidFill>
                        <a:srgbClr val="FF9900"/>
                      </a:solidFill>
                    </a:rPr>
                    <a:t>[1]</a:t>
                  </a:r>
                  <a:endParaRPr lang="en-CA" altLang="en-US" sz="18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3943" name="Rectangle 124"/>
                <p:cNvSpPr>
                  <a:spLocks noChangeArrowheads="1"/>
                </p:cNvSpPr>
                <p:nvPr/>
              </p:nvSpPr>
              <p:spPr bwMode="auto">
                <a:xfrm>
                  <a:off x="5341851" y="4260026"/>
                  <a:ext cx="1075879" cy="464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altLang="en-US" sz="1800" i="1">
                      <a:solidFill>
                        <a:srgbClr val="FF9900"/>
                      </a:solidFill>
                    </a:rPr>
                    <a:t>W</a:t>
                  </a:r>
                  <a:r>
                    <a:rPr lang="en-US" altLang="en-US" sz="1800" i="1" baseline="-25000">
                      <a:solidFill>
                        <a:srgbClr val="FF9900"/>
                      </a:solidFill>
                    </a:rPr>
                    <a:t>2</a:t>
                  </a:r>
                  <a:r>
                    <a:rPr lang="en-US" altLang="en-US" sz="1800">
                      <a:solidFill>
                        <a:srgbClr val="FF9900"/>
                      </a:solidFill>
                    </a:rPr>
                    <a:t>[1]</a:t>
                  </a:r>
                  <a:endParaRPr lang="en-CA" altLang="en-US" sz="180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23932" name="Group 139"/>
              <p:cNvGrpSpPr>
                <a:grpSpLocks/>
              </p:cNvGrpSpPr>
              <p:nvPr/>
            </p:nvGrpSpPr>
            <p:grpSpPr bwMode="auto">
              <a:xfrm>
                <a:off x="3262842" y="4504267"/>
                <a:ext cx="1090266" cy="762000"/>
                <a:chOff x="5327464" y="3962400"/>
                <a:chExt cx="1090266" cy="762000"/>
              </a:xfrm>
            </p:grpSpPr>
            <p:sp>
              <p:nvSpPr>
                <p:cNvPr id="123940" name="Rectangle 124"/>
                <p:cNvSpPr>
                  <a:spLocks noChangeArrowheads="1"/>
                </p:cNvSpPr>
                <p:nvPr/>
              </p:nvSpPr>
              <p:spPr bwMode="auto">
                <a:xfrm>
                  <a:off x="5327464" y="3962400"/>
                  <a:ext cx="1075879" cy="464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altLang="en-US" sz="1800" i="1">
                      <a:solidFill>
                        <a:srgbClr val="FF9900"/>
                      </a:solidFill>
                    </a:rPr>
                    <a:t>W</a:t>
                  </a:r>
                  <a:r>
                    <a:rPr lang="en-US" altLang="en-US" sz="1800" i="1" baseline="-25000">
                      <a:solidFill>
                        <a:srgbClr val="FF9900"/>
                      </a:solidFill>
                    </a:rPr>
                    <a:t>1</a:t>
                  </a:r>
                  <a:r>
                    <a:rPr lang="en-US" altLang="en-US" sz="1800">
                      <a:solidFill>
                        <a:srgbClr val="FF9900"/>
                      </a:solidFill>
                    </a:rPr>
                    <a:t>[2]</a:t>
                  </a:r>
                  <a:endParaRPr lang="en-CA" altLang="en-US" sz="18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3941" name="Rectangle 124"/>
                <p:cNvSpPr>
                  <a:spLocks noChangeArrowheads="1"/>
                </p:cNvSpPr>
                <p:nvPr/>
              </p:nvSpPr>
              <p:spPr bwMode="auto">
                <a:xfrm>
                  <a:off x="5341851" y="4260026"/>
                  <a:ext cx="1075879" cy="464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altLang="en-US" sz="1800" i="1">
                      <a:solidFill>
                        <a:srgbClr val="FF9900"/>
                      </a:solidFill>
                    </a:rPr>
                    <a:t>W</a:t>
                  </a:r>
                  <a:r>
                    <a:rPr lang="en-US" altLang="en-US" sz="1800" i="1" baseline="-25000">
                      <a:solidFill>
                        <a:srgbClr val="FF9900"/>
                      </a:solidFill>
                    </a:rPr>
                    <a:t>2</a:t>
                  </a:r>
                  <a:r>
                    <a:rPr lang="en-US" altLang="en-US" sz="1800">
                      <a:solidFill>
                        <a:srgbClr val="FF9900"/>
                      </a:solidFill>
                    </a:rPr>
                    <a:t>[2]</a:t>
                  </a:r>
                  <a:endParaRPr lang="en-CA" altLang="en-US" sz="180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23933" name="Rectangle 48"/>
              <p:cNvSpPr>
                <a:spLocks noChangeArrowheads="1"/>
              </p:cNvSpPr>
              <p:nvPr/>
            </p:nvSpPr>
            <p:spPr bwMode="auto">
              <a:xfrm>
                <a:off x="2658533" y="4301062"/>
                <a:ext cx="3329758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5400">
                    <a:solidFill>
                      <a:srgbClr val="FF9900"/>
                    </a:solidFill>
                  </a:rPr>
                  <a:t>[      ][ ] </a:t>
                </a:r>
                <a:r>
                  <a:rPr lang="en-US" altLang="en-US">
                    <a:solidFill>
                      <a:srgbClr val="FF9900"/>
                    </a:solidFill>
                  </a:rPr>
                  <a:t>=</a:t>
                </a:r>
                <a:r>
                  <a:rPr lang="en-US" altLang="en-US" sz="5400">
                    <a:solidFill>
                      <a:srgbClr val="FF9900"/>
                    </a:solidFill>
                  </a:rPr>
                  <a:t>[ ]</a:t>
                </a:r>
                <a:endParaRPr lang="en-CA" altLang="en-US" sz="540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23934" name="Group 68"/>
              <p:cNvGrpSpPr>
                <a:grpSpLocks/>
              </p:cNvGrpSpPr>
              <p:nvPr/>
            </p:nvGrpSpPr>
            <p:grpSpPr bwMode="auto">
              <a:xfrm>
                <a:off x="4360334" y="4489979"/>
                <a:ext cx="550333" cy="606954"/>
                <a:chOff x="4391210" y="6005512"/>
                <a:chExt cx="550333" cy="606954"/>
              </a:xfrm>
            </p:grpSpPr>
            <p:sp>
              <p:nvSpPr>
                <p:cNvPr id="123938" name="Rectangle 124"/>
                <p:cNvSpPr>
                  <a:spLocks noChangeArrowheads="1"/>
                </p:cNvSpPr>
                <p:nvPr/>
              </p:nvSpPr>
              <p:spPr bwMode="auto">
                <a:xfrm>
                  <a:off x="4391210" y="6005512"/>
                  <a:ext cx="546100" cy="369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r>
                    <a:rPr lang="en-CA" altLang="en-US" sz="1800" i="1">
                      <a:solidFill>
                        <a:srgbClr val="FF9900"/>
                      </a:solidFill>
                    </a:rPr>
                    <a:t>a</a:t>
                  </a:r>
                  <a:r>
                    <a:rPr lang="en-CA" altLang="en-US" sz="1800" baseline="-25000">
                      <a:solidFill>
                        <a:srgbClr val="FF9900"/>
                      </a:solidFill>
                    </a:rPr>
                    <a:t>1</a:t>
                  </a:r>
                </a:p>
              </p:txBody>
            </p:sp>
            <p:sp>
              <p:nvSpPr>
                <p:cNvPr id="123939" name="Rectangle 124"/>
                <p:cNvSpPr>
                  <a:spLocks noChangeArrowheads="1"/>
                </p:cNvSpPr>
                <p:nvPr/>
              </p:nvSpPr>
              <p:spPr bwMode="auto">
                <a:xfrm>
                  <a:off x="4395443" y="6242579"/>
                  <a:ext cx="546100" cy="369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r>
                    <a:rPr lang="en-CA" altLang="en-US" sz="1800" i="1">
                      <a:solidFill>
                        <a:srgbClr val="FF9900"/>
                      </a:solidFill>
                    </a:rPr>
                    <a:t>a</a:t>
                  </a:r>
                  <a:r>
                    <a:rPr lang="en-CA" altLang="en-US" sz="1800" baseline="-25000">
                      <a:solidFill>
                        <a:srgbClr val="FF9900"/>
                      </a:solidFill>
                    </a:rPr>
                    <a:t>2</a:t>
                  </a:r>
                </a:p>
              </p:txBody>
            </p:sp>
          </p:grpSp>
          <p:grpSp>
            <p:nvGrpSpPr>
              <p:cNvPr id="123935" name="Group 131"/>
              <p:cNvGrpSpPr>
                <a:grpSpLocks/>
              </p:cNvGrpSpPr>
              <p:nvPr/>
            </p:nvGrpSpPr>
            <p:grpSpPr bwMode="auto">
              <a:xfrm>
                <a:off x="5334000" y="4512734"/>
                <a:ext cx="550333" cy="606954"/>
                <a:chOff x="3370978" y="6019803"/>
                <a:chExt cx="550333" cy="606954"/>
              </a:xfrm>
            </p:grpSpPr>
            <p:sp>
              <p:nvSpPr>
                <p:cNvPr id="123936" name="Rectangle 124"/>
                <p:cNvSpPr>
                  <a:spLocks noChangeArrowheads="1"/>
                </p:cNvSpPr>
                <p:nvPr/>
              </p:nvSpPr>
              <p:spPr bwMode="auto">
                <a:xfrm>
                  <a:off x="3370978" y="6019803"/>
                  <a:ext cx="546100" cy="369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r>
                    <a:rPr lang="en-CA" altLang="en-US" sz="1800" i="1">
                      <a:solidFill>
                        <a:srgbClr val="FF9900"/>
                      </a:solidFill>
                    </a:rPr>
                    <a:t>A</a:t>
                  </a:r>
                  <a:r>
                    <a:rPr lang="en-CA" altLang="en-US" sz="1800" baseline="-25000">
                      <a:solidFill>
                        <a:srgbClr val="FF9900"/>
                      </a:solidFill>
                    </a:rPr>
                    <a:t>1</a:t>
                  </a:r>
                </a:p>
              </p:txBody>
            </p:sp>
            <p:sp>
              <p:nvSpPr>
                <p:cNvPr id="123937" name="Rectangle 124"/>
                <p:cNvSpPr>
                  <a:spLocks noChangeArrowheads="1"/>
                </p:cNvSpPr>
                <p:nvPr/>
              </p:nvSpPr>
              <p:spPr bwMode="auto">
                <a:xfrm>
                  <a:off x="3375211" y="6256870"/>
                  <a:ext cx="546100" cy="369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r>
                    <a:rPr lang="en-CA" altLang="en-US" sz="1800" i="1">
                      <a:solidFill>
                        <a:srgbClr val="FF9900"/>
                      </a:solidFill>
                    </a:rPr>
                    <a:t>A</a:t>
                  </a:r>
                  <a:r>
                    <a:rPr lang="en-CA" altLang="en-US" sz="1800" baseline="-25000">
                      <a:solidFill>
                        <a:srgbClr val="FF9900"/>
                      </a:solidFill>
                    </a:rPr>
                    <a:t>2</a:t>
                  </a:r>
                </a:p>
              </p:txBody>
            </p:sp>
          </p:grpSp>
        </p:grpSp>
        <p:sp>
          <p:nvSpPr>
            <p:cNvPr id="123930" name="Rectangle 124"/>
            <p:cNvSpPr>
              <a:spLocks noChangeArrowheads="1"/>
            </p:cNvSpPr>
            <p:nvPr/>
          </p:nvSpPr>
          <p:spPr bwMode="auto">
            <a:xfrm>
              <a:off x="2021631" y="5360634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i="1" baseline="30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/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n</a:t>
              </a:r>
              <a:endParaRPr lang="en-CA" altLang="en-US" baseline="-25000">
                <a:solidFill>
                  <a:srgbClr val="FFFFFF"/>
                </a:solidFill>
              </a:endParaRPr>
            </a:p>
          </p:txBody>
        </p:sp>
      </p:grpSp>
      <p:sp>
        <p:nvSpPr>
          <p:cNvPr id="123915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en-US" altLang="en-US" sz="4400">
                <a:solidFill>
                  <a:srgbClr val="FFFF00"/>
                </a:solidFill>
              </a:rPr>
              <a:t>Changing Basis</a:t>
            </a:r>
          </a:p>
        </p:txBody>
      </p:sp>
      <p:grpSp>
        <p:nvGrpSpPr>
          <p:cNvPr id="123916" name="Group 72"/>
          <p:cNvGrpSpPr>
            <a:grpSpLocks/>
          </p:cNvGrpSpPr>
          <p:nvPr/>
        </p:nvGrpSpPr>
        <p:grpSpPr bwMode="auto">
          <a:xfrm>
            <a:off x="5045075" y="2928938"/>
            <a:ext cx="2432050" cy="863600"/>
            <a:chOff x="5045083" y="2928938"/>
            <a:chExt cx="2432038" cy="863600"/>
          </a:xfrm>
        </p:grpSpPr>
        <p:grpSp>
          <p:nvGrpSpPr>
            <p:cNvPr id="123917" name="Group 104"/>
            <p:cNvGrpSpPr>
              <a:grpSpLocks/>
            </p:cNvGrpSpPr>
            <p:nvPr/>
          </p:nvGrpSpPr>
          <p:grpSpPr bwMode="auto">
            <a:xfrm>
              <a:off x="5045083" y="2966407"/>
              <a:ext cx="1431917" cy="766938"/>
              <a:chOff x="2666388" y="3650426"/>
              <a:chExt cx="1432090" cy="767881"/>
            </a:xfrm>
          </p:grpSpPr>
          <p:sp>
            <p:nvSpPr>
              <p:cNvPr id="123924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3567508" y="3590857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cxnSp>
            <p:nvCxnSpPr>
              <p:cNvPr id="123925" name="Straight Connector 83"/>
              <p:cNvCxnSpPr>
                <a:cxnSpLocks noChangeShapeType="1"/>
              </p:cNvCxnSpPr>
              <p:nvPr/>
            </p:nvCxnSpPr>
            <p:spPr bwMode="auto">
              <a:xfrm>
                <a:off x="3361966" y="3666067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26" name="Straight Connector 86"/>
              <p:cNvCxnSpPr>
                <a:cxnSpLocks noChangeShapeType="1"/>
              </p:cNvCxnSpPr>
              <p:nvPr/>
            </p:nvCxnSpPr>
            <p:spPr bwMode="auto">
              <a:xfrm rot="-5400000">
                <a:off x="3552699" y="3763200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3927" name="Rectangle 124"/>
              <p:cNvSpPr>
                <a:spLocks noChangeArrowheads="1"/>
              </p:cNvSpPr>
              <p:nvPr/>
            </p:nvSpPr>
            <p:spPr bwMode="auto">
              <a:xfrm>
                <a:off x="3022599" y="39539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928" name="Rectangle 124"/>
              <p:cNvSpPr>
                <a:spLocks noChangeArrowheads="1"/>
              </p:cNvSpPr>
              <p:nvPr/>
            </p:nvSpPr>
            <p:spPr bwMode="auto">
              <a:xfrm>
                <a:off x="2666388" y="3650426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3918" name="Group 142"/>
            <p:cNvGrpSpPr>
              <a:grpSpLocks/>
            </p:cNvGrpSpPr>
            <p:nvPr/>
          </p:nvGrpSpPr>
          <p:grpSpPr bwMode="auto">
            <a:xfrm>
              <a:off x="6096000" y="2928938"/>
              <a:ext cx="1381121" cy="863600"/>
              <a:chOff x="4867721" y="3477445"/>
              <a:chExt cx="1381288" cy="864662"/>
            </a:xfrm>
          </p:grpSpPr>
          <p:cxnSp>
            <p:nvCxnSpPr>
              <p:cNvPr id="123919" name="Straight Connector 130"/>
              <p:cNvCxnSpPr>
                <a:cxnSpLocks noChangeShapeType="1"/>
              </p:cNvCxnSpPr>
              <p:nvPr/>
            </p:nvCxnSpPr>
            <p:spPr bwMode="auto">
              <a:xfrm rot="5400000">
                <a:off x="5398203" y="3762734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920" name="Straight Connector 131"/>
              <p:cNvCxnSpPr>
                <a:cxnSpLocks noChangeShapeType="1"/>
              </p:cNvCxnSpPr>
              <p:nvPr/>
            </p:nvCxnSpPr>
            <p:spPr bwMode="auto">
              <a:xfrm>
                <a:off x="5545669" y="3543067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3921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416593" y="3477445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3922" name="Rectangle 124"/>
              <p:cNvSpPr>
                <a:spLocks noChangeArrowheads="1"/>
              </p:cNvSpPr>
              <p:nvPr/>
            </p:nvSpPr>
            <p:spPr bwMode="auto">
              <a:xfrm>
                <a:off x="4867721" y="38777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923" name="Rectangle 124"/>
              <p:cNvSpPr>
                <a:spLocks noChangeArrowheads="1"/>
              </p:cNvSpPr>
              <p:nvPr/>
            </p:nvSpPr>
            <p:spPr bwMode="auto">
              <a:xfrm>
                <a:off x="5477930" y="3530601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38915" name="Text Box 89"/>
          <p:cNvSpPr txBox="1">
            <a:spLocks noChangeArrowheads="1"/>
          </p:cNvSpPr>
          <p:nvPr/>
        </p:nvSpPr>
        <p:spPr bwMode="auto">
          <a:xfrm>
            <a:off x="2133600" y="762000"/>
            <a:ext cx="3733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cs typeface="Times New Roman" pitchFamily="18" charset="0"/>
              </a:rPr>
              <a:t>Goal: Proof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2" name="Text Box 89"/>
          <p:cNvSpPr txBox="1">
            <a:spLocks noChangeArrowheads="1"/>
          </p:cNvSpPr>
          <p:nvPr/>
        </p:nvSpPr>
        <p:spPr bwMode="auto">
          <a:xfrm>
            <a:off x="2895600" y="1204913"/>
            <a:ext cx="3733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g(</a:t>
            </a:r>
            <a:r>
              <a:rPr lang="en-US" altLang="en-US">
                <a:solidFill>
                  <a:schemeClr val="accent2"/>
                </a:solidFill>
              </a:rPr>
              <a:t>0)</a:t>
            </a:r>
          </a:p>
        </p:txBody>
      </p:sp>
      <p:sp>
        <p:nvSpPr>
          <p:cNvPr id="3" name="Text Box 89"/>
          <p:cNvSpPr txBox="1">
            <a:spLocks noChangeArrowheads="1"/>
          </p:cNvSpPr>
          <p:nvPr/>
        </p:nvSpPr>
        <p:spPr bwMode="auto">
          <a:xfrm>
            <a:off x="2895600" y="1662113"/>
            <a:ext cx="3733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g’(</a:t>
            </a:r>
            <a:r>
              <a:rPr lang="en-US" altLang="en-US">
                <a:solidFill>
                  <a:schemeClr val="accent2"/>
                </a:solidFill>
              </a:rPr>
              <a:t>0)</a:t>
            </a:r>
          </a:p>
        </p:txBody>
      </p:sp>
      <p:sp>
        <p:nvSpPr>
          <p:cNvPr id="4" name="Text Box 89"/>
          <p:cNvSpPr txBox="1">
            <a:spLocks noChangeArrowheads="1"/>
          </p:cNvSpPr>
          <p:nvPr/>
        </p:nvSpPr>
        <p:spPr bwMode="auto">
          <a:xfrm>
            <a:off x="1295400" y="2119313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-f(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5" name="Text Box 89"/>
          <p:cNvSpPr txBox="1">
            <a:spLocks noChangeArrowheads="1"/>
          </p:cNvSpPr>
          <p:nvPr/>
        </p:nvSpPr>
        <p:spPr bwMode="auto">
          <a:xfrm>
            <a:off x="4202113" y="2108200"/>
            <a:ext cx="3276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-g(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6" name="Text Box 89"/>
          <p:cNvSpPr txBox="1">
            <a:spLocks noChangeArrowheads="1"/>
          </p:cNvSpPr>
          <p:nvPr/>
        </p:nvSpPr>
        <p:spPr bwMode="auto">
          <a:xfrm>
            <a:off x="990600" y="2528888"/>
            <a:ext cx="76200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Proof by induction (over the reals) that 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grpSp>
        <p:nvGrpSpPr>
          <p:cNvPr id="8" name="Group 20"/>
          <p:cNvGrpSpPr>
            <a:grpSpLocks/>
          </p:cNvGrpSpPr>
          <p:nvPr/>
        </p:nvGrpSpPr>
        <p:grpSpPr bwMode="auto">
          <a:xfrm>
            <a:off x="1141413" y="3178175"/>
            <a:ext cx="2971800" cy="1905000"/>
            <a:chOff x="624" y="1632"/>
            <a:chExt cx="1872" cy="1200"/>
          </a:xfrm>
        </p:grpSpPr>
        <p:sp>
          <p:nvSpPr>
            <p:cNvPr id="38929" name="Line 56"/>
            <p:cNvSpPr>
              <a:spLocks noChangeShapeType="1"/>
            </p:cNvSpPr>
            <p:nvPr/>
          </p:nvSpPr>
          <p:spPr bwMode="auto">
            <a:xfrm>
              <a:off x="624" y="1632"/>
              <a:ext cx="0" cy="12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8930" name="Line 58"/>
            <p:cNvSpPr>
              <a:spLocks noChangeShapeType="1"/>
            </p:cNvSpPr>
            <p:nvPr/>
          </p:nvSpPr>
          <p:spPr bwMode="auto">
            <a:xfrm>
              <a:off x="624" y="2823"/>
              <a:ext cx="1872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8931" name="Freeform 59"/>
            <p:cNvSpPr>
              <a:spLocks/>
            </p:cNvSpPr>
            <p:nvPr/>
          </p:nvSpPr>
          <p:spPr bwMode="auto">
            <a:xfrm>
              <a:off x="624" y="2093"/>
              <a:ext cx="1560" cy="529"/>
            </a:xfrm>
            <a:custGeom>
              <a:avLst/>
              <a:gdLst>
                <a:gd name="T0" fmla="*/ 0 w 1560"/>
                <a:gd name="T1" fmla="*/ 1064 h 529"/>
                <a:gd name="T2" fmla="*/ 672 w 1560"/>
                <a:gd name="T3" fmla="*/ 488 h 529"/>
                <a:gd name="T4" fmla="*/ 1728 w 1560"/>
                <a:gd name="T5" fmla="*/ 968 h 529"/>
                <a:gd name="T6" fmla="*/ 3312 w 1560"/>
                <a:gd name="T7" fmla="*/ 104 h 529"/>
                <a:gd name="T8" fmla="*/ 4128 w 1560"/>
                <a:gd name="T9" fmla="*/ 344 h 5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0"/>
                <a:gd name="T16" fmla="*/ 0 h 529"/>
                <a:gd name="T17" fmla="*/ 4128 w 1560"/>
                <a:gd name="T18" fmla="*/ 1064 h 5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0" h="529">
                  <a:moveTo>
                    <a:pt x="0" y="529"/>
                  </a:moveTo>
                  <a:cubicBezTo>
                    <a:pt x="64" y="443"/>
                    <a:pt x="208" y="30"/>
                    <a:pt x="386" y="15"/>
                  </a:cubicBezTo>
                  <a:cubicBezTo>
                    <a:pt x="564" y="0"/>
                    <a:pt x="871" y="412"/>
                    <a:pt x="1067" y="441"/>
                  </a:cubicBezTo>
                  <a:cubicBezTo>
                    <a:pt x="1263" y="470"/>
                    <a:pt x="1457" y="240"/>
                    <a:pt x="1560" y="187"/>
                  </a:cubicBezTo>
                </a:path>
              </a:pathLst>
            </a:custGeom>
            <a:noFill/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8932" name="Rectangle 63"/>
            <p:cNvSpPr>
              <a:spLocks noChangeArrowheads="1"/>
            </p:cNvSpPr>
            <p:nvPr/>
          </p:nvSpPr>
          <p:spPr bwMode="auto">
            <a:xfrm>
              <a:off x="1904" y="1968"/>
              <a:ext cx="44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2"/>
                  </a:solidFill>
                </a:rPr>
                <a:t>f(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</p:grpSp>
      <p:grpSp>
        <p:nvGrpSpPr>
          <p:cNvPr id="9" name="Group 30"/>
          <p:cNvGrpSpPr>
            <a:grpSpLocks/>
          </p:cNvGrpSpPr>
          <p:nvPr/>
        </p:nvGrpSpPr>
        <p:grpSpPr bwMode="auto">
          <a:xfrm>
            <a:off x="4572000" y="3124200"/>
            <a:ext cx="2971800" cy="1905000"/>
            <a:chOff x="2880" y="1968"/>
            <a:chExt cx="1872" cy="1200"/>
          </a:xfrm>
        </p:grpSpPr>
        <p:sp>
          <p:nvSpPr>
            <p:cNvPr id="38925" name="Line 56"/>
            <p:cNvSpPr>
              <a:spLocks noChangeShapeType="1"/>
            </p:cNvSpPr>
            <p:nvPr/>
          </p:nvSpPr>
          <p:spPr bwMode="auto">
            <a:xfrm>
              <a:off x="2880" y="1968"/>
              <a:ext cx="0" cy="12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8926" name="Line 58"/>
            <p:cNvSpPr>
              <a:spLocks noChangeShapeType="1"/>
            </p:cNvSpPr>
            <p:nvPr/>
          </p:nvSpPr>
          <p:spPr bwMode="auto">
            <a:xfrm>
              <a:off x="2880" y="3159"/>
              <a:ext cx="1872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8927" name="Freeform 59"/>
            <p:cNvSpPr>
              <a:spLocks/>
            </p:cNvSpPr>
            <p:nvPr/>
          </p:nvSpPr>
          <p:spPr bwMode="auto">
            <a:xfrm>
              <a:off x="2880" y="2429"/>
              <a:ext cx="1560" cy="529"/>
            </a:xfrm>
            <a:custGeom>
              <a:avLst/>
              <a:gdLst>
                <a:gd name="T0" fmla="*/ 0 w 1560"/>
                <a:gd name="T1" fmla="*/ 1064 h 529"/>
                <a:gd name="T2" fmla="*/ 672 w 1560"/>
                <a:gd name="T3" fmla="*/ 488 h 529"/>
                <a:gd name="T4" fmla="*/ 1728 w 1560"/>
                <a:gd name="T5" fmla="*/ 968 h 529"/>
                <a:gd name="T6" fmla="*/ 3312 w 1560"/>
                <a:gd name="T7" fmla="*/ 104 h 529"/>
                <a:gd name="T8" fmla="*/ 4128 w 1560"/>
                <a:gd name="T9" fmla="*/ 344 h 5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0"/>
                <a:gd name="T16" fmla="*/ 0 h 529"/>
                <a:gd name="T17" fmla="*/ 4128 w 1560"/>
                <a:gd name="T18" fmla="*/ 1064 h 5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0" h="529">
                  <a:moveTo>
                    <a:pt x="0" y="529"/>
                  </a:moveTo>
                  <a:cubicBezTo>
                    <a:pt x="64" y="443"/>
                    <a:pt x="208" y="30"/>
                    <a:pt x="386" y="15"/>
                  </a:cubicBezTo>
                  <a:cubicBezTo>
                    <a:pt x="564" y="0"/>
                    <a:pt x="871" y="412"/>
                    <a:pt x="1067" y="441"/>
                  </a:cubicBezTo>
                  <a:cubicBezTo>
                    <a:pt x="1263" y="470"/>
                    <a:pt x="1457" y="240"/>
                    <a:pt x="1560" y="187"/>
                  </a:cubicBezTo>
                </a:path>
              </a:pathLst>
            </a:custGeom>
            <a:noFill/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8928" name="Rectangle 63"/>
            <p:cNvSpPr>
              <a:spLocks noChangeArrowheads="1"/>
            </p:cNvSpPr>
            <p:nvPr/>
          </p:nvSpPr>
          <p:spPr bwMode="auto">
            <a:xfrm>
              <a:off x="4160" y="2304"/>
              <a:ext cx="54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2"/>
                  </a:solidFill>
                </a:rPr>
                <a:t>g(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</p:grpSp>
      <p:sp>
        <p:nvSpPr>
          <p:cNvPr id="7" name="Text Box 89"/>
          <p:cNvSpPr txBox="1">
            <a:spLocks noChangeArrowheads="1"/>
          </p:cNvSpPr>
          <p:nvPr/>
        </p:nvSpPr>
        <p:spPr bwMode="auto">
          <a:xfrm>
            <a:off x="1219200" y="4953000"/>
            <a:ext cx="76200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For this 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/>
              <a:t>,  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</a:t>
            </a:r>
            <a:r>
              <a:rPr lang="en-US" altLang="en-US"/>
              <a:t>  and   </a:t>
            </a:r>
            <a:r>
              <a:rPr lang="en-US" altLang="en-US">
                <a:solidFill>
                  <a:schemeClr val="accent2"/>
                </a:solidFill>
              </a:rPr>
              <a:t>f’(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g’(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For next 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</a:t>
            </a:r>
            <a:r>
              <a:rPr lang="en-US" altLang="en-US"/>
              <a:t>,  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</a:t>
            </a:r>
            <a:r>
              <a:rPr lang="en-US" altLang="en-US">
                <a:solidFill>
                  <a:schemeClr val="accent2"/>
                </a:solidFill>
              </a:rPr>
              <a:t>) = 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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chemeClr val="accent2"/>
                </a:solidFill>
              </a:rPr>
              <a:t>f’’(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-f(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-g(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=g’’(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For next 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latin typeface="Tahoma" pitchFamily="34" charset="0"/>
                <a:cs typeface="Tahoma" pitchFamily="34" charset="0"/>
                <a:sym typeface="Symbol" pitchFamily="18" charset="2"/>
              </a:rPr>
              <a:t></a:t>
            </a:r>
            <a:r>
              <a:rPr lang="en-US" altLang="en-US"/>
              <a:t>,  </a:t>
            </a:r>
            <a:r>
              <a:rPr lang="en-US" altLang="en-US">
                <a:solidFill>
                  <a:schemeClr val="accent2"/>
                </a:solidFill>
              </a:rPr>
              <a:t>f’(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</a:t>
            </a:r>
            <a:r>
              <a:rPr lang="en-US" altLang="en-US">
                <a:solidFill>
                  <a:schemeClr val="accent2"/>
                </a:solidFill>
              </a:rPr>
              <a:t>) = g’(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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8924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586825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92953" name="Text Box 89"/>
          <p:cNvSpPr txBox="1">
            <a:spLocks noChangeArrowheads="1"/>
          </p:cNvSpPr>
          <p:nvPr/>
        </p:nvSpPr>
        <p:spPr bwMode="auto">
          <a:xfrm>
            <a:off x="1295400" y="1143000"/>
            <a:ext cx="3276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re</a:t>
            </a:r>
            <a:r>
              <a:rPr lang="el-GR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i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2" name="Text Box 89"/>
          <p:cNvSpPr txBox="1">
            <a:spLocks noChangeArrowheads="1"/>
          </p:cNvSpPr>
          <p:nvPr/>
        </p:nvSpPr>
        <p:spPr bwMode="auto">
          <a:xfrm>
            <a:off x="4114800" y="1081088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rcos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 + irsin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3" name="Text Box 89"/>
          <p:cNvSpPr txBox="1">
            <a:spLocks noChangeArrowheads="1"/>
          </p:cNvSpPr>
          <p:nvPr/>
        </p:nvSpPr>
        <p:spPr bwMode="auto">
          <a:xfrm>
            <a:off x="2133600" y="1766888"/>
            <a:ext cx="3733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cs typeface="Times New Roman" pitchFamily="18" charset="0"/>
              </a:rPr>
              <a:t>Goal: Proof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4" name="Text Box 89"/>
          <p:cNvSpPr txBox="1">
            <a:spLocks noChangeArrowheads="1"/>
          </p:cNvSpPr>
          <p:nvPr/>
        </p:nvSpPr>
        <p:spPr bwMode="auto">
          <a:xfrm>
            <a:off x="1219200" y="2528888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re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0i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= r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5" name="Text Box 89"/>
          <p:cNvSpPr txBox="1">
            <a:spLocks noChangeArrowheads="1"/>
          </p:cNvSpPr>
          <p:nvPr/>
        </p:nvSpPr>
        <p:spPr bwMode="auto">
          <a:xfrm>
            <a:off x="4038600" y="2466975"/>
            <a:ext cx="4343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rcos</a:t>
            </a:r>
            <a:r>
              <a:rPr lang="en-US" altLang="en-US">
                <a:solidFill>
                  <a:schemeClr val="accent2"/>
                </a:solidFill>
              </a:rPr>
              <a:t>0 + irsin0  = r</a:t>
            </a:r>
          </a:p>
        </p:txBody>
      </p:sp>
      <p:sp>
        <p:nvSpPr>
          <p:cNvPr id="6" name="Text Box 89"/>
          <p:cNvSpPr txBox="1">
            <a:spLocks noChangeArrowheads="1"/>
          </p:cNvSpPr>
          <p:nvPr/>
        </p:nvSpPr>
        <p:spPr bwMode="auto">
          <a:xfrm>
            <a:off x="1230313" y="3795713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ire</a:t>
            </a:r>
            <a:r>
              <a:rPr lang="el-GR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i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7" name="Text Box 89"/>
          <p:cNvSpPr txBox="1">
            <a:spLocks noChangeArrowheads="1"/>
          </p:cNvSpPr>
          <p:nvPr/>
        </p:nvSpPr>
        <p:spPr bwMode="auto">
          <a:xfrm>
            <a:off x="4038600" y="3733800"/>
            <a:ext cx="3962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-rsin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 + ircos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8" name="Text Box 89"/>
          <p:cNvSpPr txBox="1">
            <a:spLocks noChangeArrowheads="1"/>
          </p:cNvSpPr>
          <p:nvPr/>
        </p:nvSpPr>
        <p:spPr bwMode="auto">
          <a:xfrm>
            <a:off x="2895600" y="3200400"/>
            <a:ext cx="3733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g(</a:t>
            </a:r>
            <a:r>
              <a:rPr lang="en-US" altLang="en-US">
                <a:solidFill>
                  <a:schemeClr val="accent2"/>
                </a:solidFill>
              </a:rPr>
              <a:t>0)</a:t>
            </a:r>
          </a:p>
        </p:txBody>
      </p:sp>
      <p:sp>
        <p:nvSpPr>
          <p:cNvPr id="9" name="Text Box 89"/>
          <p:cNvSpPr txBox="1">
            <a:spLocks noChangeArrowheads="1"/>
          </p:cNvSpPr>
          <p:nvPr/>
        </p:nvSpPr>
        <p:spPr bwMode="auto">
          <a:xfrm>
            <a:off x="1219200" y="4329113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ire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0i </a:t>
            </a:r>
            <a:r>
              <a:rPr lang="en-US" altLang="en-US">
                <a:solidFill>
                  <a:schemeClr val="accent2"/>
                </a:solidFill>
              </a:rPr>
              <a:t>= ir</a:t>
            </a:r>
          </a:p>
        </p:txBody>
      </p:sp>
      <p:sp>
        <p:nvSpPr>
          <p:cNvPr id="10" name="Text Box 89"/>
          <p:cNvSpPr txBox="1">
            <a:spLocks noChangeArrowheads="1"/>
          </p:cNvSpPr>
          <p:nvPr/>
        </p:nvSpPr>
        <p:spPr bwMode="auto">
          <a:xfrm>
            <a:off x="4027488" y="4267200"/>
            <a:ext cx="3962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g’(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-rsin</a:t>
            </a:r>
            <a:r>
              <a:rPr lang="en-US" altLang="en-US">
                <a:solidFill>
                  <a:schemeClr val="accent2"/>
                </a:solidFill>
              </a:rPr>
              <a:t>0 + ircos0 = ir</a:t>
            </a:r>
          </a:p>
        </p:txBody>
      </p:sp>
      <p:sp>
        <p:nvSpPr>
          <p:cNvPr id="11" name="Text Box 89"/>
          <p:cNvSpPr txBox="1">
            <a:spLocks noChangeArrowheads="1"/>
          </p:cNvSpPr>
          <p:nvPr/>
        </p:nvSpPr>
        <p:spPr bwMode="auto">
          <a:xfrm>
            <a:off x="2895600" y="4891088"/>
            <a:ext cx="3733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g’(</a:t>
            </a:r>
            <a:r>
              <a:rPr lang="en-US" altLang="en-US">
                <a:solidFill>
                  <a:schemeClr val="accent2"/>
                </a:solidFill>
              </a:rPr>
              <a:t>0)</a:t>
            </a:r>
          </a:p>
        </p:txBody>
      </p:sp>
      <p:sp>
        <p:nvSpPr>
          <p:cNvPr id="12" name="Text Box 89"/>
          <p:cNvSpPr txBox="1">
            <a:spLocks noChangeArrowheads="1"/>
          </p:cNvSpPr>
          <p:nvPr/>
        </p:nvSpPr>
        <p:spPr bwMode="auto">
          <a:xfrm>
            <a:off x="1154113" y="5500688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-re</a:t>
            </a:r>
            <a:r>
              <a:rPr lang="el-GR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i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13" name="Text Box 89"/>
          <p:cNvSpPr txBox="1">
            <a:spLocks noChangeArrowheads="1"/>
          </p:cNvSpPr>
          <p:nvPr/>
        </p:nvSpPr>
        <p:spPr bwMode="auto">
          <a:xfrm>
            <a:off x="3962400" y="5438775"/>
            <a:ext cx="3962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-rcos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 - rsin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14" name="Text Box 89"/>
          <p:cNvSpPr txBox="1">
            <a:spLocks noChangeArrowheads="1"/>
          </p:cNvSpPr>
          <p:nvPr/>
        </p:nvSpPr>
        <p:spPr bwMode="auto">
          <a:xfrm>
            <a:off x="1981200" y="5943600"/>
            <a:ext cx="1219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= -f(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5" name="Text Box 89"/>
          <p:cNvSpPr txBox="1">
            <a:spLocks noChangeArrowheads="1"/>
          </p:cNvSpPr>
          <p:nvPr/>
        </p:nvSpPr>
        <p:spPr bwMode="auto">
          <a:xfrm>
            <a:off x="4876800" y="5943600"/>
            <a:ext cx="1219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= -g(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39954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235991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215"/>
          <p:cNvSpPr txBox="1">
            <a:spLocks noChangeArrowheads="1"/>
          </p:cNvSpPr>
          <p:nvPr/>
        </p:nvSpPr>
        <p:spPr bwMode="auto">
          <a:xfrm>
            <a:off x="381000" y="731838"/>
            <a:ext cx="8763000" cy="5570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endParaRPr lang="en-US" altLang="en-US" sz="1200">
              <a:solidFill>
                <a:schemeClr val="tx2"/>
              </a:solidFill>
              <a:sym typeface="Symbol" pitchFamily="18" charset="2"/>
            </a:endParaRPr>
          </a:p>
          <a:p>
            <a:pPr algn="l" eaLnBrk="1" hangingPunct="1"/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Modifies DFT frequency coefficient calculations: </a:t>
            </a:r>
          </a:p>
          <a:p>
            <a:pPr algn="l" eaLnBrk="1" hangingPunct="1"/>
            <a:endParaRPr lang="en-US" altLang="en-US" sz="1200">
              <a:solidFill>
                <a:schemeClr val="tx2"/>
              </a:solidFill>
              <a:sym typeface="Symbol" pitchFamily="18" charset="2"/>
            </a:endParaRPr>
          </a:p>
          <a:p>
            <a:pPr algn="l" eaLnBrk="1" hangingPunct="1"/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                     </a:t>
            </a:r>
            <a:endParaRPr lang="en-US" altLang="en-US" sz="3200">
              <a:sym typeface="Symbol" pitchFamily="18" charset="2"/>
            </a:endParaRPr>
          </a:p>
          <a:p>
            <a:pPr algn="l" eaLnBrk="1" hangingPunct="1"/>
            <a:r>
              <a:rPr lang="en-US" altLang="en-US" sz="3200">
                <a:sym typeface="Symbol" pitchFamily="18" charset="2"/>
              </a:rPr>
              <a:t>ReX[</a:t>
            </a:r>
            <a:r>
              <a:rPr lang="en-US" altLang="en-US" sz="1600" i="1">
                <a:sym typeface="Symbol" pitchFamily="18" charset="2"/>
              </a:rPr>
              <a:t> </a:t>
            </a:r>
            <a:r>
              <a:rPr lang="en-US" altLang="en-US" sz="3200" i="1">
                <a:sym typeface="Symbol" pitchFamily="18" charset="2"/>
              </a:rPr>
              <a:t>k</a:t>
            </a:r>
            <a:r>
              <a:rPr lang="en-US" altLang="en-US" sz="1600">
                <a:sym typeface="Symbol" pitchFamily="18" charset="2"/>
              </a:rPr>
              <a:t> </a:t>
            </a:r>
            <a:r>
              <a:rPr lang="en-US" altLang="en-US" sz="3200">
                <a:sym typeface="Symbol" pitchFamily="18" charset="2"/>
              </a:rPr>
              <a:t>] =         x[</a:t>
            </a:r>
            <a:r>
              <a:rPr lang="en-US" altLang="en-US" sz="3200" i="1">
                <a:sym typeface="Symbol" pitchFamily="18" charset="2"/>
              </a:rPr>
              <a:t>n</a:t>
            </a:r>
            <a:r>
              <a:rPr lang="en-US" altLang="en-US" sz="3200">
                <a:sym typeface="Symbol" pitchFamily="18" charset="2"/>
              </a:rPr>
              <a:t>] cos(2</a:t>
            </a:r>
            <a:r>
              <a:rPr lang="el-GR" altLang="en-US" sz="3200">
                <a:cs typeface="Times New Roman" pitchFamily="18" charset="0"/>
                <a:sym typeface="Symbol" pitchFamily="18" charset="2"/>
              </a:rPr>
              <a:t>π</a:t>
            </a:r>
            <a:r>
              <a:rPr lang="en-CA" altLang="en-US" sz="3200" i="1">
                <a:cs typeface="Times New Roman" pitchFamily="18" charset="0"/>
                <a:sym typeface="Symbol" pitchFamily="18" charset="2"/>
              </a:rPr>
              <a:t>kn</a:t>
            </a:r>
            <a:r>
              <a:rPr lang="en-CA" altLang="en-US" sz="3200">
                <a:cs typeface="Times New Roman" pitchFamily="18" charset="0"/>
                <a:sym typeface="Symbol" pitchFamily="18" charset="2"/>
              </a:rPr>
              <a:t>/N)</a:t>
            </a:r>
            <a:r>
              <a:rPr lang="en-US" altLang="en-US" sz="3200">
                <a:sym typeface="Symbol" pitchFamily="18" charset="2"/>
              </a:rPr>
              <a:t>   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0  </a:t>
            </a:r>
            <a:r>
              <a:rPr lang="en-US" altLang="en-US" u="sng">
                <a:solidFill>
                  <a:schemeClr val="accent1"/>
                </a:solidFill>
                <a:sym typeface="Symbol" pitchFamily="18" charset="2"/>
              </a:rPr>
              <a:t>&lt;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  k  </a:t>
            </a:r>
            <a:r>
              <a:rPr lang="en-US" altLang="en-US" u="sng">
                <a:solidFill>
                  <a:schemeClr val="accent1"/>
                </a:solidFill>
                <a:sym typeface="Symbol" pitchFamily="18" charset="2"/>
              </a:rPr>
              <a:t>&lt;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  N/2</a:t>
            </a:r>
            <a:endParaRPr lang="en-US" altLang="en-US" sz="3200">
              <a:solidFill>
                <a:schemeClr val="accent1"/>
              </a:solidFill>
              <a:sym typeface="Symbol" pitchFamily="18" charset="2"/>
            </a:endParaRPr>
          </a:p>
          <a:p>
            <a:pPr algn="l" eaLnBrk="1" hangingPunct="1"/>
            <a:r>
              <a:rPr lang="en-US" altLang="en-US" sz="3200">
                <a:sym typeface="Symbol" pitchFamily="18" charset="2"/>
              </a:rPr>
              <a:t>     </a:t>
            </a:r>
            <a:r>
              <a:rPr lang="en-US" altLang="en-US" sz="3200" i="1">
                <a:sym typeface="Symbol" pitchFamily="18" charset="2"/>
              </a:rPr>
              <a:t>             				 </a:t>
            </a:r>
            <a:r>
              <a:rPr lang="en-US" altLang="en-US" sz="3200">
                <a:solidFill>
                  <a:schemeClr val="accent1"/>
                </a:solidFill>
                <a:sym typeface="Symbol" pitchFamily="18" charset="2"/>
              </a:rPr>
              <a:t>x[</a:t>
            </a:r>
            <a:r>
              <a:rPr lang="en-US" altLang="en-US" sz="3200" i="1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sz="3200">
                <a:solidFill>
                  <a:schemeClr val="accent1"/>
                </a:solidFill>
                <a:sym typeface="Symbol" pitchFamily="18" charset="2"/>
              </a:rPr>
              <a:t>] </a:t>
            </a:r>
            <a:r>
              <a:rPr lang="el-GR" altLang="en-US" sz="32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ε</a:t>
            </a:r>
            <a:r>
              <a:rPr lang="en-CA" altLang="en-US" sz="32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  Real</a:t>
            </a:r>
            <a:endParaRPr lang="el-GR" altLang="en-US" sz="3200">
              <a:solidFill>
                <a:schemeClr val="hlink"/>
              </a:solidFill>
              <a:cs typeface="Times New Roman" pitchFamily="18" charset="0"/>
              <a:sym typeface="Symbol" pitchFamily="18" charset="2"/>
            </a:endParaRPr>
          </a:p>
          <a:p>
            <a:pPr algn="l" eaLnBrk="1" hangingPunct="1"/>
            <a:r>
              <a:rPr lang="en-US" altLang="en-US" sz="2000">
                <a:sym typeface="Symbol" pitchFamily="18" charset="2"/>
              </a:rPr>
              <a:t>                     </a:t>
            </a:r>
            <a:endParaRPr lang="en-US" altLang="en-US" sz="800">
              <a:sym typeface="Symbol" pitchFamily="18" charset="2"/>
            </a:endParaRPr>
          </a:p>
          <a:p>
            <a:pPr algn="l" eaLnBrk="1" hangingPunct="1"/>
            <a:r>
              <a:rPr lang="en-US" altLang="en-US" sz="3200">
                <a:sym typeface="Symbol" pitchFamily="18" charset="2"/>
              </a:rPr>
              <a:t>ImX[</a:t>
            </a:r>
            <a:r>
              <a:rPr lang="en-US" altLang="en-US" sz="1600" i="1">
                <a:sym typeface="Symbol" pitchFamily="18" charset="2"/>
              </a:rPr>
              <a:t> </a:t>
            </a:r>
            <a:r>
              <a:rPr lang="en-US" altLang="en-US" sz="3200" i="1">
                <a:sym typeface="Symbol" pitchFamily="18" charset="2"/>
              </a:rPr>
              <a:t>k</a:t>
            </a:r>
            <a:r>
              <a:rPr lang="en-US" altLang="en-US" sz="1600">
                <a:sym typeface="Symbol" pitchFamily="18" charset="2"/>
              </a:rPr>
              <a:t> </a:t>
            </a:r>
            <a:r>
              <a:rPr lang="en-US" altLang="en-US" sz="3200">
                <a:sym typeface="Symbol" pitchFamily="18" charset="2"/>
              </a:rPr>
              <a:t>] =  -       x[</a:t>
            </a:r>
            <a:r>
              <a:rPr lang="en-US" altLang="en-US" sz="3200" i="1">
                <a:sym typeface="Symbol" pitchFamily="18" charset="2"/>
              </a:rPr>
              <a:t>n</a:t>
            </a:r>
            <a:r>
              <a:rPr lang="en-US" altLang="en-US" sz="3200">
                <a:sym typeface="Symbol" pitchFamily="18" charset="2"/>
              </a:rPr>
              <a:t>] sin(2</a:t>
            </a:r>
            <a:r>
              <a:rPr lang="el-GR" altLang="en-US" sz="3200">
                <a:sym typeface="Symbol" pitchFamily="18" charset="2"/>
              </a:rPr>
              <a:t>π</a:t>
            </a:r>
            <a:r>
              <a:rPr lang="en-CA" altLang="en-US" sz="3200" i="1">
                <a:sym typeface="Symbol" pitchFamily="18" charset="2"/>
              </a:rPr>
              <a:t>kn</a:t>
            </a:r>
            <a:r>
              <a:rPr lang="en-CA" altLang="en-US" sz="3200">
                <a:sym typeface="Symbol" pitchFamily="18" charset="2"/>
              </a:rPr>
              <a:t>/N)</a:t>
            </a:r>
            <a:r>
              <a:rPr lang="en-US" altLang="en-US" sz="3200">
                <a:sym typeface="Symbol" pitchFamily="18" charset="2"/>
              </a:rPr>
              <a:t> </a:t>
            </a:r>
          </a:p>
          <a:p>
            <a:pPr algn="l" eaLnBrk="1" hangingPunct="1"/>
            <a:endParaRPr lang="en-US" altLang="en-US" sz="3200">
              <a:sym typeface="Symbol" pitchFamily="18" charset="2"/>
            </a:endParaRPr>
          </a:p>
          <a:p>
            <a:pPr algn="l" eaLnBrk="1" hangingPunct="1"/>
            <a:r>
              <a:rPr lang="en-US" altLang="en-US" sz="3200">
                <a:solidFill>
                  <a:schemeClr val="tx2"/>
                </a:solidFill>
                <a:sym typeface="Symbol" pitchFamily="18" charset="2"/>
              </a:rPr>
              <a:t>Uses complex and polar numbers as a shorthand:  </a:t>
            </a:r>
            <a:endParaRPr lang="el-GR" altLang="en-US" sz="3200">
              <a:solidFill>
                <a:schemeClr val="tx2"/>
              </a:solidFill>
              <a:cs typeface="Times New Roman" pitchFamily="18" charset="0"/>
              <a:sym typeface="Symbol" pitchFamily="18" charset="2"/>
            </a:endParaRPr>
          </a:p>
          <a:p>
            <a:pPr algn="l" eaLnBrk="1" hangingPunct="1"/>
            <a:r>
              <a:rPr lang="en-US" altLang="en-US" i="1"/>
              <a:t>X</a:t>
            </a:r>
            <a:r>
              <a:rPr lang="en-US" altLang="en-US" sz="4000" i="1" baseline="-25000"/>
              <a:t>k</a:t>
            </a:r>
            <a:r>
              <a:rPr lang="en-US" altLang="en-US">
                <a:sym typeface="Symbol" pitchFamily="18" charset="2"/>
              </a:rPr>
              <a:t> = ReX[</a:t>
            </a:r>
            <a:r>
              <a:rPr lang="en-US" altLang="en-US" sz="1400" i="1">
                <a:sym typeface="Symbol" pitchFamily="18" charset="2"/>
              </a:rPr>
              <a:t> </a:t>
            </a:r>
            <a:r>
              <a:rPr lang="en-US" altLang="en-US" i="1">
                <a:sym typeface="Symbol" pitchFamily="18" charset="2"/>
              </a:rPr>
              <a:t>k</a:t>
            </a:r>
            <a:r>
              <a:rPr lang="en-US" altLang="en-US" sz="1400">
                <a:sym typeface="Symbol" pitchFamily="18" charset="2"/>
              </a:rPr>
              <a:t> </a:t>
            </a:r>
            <a:r>
              <a:rPr lang="en-US" altLang="en-US">
                <a:sym typeface="Symbol" pitchFamily="18" charset="2"/>
              </a:rPr>
              <a:t>] + </a:t>
            </a:r>
            <a:r>
              <a:rPr lang="en-US" altLang="en-US" i="1">
                <a:sym typeface="Symbol" pitchFamily="18" charset="2"/>
              </a:rPr>
              <a:t>i</a:t>
            </a:r>
            <a:r>
              <a:rPr lang="en-US" altLang="en-US">
                <a:sym typeface="Symbol" pitchFamily="18" charset="2"/>
              </a:rPr>
              <a:t> ImX[</a:t>
            </a:r>
            <a:r>
              <a:rPr lang="en-US" altLang="en-US" sz="1400" i="1">
                <a:sym typeface="Symbol" pitchFamily="18" charset="2"/>
              </a:rPr>
              <a:t> </a:t>
            </a:r>
            <a:r>
              <a:rPr lang="en-US" altLang="en-US" i="1">
                <a:sym typeface="Symbol" pitchFamily="18" charset="2"/>
              </a:rPr>
              <a:t>k</a:t>
            </a:r>
            <a:r>
              <a:rPr lang="en-US" altLang="en-US" sz="1400">
                <a:sym typeface="Symbol" pitchFamily="18" charset="2"/>
              </a:rPr>
              <a:t> </a:t>
            </a:r>
            <a:r>
              <a:rPr lang="en-US" altLang="en-US">
                <a:sym typeface="Symbol" pitchFamily="18" charset="2"/>
              </a:rPr>
              <a:t>] </a:t>
            </a:r>
          </a:p>
          <a:p>
            <a:pPr algn="l" eaLnBrk="1" hangingPunct="1"/>
            <a:endParaRPr lang="en-US" altLang="en-US" sz="4000">
              <a:sym typeface="Symbol" pitchFamily="18" charset="2"/>
            </a:endParaRPr>
          </a:p>
          <a:p>
            <a:pPr algn="l" eaLnBrk="1" hangingPunct="1"/>
            <a:r>
              <a:rPr lang="en-US" altLang="en-US" i="1"/>
              <a:t>X</a:t>
            </a:r>
            <a:r>
              <a:rPr lang="en-US" altLang="en-US" sz="4000" i="1" baseline="-25000"/>
              <a:t>k</a:t>
            </a:r>
            <a:r>
              <a:rPr lang="en-US" altLang="en-US">
                <a:sym typeface="Symbol" pitchFamily="18" charset="2"/>
              </a:rPr>
              <a:t> =       </a:t>
            </a:r>
            <a:r>
              <a:rPr lang="en-US" altLang="en-US" i="1">
                <a:sym typeface="Symbol" pitchFamily="18" charset="2"/>
              </a:rPr>
              <a:t>x</a:t>
            </a:r>
            <a:r>
              <a:rPr lang="en-US" altLang="en-US" sz="4000" i="1" baseline="-25000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CA" altLang="en-US">
                <a:cs typeface="Times New Roman" pitchFamily="18" charset="0"/>
                <a:sym typeface="Symbol" pitchFamily="18" charset="2"/>
              </a:rPr>
              <a:t>e </a:t>
            </a:r>
            <a:r>
              <a:rPr lang="en-CA" altLang="en-US" baseline="30000">
                <a:cs typeface="Times New Roman" pitchFamily="18" charset="0"/>
                <a:sym typeface="Symbol" pitchFamily="18" charset="2"/>
              </a:rPr>
              <a:t>–</a:t>
            </a:r>
            <a:r>
              <a:rPr lang="en-CA" altLang="en-US" sz="3600" i="1" baseline="30000">
                <a:cs typeface="Times New Roman" pitchFamily="18" charset="0"/>
                <a:sym typeface="Symbol" pitchFamily="18" charset="2"/>
              </a:rPr>
              <a:t>i2</a:t>
            </a:r>
            <a:r>
              <a:rPr lang="el-GR" altLang="en-US" sz="3600" i="1" baseline="30000">
                <a:cs typeface="Times New Roman" pitchFamily="18" charset="0"/>
                <a:sym typeface="Symbol" pitchFamily="18" charset="2"/>
              </a:rPr>
              <a:t>π</a:t>
            </a:r>
            <a:r>
              <a:rPr lang="en-CA" altLang="en-US" sz="3600" i="1" baseline="30000">
                <a:cs typeface="Times New Roman" pitchFamily="18" charset="0"/>
                <a:sym typeface="Symbol" pitchFamily="18" charset="2"/>
              </a:rPr>
              <a:t>kn/N</a:t>
            </a:r>
            <a:r>
              <a:rPr lang="en-CA" altLang="en-US" baseline="30000">
                <a:cs typeface="Times New Roman" pitchFamily="18" charset="0"/>
                <a:sym typeface="Symbol" pitchFamily="18" charset="2"/>
              </a:rPr>
              <a:t>   </a:t>
            </a:r>
            <a:r>
              <a:rPr lang="en-CA" altLang="en-US">
                <a:cs typeface="Times New Roman" pitchFamily="18" charset="0"/>
                <a:sym typeface="Symbol" pitchFamily="18" charset="2"/>
              </a:rPr>
              <a:t>=        </a:t>
            </a:r>
            <a:r>
              <a:rPr lang="en-US" altLang="en-US" i="1">
                <a:sym typeface="Symbol" pitchFamily="18" charset="2"/>
              </a:rPr>
              <a:t>x</a:t>
            </a:r>
            <a:r>
              <a:rPr lang="en-US" altLang="en-US" sz="4000" i="1" baseline="-25000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l-GR" altLang="en-US">
                <a:cs typeface="Times New Roman" pitchFamily="18" charset="0"/>
                <a:sym typeface="Symbol" pitchFamily="18" charset="2"/>
              </a:rPr>
              <a:t>ω</a:t>
            </a:r>
            <a:r>
              <a:rPr lang="en-CA" altLang="en-US" sz="3600" i="1" baseline="30000">
                <a:cs typeface="Times New Roman" pitchFamily="18" charset="0"/>
                <a:sym typeface="Symbol" pitchFamily="18" charset="2"/>
              </a:rPr>
              <a:t>kn</a:t>
            </a:r>
            <a:endParaRPr lang="el-GR" altLang="en-US" baseline="30000"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60419" name="Rectangle 13"/>
          <p:cNvSpPr>
            <a:spLocks noChangeArrowheads="1"/>
          </p:cNvSpPr>
          <p:nvPr/>
        </p:nvSpPr>
        <p:spPr bwMode="auto">
          <a:xfrm>
            <a:off x="685800" y="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endParaRPr lang="en-US" altLang="en-US" sz="4400">
              <a:solidFill>
                <a:schemeClr val="tx2"/>
              </a:solidFill>
            </a:endParaRPr>
          </a:p>
        </p:txBody>
      </p:sp>
      <p:sp>
        <p:nvSpPr>
          <p:cNvPr id="60420" name="Text Box 4"/>
          <p:cNvSpPr txBox="1">
            <a:spLocks noChangeArrowheads="1"/>
          </p:cNvSpPr>
          <p:nvPr/>
        </p:nvSpPr>
        <p:spPr bwMode="auto">
          <a:xfrm>
            <a:off x="2133600" y="3124200"/>
            <a:ext cx="1143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400">
                <a:cs typeface="Times New Roman" pitchFamily="18" charset="0"/>
              </a:rPr>
              <a:t>Ʃ</a:t>
            </a:r>
          </a:p>
        </p:txBody>
      </p:sp>
      <p:sp>
        <p:nvSpPr>
          <p:cNvPr id="60421" name="Text Box 5"/>
          <p:cNvSpPr txBox="1">
            <a:spLocks noChangeArrowheads="1"/>
          </p:cNvSpPr>
          <p:nvPr/>
        </p:nvSpPr>
        <p:spPr bwMode="auto">
          <a:xfrm>
            <a:off x="1981200" y="1828800"/>
            <a:ext cx="1143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400">
                <a:cs typeface="Times New Roman" pitchFamily="18" charset="0"/>
              </a:rPr>
              <a:t>Ʃ</a:t>
            </a:r>
          </a:p>
        </p:txBody>
      </p:sp>
      <p:sp>
        <p:nvSpPr>
          <p:cNvPr id="60422" name="Text Box 6"/>
          <p:cNvSpPr txBox="1">
            <a:spLocks noChangeArrowheads="1"/>
          </p:cNvSpPr>
          <p:nvPr/>
        </p:nvSpPr>
        <p:spPr bwMode="auto">
          <a:xfrm>
            <a:off x="1828800" y="2376488"/>
            <a:ext cx="13716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600" i="1"/>
              <a:t>n</a:t>
            </a:r>
            <a:r>
              <a:rPr lang="en-CA" altLang="en-US" sz="2600"/>
              <a:t>=0</a:t>
            </a:r>
          </a:p>
        </p:txBody>
      </p:sp>
      <p:sp>
        <p:nvSpPr>
          <p:cNvPr id="60423" name="Text Box 7"/>
          <p:cNvSpPr txBox="1">
            <a:spLocks noChangeArrowheads="1"/>
          </p:cNvSpPr>
          <p:nvPr/>
        </p:nvSpPr>
        <p:spPr bwMode="auto">
          <a:xfrm>
            <a:off x="2133600" y="3702050"/>
            <a:ext cx="9906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600" i="1"/>
              <a:t>n</a:t>
            </a:r>
            <a:r>
              <a:rPr lang="en-CA" altLang="en-US" sz="2600"/>
              <a:t>=0</a:t>
            </a:r>
          </a:p>
        </p:txBody>
      </p:sp>
      <p:sp>
        <p:nvSpPr>
          <p:cNvPr id="60424" name="Text Box 8"/>
          <p:cNvSpPr txBox="1">
            <a:spLocks noChangeArrowheads="1"/>
          </p:cNvSpPr>
          <p:nvPr/>
        </p:nvSpPr>
        <p:spPr bwMode="auto">
          <a:xfrm>
            <a:off x="2209800" y="1600200"/>
            <a:ext cx="13716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600"/>
              <a:t>N-1</a:t>
            </a:r>
          </a:p>
        </p:txBody>
      </p:sp>
      <p:sp>
        <p:nvSpPr>
          <p:cNvPr id="60425" name="Rectangle 9"/>
          <p:cNvSpPr>
            <a:spLocks noChangeArrowheads="1"/>
          </p:cNvSpPr>
          <p:nvPr/>
        </p:nvSpPr>
        <p:spPr bwMode="auto">
          <a:xfrm>
            <a:off x="2362200" y="2895600"/>
            <a:ext cx="7381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/>
              <a:t>N-1</a:t>
            </a:r>
          </a:p>
        </p:txBody>
      </p:sp>
      <p:sp>
        <p:nvSpPr>
          <p:cNvPr id="60426" name="Line 10"/>
          <p:cNvSpPr>
            <a:spLocks noChangeShapeType="1"/>
          </p:cNvSpPr>
          <p:nvPr/>
        </p:nvSpPr>
        <p:spPr bwMode="auto">
          <a:xfrm>
            <a:off x="7620000" y="2286000"/>
            <a:ext cx="6858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0427" name="Line 11"/>
          <p:cNvSpPr>
            <a:spLocks noChangeShapeType="1"/>
          </p:cNvSpPr>
          <p:nvPr/>
        </p:nvSpPr>
        <p:spPr bwMode="auto">
          <a:xfrm>
            <a:off x="7010400" y="2743200"/>
            <a:ext cx="9144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0428" name="Text Box 12"/>
          <p:cNvSpPr txBox="1">
            <a:spLocks noChangeArrowheads="1"/>
          </p:cNvSpPr>
          <p:nvPr/>
        </p:nvSpPr>
        <p:spPr bwMode="auto">
          <a:xfrm>
            <a:off x="7467600" y="1676400"/>
            <a:ext cx="838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b="1">
                <a:solidFill>
                  <a:schemeClr val="hlink"/>
                </a:solidFill>
              </a:rPr>
              <a:t> N-1</a:t>
            </a:r>
          </a:p>
        </p:txBody>
      </p:sp>
      <p:sp>
        <p:nvSpPr>
          <p:cNvPr id="60429" name="Text Box 13"/>
          <p:cNvSpPr txBox="1">
            <a:spLocks noChangeArrowheads="1"/>
          </p:cNvSpPr>
          <p:nvPr/>
        </p:nvSpPr>
        <p:spPr bwMode="auto">
          <a:xfrm>
            <a:off x="6934200" y="2871788"/>
            <a:ext cx="18288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b="1">
                <a:solidFill>
                  <a:schemeClr val="hlink"/>
                </a:solidFill>
              </a:rPr>
              <a:t> Complex</a:t>
            </a:r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914400" y="5410200"/>
            <a:ext cx="1143000" cy="1295400"/>
            <a:chOff x="-816" y="2880"/>
            <a:chExt cx="720" cy="816"/>
          </a:xfrm>
        </p:grpSpPr>
        <p:sp>
          <p:nvSpPr>
            <p:cNvPr id="60442" name="Text Box 16"/>
            <p:cNvSpPr txBox="1">
              <a:spLocks noChangeArrowheads="1"/>
            </p:cNvSpPr>
            <p:nvPr/>
          </p:nvSpPr>
          <p:spPr bwMode="auto">
            <a:xfrm>
              <a:off x="-816" y="3024"/>
              <a:ext cx="720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400">
                  <a:cs typeface="Times New Roman" pitchFamily="18" charset="0"/>
                </a:rPr>
                <a:t>Ʃ</a:t>
              </a:r>
            </a:p>
          </p:txBody>
        </p:sp>
        <p:sp>
          <p:nvSpPr>
            <p:cNvPr id="60443" name="Text Box 17"/>
            <p:cNvSpPr txBox="1">
              <a:spLocks noChangeArrowheads="1"/>
            </p:cNvSpPr>
            <p:nvPr/>
          </p:nvSpPr>
          <p:spPr bwMode="auto">
            <a:xfrm>
              <a:off x="-816" y="3388"/>
              <a:ext cx="6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600" i="1"/>
                <a:t>n</a:t>
              </a:r>
              <a:r>
                <a:rPr lang="en-CA" altLang="en-US" sz="2600"/>
                <a:t>=0</a:t>
              </a:r>
            </a:p>
          </p:txBody>
        </p:sp>
        <p:sp>
          <p:nvSpPr>
            <p:cNvPr id="60444" name="Rectangle 18"/>
            <p:cNvSpPr>
              <a:spLocks noChangeArrowheads="1"/>
            </p:cNvSpPr>
            <p:nvPr/>
          </p:nvSpPr>
          <p:spPr bwMode="auto">
            <a:xfrm>
              <a:off x="-672" y="2880"/>
              <a:ext cx="46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/>
                <a:t>N-1</a:t>
              </a:r>
            </a:p>
          </p:txBody>
        </p:sp>
      </p:grpSp>
      <p:sp>
        <p:nvSpPr>
          <p:cNvPr id="60431" name="Text Box 21"/>
          <p:cNvSpPr txBox="1">
            <a:spLocks noChangeArrowheads="1"/>
          </p:cNvSpPr>
          <p:nvPr/>
        </p:nvSpPr>
        <p:spPr bwMode="auto">
          <a:xfrm>
            <a:off x="3778250" y="4800600"/>
            <a:ext cx="518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400">
                <a:solidFill>
                  <a:schemeClr val="tx2"/>
                </a:solidFill>
                <a:cs typeface="Times New Roman" pitchFamily="18" charset="0"/>
                <a:sym typeface="Symbol" pitchFamily="18" charset="2"/>
              </a:rPr>
              <a:t>	 </a:t>
            </a:r>
            <a:r>
              <a:rPr lang="en-CA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r</a:t>
            </a:r>
            <a:r>
              <a:rPr lang="en-US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·</a:t>
            </a:r>
            <a:r>
              <a:rPr lang="en-CA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e </a:t>
            </a:r>
            <a:r>
              <a:rPr lang="en-CA" altLang="en-US" sz="3000" i="1" baseline="200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i</a:t>
            </a:r>
            <a:r>
              <a:rPr lang="el-GR" altLang="en-US" sz="3000" baseline="200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θ</a:t>
            </a:r>
            <a:r>
              <a:rPr lang="en-CA" altLang="en-US" sz="2400" baseline="300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 </a:t>
            </a:r>
            <a:r>
              <a:rPr lang="en-CA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= r</a:t>
            </a:r>
            <a:r>
              <a:rPr lang="en-US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·</a:t>
            </a:r>
            <a:r>
              <a:rPr lang="en-CA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cos</a:t>
            </a:r>
            <a:r>
              <a:rPr lang="el-GR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θ</a:t>
            </a:r>
            <a:r>
              <a:rPr lang="en-CA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 + </a:t>
            </a:r>
            <a:r>
              <a:rPr lang="en-CA" altLang="en-US" sz="2400" i="1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i</a:t>
            </a:r>
            <a:r>
              <a:rPr lang="en-CA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 r</a:t>
            </a:r>
            <a:r>
              <a:rPr lang="en-US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·</a:t>
            </a:r>
            <a:r>
              <a:rPr lang="en-CA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sin</a:t>
            </a:r>
            <a:r>
              <a:rPr lang="el-GR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θ</a:t>
            </a:r>
            <a:r>
              <a:rPr lang="en-CA" altLang="en-US" sz="24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 =  r  </a:t>
            </a:r>
            <a:r>
              <a:rPr lang="el-GR" altLang="en-US" sz="2400">
                <a:solidFill>
                  <a:srgbClr val="FF6600"/>
                </a:solidFill>
                <a:sym typeface="Symbol" pitchFamily="18" charset="2"/>
              </a:rPr>
              <a:t>θ</a:t>
            </a:r>
          </a:p>
        </p:txBody>
      </p:sp>
      <p:sp>
        <p:nvSpPr>
          <p:cNvPr id="60432" name="Freeform 22"/>
          <p:cNvSpPr>
            <a:spLocks/>
          </p:cNvSpPr>
          <p:nvPr/>
        </p:nvSpPr>
        <p:spPr bwMode="auto">
          <a:xfrm>
            <a:off x="8270875" y="4784725"/>
            <a:ext cx="200025" cy="396875"/>
          </a:xfrm>
          <a:custGeom>
            <a:avLst/>
            <a:gdLst>
              <a:gd name="T0" fmla="*/ 0 w 126"/>
              <a:gd name="T1" fmla="*/ 630039063 h 250"/>
              <a:gd name="T2" fmla="*/ 317539688 w 126"/>
              <a:gd name="T3" fmla="*/ 0 h 25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26" h="250">
                <a:moveTo>
                  <a:pt x="0" y="250"/>
                </a:moveTo>
                <a:lnTo>
                  <a:pt x="126" y="0"/>
                </a:lnTo>
              </a:path>
            </a:pathLst>
          </a:custGeom>
          <a:solidFill>
            <a:srgbClr val="FF6600"/>
          </a:solidFill>
          <a:ln w="25400" cap="flat" cmpd="sng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0433" name="Freeform 23"/>
          <p:cNvSpPr>
            <a:spLocks/>
          </p:cNvSpPr>
          <p:nvPr/>
        </p:nvSpPr>
        <p:spPr bwMode="auto">
          <a:xfrm>
            <a:off x="8270875" y="5168900"/>
            <a:ext cx="441325" cy="12700"/>
          </a:xfrm>
          <a:custGeom>
            <a:avLst/>
            <a:gdLst>
              <a:gd name="T0" fmla="*/ 0 w 278"/>
              <a:gd name="T1" fmla="*/ 20161250 h 8"/>
              <a:gd name="T2" fmla="*/ 700603438 w 278"/>
              <a:gd name="T3" fmla="*/ 0 h 8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78" h="8">
                <a:moveTo>
                  <a:pt x="0" y="8"/>
                </a:moveTo>
                <a:lnTo>
                  <a:pt x="278" y="0"/>
                </a:lnTo>
              </a:path>
            </a:pathLst>
          </a:custGeom>
          <a:solidFill>
            <a:srgbClr val="FF6600"/>
          </a:solidFill>
          <a:ln w="25400" cap="flat" cmpd="sng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3657600" y="5410200"/>
            <a:ext cx="1143000" cy="1295400"/>
            <a:chOff x="-816" y="2880"/>
            <a:chExt cx="720" cy="816"/>
          </a:xfrm>
        </p:grpSpPr>
        <p:sp>
          <p:nvSpPr>
            <p:cNvPr id="60439" name="Text Box 25"/>
            <p:cNvSpPr txBox="1">
              <a:spLocks noChangeArrowheads="1"/>
            </p:cNvSpPr>
            <p:nvPr/>
          </p:nvSpPr>
          <p:spPr bwMode="auto">
            <a:xfrm>
              <a:off x="-816" y="3024"/>
              <a:ext cx="720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400">
                  <a:cs typeface="Times New Roman" pitchFamily="18" charset="0"/>
                </a:rPr>
                <a:t>Ʃ</a:t>
              </a:r>
            </a:p>
          </p:txBody>
        </p:sp>
        <p:sp>
          <p:nvSpPr>
            <p:cNvPr id="60440" name="Text Box 26"/>
            <p:cNvSpPr txBox="1">
              <a:spLocks noChangeArrowheads="1"/>
            </p:cNvSpPr>
            <p:nvPr/>
          </p:nvSpPr>
          <p:spPr bwMode="auto">
            <a:xfrm>
              <a:off x="-816" y="3388"/>
              <a:ext cx="6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600" i="1"/>
                <a:t>n</a:t>
              </a:r>
              <a:r>
                <a:rPr lang="en-CA" altLang="en-US" sz="2600"/>
                <a:t>=0</a:t>
              </a:r>
            </a:p>
          </p:txBody>
        </p:sp>
        <p:sp>
          <p:nvSpPr>
            <p:cNvPr id="60441" name="Rectangle 27"/>
            <p:cNvSpPr>
              <a:spLocks noChangeArrowheads="1"/>
            </p:cNvSpPr>
            <p:nvPr/>
          </p:nvSpPr>
          <p:spPr bwMode="auto">
            <a:xfrm>
              <a:off x="-672" y="2880"/>
              <a:ext cx="46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/>
                <a:t>N-1</a:t>
              </a:r>
            </a:p>
          </p:txBody>
        </p:sp>
      </p:grpSp>
      <p:sp>
        <p:nvSpPr>
          <p:cNvPr id="60435" name="Rectangle 28"/>
          <p:cNvSpPr>
            <a:spLocks noChangeArrowheads="1"/>
          </p:cNvSpPr>
          <p:nvPr/>
        </p:nvSpPr>
        <p:spPr bwMode="auto">
          <a:xfrm>
            <a:off x="6858000" y="5867400"/>
            <a:ext cx="18256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l-GR" altLang="en-US">
                <a:solidFill>
                  <a:srgbClr val="FF6600"/>
                </a:solidFill>
                <a:sym typeface="Symbol" pitchFamily="18" charset="2"/>
              </a:rPr>
              <a:t>ω</a:t>
            </a:r>
            <a:r>
              <a:rPr lang="en-CA" altLang="en-US">
                <a:solidFill>
                  <a:srgbClr val="FF6600"/>
                </a:solidFill>
                <a:sym typeface="Symbol" pitchFamily="18" charset="2"/>
              </a:rPr>
              <a:t> =</a:t>
            </a:r>
            <a:r>
              <a:rPr lang="en-CA" altLang="en-US" sz="3600" i="1" baseline="300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 </a:t>
            </a:r>
            <a:r>
              <a:rPr lang="en-CA" altLang="en-US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e </a:t>
            </a:r>
            <a:r>
              <a:rPr lang="en-CA" altLang="en-US" baseline="300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–</a:t>
            </a:r>
            <a:r>
              <a:rPr lang="en-CA" altLang="en-US" sz="3600" i="1" baseline="300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i2</a:t>
            </a:r>
            <a:r>
              <a:rPr lang="el-GR" altLang="en-US" sz="3600" i="1" baseline="300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π</a:t>
            </a:r>
            <a:r>
              <a:rPr lang="en-CA" altLang="en-US" sz="3600" i="1" baseline="30000">
                <a:solidFill>
                  <a:srgbClr val="FF6600"/>
                </a:solidFill>
                <a:cs typeface="Times New Roman" pitchFamily="18" charset="0"/>
                <a:sym typeface="Symbol" pitchFamily="18" charset="2"/>
              </a:rPr>
              <a:t>/N</a:t>
            </a:r>
          </a:p>
        </p:txBody>
      </p:sp>
      <p:sp>
        <p:nvSpPr>
          <p:cNvPr id="60436" name="Text Box 29"/>
          <p:cNvSpPr txBox="1">
            <a:spLocks noChangeArrowheads="1"/>
          </p:cNvSpPr>
          <p:nvPr/>
        </p:nvSpPr>
        <p:spPr bwMode="auto">
          <a:xfrm>
            <a:off x="7086600" y="3505200"/>
            <a:ext cx="13716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b="1">
                <a:solidFill>
                  <a:schemeClr val="hlink"/>
                </a:solidFill>
              </a:rPr>
              <a:t>N = 2</a:t>
            </a:r>
            <a:r>
              <a:rPr lang="en-CA" altLang="en-US" sz="3600" b="1" baseline="30000">
                <a:solidFill>
                  <a:schemeClr val="hlink"/>
                </a:solidFill>
              </a:rPr>
              <a:t>r</a:t>
            </a:r>
          </a:p>
        </p:txBody>
      </p:sp>
      <p:sp>
        <p:nvSpPr>
          <p:cNvPr id="60437" name="Rectangle 4"/>
          <p:cNvSpPr>
            <a:spLocks noChangeArrowheads="1"/>
          </p:cNvSpPr>
          <p:nvPr/>
        </p:nvSpPr>
        <p:spPr bwMode="auto">
          <a:xfrm>
            <a:off x="696913" y="-22225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0438" name="Text Box 215"/>
          <p:cNvSpPr txBox="1">
            <a:spLocks noChangeArrowheads="1"/>
          </p:cNvSpPr>
          <p:nvPr/>
        </p:nvSpPr>
        <p:spPr bwMode="auto">
          <a:xfrm>
            <a:off x="7510463" y="17463"/>
            <a:ext cx="1250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Sin &amp; Cos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basis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3"/>
          <p:cNvSpPr txBox="1">
            <a:spLocks noChangeArrowheads="1"/>
          </p:cNvSpPr>
          <p:nvPr/>
        </p:nvSpPr>
        <p:spPr bwMode="auto">
          <a:xfrm>
            <a:off x="381000" y="1049338"/>
            <a:ext cx="83820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533400" indent="-5334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tx2"/>
                </a:solidFill>
              </a:rPr>
              <a:t>1.  Convert your N real sampled values to complex numbers by adding 0</a:t>
            </a:r>
            <a:r>
              <a:rPr lang="en-CA" altLang="en-US" i="1">
                <a:solidFill>
                  <a:schemeClr val="tx2"/>
                </a:solidFill>
              </a:rPr>
              <a:t>i</a:t>
            </a:r>
            <a:r>
              <a:rPr lang="en-CA" altLang="en-US">
                <a:solidFill>
                  <a:schemeClr val="tx2"/>
                </a:solidFill>
              </a:rPr>
              <a:t> to them               </a:t>
            </a:r>
          </a:p>
        </p:txBody>
      </p:sp>
      <p:sp>
        <p:nvSpPr>
          <p:cNvPr id="61443" name="Rectangle 4"/>
          <p:cNvSpPr>
            <a:spLocks noChangeArrowheads="1"/>
          </p:cNvSpPr>
          <p:nvPr/>
        </p:nvSpPr>
        <p:spPr bwMode="auto">
          <a:xfrm>
            <a:off x="381000" y="2667000"/>
            <a:ext cx="8413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tx2"/>
                </a:solidFill>
              </a:rPr>
              <a:t>2.   Feed this as the input to the FFT				</a:t>
            </a:r>
          </a:p>
        </p:txBody>
      </p:sp>
      <p:sp>
        <p:nvSpPr>
          <p:cNvPr id="61444" name="Rectangle 5"/>
          <p:cNvSpPr>
            <a:spLocks noChangeArrowheads="1"/>
          </p:cNvSpPr>
          <p:nvPr/>
        </p:nvSpPr>
        <p:spPr bwMode="auto">
          <a:xfrm>
            <a:off x="381000" y="3186113"/>
            <a:ext cx="77724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533400" indent="-5334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AutoNum type="arabicPeriod" startAt="3"/>
            </a:pPr>
            <a:r>
              <a:rPr lang="en-CA" altLang="en-US">
                <a:solidFill>
                  <a:schemeClr val="tx2"/>
                </a:solidFill>
              </a:rPr>
              <a:t>Remove FFT output’s redundant information  (i.e. all frequencies above N/2)</a:t>
            </a:r>
          </a:p>
        </p:txBody>
      </p:sp>
      <p:sp>
        <p:nvSpPr>
          <p:cNvPr id="61445" name="Rectangle 6"/>
          <p:cNvSpPr>
            <a:spLocks noChangeArrowheads="1"/>
          </p:cNvSpPr>
          <p:nvPr/>
        </p:nvSpPr>
        <p:spPr bwMode="auto">
          <a:xfrm>
            <a:off x="1447800" y="2071688"/>
            <a:ext cx="55832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i="1"/>
              <a:t>x</a:t>
            </a:r>
            <a:r>
              <a:rPr lang="en-CA" altLang="en-US" sz="4000" i="1" baseline="-25000"/>
              <a:t>n</a:t>
            </a:r>
            <a:r>
              <a:rPr lang="en-CA" altLang="en-US"/>
              <a:t>  = </a:t>
            </a:r>
            <a:r>
              <a:rPr lang="en-CA" altLang="en-US" i="1"/>
              <a:t> x</a:t>
            </a:r>
            <a:r>
              <a:rPr lang="en-CA" altLang="en-US" sz="4000" i="1" baseline="-25000"/>
              <a:t>n</a:t>
            </a:r>
            <a:r>
              <a:rPr lang="en-CA" altLang="en-US"/>
              <a:t> + 0</a:t>
            </a:r>
            <a:r>
              <a:rPr lang="en-CA" altLang="en-US" i="1"/>
              <a:t>i</a:t>
            </a:r>
            <a:r>
              <a:rPr lang="en-CA" altLang="en-US">
                <a:solidFill>
                  <a:schemeClr val="tx2"/>
                </a:solidFill>
              </a:rPr>
              <a:t>                     </a:t>
            </a:r>
            <a:r>
              <a:rPr lang="en-CA" altLang="en-US">
                <a:solidFill>
                  <a:srgbClr val="FF6600"/>
                </a:solidFill>
              </a:rPr>
              <a:t>0 </a:t>
            </a:r>
            <a:r>
              <a:rPr lang="en-CA" altLang="en-US" u="sng">
                <a:solidFill>
                  <a:srgbClr val="FF6600"/>
                </a:solidFill>
              </a:rPr>
              <a:t>&lt;</a:t>
            </a:r>
            <a:r>
              <a:rPr lang="en-CA" altLang="en-US">
                <a:solidFill>
                  <a:srgbClr val="FF6600"/>
                </a:solidFill>
              </a:rPr>
              <a:t> n </a:t>
            </a:r>
            <a:r>
              <a:rPr lang="en-CA" altLang="en-US" u="sng">
                <a:solidFill>
                  <a:srgbClr val="FF6600"/>
                </a:solidFill>
              </a:rPr>
              <a:t>&lt;</a:t>
            </a:r>
            <a:r>
              <a:rPr lang="en-CA" altLang="en-US">
                <a:solidFill>
                  <a:srgbClr val="FF6600"/>
                </a:solidFill>
              </a:rPr>
              <a:t> N-1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914400" y="4648200"/>
            <a:ext cx="2819400" cy="838200"/>
            <a:chOff x="576" y="2928"/>
            <a:chExt cx="1776" cy="528"/>
          </a:xfrm>
        </p:grpSpPr>
        <p:sp>
          <p:nvSpPr>
            <p:cNvPr id="61484" name="Line 8"/>
            <p:cNvSpPr>
              <a:spLocks noChangeShapeType="1"/>
            </p:cNvSpPr>
            <p:nvPr/>
          </p:nvSpPr>
          <p:spPr bwMode="auto">
            <a:xfrm>
              <a:off x="720" y="3168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1485" name="Line 9"/>
            <p:cNvSpPr>
              <a:spLocks noChangeShapeType="1"/>
            </p:cNvSpPr>
            <p:nvPr/>
          </p:nvSpPr>
          <p:spPr bwMode="auto">
            <a:xfrm>
              <a:off x="912" y="3264"/>
              <a:ext cx="0" cy="19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1486" name="Line 10"/>
            <p:cNvSpPr>
              <a:spLocks noChangeShapeType="1"/>
            </p:cNvSpPr>
            <p:nvPr/>
          </p:nvSpPr>
          <p:spPr bwMode="auto">
            <a:xfrm>
              <a:off x="1104" y="297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1487" name="Line 11"/>
            <p:cNvSpPr>
              <a:spLocks noChangeShapeType="1"/>
            </p:cNvSpPr>
            <p:nvPr/>
          </p:nvSpPr>
          <p:spPr bwMode="auto">
            <a:xfrm>
              <a:off x="1296" y="3072"/>
              <a:ext cx="0" cy="38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1488" name="Line 12"/>
            <p:cNvSpPr>
              <a:spLocks noChangeShapeType="1"/>
            </p:cNvSpPr>
            <p:nvPr/>
          </p:nvSpPr>
          <p:spPr bwMode="auto">
            <a:xfrm>
              <a:off x="1488" y="3120"/>
              <a:ext cx="0" cy="33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1489" name="Line 13"/>
            <p:cNvSpPr>
              <a:spLocks noChangeShapeType="1"/>
            </p:cNvSpPr>
            <p:nvPr/>
          </p:nvSpPr>
          <p:spPr bwMode="auto">
            <a:xfrm>
              <a:off x="2256" y="3168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1490" name="Line 14"/>
            <p:cNvSpPr>
              <a:spLocks noChangeShapeType="1"/>
            </p:cNvSpPr>
            <p:nvPr/>
          </p:nvSpPr>
          <p:spPr bwMode="auto">
            <a:xfrm>
              <a:off x="2064" y="3264"/>
              <a:ext cx="0" cy="19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1491" name="Line 15"/>
            <p:cNvSpPr>
              <a:spLocks noChangeShapeType="1"/>
            </p:cNvSpPr>
            <p:nvPr/>
          </p:nvSpPr>
          <p:spPr bwMode="auto">
            <a:xfrm>
              <a:off x="1872" y="297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1492" name="Line 16"/>
            <p:cNvSpPr>
              <a:spLocks noChangeShapeType="1"/>
            </p:cNvSpPr>
            <p:nvPr/>
          </p:nvSpPr>
          <p:spPr bwMode="auto">
            <a:xfrm>
              <a:off x="1680" y="3072"/>
              <a:ext cx="0" cy="38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1493" name="Line 17"/>
            <p:cNvSpPr>
              <a:spLocks noChangeShapeType="1"/>
            </p:cNvSpPr>
            <p:nvPr/>
          </p:nvSpPr>
          <p:spPr bwMode="auto">
            <a:xfrm flipH="1">
              <a:off x="576" y="3456"/>
              <a:ext cx="1776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3" name="Group 18"/>
            <p:cNvGrpSpPr>
              <a:grpSpLocks/>
            </p:cNvGrpSpPr>
            <p:nvPr/>
          </p:nvGrpSpPr>
          <p:grpSpPr bwMode="auto">
            <a:xfrm>
              <a:off x="698" y="2928"/>
              <a:ext cx="1584" cy="336"/>
              <a:chOff x="720" y="2928"/>
              <a:chExt cx="1584" cy="336"/>
            </a:xfrm>
          </p:grpSpPr>
          <p:sp>
            <p:nvSpPr>
              <p:cNvPr id="61495" name="Oval 19"/>
              <p:cNvSpPr>
                <a:spLocks noChangeArrowheads="1"/>
              </p:cNvSpPr>
              <p:nvPr/>
            </p:nvSpPr>
            <p:spPr bwMode="auto">
              <a:xfrm>
                <a:off x="720" y="3120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496" name="Oval 20"/>
              <p:cNvSpPr>
                <a:spLocks noChangeArrowheads="1"/>
              </p:cNvSpPr>
              <p:nvPr/>
            </p:nvSpPr>
            <p:spPr bwMode="auto">
              <a:xfrm>
                <a:off x="912" y="3216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497" name="Oval 21"/>
              <p:cNvSpPr>
                <a:spLocks noChangeArrowheads="1"/>
              </p:cNvSpPr>
              <p:nvPr/>
            </p:nvSpPr>
            <p:spPr bwMode="auto">
              <a:xfrm>
                <a:off x="1104" y="292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498" name="Oval 22"/>
              <p:cNvSpPr>
                <a:spLocks noChangeArrowheads="1"/>
              </p:cNvSpPr>
              <p:nvPr/>
            </p:nvSpPr>
            <p:spPr bwMode="auto">
              <a:xfrm>
                <a:off x="1296" y="3024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499" name="Oval 23"/>
              <p:cNvSpPr>
                <a:spLocks noChangeArrowheads="1"/>
              </p:cNvSpPr>
              <p:nvPr/>
            </p:nvSpPr>
            <p:spPr bwMode="auto">
              <a:xfrm>
                <a:off x="1488" y="3072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500" name="Oval 24"/>
              <p:cNvSpPr>
                <a:spLocks noChangeArrowheads="1"/>
              </p:cNvSpPr>
              <p:nvPr/>
            </p:nvSpPr>
            <p:spPr bwMode="auto">
              <a:xfrm>
                <a:off x="1680" y="3024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501" name="Oval 25"/>
              <p:cNvSpPr>
                <a:spLocks noChangeArrowheads="1"/>
              </p:cNvSpPr>
              <p:nvPr/>
            </p:nvSpPr>
            <p:spPr bwMode="auto">
              <a:xfrm>
                <a:off x="1872" y="292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502" name="Oval 26"/>
              <p:cNvSpPr>
                <a:spLocks noChangeArrowheads="1"/>
              </p:cNvSpPr>
              <p:nvPr/>
            </p:nvSpPr>
            <p:spPr bwMode="auto">
              <a:xfrm>
                <a:off x="2064" y="3216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503" name="Oval 27"/>
              <p:cNvSpPr>
                <a:spLocks noChangeArrowheads="1"/>
              </p:cNvSpPr>
              <p:nvPr/>
            </p:nvSpPr>
            <p:spPr bwMode="auto">
              <a:xfrm>
                <a:off x="2256" y="3120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61447" name="Text Box 28"/>
          <p:cNvSpPr txBox="1">
            <a:spLocks noChangeArrowheads="1"/>
          </p:cNvSpPr>
          <p:nvPr/>
        </p:nvSpPr>
        <p:spPr bwMode="auto">
          <a:xfrm>
            <a:off x="838200" y="5486400"/>
            <a:ext cx="32004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800"/>
              <a:t>  </a:t>
            </a:r>
            <a:r>
              <a:rPr lang="en-CA" altLang="en-US" sz="1600">
                <a:latin typeface="Arial" charset="0"/>
                <a:cs typeface="Arial" charset="0"/>
              </a:rPr>
              <a:t>0                   N/2               N-1</a:t>
            </a:r>
            <a:r>
              <a:rPr lang="en-CA" altLang="en-US" sz="1600"/>
              <a:t> </a:t>
            </a:r>
          </a:p>
        </p:txBody>
      </p:sp>
      <p:sp>
        <p:nvSpPr>
          <p:cNvPr id="61448" name="Line 29"/>
          <p:cNvSpPr>
            <a:spLocks noChangeShapeType="1"/>
          </p:cNvSpPr>
          <p:nvPr/>
        </p:nvSpPr>
        <p:spPr bwMode="auto">
          <a:xfrm flipV="1">
            <a:off x="2362200" y="4343400"/>
            <a:ext cx="0" cy="457200"/>
          </a:xfrm>
          <a:prstGeom prst="line">
            <a:avLst/>
          </a:prstGeom>
          <a:noFill/>
          <a:ln w="25400">
            <a:solidFill>
              <a:schemeClr val="tx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49" name="Line 30"/>
          <p:cNvSpPr>
            <a:spLocks noChangeShapeType="1"/>
          </p:cNvSpPr>
          <p:nvPr/>
        </p:nvSpPr>
        <p:spPr bwMode="auto">
          <a:xfrm>
            <a:off x="2362200" y="5867400"/>
            <a:ext cx="0" cy="533400"/>
          </a:xfrm>
          <a:prstGeom prst="line">
            <a:avLst/>
          </a:prstGeom>
          <a:noFill/>
          <a:ln w="25400">
            <a:solidFill>
              <a:schemeClr val="tx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50" name="Text Box 31"/>
          <p:cNvSpPr txBox="1">
            <a:spLocks noChangeArrowheads="1"/>
          </p:cNvSpPr>
          <p:nvPr/>
        </p:nvSpPr>
        <p:spPr bwMode="auto">
          <a:xfrm>
            <a:off x="6553200" y="4616450"/>
            <a:ext cx="2209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  <a:latin typeface="Arial" charset="0"/>
                <a:cs typeface="Arial" charset="0"/>
              </a:rPr>
              <a:t>“Negative” Frequency</a:t>
            </a:r>
          </a:p>
        </p:txBody>
      </p:sp>
      <p:sp>
        <p:nvSpPr>
          <p:cNvPr id="61451" name="Text Box 32"/>
          <p:cNvSpPr txBox="1">
            <a:spLocks noChangeArrowheads="1"/>
          </p:cNvSpPr>
          <p:nvPr/>
        </p:nvSpPr>
        <p:spPr bwMode="auto">
          <a:xfrm>
            <a:off x="685800" y="4327525"/>
            <a:ext cx="838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latin typeface="Arial" charset="0"/>
                <a:cs typeface="Arial" charset="0"/>
              </a:rPr>
              <a:t>ReX</a:t>
            </a:r>
          </a:p>
        </p:txBody>
      </p:sp>
      <p:sp>
        <p:nvSpPr>
          <p:cNvPr id="61452" name="Text Box 33"/>
          <p:cNvSpPr txBox="1">
            <a:spLocks noChangeArrowheads="1"/>
          </p:cNvSpPr>
          <p:nvPr/>
        </p:nvSpPr>
        <p:spPr bwMode="auto">
          <a:xfrm>
            <a:off x="838200" y="6445250"/>
            <a:ext cx="3200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  <a:latin typeface="Arial" charset="0"/>
                <a:cs typeface="Arial" charset="0"/>
              </a:rPr>
              <a:t>Even Symmetry About N/2  (f</a:t>
            </a:r>
            <a:r>
              <a:rPr lang="en-CA" altLang="en-US" sz="2400" baseline="-25000">
                <a:solidFill>
                  <a:schemeClr val="tx2"/>
                </a:solidFill>
                <a:latin typeface="Arial" charset="0"/>
                <a:cs typeface="Arial" charset="0"/>
              </a:rPr>
              <a:t>s</a:t>
            </a:r>
            <a:r>
              <a:rPr lang="en-CA" altLang="en-US" sz="1600">
                <a:solidFill>
                  <a:schemeClr val="tx2"/>
                </a:solidFill>
                <a:latin typeface="Arial" charset="0"/>
                <a:cs typeface="Arial" charset="0"/>
              </a:rPr>
              <a:t>/2)</a:t>
            </a:r>
          </a:p>
        </p:txBody>
      </p:sp>
      <p:sp>
        <p:nvSpPr>
          <p:cNvPr id="61453" name="Line 34"/>
          <p:cNvSpPr>
            <a:spLocks noChangeShapeType="1"/>
          </p:cNvSpPr>
          <p:nvPr/>
        </p:nvSpPr>
        <p:spPr bwMode="auto">
          <a:xfrm>
            <a:off x="2438400" y="6172200"/>
            <a:ext cx="2057400" cy="0"/>
          </a:xfrm>
          <a:prstGeom prst="line">
            <a:avLst/>
          </a:prstGeom>
          <a:noFill/>
          <a:ln w="25400">
            <a:solidFill>
              <a:schemeClr val="tx2"/>
            </a:solidFill>
            <a:prstDash val="dash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54" name="Line 35"/>
          <p:cNvSpPr>
            <a:spLocks noChangeShapeType="1"/>
          </p:cNvSpPr>
          <p:nvPr/>
        </p:nvSpPr>
        <p:spPr bwMode="auto">
          <a:xfrm>
            <a:off x="2514600" y="4572000"/>
            <a:ext cx="1219200" cy="83820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55" name="Line 36"/>
          <p:cNvSpPr>
            <a:spLocks noChangeShapeType="1"/>
          </p:cNvSpPr>
          <p:nvPr/>
        </p:nvSpPr>
        <p:spPr bwMode="auto">
          <a:xfrm flipV="1">
            <a:off x="2438400" y="4572000"/>
            <a:ext cx="1295400" cy="83820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56" name="Line 37"/>
          <p:cNvSpPr>
            <a:spLocks noChangeShapeType="1"/>
          </p:cNvSpPr>
          <p:nvPr/>
        </p:nvSpPr>
        <p:spPr bwMode="auto">
          <a:xfrm>
            <a:off x="5638800" y="4876800"/>
            <a:ext cx="0" cy="609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57" name="Line 38"/>
          <p:cNvSpPr>
            <a:spLocks noChangeShapeType="1"/>
          </p:cNvSpPr>
          <p:nvPr/>
        </p:nvSpPr>
        <p:spPr bwMode="auto">
          <a:xfrm>
            <a:off x="5943600" y="4724400"/>
            <a:ext cx="0" cy="762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58" name="Line 39"/>
          <p:cNvSpPr>
            <a:spLocks noChangeShapeType="1"/>
          </p:cNvSpPr>
          <p:nvPr/>
        </p:nvSpPr>
        <p:spPr bwMode="auto">
          <a:xfrm>
            <a:off x="6248400" y="5257800"/>
            <a:ext cx="0" cy="228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59" name="Line 40"/>
          <p:cNvSpPr>
            <a:spLocks noChangeShapeType="1"/>
          </p:cNvSpPr>
          <p:nvPr/>
        </p:nvSpPr>
        <p:spPr bwMode="auto">
          <a:xfrm flipH="1">
            <a:off x="5105400" y="5486400"/>
            <a:ext cx="2819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60" name="Oval 41"/>
          <p:cNvSpPr>
            <a:spLocks noChangeArrowheads="1"/>
          </p:cNvSpPr>
          <p:nvPr/>
        </p:nvSpPr>
        <p:spPr bwMode="auto">
          <a:xfrm>
            <a:off x="5297488" y="5443538"/>
            <a:ext cx="76200" cy="762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61" name="Oval 42"/>
          <p:cNvSpPr>
            <a:spLocks noChangeArrowheads="1"/>
          </p:cNvSpPr>
          <p:nvPr/>
        </p:nvSpPr>
        <p:spPr bwMode="auto">
          <a:xfrm>
            <a:off x="5602288" y="4800600"/>
            <a:ext cx="76200" cy="762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62" name="Oval 43"/>
          <p:cNvSpPr>
            <a:spLocks noChangeArrowheads="1"/>
          </p:cNvSpPr>
          <p:nvPr/>
        </p:nvSpPr>
        <p:spPr bwMode="auto">
          <a:xfrm>
            <a:off x="5908675" y="4648200"/>
            <a:ext cx="76200" cy="762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63" name="Oval 44"/>
          <p:cNvSpPr>
            <a:spLocks noChangeArrowheads="1"/>
          </p:cNvSpPr>
          <p:nvPr/>
        </p:nvSpPr>
        <p:spPr bwMode="auto">
          <a:xfrm>
            <a:off x="6210300" y="5181600"/>
            <a:ext cx="76200" cy="762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64" name="Oval 45"/>
          <p:cNvSpPr>
            <a:spLocks noChangeArrowheads="1"/>
          </p:cNvSpPr>
          <p:nvPr/>
        </p:nvSpPr>
        <p:spPr bwMode="auto">
          <a:xfrm>
            <a:off x="6516688" y="5443538"/>
            <a:ext cx="76200" cy="762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65" name="Oval 46"/>
          <p:cNvSpPr>
            <a:spLocks noChangeArrowheads="1"/>
          </p:cNvSpPr>
          <p:nvPr/>
        </p:nvSpPr>
        <p:spPr bwMode="auto">
          <a:xfrm>
            <a:off x="6823075" y="5715000"/>
            <a:ext cx="76200" cy="762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66" name="Oval 47"/>
          <p:cNvSpPr>
            <a:spLocks noChangeArrowheads="1"/>
          </p:cNvSpPr>
          <p:nvPr/>
        </p:nvSpPr>
        <p:spPr bwMode="auto">
          <a:xfrm>
            <a:off x="7124700" y="6248400"/>
            <a:ext cx="76200" cy="762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67" name="Oval 48"/>
          <p:cNvSpPr>
            <a:spLocks noChangeArrowheads="1"/>
          </p:cNvSpPr>
          <p:nvPr/>
        </p:nvSpPr>
        <p:spPr bwMode="auto">
          <a:xfrm>
            <a:off x="7431088" y="6096000"/>
            <a:ext cx="76200" cy="762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68" name="Oval 49"/>
          <p:cNvSpPr>
            <a:spLocks noChangeArrowheads="1"/>
          </p:cNvSpPr>
          <p:nvPr/>
        </p:nvSpPr>
        <p:spPr bwMode="auto">
          <a:xfrm>
            <a:off x="7737475" y="5443538"/>
            <a:ext cx="76200" cy="762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69" name="Text Box 50"/>
          <p:cNvSpPr txBox="1">
            <a:spLocks noChangeArrowheads="1"/>
          </p:cNvSpPr>
          <p:nvPr/>
        </p:nvSpPr>
        <p:spPr bwMode="auto">
          <a:xfrm>
            <a:off x="5029200" y="5486400"/>
            <a:ext cx="1905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800"/>
              <a:t>  </a:t>
            </a:r>
            <a:r>
              <a:rPr lang="en-CA" altLang="en-US" sz="1600">
                <a:latin typeface="Arial" charset="0"/>
                <a:cs typeface="Arial" charset="0"/>
              </a:rPr>
              <a:t>0                  N/2                </a:t>
            </a:r>
            <a:r>
              <a:rPr lang="en-CA" altLang="en-US" sz="1600"/>
              <a:t> </a:t>
            </a:r>
          </a:p>
        </p:txBody>
      </p:sp>
      <p:sp>
        <p:nvSpPr>
          <p:cNvPr id="61470" name="Line 51"/>
          <p:cNvSpPr>
            <a:spLocks noChangeShapeType="1"/>
          </p:cNvSpPr>
          <p:nvPr/>
        </p:nvSpPr>
        <p:spPr bwMode="auto">
          <a:xfrm flipV="1">
            <a:off x="6553200" y="4419600"/>
            <a:ext cx="0" cy="838200"/>
          </a:xfrm>
          <a:prstGeom prst="line">
            <a:avLst/>
          </a:prstGeom>
          <a:noFill/>
          <a:ln w="25400">
            <a:solidFill>
              <a:schemeClr val="tx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71" name="Line 52"/>
          <p:cNvSpPr>
            <a:spLocks noChangeShapeType="1"/>
          </p:cNvSpPr>
          <p:nvPr/>
        </p:nvSpPr>
        <p:spPr bwMode="auto">
          <a:xfrm>
            <a:off x="6553200" y="5867400"/>
            <a:ext cx="0" cy="304800"/>
          </a:xfrm>
          <a:prstGeom prst="line">
            <a:avLst/>
          </a:prstGeom>
          <a:noFill/>
          <a:ln w="25400">
            <a:solidFill>
              <a:schemeClr val="tx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72" name="Text Box 53"/>
          <p:cNvSpPr txBox="1">
            <a:spLocks noChangeArrowheads="1"/>
          </p:cNvSpPr>
          <p:nvPr/>
        </p:nvSpPr>
        <p:spPr bwMode="auto">
          <a:xfrm>
            <a:off x="4876800" y="4327525"/>
            <a:ext cx="838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latin typeface="Arial" charset="0"/>
                <a:cs typeface="Arial" charset="0"/>
              </a:rPr>
              <a:t>ImX</a:t>
            </a:r>
          </a:p>
        </p:txBody>
      </p:sp>
      <p:sp>
        <p:nvSpPr>
          <p:cNvPr id="61473" name="Text Box 54"/>
          <p:cNvSpPr txBox="1">
            <a:spLocks noChangeArrowheads="1"/>
          </p:cNvSpPr>
          <p:nvPr/>
        </p:nvSpPr>
        <p:spPr bwMode="auto">
          <a:xfrm>
            <a:off x="4800600" y="6477000"/>
            <a:ext cx="3581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  <a:latin typeface="Arial" charset="0"/>
                <a:cs typeface="Arial" charset="0"/>
              </a:rPr>
              <a:t>   Odd Symmetry About N/2  (f</a:t>
            </a:r>
            <a:r>
              <a:rPr lang="en-CA" altLang="en-US" sz="2400" baseline="-25000">
                <a:solidFill>
                  <a:schemeClr val="tx2"/>
                </a:solidFill>
                <a:latin typeface="Arial" charset="0"/>
                <a:cs typeface="Arial" charset="0"/>
              </a:rPr>
              <a:t>s</a:t>
            </a:r>
            <a:r>
              <a:rPr lang="en-CA" altLang="en-US" sz="1600">
                <a:solidFill>
                  <a:schemeClr val="tx2"/>
                </a:solidFill>
                <a:latin typeface="Arial" charset="0"/>
                <a:cs typeface="Arial" charset="0"/>
              </a:rPr>
              <a:t>/2)</a:t>
            </a:r>
          </a:p>
        </p:txBody>
      </p:sp>
      <p:sp>
        <p:nvSpPr>
          <p:cNvPr id="61474" name="Line 55"/>
          <p:cNvSpPr>
            <a:spLocks noChangeShapeType="1"/>
          </p:cNvSpPr>
          <p:nvPr/>
        </p:nvSpPr>
        <p:spPr bwMode="auto">
          <a:xfrm>
            <a:off x="6705600" y="5029200"/>
            <a:ext cx="1905000" cy="0"/>
          </a:xfrm>
          <a:prstGeom prst="line">
            <a:avLst/>
          </a:prstGeom>
          <a:noFill/>
          <a:ln w="25400">
            <a:solidFill>
              <a:schemeClr val="tx2"/>
            </a:solidFill>
            <a:prstDash val="dash"/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75" name="Text Box 56"/>
          <p:cNvSpPr txBox="1">
            <a:spLocks noChangeArrowheads="1"/>
          </p:cNvSpPr>
          <p:nvPr/>
        </p:nvSpPr>
        <p:spPr bwMode="auto">
          <a:xfrm>
            <a:off x="2362200" y="5791200"/>
            <a:ext cx="2209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  <a:latin typeface="Arial" charset="0"/>
                <a:cs typeface="Arial" charset="0"/>
              </a:rPr>
              <a:t>“Negative” Frequency</a:t>
            </a:r>
          </a:p>
        </p:txBody>
      </p:sp>
      <p:sp>
        <p:nvSpPr>
          <p:cNvPr id="61476" name="Line 57"/>
          <p:cNvSpPr>
            <a:spLocks noChangeShapeType="1"/>
          </p:cNvSpPr>
          <p:nvPr/>
        </p:nvSpPr>
        <p:spPr bwMode="auto">
          <a:xfrm>
            <a:off x="7467600" y="5486400"/>
            <a:ext cx="0" cy="609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77" name="Line 58"/>
          <p:cNvSpPr>
            <a:spLocks noChangeShapeType="1"/>
          </p:cNvSpPr>
          <p:nvPr/>
        </p:nvSpPr>
        <p:spPr bwMode="auto">
          <a:xfrm>
            <a:off x="7162800" y="5486400"/>
            <a:ext cx="0" cy="762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78" name="Line 59"/>
          <p:cNvSpPr>
            <a:spLocks noChangeShapeType="1"/>
          </p:cNvSpPr>
          <p:nvPr/>
        </p:nvSpPr>
        <p:spPr bwMode="auto">
          <a:xfrm>
            <a:off x="6858000" y="5486400"/>
            <a:ext cx="0" cy="228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79" name="Text Box 60"/>
          <p:cNvSpPr txBox="1">
            <a:spLocks noChangeArrowheads="1"/>
          </p:cNvSpPr>
          <p:nvPr/>
        </p:nvSpPr>
        <p:spPr bwMode="auto">
          <a:xfrm>
            <a:off x="7543800" y="5105400"/>
            <a:ext cx="685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latin typeface="Arial" charset="0"/>
                <a:cs typeface="Arial" charset="0"/>
              </a:rPr>
              <a:t>N-1</a:t>
            </a:r>
            <a:r>
              <a:rPr lang="en-CA" altLang="en-US" sz="1600"/>
              <a:t> </a:t>
            </a:r>
          </a:p>
        </p:txBody>
      </p:sp>
      <p:sp>
        <p:nvSpPr>
          <p:cNvPr id="61480" name="Line 61"/>
          <p:cNvSpPr>
            <a:spLocks noChangeShapeType="1"/>
          </p:cNvSpPr>
          <p:nvPr/>
        </p:nvSpPr>
        <p:spPr bwMode="auto">
          <a:xfrm>
            <a:off x="6705600" y="5562600"/>
            <a:ext cx="1219200" cy="83820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81" name="Line 62"/>
          <p:cNvSpPr>
            <a:spLocks noChangeShapeType="1"/>
          </p:cNvSpPr>
          <p:nvPr/>
        </p:nvSpPr>
        <p:spPr bwMode="auto">
          <a:xfrm flipV="1">
            <a:off x="6705600" y="5562600"/>
            <a:ext cx="1219200" cy="83820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82" name="Rectangle 4"/>
          <p:cNvSpPr>
            <a:spLocks noChangeArrowheads="1"/>
          </p:cNvSpPr>
          <p:nvPr/>
        </p:nvSpPr>
        <p:spPr bwMode="auto">
          <a:xfrm>
            <a:off x="696913" y="-22225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1483" name="Text Box 215"/>
          <p:cNvSpPr txBox="1">
            <a:spLocks noChangeArrowheads="1"/>
          </p:cNvSpPr>
          <p:nvPr/>
        </p:nvSpPr>
        <p:spPr bwMode="auto">
          <a:xfrm>
            <a:off x="7510463" y="17463"/>
            <a:ext cx="1250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Sin &amp; Cos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basis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096963"/>
            <a:ext cx="7558088" cy="560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7" name="Rectangle 4"/>
          <p:cNvSpPr>
            <a:spLocks noChangeArrowheads="1"/>
          </p:cNvSpPr>
          <p:nvPr/>
        </p:nvSpPr>
        <p:spPr bwMode="auto">
          <a:xfrm>
            <a:off x="696913" y="-22225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2468" name="Text Box 215"/>
          <p:cNvSpPr txBox="1">
            <a:spLocks noChangeArrowheads="1"/>
          </p:cNvSpPr>
          <p:nvPr/>
        </p:nvSpPr>
        <p:spPr bwMode="auto">
          <a:xfrm>
            <a:off x="7581900" y="17463"/>
            <a:ext cx="1108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Butterfly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3490" name="Object 2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3" imgW="2704762" imgH="4723810" progId="PBrush">
                  <p:embed/>
                </p:oleObj>
              </mc:Choice>
              <mc:Fallback>
                <p:oleObj name="Bitmap Image" r:id="rId3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3491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230313" y="989013"/>
            <a:ext cx="4332287" cy="2362200"/>
            <a:chOff x="1056" y="528"/>
            <a:chExt cx="2825" cy="1488"/>
          </a:xfrm>
        </p:grpSpPr>
        <p:sp>
          <p:nvSpPr>
            <p:cNvPr id="63505" name="Text Box 215"/>
            <p:cNvSpPr txBox="1">
              <a:spLocks noChangeArrowheads="1"/>
            </p:cNvSpPr>
            <p:nvPr/>
          </p:nvSpPr>
          <p:spPr bwMode="auto">
            <a:xfrm>
              <a:off x="1094" y="546"/>
              <a:ext cx="274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63506" name="Double Bracket 16"/>
            <p:cNvSpPr>
              <a:spLocks noChangeArrowheads="1"/>
            </p:cNvSpPr>
            <p:nvPr/>
          </p:nvSpPr>
          <p:spPr bwMode="auto">
            <a:xfrm>
              <a:off x="1056" y="528"/>
              <a:ext cx="2783" cy="148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63507" name="Text Box 215"/>
            <p:cNvSpPr txBox="1">
              <a:spLocks noChangeArrowheads="1"/>
            </p:cNvSpPr>
            <p:nvPr/>
          </p:nvSpPr>
          <p:spPr bwMode="auto">
            <a:xfrm>
              <a:off x="1087" y="777"/>
              <a:ext cx="274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63508" name="Text Box 215"/>
            <p:cNvSpPr txBox="1">
              <a:spLocks noChangeArrowheads="1"/>
            </p:cNvSpPr>
            <p:nvPr/>
          </p:nvSpPr>
          <p:spPr bwMode="auto">
            <a:xfrm>
              <a:off x="1081" y="1009"/>
              <a:ext cx="274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63509" name="Text Box 215"/>
            <p:cNvSpPr txBox="1">
              <a:spLocks noChangeArrowheads="1"/>
            </p:cNvSpPr>
            <p:nvPr/>
          </p:nvSpPr>
          <p:spPr bwMode="auto">
            <a:xfrm>
              <a:off x="1075" y="1239"/>
              <a:ext cx="274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63510" name="Text Box 215"/>
            <p:cNvSpPr txBox="1">
              <a:spLocks noChangeArrowheads="1"/>
            </p:cNvSpPr>
            <p:nvPr/>
          </p:nvSpPr>
          <p:spPr bwMode="auto">
            <a:xfrm>
              <a:off x="1056" y="1632"/>
              <a:ext cx="2825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200" i="1">
                  <a:solidFill>
                    <a:schemeClr val="accent1"/>
                  </a:solidFill>
                </a:rPr>
                <a:t>(</a:t>
              </a:r>
              <a:r>
                <a:rPr lang="en-US" altLang="en-US" sz="22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200" i="1">
                  <a:solidFill>
                    <a:schemeClr val="accent1"/>
                  </a:solidFill>
                </a:rPr>
                <a:t>)</a:t>
              </a:r>
              <a:r>
                <a:rPr lang="en-US" altLang="en-US" sz="22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200" i="1">
                  <a:solidFill>
                    <a:schemeClr val="accent1"/>
                  </a:solidFill>
                </a:rPr>
                <a:t> (</a:t>
              </a:r>
              <a:r>
                <a:rPr lang="en-US" altLang="en-US" sz="22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200" i="1">
                  <a:solidFill>
                    <a:schemeClr val="accent1"/>
                  </a:solidFill>
                </a:rPr>
                <a:t>)</a:t>
              </a:r>
              <a:r>
                <a:rPr lang="en-US" altLang="en-US" sz="22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200" i="1">
                  <a:solidFill>
                    <a:schemeClr val="accent1"/>
                  </a:solidFill>
                </a:rPr>
                <a:t> (</a:t>
              </a:r>
              <a:r>
                <a:rPr lang="en-US" altLang="en-US" sz="22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200" i="1">
                  <a:solidFill>
                    <a:schemeClr val="accent1"/>
                  </a:solidFill>
                </a:rPr>
                <a:t>)</a:t>
              </a:r>
              <a:r>
                <a:rPr lang="en-US" altLang="en-US" sz="22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200" i="1">
                  <a:solidFill>
                    <a:schemeClr val="accent1"/>
                  </a:solidFill>
                </a:rPr>
                <a:t>(</a:t>
              </a:r>
              <a:r>
                <a:rPr lang="en-US" altLang="en-US" sz="22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200" i="1">
                  <a:solidFill>
                    <a:schemeClr val="accent1"/>
                  </a:solidFill>
                </a:rPr>
                <a:t>)</a:t>
              </a:r>
              <a:r>
                <a:rPr lang="en-US" altLang="en-US" sz="2200" i="1" baseline="30000">
                  <a:solidFill>
                    <a:schemeClr val="accent1"/>
                  </a:solidFill>
                </a:rPr>
                <a:t>3 </a:t>
              </a:r>
              <a:r>
                <a:rPr lang="en-US" altLang="en-US" sz="2200" i="1">
                  <a:solidFill>
                    <a:schemeClr val="accent1"/>
                  </a:solidFill>
                </a:rPr>
                <a:t>…(</a:t>
              </a:r>
              <a:r>
                <a:rPr lang="en-US" altLang="en-US" sz="22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2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endParaRPr lang="en-US" altLang="en-US" sz="20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63511" name="Text Box 215"/>
            <p:cNvSpPr txBox="1">
              <a:spLocks noChangeArrowheads="1"/>
            </p:cNvSpPr>
            <p:nvPr/>
          </p:nvSpPr>
          <p:spPr bwMode="auto">
            <a:xfrm>
              <a:off x="2160" y="1440"/>
              <a:ext cx="31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...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</p:grp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5410200" y="989013"/>
            <a:ext cx="2057400" cy="2363787"/>
            <a:chOff x="3840" y="960"/>
            <a:chExt cx="1152" cy="1536"/>
          </a:xfrm>
        </p:grpSpPr>
        <p:sp>
          <p:nvSpPr>
            <p:cNvPr id="63499" name="Rectangle 58"/>
            <p:cNvSpPr>
              <a:spLocks noChangeArrowheads="1"/>
            </p:cNvSpPr>
            <p:nvPr/>
          </p:nvSpPr>
          <p:spPr bwMode="auto">
            <a:xfrm>
              <a:off x="4314" y="1534"/>
              <a:ext cx="246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sp>
          <p:nvSpPr>
            <p:cNvPr id="63500" name="Rectangle 56"/>
            <p:cNvSpPr>
              <a:spLocks noChangeArrowheads="1"/>
            </p:cNvSpPr>
            <p:nvPr/>
          </p:nvSpPr>
          <p:spPr bwMode="auto">
            <a:xfrm>
              <a:off x="3840" y="960"/>
              <a:ext cx="576" cy="14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N-1</a:t>
              </a:r>
            </a:p>
          </p:txBody>
        </p:sp>
        <p:sp>
          <p:nvSpPr>
            <p:cNvPr id="63501" name="Double Bracket 40"/>
            <p:cNvSpPr>
              <a:spLocks noChangeArrowheads="1"/>
            </p:cNvSpPr>
            <p:nvPr/>
          </p:nvSpPr>
          <p:spPr bwMode="auto">
            <a:xfrm>
              <a:off x="3936" y="1008"/>
              <a:ext cx="384" cy="148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grpSp>
          <p:nvGrpSpPr>
            <p:cNvPr id="4" name="Group 16"/>
            <p:cNvGrpSpPr>
              <a:grpSpLocks/>
            </p:cNvGrpSpPr>
            <p:nvPr/>
          </p:nvGrpSpPr>
          <p:grpSpPr bwMode="auto">
            <a:xfrm>
              <a:off x="4560" y="1008"/>
              <a:ext cx="432" cy="1488"/>
              <a:chOff x="4800" y="672"/>
              <a:chExt cx="765" cy="1488"/>
            </a:xfrm>
          </p:grpSpPr>
          <p:sp>
            <p:nvSpPr>
              <p:cNvPr id="63503" name="Rectangle 57"/>
              <p:cNvSpPr>
                <a:spLocks noChangeArrowheads="1"/>
              </p:cNvSpPr>
              <p:nvPr/>
            </p:nvSpPr>
            <p:spPr bwMode="auto">
              <a:xfrm>
                <a:off x="4800" y="674"/>
                <a:ext cx="765" cy="14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N-1</a:t>
                </a:r>
              </a:p>
            </p:txBody>
          </p:sp>
          <p:sp>
            <p:nvSpPr>
              <p:cNvPr id="63504" name="Double Bracket 40"/>
              <p:cNvSpPr>
                <a:spLocks noChangeArrowheads="1"/>
              </p:cNvSpPr>
              <p:nvPr/>
            </p:nvSpPr>
            <p:spPr bwMode="auto">
              <a:xfrm>
                <a:off x="4800" y="672"/>
                <a:ext cx="720" cy="148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</p:grpSp>
      </p:grpSp>
      <p:grpSp>
        <p:nvGrpSpPr>
          <p:cNvPr id="5" name="Group 20"/>
          <p:cNvGrpSpPr>
            <a:grpSpLocks/>
          </p:cNvGrpSpPr>
          <p:nvPr/>
        </p:nvGrpSpPr>
        <p:grpSpPr bwMode="auto">
          <a:xfrm>
            <a:off x="1600200" y="3733800"/>
            <a:ext cx="5418138" cy="685800"/>
            <a:chOff x="1152" y="2295"/>
            <a:chExt cx="3413" cy="432"/>
          </a:xfrm>
        </p:grpSpPr>
        <p:sp>
          <p:nvSpPr>
            <p:cNvPr id="63497" name="AutoShape 21"/>
            <p:cNvSpPr>
              <a:spLocks noChangeArrowheads="1"/>
            </p:cNvSpPr>
            <p:nvPr/>
          </p:nvSpPr>
          <p:spPr bwMode="auto">
            <a:xfrm>
              <a:off x="1152" y="2295"/>
              <a:ext cx="3312" cy="432"/>
            </a:xfrm>
            <a:prstGeom prst="wedgeRoundRectCallout">
              <a:avLst>
                <a:gd name="adj1" fmla="val -56644"/>
                <a:gd name="adj2" fmla="val 34722"/>
                <a:gd name="adj3" fmla="val 16667"/>
              </a:avLst>
            </a:prstGeom>
            <a:solidFill>
              <a:schemeClr val="bg1"/>
            </a:solidFill>
            <a:ln w="25400" algn="ctr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CA" altLang="en-US"/>
            </a:p>
          </p:txBody>
        </p:sp>
        <p:sp>
          <p:nvSpPr>
            <p:cNvPr id="63498" name="Text Box 22"/>
            <p:cNvSpPr txBox="1">
              <a:spLocks noChangeArrowheads="1"/>
            </p:cNvSpPr>
            <p:nvPr/>
          </p:nvSpPr>
          <p:spPr bwMode="auto">
            <a:xfrm>
              <a:off x="1200" y="2352"/>
              <a:ext cx="336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>
                  <a:solidFill>
                    <a:srgbClr val="00FFFF"/>
                  </a:solidFill>
                </a:rPr>
                <a:t>Behold the Vandermonde matrix!</a:t>
              </a:r>
            </a:p>
          </p:txBody>
        </p:sp>
      </p:grpSp>
      <p:sp>
        <p:nvSpPr>
          <p:cNvPr id="192535" name="AutoShape 23"/>
          <p:cNvSpPr>
            <a:spLocks noChangeArrowheads="1"/>
          </p:cNvSpPr>
          <p:nvPr/>
        </p:nvSpPr>
        <p:spPr bwMode="auto">
          <a:xfrm>
            <a:off x="3505200" y="4343400"/>
            <a:ext cx="3352800" cy="609600"/>
          </a:xfrm>
          <a:prstGeom prst="wedgeRoundRectCallout">
            <a:avLst>
              <a:gd name="adj1" fmla="val 58190"/>
              <a:gd name="adj2" fmla="val -9375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hlink"/>
                </a:solidFill>
              </a:rPr>
              <a:t>But that’s O(N</a:t>
            </a:r>
            <a:r>
              <a:rPr lang="en-CA" altLang="en-US" sz="3200" baseline="30000">
                <a:solidFill>
                  <a:schemeClr val="hlink"/>
                </a:solidFill>
              </a:rPr>
              <a:t>2</a:t>
            </a:r>
            <a:r>
              <a:rPr lang="en-CA" altLang="en-US">
                <a:solidFill>
                  <a:schemeClr val="hlink"/>
                </a:solidFill>
              </a:rPr>
              <a:t>) !!</a:t>
            </a:r>
          </a:p>
        </p:txBody>
      </p:sp>
      <p:sp>
        <p:nvSpPr>
          <p:cNvPr id="63496" name="Rectangle 13"/>
          <p:cNvSpPr>
            <a:spLocks noChangeArrowheads="1"/>
          </p:cNvSpPr>
          <p:nvPr/>
        </p:nvSpPr>
        <p:spPr bwMode="auto">
          <a:xfrm>
            <a:off x="0" y="3048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       The Ugly Math for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535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64515" name="Object 3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4" imgW="2704762" imgH="4723810" progId="PBrush">
                  <p:embed/>
                </p:oleObj>
              </mc:Choice>
              <mc:Fallback>
                <p:oleObj name="Bitmap Image" r:id="rId4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410200" y="989013"/>
            <a:ext cx="2057400" cy="2363787"/>
            <a:chOff x="3840" y="960"/>
            <a:chExt cx="1152" cy="1536"/>
          </a:xfrm>
        </p:grpSpPr>
        <p:sp>
          <p:nvSpPr>
            <p:cNvPr id="64530" name="Rectangle 58"/>
            <p:cNvSpPr>
              <a:spLocks noChangeArrowheads="1"/>
            </p:cNvSpPr>
            <p:nvPr/>
          </p:nvSpPr>
          <p:spPr bwMode="auto">
            <a:xfrm>
              <a:off x="4314" y="1534"/>
              <a:ext cx="246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sp>
          <p:nvSpPr>
            <p:cNvPr id="64531" name="Rectangle 56"/>
            <p:cNvSpPr>
              <a:spLocks noChangeArrowheads="1"/>
            </p:cNvSpPr>
            <p:nvPr/>
          </p:nvSpPr>
          <p:spPr bwMode="auto">
            <a:xfrm>
              <a:off x="3840" y="960"/>
              <a:ext cx="576" cy="14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N-1</a:t>
              </a:r>
            </a:p>
          </p:txBody>
        </p:sp>
        <p:sp>
          <p:nvSpPr>
            <p:cNvPr id="64532" name="Double Bracket 40"/>
            <p:cNvSpPr>
              <a:spLocks noChangeArrowheads="1"/>
            </p:cNvSpPr>
            <p:nvPr/>
          </p:nvSpPr>
          <p:spPr bwMode="auto">
            <a:xfrm>
              <a:off x="3936" y="1008"/>
              <a:ext cx="384" cy="148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grpSp>
          <p:nvGrpSpPr>
            <p:cNvPr id="3" name="Group 8"/>
            <p:cNvGrpSpPr>
              <a:grpSpLocks/>
            </p:cNvGrpSpPr>
            <p:nvPr/>
          </p:nvGrpSpPr>
          <p:grpSpPr bwMode="auto">
            <a:xfrm>
              <a:off x="4560" y="1008"/>
              <a:ext cx="432" cy="1488"/>
              <a:chOff x="4800" y="672"/>
              <a:chExt cx="765" cy="1488"/>
            </a:xfrm>
          </p:grpSpPr>
          <p:sp>
            <p:nvSpPr>
              <p:cNvPr id="64534" name="Rectangle 57"/>
              <p:cNvSpPr>
                <a:spLocks noChangeArrowheads="1"/>
              </p:cNvSpPr>
              <p:nvPr/>
            </p:nvSpPr>
            <p:spPr bwMode="auto">
              <a:xfrm>
                <a:off x="4800" y="674"/>
                <a:ext cx="765" cy="14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N-1</a:t>
                </a:r>
              </a:p>
            </p:txBody>
          </p:sp>
          <p:sp>
            <p:nvSpPr>
              <p:cNvPr id="64535" name="Double Bracket 40"/>
              <p:cNvSpPr>
                <a:spLocks noChangeArrowheads="1"/>
              </p:cNvSpPr>
              <p:nvPr/>
            </p:nvSpPr>
            <p:spPr bwMode="auto">
              <a:xfrm>
                <a:off x="4800" y="672"/>
                <a:ext cx="720" cy="148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</p:grpSp>
      </p:grpSp>
      <p:grpSp>
        <p:nvGrpSpPr>
          <p:cNvPr id="4" name="Group 12"/>
          <p:cNvGrpSpPr>
            <a:grpSpLocks/>
          </p:cNvGrpSpPr>
          <p:nvPr/>
        </p:nvGrpSpPr>
        <p:grpSpPr bwMode="auto">
          <a:xfrm>
            <a:off x="1600200" y="3733800"/>
            <a:ext cx="5418138" cy="685800"/>
            <a:chOff x="1152" y="2295"/>
            <a:chExt cx="3413" cy="432"/>
          </a:xfrm>
        </p:grpSpPr>
        <p:sp>
          <p:nvSpPr>
            <p:cNvPr id="64528" name="AutoShape 13"/>
            <p:cNvSpPr>
              <a:spLocks noChangeArrowheads="1"/>
            </p:cNvSpPr>
            <p:nvPr/>
          </p:nvSpPr>
          <p:spPr bwMode="auto">
            <a:xfrm>
              <a:off x="1152" y="2295"/>
              <a:ext cx="3312" cy="432"/>
            </a:xfrm>
            <a:prstGeom prst="wedgeRoundRectCallout">
              <a:avLst>
                <a:gd name="adj1" fmla="val -56644"/>
                <a:gd name="adj2" fmla="val 34722"/>
                <a:gd name="adj3" fmla="val 16667"/>
              </a:avLst>
            </a:prstGeom>
            <a:solidFill>
              <a:schemeClr val="bg1"/>
            </a:solidFill>
            <a:ln w="25400" algn="ctr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CA" altLang="en-US"/>
            </a:p>
          </p:txBody>
        </p:sp>
        <p:sp>
          <p:nvSpPr>
            <p:cNvPr id="64529" name="Text Box 14"/>
            <p:cNvSpPr txBox="1">
              <a:spLocks noChangeArrowheads="1"/>
            </p:cNvSpPr>
            <p:nvPr/>
          </p:nvSpPr>
          <p:spPr bwMode="auto">
            <a:xfrm>
              <a:off x="1200" y="2352"/>
              <a:ext cx="336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>
                  <a:solidFill>
                    <a:srgbClr val="00FFFF"/>
                  </a:solidFill>
                </a:rPr>
                <a:t>But if I multiply the exponents ...</a:t>
              </a:r>
            </a:p>
          </p:txBody>
        </p:sp>
      </p:grpSp>
      <p:grpSp>
        <p:nvGrpSpPr>
          <p:cNvPr id="5" name="Group 15"/>
          <p:cNvGrpSpPr>
            <a:grpSpLocks/>
          </p:cNvGrpSpPr>
          <p:nvPr/>
        </p:nvGrpSpPr>
        <p:grpSpPr bwMode="auto">
          <a:xfrm>
            <a:off x="1219200" y="989013"/>
            <a:ext cx="4267200" cy="2362200"/>
            <a:chOff x="768" y="576"/>
            <a:chExt cx="2688" cy="1488"/>
          </a:xfrm>
        </p:grpSpPr>
        <p:sp>
          <p:nvSpPr>
            <p:cNvPr id="64521" name="Text Box 215"/>
            <p:cNvSpPr txBox="1">
              <a:spLocks noChangeArrowheads="1"/>
            </p:cNvSpPr>
            <p:nvPr/>
          </p:nvSpPr>
          <p:spPr bwMode="auto">
            <a:xfrm>
              <a:off x="824" y="1766"/>
              <a:ext cx="26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2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2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200" i="1">
                  <a:solidFill>
                    <a:schemeClr val="accent1"/>
                  </a:solidFill>
                </a:rPr>
                <a:t>   </a:t>
              </a:r>
              <a:r>
                <a:rPr lang="en-US" altLang="en-US" sz="22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2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200" i="1">
                  <a:solidFill>
                    <a:schemeClr val="accent1"/>
                  </a:solidFill>
                </a:rPr>
                <a:t>   </a:t>
              </a:r>
              <a:r>
                <a:rPr lang="en-US" altLang="en-US" sz="22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200" i="1" baseline="30000">
                  <a:solidFill>
                    <a:schemeClr val="accent1"/>
                  </a:solidFill>
                  <a:sym typeface="Symbol" pitchFamily="18" charset="2"/>
                </a:rPr>
                <a:t>2n-2</a:t>
              </a:r>
              <a:r>
                <a:rPr lang="en-US" altLang="en-US" sz="2200" i="1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 sz="2200" i="1">
                  <a:solidFill>
                    <a:schemeClr val="accent1"/>
                  </a:solidFill>
                </a:rPr>
                <a:t>  </a:t>
              </a:r>
              <a:r>
                <a:rPr lang="en-US" altLang="en-US" sz="22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200" i="1" baseline="30000">
                  <a:solidFill>
                    <a:schemeClr val="accent1"/>
                  </a:solidFill>
                  <a:sym typeface="Symbol" pitchFamily="18" charset="2"/>
                </a:rPr>
                <a:t>3n-3</a:t>
              </a:r>
              <a:r>
                <a:rPr lang="en-US" altLang="en-US" sz="2200" i="1">
                  <a:solidFill>
                    <a:schemeClr val="accent1"/>
                  </a:solidFill>
                </a:rPr>
                <a:t>  …  </a:t>
              </a:r>
              <a:r>
                <a:rPr lang="en-US" altLang="en-US" sz="22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200" i="1" baseline="30000">
                  <a:solidFill>
                    <a:schemeClr val="accent1"/>
                  </a:solidFill>
                  <a:sym typeface="Symbol" pitchFamily="18" charset="2"/>
                </a:rPr>
                <a:t>(n</a:t>
              </a:r>
              <a:r>
                <a:rPr lang="en-US" altLang="en-US" sz="2200" i="1" baseline="30000">
                  <a:solidFill>
                    <a:schemeClr val="accent1"/>
                  </a:solidFill>
                </a:rPr>
                <a:t>-1)(n-1)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64522" name="Text Box 215"/>
            <p:cNvSpPr txBox="1">
              <a:spLocks noChangeArrowheads="1"/>
            </p:cNvSpPr>
            <p:nvPr/>
          </p:nvSpPr>
          <p:spPr bwMode="auto">
            <a:xfrm>
              <a:off x="790" y="576"/>
              <a:ext cx="217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 …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64523" name="Double Bracket 16"/>
            <p:cNvSpPr>
              <a:spLocks noChangeArrowheads="1"/>
            </p:cNvSpPr>
            <p:nvPr/>
          </p:nvSpPr>
          <p:spPr bwMode="auto">
            <a:xfrm>
              <a:off x="778" y="576"/>
              <a:ext cx="2678" cy="148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64524" name="Text Box 215"/>
            <p:cNvSpPr txBox="1">
              <a:spLocks noChangeArrowheads="1"/>
            </p:cNvSpPr>
            <p:nvPr/>
          </p:nvSpPr>
          <p:spPr bwMode="auto">
            <a:xfrm>
              <a:off x="783" y="815"/>
              <a:ext cx="228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  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…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64525" name="Text Box 215"/>
            <p:cNvSpPr txBox="1">
              <a:spLocks noChangeArrowheads="1"/>
            </p:cNvSpPr>
            <p:nvPr/>
          </p:nvSpPr>
          <p:spPr bwMode="auto">
            <a:xfrm>
              <a:off x="775" y="1053"/>
              <a:ext cx="239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4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…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2n-2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64526" name="Text Box 215"/>
            <p:cNvSpPr txBox="1">
              <a:spLocks noChangeArrowheads="1"/>
            </p:cNvSpPr>
            <p:nvPr/>
          </p:nvSpPr>
          <p:spPr bwMode="auto">
            <a:xfrm>
              <a:off x="768" y="1292"/>
              <a:ext cx="239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   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9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 …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3n-3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64527" name="Text Box 215"/>
            <p:cNvSpPr txBox="1">
              <a:spLocks noChangeArrowheads="1"/>
            </p:cNvSpPr>
            <p:nvPr/>
          </p:nvSpPr>
          <p:spPr bwMode="auto">
            <a:xfrm>
              <a:off x="2381" y="1488"/>
              <a:ext cx="25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...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</p:grpSp>
      <p:sp>
        <p:nvSpPr>
          <p:cNvPr id="194583" name="AutoShape 23"/>
          <p:cNvSpPr>
            <a:spLocks noChangeArrowheads="1"/>
          </p:cNvSpPr>
          <p:nvPr/>
        </p:nvSpPr>
        <p:spPr bwMode="auto">
          <a:xfrm>
            <a:off x="2819400" y="4343400"/>
            <a:ext cx="4038600" cy="609600"/>
          </a:xfrm>
          <a:prstGeom prst="wedgeRoundRectCallout">
            <a:avLst>
              <a:gd name="adj1" fmla="val 55227"/>
              <a:gd name="adj2" fmla="val -13282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b="1" i="1">
                <a:solidFill>
                  <a:schemeClr val="hlink"/>
                </a:solidFill>
              </a:rPr>
              <a:t>But that’s still O(N</a:t>
            </a:r>
            <a:r>
              <a:rPr lang="en-CA" altLang="en-US" sz="3200" b="1" i="1" baseline="30000">
                <a:solidFill>
                  <a:schemeClr val="hlink"/>
                </a:solidFill>
              </a:rPr>
              <a:t>2</a:t>
            </a:r>
            <a:r>
              <a:rPr lang="en-CA" altLang="en-US" b="1" i="1">
                <a:solidFill>
                  <a:schemeClr val="hlink"/>
                </a:solidFill>
              </a:rPr>
              <a:t>) !!</a:t>
            </a:r>
          </a:p>
        </p:txBody>
      </p:sp>
      <p:sp>
        <p:nvSpPr>
          <p:cNvPr id="64520" name="Rectangle 13"/>
          <p:cNvSpPr>
            <a:spLocks noChangeArrowheads="1"/>
          </p:cNvSpPr>
          <p:nvPr/>
        </p:nvSpPr>
        <p:spPr bwMode="auto">
          <a:xfrm>
            <a:off x="0" y="3048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The Ugly Math for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83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65539" name="Object 3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4" imgW="2704762" imgH="4723810" progId="PBrush">
                  <p:embed/>
                </p:oleObj>
              </mc:Choice>
              <mc:Fallback>
                <p:oleObj name="Bitmap Image" r:id="rId4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5540" name="AutoShape 4"/>
          <p:cNvSpPr>
            <a:spLocks noChangeArrowheads="1"/>
          </p:cNvSpPr>
          <p:nvPr/>
        </p:nvSpPr>
        <p:spPr bwMode="auto">
          <a:xfrm>
            <a:off x="1600200" y="3505200"/>
            <a:ext cx="5257800" cy="3276600"/>
          </a:xfrm>
          <a:prstGeom prst="wedgeRoundRectCallout">
            <a:avLst>
              <a:gd name="adj1" fmla="val -56190"/>
              <a:gd name="adj2" fmla="val -22773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CA" altLang="en-US"/>
          </a:p>
        </p:txBody>
      </p:sp>
      <p:sp>
        <p:nvSpPr>
          <p:cNvPr id="65541" name="Text Box 5"/>
          <p:cNvSpPr txBox="1">
            <a:spLocks noChangeArrowheads="1"/>
          </p:cNvSpPr>
          <p:nvPr/>
        </p:nvSpPr>
        <p:spPr bwMode="auto">
          <a:xfrm>
            <a:off x="1600200" y="3549650"/>
            <a:ext cx="51054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rgbClr val="00FFFF"/>
                </a:solidFill>
              </a:rPr>
              <a:t>  Just watch! For example, if N=8 and I use the N roots of unity ... 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295400" y="381000"/>
            <a:ext cx="4953000" cy="3055938"/>
            <a:chOff x="144" y="96"/>
            <a:chExt cx="3120" cy="1925"/>
          </a:xfrm>
        </p:grpSpPr>
        <p:sp>
          <p:nvSpPr>
            <p:cNvPr id="65562" name="Double Bracket 16"/>
            <p:cNvSpPr>
              <a:spLocks noChangeArrowheads="1"/>
            </p:cNvSpPr>
            <p:nvPr/>
          </p:nvSpPr>
          <p:spPr bwMode="auto">
            <a:xfrm>
              <a:off x="144" y="96"/>
              <a:ext cx="3120" cy="1925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65563" name="Text Box 215"/>
            <p:cNvSpPr txBox="1">
              <a:spLocks noChangeArrowheads="1"/>
            </p:cNvSpPr>
            <p:nvPr/>
          </p:nvSpPr>
          <p:spPr bwMode="auto">
            <a:xfrm>
              <a:off x="192" y="96"/>
              <a:ext cx="336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</a:p>
          </p:txBody>
        </p:sp>
        <p:sp>
          <p:nvSpPr>
            <p:cNvPr id="65564" name="Text Box 215"/>
            <p:cNvSpPr txBox="1">
              <a:spLocks noChangeArrowheads="1"/>
            </p:cNvSpPr>
            <p:nvPr/>
          </p:nvSpPr>
          <p:spPr bwMode="auto">
            <a:xfrm>
              <a:off x="576" y="96"/>
              <a:ext cx="336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4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5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7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</a:p>
          </p:txBody>
        </p:sp>
        <p:sp>
          <p:nvSpPr>
            <p:cNvPr id="65565" name="Text Box 215"/>
            <p:cNvSpPr txBox="1">
              <a:spLocks noChangeArrowheads="1"/>
            </p:cNvSpPr>
            <p:nvPr/>
          </p:nvSpPr>
          <p:spPr bwMode="auto">
            <a:xfrm>
              <a:off x="912" y="9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4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8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14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5566" name="Text Box 215"/>
            <p:cNvSpPr txBox="1">
              <a:spLocks noChangeArrowheads="1"/>
            </p:cNvSpPr>
            <p:nvPr/>
          </p:nvSpPr>
          <p:spPr bwMode="auto">
            <a:xfrm>
              <a:off x="1296" y="9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9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15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18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5567" name="Text Box 215"/>
            <p:cNvSpPr txBox="1">
              <a:spLocks noChangeArrowheads="1"/>
            </p:cNvSpPr>
            <p:nvPr/>
          </p:nvSpPr>
          <p:spPr bwMode="auto">
            <a:xfrm>
              <a:off x="1680" y="9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4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8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16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24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28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5568" name="Text Box 215"/>
            <p:cNvSpPr txBox="1">
              <a:spLocks noChangeArrowheads="1"/>
            </p:cNvSpPr>
            <p:nvPr/>
          </p:nvSpPr>
          <p:spPr bwMode="auto">
            <a:xfrm>
              <a:off x="2064" y="9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5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15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25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35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5569" name="Text Box 215"/>
            <p:cNvSpPr txBox="1">
              <a:spLocks noChangeArrowheads="1"/>
            </p:cNvSpPr>
            <p:nvPr/>
          </p:nvSpPr>
          <p:spPr bwMode="auto">
            <a:xfrm>
              <a:off x="2448" y="9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6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18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24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30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36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42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5570" name="Text Box 215"/>
            <p:cNvSpPr txBox="1">
              <a:spLocks noChangeArrowheads="1"/>
            </p:cNvSpPr>
            <p:nvPr/>
          </p:nvSpPr>
          <p:spPr bwMode="auto">
            <a:xfrm>
              <a:off x="2832" y="9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7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14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28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35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42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49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</p:grp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6324600" y="304800"/>
            <a:ext cx="1676400" cy="3048000"/>
            <a:chOff x="4608" y="144"/>
            <a:chExt cx="1056" cy="1920"/>
          </a:xfrm>
        </p:grpSpPr>
        <p:sp>
          <p:nvSpPr>
            <p:cNvPr id="65556" name="Rectangle 58"/>
            <p:cNvSpPr>
              <a:spLocks noChangeArrowheads="1"/>
            </p:cNvSpPr>
            <p:nvPr/>
          </p:nvSpPr>
          <p:spPr bwMode="auto">
            <a:xfrm flipV="1">
              <a:off x="4992" y="864"/>
              <a:ext cx="24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grpSp>
          <p:nvGrpSpPr>
            <p:cNvPr id="4" name="Group 18"/>
            <p:cNvGrpSpPr>
              <a:grpSpLocks/>
            </p:cNvGrpSpPr>
            <p:nvPr/>
          </p:nvGrpSpPr>
          <p:grpSpPr bwMode="auto">
            <a:xfrm>
              <a:off x="4608" y="144"/>
              <a:ext cx="384" cy="1915"/>
              <a:chOff x="3264" y="2256"/>
              <a:chExt cx="432" cy="1915"/>
            </a:xfrm>
          </p:grpSpPr>
          <p:sp>
            <p:nvSpPr>
              <p:cNvPr id="65560" name="Rectangle 56"/>
              <p:cNvSpPr>
                <a:spLocks noChangeArrowheads="1"/>
              </p:cNvSpPr>
              <p:nvPr/>
            </p:nvSpPr>
            <p:spPr bwMode="auto">
              <a:xfrm>
                <a:off x="3264" y="2256"/>
                <a:ext cx="432" cy="1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0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1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2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3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4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5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6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7</a:t>
                </a:r>
              </a:p>
            </p:txBody>
          </p:sp>
          <p:sp>
            <p:nvSpPr>
              <p:cNvPr id="65561" name="Double Bracket 40"/>
              <p:cNvSpPr>
                <a:spLocks noChangeArrowheads="1"/>
              </p:cNvSpPr>
              <p:nvPr/>
            </p:nvSpPr>
            <p:spPr bwMode="auto">
              <a:xfrm>
                <a:off x="3264" y="2304"/>
                <a:ext cx="432" cy="1867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</p:grpSp>
        <p:sp>
          <p:nvSpPr>
            <p:cNvPr id="65558" name="Rectangle 57"/>
            <p:cNvSpPr>
              <a:spLocks noChangeArrowheads="1"/>
            </p:cNvSpPr>
            <p:nvPr/>
          </p:nvSpPr>
          <p:spPr bwMode="auto">
            <a:xfrm>
              <a:off x="5232" y="16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0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1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4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5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6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7</a:t>
              </a:r>
            </a:p>
          </p:txBody>
        </p:sp>
        <p:sp>
          <p:nvSpPr>
            <p:cNvPr id="65559" name="Double Bracket 40"/>
            <p:cNvSpPr>
              <a:spLocks noChangeArrowheads="1"/>
            </p:cNvSpPr>
            <p:nvPr/>
          </p:nvSpPr>
          <p:spPr bwMode="auto">
            <a:xfrm>
              <a:off x="5232" y="192"/>
              <a:ext cx="432" cy="1872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</p:grpSp>
      <p:pic>
        <p:nvPicPr>
          <p:cNvPr id="65544" name="Picture 23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4876800"/>
            <a:ext cx="1371600" cy="1366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45" name="Text Box 21"/>
          <p:cNvSpPr txBox="1">
            <a:spLocks noChangeArrowheads="1"/>
          </p:cNvSpPr>
          <p:nvPr/>
        </p:nvSpPr>
        <p:spPr bwMode="auto">
          <a:xfrm>
            <a:off x="1790700" y="5273675"/>
            <a:ext cx="495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30000">
                <a:solidFill>
                  <a:schemeClr val="tx2"/>
                </a:solidFill>
              </a:rPr>
              <a:t>4</a:t>
            </a:r>
          </a:p>
        </p:txBody>
      </p:sp>
      <p:sp>
        <p:nvSpPr>
          <p:cNvPr id="65546" name="Text Box 21"/>
          <p:cNvSpPr txBox="1">
            <a:spLocks noChangeArrowheads="1"/>
          </p:cNvSpPr>
          <p:nvPr/>
        </p:nvSpPr>
        <p:spPr bwMode="auto">
          <a:xfrm>
            <a:off x="3543300" y="5273675"/>
            <a:ext cx="495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65547" name="Text Box 21"/>
          <p:cNvSpPr txBox="1">
            <a:spLocks noChangeArrowheads="1"/>
          </p:cNvSpPr>
          <p:nvPr/>
        </p:nvSpPr>
        <p:spPr bwMode="auto">
          <a:xfrm>
            <a:off x="3314700" y="5807075"/>
            <a:ext cx="495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30000">
                <a:solidFill>
                  <a:schemeClr val="tx2"/>
                </a:solidFill>
              </a:rPr>
              <a:t>1</a:t>
            </a:r>
          </a:p>
        </p:txBody>
      </p:sp>
      <p:sp>
        <p:nvSpPr>
          <p:cNvPr id="65548" name="Text Box 21"/>
          <p:cNvSpPr txBox="1">
            <a:spLocks noChangeArrowheads="1"/>
          </p:cNvSpPr>
          <p:nvPr/>
        </p:nvSpPr>
        <p:spPr bwMode="auto">
          <a:xfrm>
            <a:off x="2655888" y="6172200"/>
            <a:ext cx="495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30000">
                <a:solidFill>
                  <a:schemeClr val="tx2"/>
                </a:solidFill>
              </a:rPr>
              <a:t>2</a:t>
            </a:r>
          </a:p>
        </p:txBody>
      </p:sp>
      <p:sp>
        <p:nvSpPr>
          <p:cNvPr id="65549" name="Text Box 21"/>
          <p:cNvSpPr txBox="1">
            <a:spLocks noChangeArrowheads="1"/>
          </p:cNvSpPr>
          <p:nvPr/>
        </p:nvSpPr>
        <p:spPr bwMode="auto">
          <a:xfrm>
            <a:off x="1981200" y="5867400"/>
            <a:ext cx="495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30000">
                <a:solidFill>
                  <a:schemeClr val="tx2"/>
                </a:solidFill>
              </a:rPr>
              <a:t>3</a:t>
            </a:r>
          </a:p>
        </p:txBody>
      </p:sp>
      <p:sp>
        <p:nvSpPr>
          <p:cNvPr id="65550" name="Text Box 21"/>
          <p:cNvSpPr txBox="1">
            <a:spLocks noChangeArrowheads="1"/>
          </p:cNvSpPr>
          <p:nvPr/>
        </p:nvSpPr>
        <p:spPr bwMode="auto">
          <a:xfrm>
            <a:off x="2133600" y="4724400"/>
            <a:ext cx="495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30000">
                <a:solidFill>
                  <a:schemeClr val="tx2"/>
                </a:solidFill>
              </a:rPr>
              <a:t>5</a:t>
            </a:r>
          </a:p>
        </p:txBody>
      </p:sp>
      <p:sp>
        <p:nvSpPr>
          <p:cNvPr id="65551" name="Text Box 21"/>
          <p:cNvSpPr txBox="1">
            <a:spLocks noChangeArrowheads="1"/>
          </p:cNvSpPr>
          <p:nvPr/>
        </p:nvSpPr>
        <p:spPr bwMode="auto">
          <a:xfrm>
            <a:off x="2716213" y="4495800"/>
            <a:ext cx="495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30000">
                <a:solidFill>
                  <a:schemeClr val="tx2"/>
                </a:solidFill>
              </a:rPr>
              <a:t>6</a:t>
            </a:r>
          </a:p>
        </p:txBody>
      </p:sp>
      <p:sp>
        <p:nvSpPr>
          <p:cNvPr id="65552" name="Text Box 21"/>
          <p:cNvSpPr txBox="1">
            <a:spLocks noChangeArrowheads="1"/>
          </p:cNvSpPr>
          <p:nvPr/>
        </p:nvSpPr>
        <p:spPr bwMode="auto">
          <a:xfrm>
            <a:off x="3314700" y="4800600"/>
            <a:ext cx="495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30000">
                <a:solidFill>
                  <a:schemeClr val="tx2"/>
                </a:solidFill>
              </a:rPr>
              <a:t>7</a:t>
            </a:r>
          </a:p>
        </p:txBody>
      </p:sp>
      <p:sp>
        <p:nvSpPr>
          <p:cNvPr id="65553" name="Text Box 32"/>
          <p:cNvSpPr txBox="1">
            <a:spLocks noChangeArrowheads="1"/>
          </p:cNvSpPr>
          <p:nvPr/>
        </p:nvSpPr>
        <p:spPr bwMode="auto">
          <a:xfrm>
            <a:off x="4191000" y="4402138"/>
            <a:ext cx="22098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tx2"/>
                </a:solidFill>
                <a:sym typeface="Symbol" pitchFamily="18" charset="2"/>
              </a:rPr>
              <a:t>p+4 </a:t>
            </a:r>
            <a:r>
              <a:rPr lang="en-US" altLang="en-US" i="1">
                <a:solidFill>
                  <a:schemeClr val="tx2"/>
                </a:solidFill>
                <a:sym typeface="Symbol" pitchFamily="18" charset="2"/>
              </a:rPr>
              <a:t> = -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tx2"/>
                </a:solidFill>
                <a:sym typeface="Symbol" pitchFamily="18" charset="2"/>
              </a:rPr>
              <a:t>p</a:t>
            </a:r>
            <a:r>
              <a:rPr lang="en-US" altLang="en-US" i="1">
                <a:solidFill>
                  <a:schemeClr val="tx2"/>
                </a:solidFill>
                <a:sym typeface="Symbol" pitchFamily="18" charset="2"/>
              </a:rPr>
              <a:t> 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tx2"/>
                </a:solidFill>
                <a:sym typeface="Symbol" pitchFamily="18" charset="2"/>
              </a:rPr>
              <a:t>p </a:t>
            </a:r>
            <a:r>
              <a:rPr lang="en-US" altLang="en-US" i="1">
                <a:solidFill>
                  <a:schemeClr val="tx2"/>
                </a:solidFill>
                <a:sym typeface="Symbol" pitchFamily="18" charset="2"/>
              </a:rPr>
              <a:t> =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tx2"/>
                </a:solidFill>
                <a:sym typeface="Symbol" pitchFamily="18" charset="2"/>
              </a:rPr>
              <a:t>p  mod 8 </a:t>
            </a:r>
            <a:endParaRPr lang="en-CA" altLang="en-US" sz="2400" i="1" baseline="30000">
              <a:solidFill>
                <a:schemeClr val="tx2"/>
              </a:solidFill>
              <a:sym typeface="Symbol" pitchFamily="18" charset="2"/>
            </a:endParaRPr>
          </a:p>
        </p:txBody>
      </p:sp>
      <p:sp>
        <p:nvSpPr>
          <p:cNvPr id="65554" name="Text Box 33"/>
          <p:cNvSpPr txBox="1">
            <a:spLocks noChangeArrowheads="1"/>
          </p:cNvSpPr>
          <p:nvPr/>
        </p:nvSpPr>
        <p:spPr bwMode="auto">
          <a:xfrm>
            <a:off x="4191000" y="6110288"/>
            <a:ext cx="27432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Symbol" pitchFamily="18" charset="2"/>
              <a:buChar char="w"/>
            </a:pPr>
            <a:r>
              <a:rPr lang="en-US" altLang="en-US" i="1">
                <a:solidFill>
                  <a:schemeClr val="tx2"/>
                </a:solidFill>
                <a:sym typeface="Symbol" pitchFamily="18" charset="2"/>
              </a:rPr>
              <a:t> =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tx2"/>
                </a:solidFill>
                <a:sym typeface="Symbol" pitchFamily="18" charset="2"/>
              </a:rPr>
              <a:t>8  </a:t>
            </a:r>
            <a:r>
              <a:rPr lang="en-US" altLang="en-US" i="1">
                <a:solidFill>
                  <a:schemeClr val="tx2"/>
                </a:solidFill>
                <a:sym typeface="Symbol" pitchFamily="18" charset="2"/>
              </a:rPr>
              <a:t>= e </a:t>
            </a:r>
            <a:r>
              <a:rPr lang="en-US" altLang="en-US" i="1" baseline="30000">
                <a:solidFill>
                  <a:schemeClr val="tx2"/>
                </a:solidFill>
                <a:sym typeface="Symbol" pitchFamily="18" charset="2"/>
              </a:rPr>
              <a:t>-i2</a:t>
            </a:r>
            <a:r>
              <a:rPr lang="el-GR" altLang="en-US" i="1" baseline="30000">
                <a:solidFill>
                  <a:schemeClr val="tx2"/>
                </a:solidFill>
                <a:cs typeface="Times New Roman" pitchFamily="18" charset="0"/>
                <a:sym typeface="Symbol" pitchFamily="18" charset="2"/>
              </a:rPr>
              <a:t>π</a:t>
            </a:r>
            <a:r>
              <a:rPr lang="en-US" altLang="en-US" i="1" baseline="30000">
                <a:solidFill>
                  <a:schemeClr val="tx2"/>
                </a:solidFill>
                <a:sym typeface="Symbol" pitchFamily="18" charset="2"/>
              </a:rPr>
              <a:t>/8</a:t>
            </a:r>
            <a:endParaRPr lang="en-CA" altLang="en-US" sz="2400" i="1" baseline="30000">
              <a:solidFill>
                <a:schemeClr val="tx2"/>
              </a:solidFill>
              <a:sym typeface="Symbol" pitchFamily="18" charset="2"/>
            </a:endParaRPr>
          </a:p>
        </p:txBody>
      </p:sp>
      <p:sp>
        <p:nvSpPr>
          <p:cNvPr id="65555" name="Text Box 34"/>
          <p:cNvSpPr txBox="1">
            <a:spLocks noChangeArrowheads="1"/>
          </p:cNvSpPr>
          <p:nvPr/>
        </p:nvSpPr>
        <p:spPr bwMode="auto">
          <a:xfrm>
            <a:off x="4191000" y="5272088"/>
            <a:ext cx="14478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Symbol" pitchFamily="18" charset="2"/>
              <a:buNone/>
            </a:pP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tx2"/>
                </a:solidFill>
                <a:sym typeface="Symbol" pitchFamily="18" charset="2"/>
              </a:rPr>
              <a:t>0 </a:t>
            </a:r>
            <a:r>
              <a:rPr lang="en-US" altLang="en-US" i="1">
                <a:solidFill>
                  <a:schemeClr val="tx2"/>
                </a:solidFill>
                <a:sym typeface="Symbol" pitchFamily="18" charset="2"/>
              </a:rPr>
              <a:t> =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1  </a:t>
            </a:r>
            <a:r>
              <a:rPr lang="en-US" altLang="en-US" i="1" baseline="30000">
                <a:solidFill>
                  <a:schemeClr val="tx2"/>
                </a:solidFill>
                <a:sym typeface="Symbol" pitchFamily="18" charset="2"/>
              </a:rPr>
              <a:t>4 </a:t>
            </a:r>
            <a:r>
              <a:rPr lang="en-US" altLang="en-US" i="1">
                <a:solidFill>
                  <a:schemeClr val="tx2"/>
                </a:solidFill>
                <a:sym typeface="Symbol" pitchFamily="18" charset="2"/>
              </a:rPr>
              <a:t> = -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1</a:t>
            </a:r>
            <a:endParaRPr lang="en-CA" altLang="en-US" sz="2400" i="1" baseline="30000">
              <a:solidFill>
                <a:schemeClr val="tx2"/>
              </a:solidFill>
              <a:sym typeface="Symbol" pitchFamily="18" charset="2"/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66563" name="Object 3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4" imgW="2704762" imgH="4723810" progId="PBrush">
                  <p:embed/>
                </p:oleObj>
              </mc:Choice>
              <mc:Fallback>
                <p:oleObj name="Bitmap Image" r:id="rId4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6324600" y="304800"/>
            <a:ext cx="1676400" cy="3048000"/>
            <a:chOff x="4608" y="144"/>
            <a:chExt cx="1056" cy="1920"/>
          </a:xfrm>
        </p:grpSpPr>
        <p:sp>
          <p:nvSpPr>
            <p:cNvPr id="66579" name="Rectangle 58"/>
            <p:cNvSpPr>
              <a:spLocks noChangeArrowheads="1"/>
            </p:cNvSpPr>
            <p:nvPr/>
          </p:nvSpPr>
          <p:spPr bwMode="auto">
            <a:xfrm flipV="1">
              <a:off x="4992" y="864"/>
              <a:ext cx="24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608" y="144"/>
              <a:ext cx="384" cy="1915"/>
              <a:chOff x="3264" y="2256"/>
              <a:chExt cx="432" cy="1915"/>
            </a:xfrm>
          </p:grpSpPr>
          <p:sp>
            <p:nvSpPr>
              <p:cNvPr id="66583" name="Rectangle 56"/>
              <p:cNvSpPr>
                <a:spLocks noChangeArrowheads="1"/>
              </p:cNvSpPr>
              <p:nvPr/>
            </p:nvSpPr>
            <p:spPr bwMode="auto">
              <a:xfrm>
                <a:off x="3264" y="2256"/>
                <a:ext cx="432" cy="1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0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1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2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3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4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5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6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7</a:t>
                </a:r>
              </a:p>
            </p:txBody>
          </p:sp>
          <p:sp>
            <p:nvSpPr>
              <p:cNvPr id="66584" name="Double Bracket 40"/>
              <p:cNvSpPr>
                <a:spLocks noChangeArrowheads="1"/>
              </p:cNvSpPr>
              <p:nvPr/>
            </p:nvSpPr>
            <p:spPr bwMode="auto">
              <a:xfrm>
                <a:off x="3264" y="2304"/>
                <a:ext cx="432" cy="1867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</p:grpSp>
        <p:sp>
          <p:nvSpPr>
            <p:cNvPr id="66581" name="Rectangle 57"/>
            <p:cNvSpPr>
              <a:spLocks noChangeArrowheads="1"/>
            </p:cNvSpPr>
            <p:nvPr/>
          </p:nvSpPr>
          <p:spPr bwMode="auto">
            <a:xfrm>
              <a:off x="5232" y="16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0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1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4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5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6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7</a:t>
              </a:r>
            </a:p>
          </p:txBody>
        </p:sp>
        <p:sp>
          <p:nvSpPr>
            <p:cNvPr id="66582" name="Double Bracket 40"/>
            <p:cNvSpPr>
              <a:spLocks noChangeArrowheads="1"/>
            </p:cNvSpPr>
            <p:nvPr/>
          </p:nvSpPr>
          <p:spPr bwMode="auto">
            <a:xfrm>
              <a:off x="5232" y="192"/>
              <a:ext cx="432" cy="1872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</p:grpSp>
      <p:sp>
        <p:nvSpPr>
          <p:cNvPr id="66565" name="Double Bracket 16"/>
          <p:cNvSpPr>
            <a:spLocks noChangeArrowheads="1"/>
          </p:cNvSpPr>
          <p:nvPr/>
        </p:nvSpPr>
        <p:spPr bwMode="auto">
          <a:xfrm>
            <a:off x="1143000" y="381000"/>
            <a:ext cx="5105400" cy="3055938"/>
          </a:xfrm>
          <a:prstGeom prst="bracketPair">
            <a:avLst>
              <a:gd name="adj" fmla="val 16667"/>
            </a:avLst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66566" name="Text Box 215"/>
          <p:cNvSpPr txBox="1">
            <a:spLocks noChangeArrowheads="1"/>
          </p:cNvSpPr>
          <p:nvPr/>
        </p:nvSpPr>
        <p:spPr bwMode="auto">
          <a:xfrm>
            <a:off x="1371600" y="415925"/>
            <a:ext cx="533400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US" altLang="en-US" sz="2400" i="1" baseline="30000">
                <a:solidFill>
                  <a:schemeClr val="accent1"/>
                </a:solidFill>
              </a:rPr>
              <a:t> </a:t>
            </a:r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1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1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66567" name="Text Box 215"/>
          <p:cNvSpPr txBox="1">
            <a:spLocks noChangeArrowheads="1"/>
          </p:cNvSpPr>
          <p:nvPr/>
        </p:nvSpPr>
        <p:spPr bwMode="auto">
          <a:xfrm>
            <a:off x="1752600" y="381000"/>
            <a:ext cx="609600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3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</a:rPr>
              <a:t>3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66568" name="Text Box 215"/>
          <p:cNvSpPr txBox="1">
            <a:spLocks noChangeArrowheads="1"/>
          </p:cNvSpPr>
          <p:nvPr/>
        </p:nvSpPr>
        <p:spPr bwMode="auto">
          <a:xfrm>
            <a:off x="2362200" y="381000"/>
            <a:ext cx="685800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</a:rPr>
              <a:t>2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66569" name="Text Box 215"/>
          <p:cNvSpPr txBox="1">
            <a:spLocks noChangeArrowheads="1"/>
          </p:cNvSpPr>
          <p:nvPr/>
        </p:nvSpPr>
        <p:spPr bwMode="auto">
          <a:xfrm>
            <a:off x="2971800" y="381000"/>
            <a:ext cx="685800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  <a:r>
              <a:rPr lang="en-US" altLang="en-US" sz="2400" i="1">
                <a:solidFill>
                  <a:schemeClr val="accent1"/>
                </a:solidFill>
              </a:rPr>
              <a:t>  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</a:rPr>
              <a:t>3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3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66570" name="Text Box 215"/>
          <p:cNvSpPr txBox="1">
            <a:spLocks noChangeArrowheads="1"/>
          </p:cNvSpPr>
          <p:nvPr/>
        </p:nvSpPr>
        <p:spPr bwMode="auto">
          <a:xfrm>
            <a:off x="3733800" y="381000"/>
            <a:ext cx="685800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  <a:r>
              <a:rPr lang="en-US" altLang="en-US" sz="2400" i="1" baseline="30000">
                <a:solidFill>
                  <a:schemeClr val="accent1"/>
                </a:solidFill>
              </a:rPr>
              <a:t> 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66571" name="Text Box 215"/>
          <p:cNvSpPr txBox="1">
            <a:spLocks noChangeArrowheads="1"/>
          </p:cNvSpPr>
          <p:nvPr/>
        </p:nvSpPr>
        <p:spPr bwMode="auto">
          <a:xfrm>
            <a:off x="4343400" y="381000"/>
            <a:ext cx="685800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3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</a:rPr>
              <a:t>3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66572" name="Text Box 215"/>
          <p:cNvSpPr txBox="1">
            <a:spLocks noChangeArrowheads="1"/>
          </p:cNvSpPr>
          <p:nvPr/>
        </p:nvSpPr>
        <p:spPr bwMode="auto">
          <a:xfrm>
            <a:off x="4953000" y="381000"/>
            <a:ext cx="685800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  <a:r>
              <a:rPr lang="en-US" altLang="en-US" sz="2400" i="1">
                <a:solidFill>
                  <a:schemeClr val="accent1"/>
                </a:solidFill>
              </a:rPr>
              <a:t>  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</a:rPr>
              <a:t>2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66573" name="Text Box 215"/>
          <p:cNvSpPr txBox="1">
            <a:spLocks noChangeArrowheads="1"/>
          </p:cNvSpPr>
          <p:nvPr/>
        </p:nvSpPr>
        <p:spPr bwMode="auto">
          <a:xfrm>
            <a:off x="5562600" y="381000"/>
            <a:ext cx="685800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1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</a:rPr>
              <a:t>3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-</a:t>
            </a:r>
            <a:endParaRPr lang="en-US" altLang="en-US" sz="2400" i="1" baseline="3000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</a:t>
            </a:r>
            <a:endParaRPr lang="en-US" altLang="en-US" sz="2400" i="1" baseline="30000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3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</a:p>
          <a:p>
            <a:pPr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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66574" name="AutoShape 20"/>
          <p:cNvSpPr>
            <a:spLocks noChangeArrowheads="1"/>
          </p:cNvSpPr>
          <p:nvPr/>
        </p:nvSpPr>
        <p:spPr bwMode="auto">
          <a:xfrm>
            <a:off x="1600200" y="3810000"/>
            <a:ext cx="4724400" cy="1524000"/>
          </a:xfrm>
          <a:prstGeom prst="wedgeRoundRectCallout">
            <a:avLst>
              <a:gd name="adj1" fmla="val -57861"/>
              <a:gd name="adj2" fmla="val -5417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CA" altLang="en-US"/>
          </a:p>
        </p:txBody>
      </p:sp>
      <p:sp>
        <p:nvSpPr>
          <p:cNvPr id="66575" name="Text Box 21"/>
          <p:cNvSpPr txBox="1">
            <a:spLocks noChangeArrowheads="1"/>
          </p:cNvSpPr>
          <p:nvPr/>
        </p:nvSpPr>
        <p:spPr bwMode="auto">
          <a:xfrm>
            <a:off x="1676400" y="3808413"/>
            <a:ext cx="4648200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rgbClr val="00FFFF"/>
                </a:solidFill>
              </a:rPr>
              <a:t>Now the 2</a:t>
            </a:r>
            <a:r>
              <a:rPr lang="en-CA" altLang="en-US" baseline="30000">
                <a:solidFill>
                  <a:srgbClr val="00FFFF"/>
                </a:solidFill>
              </a:rPr>
              <a:t>nd</a:t>
            </a:r>
            <a:r>
              <a:rPr lang="en-CA" altLang="en-US">
                <a:solidFill>
                  <a:srgbClr val="00FFFF"/>
                </a:solidFill>
              </a:rPr>
              <a:t> half of each row  either equals the 1</a:t>
            </a:r>
            <a:r>
              <a:rPr lang="en-CA" altLang="en-US" baseline="30000">
                <a:solidFill>
                  <a:srgbClr val="00FFFF"/>
                </a:solidFill>
              </a:rPr>
              <a:t>st</a:t>
            </a:r>
            <a:r>
              <a:rPr lang="en-CA" altLang="en-US">
                <a:solidFill>
                  <a:srgbClr val="00FFFF"/>
                </a:solidFill>
              </a:rPr>
              <a:t> half or its negative</a:t>
            </a:r>
          </a:p>
        </p:txBody>
      </p:sp>
      <p:sp>
        <p:nvSpPr>
          <p:cNvPr id="66576" name="Line 22"/>
          <p:cNvSpPr>
            <a:spLocks noChangeShapeType="1"/>
          </p:cNvSpPr>
          <p:nvPr/>
        </p:nvSpPr>
        <p:spPr bwMode="auto">
          <a:xfrm>
            <a:off x="3657600" y="533400"/>
            <a:ext cx="0" cy="281940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6577" name="Text Box 25"/>
          <p:cNvSpPr txBox="1">
            <a:spLocks noChangeArrowheads="1"/>
          </p:cNvSpPr>
          <p:nvPr/>
        </p:nvSpPr>
        <p:spPr bwMode="auto">
          <a:xfrm>
            <a:off x="152400" y="381000"/>
            <a:ext cx="914400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400" b="1"/>
              <a:t>+     + +     -+     + +     - +     + +     -+     + +     -</a:t>
            </a:r>
            <a:r>
              <a:rPr lang="en-CA" altLang="en-US" sz="2400"/>
              <a:t>         </a:t>
            </a:r>
          </a:p>
        </p:txBody>
      </p:sp>
      <p:sp>
        <p:nvSpPr>
          <p:cNvPr id="66578" name="Line 26"/>
          <p:cNvSpPr>
            <a:spLocks noChangeShapeType="1"/>
          </p:cNvSpPr>
          <p:nvPr/>
        </p:nvSpPr>
        <p:spPr bwMode="auto">
          <a:xfrm>
            <a:off x="609600" y="457200"/>
            <a:ext cx="0" cy="281940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67587" name="Object 3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4" imgW="2704762" imgH="4723810" progId="PBrush">
                  <p:embed/>
                </p:oleObj>
              </mc:Choice>
              <mc:Fallback>
                <p:oleObj name="Bitmap Image" r:id="rId4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6324600" y="304800"/>
            <a:ext cx="1676400" cy="3048000"/>
            <a:chOff x="4608" y="144"/>
            <a:chExt cx="1056" cy="1920"/>
          </a:xfrm>
        </p:grpSpPr>
        <p:sp>
          <p:nvSpPr>
            <p:cNvPr id="67608" name="Rectangle 58"/>
            <p:cNvSpPr>
              <a:spLocks noChangeArrowheads="1"/>
            </p:cNvSpPr>
            <p:nvPr/>
          </p:nvSpPr>
          <p:spPr bwMode="auto">
            <a:xfrm flipV="1">
              <a:off x="4992" y="864"/>
              <a:ext cx="24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608" y="144"/>
              <a:ext cx="384" cy="1915"/>
              <a:chOff x="3264" y="2256"/>
              <a:chExt cx="432" cy="1915"/>
            </a:xfrm>
          </p:grpSpPr>
          <p:sp>
            <p:nvSpPr>
              <p:cNvPr id="67612" name="Rectangle 56"/>
              <p:cNvSpPr>
                <a:spLocks noChangeArrowheads="1"/>
              </p:cNvSpPr>
              <p:nvPr/>
            </p:nvSpPr>
            <p:spPr bwMode="auto">
              <a:xfrm>
                <a:off x="3264" y="2256"/>
                <a:ext cx="432" cy="1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0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1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2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3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4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5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6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7</a:t>
                </a:r>
              </a:p>
            </p:txBody>
          </p:sp>
          <p:sp>
            <p:nvSpPr>
              <p:cNvPr id="67613" name="Double Bracket 40"/>
              <p:cNvSpPr>
                <a:spLocks noChangeArrowheads="1"/>
              </p:cNvSpPr>
              <p:nvPr/>
            </p:nvSpPr>
            <p:spPr bwMode="auto">
              <a:xfrm>
                <a:off x="3264" y="2304"/>
                <a:ext cx="432" cy="1867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</p:grpSp>
        <p:sp>
          <p:nvSpPr>
            <p:cNvPr id="67610" name="Rectangle 57"/>
            <p:cNvSpPr>
              <a:spLocks noChangeArrowheads="1"/>
            </p:cNvSpPr>
            <p:nvPr/>
          </p:nvSpPr>
          <p:spPr bwMode="auto">
            <a:xfrm>
              <a:off x="5232" y="16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0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1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4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5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6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7</a:t>
              </a:r>
            </a:p>
          </p:txBody>
        </p:sp>
        <p:sp>
          <p:nvSpPr>
            <p:cNvPr id="67611" name="Double Bracket 40"/>
            <p:cNvSpPr>
              <a:spLocks noChangeArrowheads="1"/>
            </p:cNvSpPr>
            <p:nvPr/>
          </p:nvSpPr>
          <p:spPr bwMode="auto">
            <a:xfrm>
              <a:off x="5232" y="192"/>
              <a:ext cx="432" cy="1872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143000" y="381000"/>
            <a:ext cx="5105400" cy="3055938"/>
            <a:chOff x="720" y="240"/>
            <a:chExt cx="3216" cy="1925"/>
          </a:xfrm>
        </p:grpSpPr>
        <p:sp>
          <p:nvSpPr>
            <p:cNvPr id="67598" name="Double Bracket 16"/>
            <p:cNvSpPr>
              <a:spLocks noChangeArrowheads="1"/>
            </p:cNvSpPr>
            <p:nvPr/>
          </p:nvSpPr>
          <p:spPr bwMode="auto">
            <a:xfrm>
              <a:off x="720" y="240"/>
              <a:ext cx="3216" cy="1925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67599" name="Text Box 215"/>
            <p:cNvSpPr txBox="1">
              <a:spLocks noChangeArrowheads="1"/>
            </p:cNvSpPr>
            <p:nvPr/>
          </p:nvSpPr>
          <p:spPr bwMode="auto">
            <a:xfrm>
              <a:off x="864" y="240"/>
              <a:ext cx="336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</a:p>
          </p:txBody>
        </p:sp>
        <p:sp>
          <p:nvSpPr>
            <p:cNvPr id="67600" name="Text Box 215"/>
            <p:cNvSpPr txBox="1">
              <a:spLocks noChangeArrowheads="1"/>
            </p:cNvSpPr>
            <p:nvPr/>
          </p:nvSpPr>
          <p:spPr bwMode="auto">
            <a:xfrm>
              <a:off x="1872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7601" name="Text Box 215"/>
            <p:cNvSpPr txBox="1">
              <a:spLocks noChangeArrowheads="1"/>
            </p:cNvSpPr>
            <p:nvPr/>
          </p:nvSpPr>
          <p:spPr bwMode="auto">
            <a:xfrm>
              <a:off x="2352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7602" name="Text Box 215"/>
            <p:cNvSpPr txBox="1">
              <a:spLocks noChangeArrowheads="1"/>
            </p:cNvSpPr>
            <p:nvPr/>
          </p:nvSpPr>
          <p:spPr bwMode="auto">
            <a:xfrm>
              <a:off x="3504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7603" name="Line 21"/>
            <p:cNvSpPr>
              <a:spLocks noChangeShapeType="1"/>
            </p:cNvSpPr>
            <p:nvPr/>
          </p:nvSpPr>
          <p:spPr bwMode="auto">
            <a:xfrm>
              <a:off x="2304" y="336"/>
              <a:ext cx="0" cy="177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7604" name="Text Box 215"/>
            <p:cNvSpPr txBox="1">
              <a:spLocks noChangeArrowheads="1"/>
            </p:cNvSpPr>
            <p:nvPr/>
          </p:nvSpPr>
          <p:spPr bwMode="auto">
            <a:xfrm>
              <a:off x="1104" y="240"/>
              <a:ext cx="384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7605" name="Text Box 215"/>
            <p:cNvSpPr txBox="1">
              <a:spLocks noChangeArrowheads="1"/>
            </p:cNvSpPr>
            <p:nvPr/>
          </p:nvSpPr>
          <p:spPr bwMode="auto">
            <a:xfrm>
              <a:off x="2736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7606" name="Text Box 215"/>
            <p:cNvSpPr txBox="1">
              <a:spLocks noChangeArrowheads="1"/>
            </p:cNvSpPr>
            <p:nvPr/>
          </p:nvSpPr>
          <p:spPr bwMode="auto">
            <a:xfrm>
              <a:off x="1488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7607" name="Text Box 215"/>
            <p:cNvSpPr txBox="1">
              <a:spLocks noChangeArrowheads="1"/>
            </p:cNvSpPr>
            <p:nvPr/>
          </p:nvSpPr>
          <p:spPr bwMode="auto">
            <a:xfrm>
              <a:off x="3120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</p:grpSp>
      <p:sp>
        <p:nvSpPr>
          <p:cNvPr id="67590" name="Text Box 26"/>
          <p:cNvSpPr txBox="1">
            <a:spLocks noChangeArrowheads="1"/>
          </p:cNvSpPr>
          <p:nvPr/>
        </p:nvSpPr>
        <p:spPr bwMode="auto">
          <a:xfrm>
            <a:off x="3657600" y="-76200"/>
            <a:ext cx="60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i="1"/>
              <a:t>x</a:t>
            </a:r>
            <a:r>
              <a:rPr lang="en-US" altLang="en-US" sz="2400" b="1" i="1" baseline="-25000"/>
              <a:t>4</a:t>
            </a:r>
            <a:endParaRPr lang="en-CA" altLang="en-US" sz="2400" b="1" i="1" baseline="-25000"/>
          </a:p>
        </p:txBody>
      </p:sp>
      <p:sp>
        <p:nvSpPr>
          <p:cNvPr id="67591" name="Text Box 27"/>
          <p:cNvSpPr txBox="1">
            <a:spLocks noChangeArrowheads="1"/>
          </p:cNvSpPr>
          <p:nvPr/>
        </p:nvSpPr>
        <p:spPr bwMode="auto">
          <a:xfrm>
            <a:off x="1219200" y="-76200"/>
            <a:ext cx="60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i="1"/>
              <a:t>x</a:t>
            </a:r>
            <a:r>
              <a:rPr lang="en-US" altLang="en-US" sz="2400" b="1" i="1" baseline="-25000"/>
              <a:t>0</a:t>
            </a:r>
            <a:endParaRPr lang="en-CA" altLang="en-US" sz="2400" b="1" i="1" baseline="-25000"/>
          </a:p>
        </p:txBody>
      </p:sp>
      <p:sp>
        <p:nvSpPr>
          <p:cNvPr id="67592" name="Rectangle 28"/>
          <p:cNvSpPr>
            <a:spLocks noChangeArrowheads="1"/>
          </p:cNvSpPr>
          <p:nvPr/>
        </p:nvSpPr>
        <p:spPr bwMode="auto">
          <a:xfrm>
            <a:off x="3733800" y="381000"/>
            <a:ext cx="457200" cy="2971800"/>
          </a:xfrm>
          <a:prstGeom prst="rect">
            <a:avLst/>
          </a:prstGeom>
          <a:noFill/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7593" name="Rectangle 29"/>
          <p:cNvSpPr>
            <a:spLocks noChangeArrowheads="1"/>
          </p:cNvSpPr>
          <p:nvPr/>
        </p:nvSpPr>
        <p:spPr bwMode="auto">
          <a:xfrm>
            <a:off x="1295400" y="381000"/>
            <a:ext cx="457200" cy="2971800"/>
          </a:xfrm>
          <a:prstGeom prst="rect">
            <a:avLst/>
          </a:prstGeom>
          <a:noFill/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7594" name="Text Box 30"/>
          <p:cNvSpPr txBox="1">
            <a:spLocks noChangeArrowheads="1"/>
          </p:cNvSpPr>
          <p:nvPr/>
        </p:nvSpPr>
        <p:spPr bwMode="auto">
          <a:xfrm>
            <a:off x="152400" y="381000"/>
            <a:ext cx="914400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400" b="1"/>
              <a:t>+     + +     -+     + +     - +     + +     -+     + +     -</a:t>
            </a:r>
            <a:r>
              <a:rPr lang="en-CA" altLang="en-US" sz="2400"/>
              <a:t>         </a:t>
            </a:r>
          </a:p>
        </p:txBody>
      </p:sp>
      <p:sp>
        <p:nvSpPr>
          <p:cNvPr id="67595" name="Line 31"/>
          <p:cNvSpPr>
            <a:spLocks noChangeShapeType="1"/>
          </p:cNvSpPr>
          <p:nvPr/>
        </p:nvSpPr>
        <p:spPr bwMode="auto">
          <a:xfrm>
            <a:off x="609600" y="457200"/>
            <a:ext cx="0" cy="281940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7596" name="AutoShape 32"/>
          <p:cNvSpPr>
            <a:spLocks noChangeArrowheads="1"/>
          </p:cNvSpPr>
          <p:nvPr/>
        </p:nvSpPr>
        <p:spPr bwMode="auto">
          <a:xfrm>
            <a:off x="1600200" y="3810000"/>
            <a:ext cx="4495800" cy="2362200"/>
          </a:xfrm>
          <a:prstGeom prst="wedgeRoundRectCallout">
            <a:avLst>
              <a:gd name="adj1" fmla="val -58264"/>
              <a:gd name="adj2" fmla="val -21236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CA" altLang="en-US"/>
          </a:p>
        </p:txBody>
      </p:sp>
      <p:sp>
        <p:nvSpPr>
          <p:cNvPr id="67597" name="Text Box 33"/>
          <p:cNvSpPr txBox="1">
            <a:spLocks noChangeArrowheads="1"/>
          </p:cNvSpPr>
          <p:nvPr/>
        </p:nvSpPr>
        <p:spPr bwMode="auto">
          <a:xfrm>
            <a:off x="1676400" y="3913188"/>
            <a:ext cx="4343400" cy="2227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Char char="à"/>
            </a:pP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0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4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have identical             coefficients (ignoring sign) as do: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 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1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5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	 		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2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6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			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3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7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endParaRPr lang="en-CA" altLang="en-US">
              <a:solidFill>
                <a:srgbClr val="00FFFF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124931" name="Text Box 215"/>
          <p:cNvSpPr txBox="1">
            <a:spLocks noChangeArrowheads="1"/>
          </p:cNvSpPr>
          <p:nvPr/>
        </p:nvSpPr>
        <p:spPr bwMode="auto">
          <a:xfrm>
            <a:off x="325438" y="1339850"/>
            <a:ext cx="70834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24932" name="Text Box 215"/>
          <p:cNvSpPr txBox="1">
            <a:spLocks noChangeArrowheads="1"/>
          </p:cNvSpPr>
          <p:nvPr/>
        </p:nvSpPr>
        <p:spPr bwMode="auto">
          <a:xfrm>
            <a:off x="304800" y="1762125"/>
            <a:ext cx="7329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124933" name="Group 74"/>
          <p:cNvGrpSpPr>
            <a:grpSpLocks/>
          </p:cNvGrpSpPr>
          <p:nvPr/>
        </p:nvGrpSpPr>
        <p:grpSpPr bwMode="auto">
          <a:xfrm>
            <a:off x="1068388" y="2220913"/>
            <a:ext cx="2422525" cy="954087"/>
            <a:chOff x="0" y="2209800"/>
            <a:chExt cx="2423352" cy="954107"/>
          </a:xfrm>
        </p:grpSpPr>
        <p:sp>
          <p:nvSpPr>
            <p:cNvPr id="125011" name="Rectangle 54"/>
            <p:cNvSpPr>
              <a:spLocks noChangeArrowheads="1"/>
            </p:cNvSpPr>
            <p:nvPr/>
          </p:nvSpPr>
          <p:spPr bwMode="auto">
            <a:xfrm>
              <a:off x="948268" y="2209800"/>
              <a:ext cx="1475084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  <p:sp>
          <p:nvSpPr>
            <p:cNvPr id="125012" name="Rectangle 65"/>
            <p:cNvSpPr>
              <a:spLocks noChangeArrowheads="1"/>
            </p:cNvSpPr>
            <p:nvPr/>
          </p:nvSpPr>
          <p:spPr bwMode="auto">
            <a:xfrm>
              <a:off x="0" y="2209800"/>
              <a:ext cx="1178656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Standard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grpSp>
        <p:nvGrpSpPr>
          <p:cNvPr id="124934" name="Group 76"/>
          <p:cNvGrpSpPr>
            <a:grpSpLocks/>
          </p:cNvGrpSpPr>
          <p:nvPr/>
        </p:nvGrpSpPr>
        <p:grpSpPr bwMode="auto">
          <a:xfrm>
            <a:off x="4141788" y="2243138"/>
            <a:ext cx="3706812" cy="1209675"/>
            <a:chOff x="3072960" y="2175935"/>
            <a:chExt cx="3706993" cy="1209131"/>
          </a:xfrm>
        </p:grpSpPr>
        <p:sp>
          <p:nvSpPr>
            <p:cNvPr id="125009" name="Rectangle 66"/>
            <p:cNvSpPr>
              <a:spLocks noChangeArrowheads="1"/>
            </p:cNvSpPr>
            <p:nvPr/>
          </p:nvSpPr>
          <p:spPr bwMode="auto">
            <a:xfrm>
              <a:off x="3072960" y="2175935"/>
              <a:ext cx="80342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New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25010" name="Rectangle 54"/>
            <p:cNvSpPr>
              <a:spLocks noChangeArrowheads="1"/>
            </p:cNvSpPr>
            <p:nvPr/>
          </p:nvSpPr>
          <p:spPr bwMode="auto">
            <a:xfrm>
              <a:off x="3690646" y="2246293"/>
              <a:ext cx="3089307" cy="11387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</a:t>
              </a:r>
              <a:r>
                <a:rPr lang="en-US" altLang="en-US" sz="4000">
                  <a:solidFill>
                    <a:srgbClr val="FF9900"/>
                  </a:solidFill>
                </a:rPr>
                <a:t>[   </a:t>
              </a:r>
              <a:r>
                <a:rPr lang="en-US" altLang="en-US">
                  <a:solidFill>
                    <a:srgbClr val="FF9900"/>
                  </a:solidFill>
                </a:rPr>
                <a:t>       ,              </a:t>
              </a:r>
              <a:r>
                <a:rPr lang="en-US" altLang="en-US" sz="4000">
                  <a:solidFill>
                    <a:srgbClr val="FF9900"/>
                  </a:solidFill>
                </a:rPr>
                <a:t>]</a:t>
              </a:r>
              <a:endParaRPr lang="en-US" altLang="en-US">
                <a:solidFill>
                  <a:srgbClr val="FF9900"/>
                </a:solidFill>
              </a:endParaRPr>
            </a:p>
          </p:txBody>
        </p:sp>
      </p:grpSp>
      <p:grpSp>
        <p:nvGrpSpPr>
          <p:cNvPr id="124935" name="Group 118"/>
          <p:cNvGrpSpPr>
            <a:grpSpLocks/>
          </p:cNvGrpSpPr>
          <p:nvPr/>
        </p:nvGrpSpPr>
        <p:grpSpPr bwMode="auto">
          <a:xfrm>
            <a:off x="2439988" y="2667000"/>
            <a:ext cx="685800" cy="468313"/>
            <a:chOff x="2439645" y="2667000"/>
            <a:chExt cx="685800" cy="468000"/>
          </a:xfrm>
        </p:grpSpPr>
        <p:sp>
          <p:nvSpPr>
            <p:cNvPr id="125007" name="Line 5"/>
            <p:cNvSpPr>
              <a:spLocks noChangeShapeType="1"/>
            </p:cNvSpPr>
            <p:nvPr/>
          </p:nvSpPr>
          <p:spPr bwMode="auto">
            <a:xfrm flipH="1" flipV="1">
              <a:off x="3125444" y="266700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25008" name="Line 5"/>
            <p:cNvSpPr>
              <a:spLocks noChangeShapeType="1"/>
            </p:cNvSpPr>
            <p:nvPr/>
          </p:nvSpPr>
          <p:spPr bwMode="auto">
            <a:xfrm rot="5400000" flipH="1" flipV="1">
              <a:off x="2673644" y="27123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5" name="Group 107"/>
          <p:cNvGrpSpPr>
            <a:grpSpLocks/>
          </p:cNvGrpSpPr>
          <p:nvPr/>
        </p:nvGrpSpPr>
        <p:grpSpPr bwMode="auto">
          <a:xfrm>
            <a:off x="142875" y="5359400"/>
            <a:ext cx="3328988" cy="965200"/>
            <a:chOff x="2658533" y="4301062"/>
            <a:chExt cx="3329758" cy="965205"/>
          </a:xfrm>
        </p:grpSpPr>
        <p:grpSp>
          <p:nvGrpSpPr>
            <p:cNvPr id="124994" name="Group 139"/>
            <p:cNvGrpSpPr>
              <a:grpSpLocks/>
            </p:cNvGrpSpPr>
            <p:nvPr/>
          </p:nvGrpSpPr>
          <p:grpSpPr bwMode="auto">
            <a:xfrm>
              <a:off x="2667000" y="4495797"/>
              <a:ext cx="1090266" cy="762000"/>
              <a:chOff x="5327464" y="3962400"/>
              <a:chExt cx="1090266" cy="762000"/>
            </a:xfrm>
          </p:grpSpPr>
          <p:sp>
            <p:nvSpPr>
              <p:cNvPr id="125005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006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4995" name="Group 139"/>
            <p:cNvGrpSpPr>
              <a:grpSpLocks/>
            </p:cNvGrpSpPr>
            <p:nvPr/>
          </p:nvGrpSpPr>
          <p:grpSpPr bwMode="auto">
            <a:xfrm>
              <a:off x="3262842" y="4504267"/>
              <a:ext cx="1090266" cy="762000"/>
              <a:chOff x="5327464" y="3962400"/>
              <a:chExt cx="1090266" cy="762000"/>
            </a:xfrm>
          </p:grpSpPr>
          <p:sp>
            <p:nvSpPr>
              <p:cNvPr id="125003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004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24996" name="Rectangle 48"/>
            <p:cNvSpPr>
              <a:spLocks noChangeArrowheads="1"/>
            </p:cNvSpPr>
            <p:nvPr/>
          </p:nvSpPr>
          <p:spPr bwMode="auto">
            <a:xfrm>
              <a:off x="2658533" y="4301062"/>
              <a:ext cx="3329758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rgbClr val="FF9900"/>
                  </a:solidFill>
                </a:rPr>
                <a:t>[      ][ ] </a:t>
              </a:r>
              <a:r>
                <a:rPr lang="en-US" altLang="en-US">
                  <a:solidFill>
                    <a:srgbClr val="FF9900"/>
                  </a:solidFill>
                </a:rPr>
                <a:t>=</a:t>
              </a:r>
              <a:r>
                <a:rPr lang="en-US" altLang="en-US" sz="5400">
                  <a:solidFill>
                    <a:srgbClr val="FF9900"/>
                  </a:solidFill>
                </a:rPr>
                <a:t>[ ]</a:t>
              </a:r>
              <a:endParaRPr lang="en-CA" altLang="en-US" sz="5400">
                <a:solidFill>
                  <a:srgbClr val="FFFFFF"/>
                </a:solidFill>
              </a:endParaRPr>
            </a:p>
          </p:txBody>
        </p:sp>
        <p:grpSp>
          <p:nvGrpSpPr>
            <p:cNvPr id="124997" name="Group 68"/>
            <p:cNvGrpSpPr>
              <a:grpSpLocks/>
            </p:cNvGrpSpPr>
            <p:nvPr/>
          </p:nvGrpSpPr>
          <p:grpSpPr bwMode="auto">
            <a:xfrm>
              <a:off x="4360334" y="4489979"/>
              <a:ext cx="550333" cy="606954"/>
              <a:chOff x="4391210" y="6005512"/>
              <a:chExt cx="550333" cy="606954"/>
            </a:xfrm>
          </p:grpSpPr>
          <p:sp>
            <p:nvSpPr>
              <p:cNvPr id="125001" name="Rectangle 124"/>
              <p:cNvSpPr>
                <a:spLocks noChangeArrowheads="1"/>
              </p:cNvSpPr>
              <p:nvPr/>
            </p:nvSpPr>
            <p:spPr bwMode="auto">
              <a:xfrm>
                <a:off x="4391210" y="6005512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1</a:t>
                </a:r>
              </a:p>
            </p:txBody>
          </p:sp>
          <p:sp>
            <p:nvSpPr>
              <p:cNvPr id="125002" name="Rectangle 124"/>
              <p:cNvSpPr>
                <a:spLocks noChangeArrowheads="1"/>
              </p:cNvSpPr>
              <p:nvPr/>
            </p:nvSpPr>
            <p:spPr bwMode="auto">
              <a:xfrm>
                <a:off x="4395443" y="6242579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2</a:t>
                </a:r>
              </a:p>
            </p:txBody>
          </p:sp>
        </p:grpSp>
        <p:grpSp>
          <p:nvGrpSpPr>
            <p:cNvPr id="124998" name="Group 131"/>
            <p:cNvGrpSpPr>
              <a:grpSpLocks/>
            </p:cNvGrpSpPr>
            <p:nvPr/>
          </p:nvGrpSpPr>
          <p:grpSpPr bwMode="auto">
            <a:xfrm>
              <a:off x="5334000" y="4512734"/>
              <a:ext cx="550333" cy="606954"/>
              <a:chOff x="3370978" y="6019803"/>
              <a:chExt cx="550333" cy="606954"/>
            </a:xfrm>
          </p:grpSpPr>
          <p:sp>
            <p:nvSpPr>
              <p:cNvPr id="124999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1</a:t>
                </a:r>
              </a:p>
            </p:txBody>
          </p:sp>
          <p:sp>
            <p:nvSpPr>
              <p:cNvPr id="125000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10" name="Group 213"/>
          <p:cNvGrpSpPr>
            <a:grpSpLocks/>
          </p:cNvGrpSpPr>
          <p:nvPr/>
        </p:nvGrpSpPr>
        <p:grpSpPr bwMode="auto">
          <a:xfrm>
            <a:off x="838200" y="3784600"/>
            <a:ext cx="2047875" cy="1352550"/>
            <a:chOff x="1762311" y="4665134"/>
            <a:chExt cx="2047686" cy="1352953"/>
          </a:xfrm>
        </p:grpSpPr>
        <p:grpSp>
          <p:nvGrpSpPr>
            <p:cNvPr id="124983" name="Group 115"/>
            <p:cNvGrpSpPr>
              <a:grpSpLocks/>
            </p:cNvGrpSpPr>
            <p:nvPr/>
          </p:nvGrpSpPr>
          <p:grpSpPr bwMode="auto">
            <a:xfrm>
              <a:off x="1762311" y="4665134"/>
              <a:ext cx="1371600" cy="914400"/>
              <a:chOff x="1762311" y="3293534"/>
              <a:chExt cx="1371600" cy="914400"/>
            </a:xfrm>
          </p:grpSpPr>
          <p:sp>
            <p:nvSpPr>
              <p:cNvPr id="124992" name="Line 63"/>
              <p:cNvSpPr>
                <a:spLocks noChangeShapeType="1"/>
              </p:cNvSpPr>
              <p:nvPr/>
            </p:nvSpPr>
            <p:spPr bwMode="auto">
              <a:xfrm flipV="1">
                <a:off x="1762311" y="3293534"/>
                <a:ext cx="1371600" cy="914400"/>
              </a:xfrm>
              <a:prstGeom prst="line">
                <a:avLst/>
              </a:prstGeom>
              <a:noFill/>
              <a:ln w="38100">
                <a:solidFill>
                  <a:srgbClr val="CC99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93" name="Rectangle 56"/>
              <p:cNvSpPr>
                <a:spLocks noChangeArrowheads="1"/>
              </p:cNvSpPr>
              <p:nvPr/>
            </p:nvSpPr>
            <p:spPr bwMode="auto">
              <a:xfrm>
                <a:off x="2000735" y="3367092"/>
                <a:ext cx="34336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rgbClr val="FF9900"/>
                    </a:solidFill>
                  </a:rPr>
                  <a:t>v</a:t>
                </a:r>
              </a:p>
            </p:txBody>
          </p:sp>
        </p:grpSp>
        <p:sp>
          <p:nvSpPr>
            <p:cNvPr id="124984" name="Rectangle 26"/>
            <p:cNvSpPr>
              <a:spLocks noChangeArrowheads="1"/>
            </p:cNvSpPr>
            <p:nvPr/>
          </p:nvSpPr>
          <p:spPr bwMode="auto">
            <a:xfrm>
              <a:off x="2036418" y="5494867"/>
              <a:ext cx="78298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rgbClr val="FF9900"/>
                  </a:solidFill>
                </a:rPr>
                <a:t>a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  <p:grpSp>
          <p:nvGrpSpPr>
            <p:cNvPr id="124985" name="Group 114"/>
            <p:cNvGrpSpPr>
              <a:grpSpLocks/>
            </p:cNvGrpSpPr>
            <p:nvPr/>
          </p:nvGrpSpPr>
          <p:grpSpPr bwMode="auto">
            <a:xfrm>
              <a:off x="1779246" y="4673601"/>
              <a:ext cx="1373944" cy="939802"/>
              <a:chOff x="1779246" y="3302001"/>
              <a:chExt cx="1373944" cy="939802"/>
            </a:xfrm>
          </p:grpSpPr>
          <p:sp>
            <p:nvSpPr>
              <p:cNvPr id="124987" name="Line 5"/>
              <p:cNvSpPr>
                <a:spLocks noChangeShapeType="1"/>
              </p:cNvSpPr>
              <p:nvPr/>
            </p:nvSpPr>
            <p:spPr bwMode="auto">
              <a:xfrm rot="5400000" flipH="1" flipV="1">
                <a:off x="2453510" y="400780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88" name="Line 5"/>
              <p:cNvSpPr>
                <a:spLocks noChangeShapeType="1"/>
              </p:cNvSpPr>
              <p:nvPr/>
            </p:nvSpPr>
            <p:spPr bwMode="auto">
              <a:xfrm flipH="1" flipV="1">
                <a:off x="3142378" y="3773799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89" name="Line 5"/>
              <p:cNvSpPr>
                <a:spLocks noChangeShapeType="1"/>
              </p:cNvSpPr>
              <p:nvPr/>
            </p:nvSpPr>
            <p:spPr bwMode="auto">
              <a:xfrm rot="5400000" flipH="1" flipV="1">
                <a:off x="2919189" y="400780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90" name="Line 5"/>
              <p:cNvSpPr>
                <a:spLocks noChangeShapeType="1"/>
              </p:cNvSpPr>
              <p:nvPr/>
            </p:nvSpPr>
            <p:spPr bwMode="auto">
              <a:xfrm rot="5400000" flipH="1" flipV="1">
                <a:off x="2013245" y="400780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91" name="Line 5"/>
              <p:cNvSpPr>
                <a:spLocks noChangeShapeType="1"/>
              </p:cNvSpPr>
              <p:nvPr/>
            </p:nvSpPr>
            <p:spPr bwMode="auto">
              <a:xfrm flipH="1" flipV="1">
                <a:off x="3142378" y="3302001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</p:grpSp>
        <p:sp>
          <p:nvSpPr>
            <p:cNvPr id="124986" name="Rectangle 26"/>
            <p:cNvSpPr>
              <a:spLocks noChangeArrowheads="1"/>
            </p:cNvSpPr>
            <p:nvPr/>
          </p:nvSpPr>
          <p:spPr bwMode="auto">
            <a:xfrm>
              <a:off x="3027015" y="4859866"/>
              <a:ext cx="78298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rgbClr val="FF9900"/>
                  </a:solidFill>
                </a:rPr>
                <a:t>a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3" name="Group 214"/>
          <p:cNvGrpSpPr>
            <a:grpSpLocks/>
          </p:cNvGrpSpPr>
          <p:nvPr/>
        </p:nvGrpSpPr>
        <p:grpSpPr bwMode="auto">
          <a:xfrm>
            <a:off x="4098925" y="3716338"/>
            <a:ext cx="1692275" cy="1439862"/>
            <a:chOff x="4608124" y="4656664"/>
            <a:chExt cx="1692319" cy="1439336"/>
          </a:xfrm>
        </p:grpSpPr>
        <p:sp>
          <p:nvSpPr>
            <p:cNvPr id="124977" name="Line 5"/>
            <p:cNvSpPr>
              <a:spLocks noChangeShapeType="1"/>
            </p:cNvSpPr>
            <p:nvPr/>
          </p:nvSpPr>
          <p:spPr bwMode="auto">
            <a:xfrm rot="7560000" flipH="1" flipV="1">
              <a:off x="5109689" y="548739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grpSp>
          <p:nvGrpSpPr>
            <p:cNvPr id="124978" name="Group 117"/>
            <p:cNvGrpSpPr>
              <a:grpSpLocks/>
            </p:cNvGrpSpPr>
            <p:nvPr/>
          </p:nvGrpSpPr>
          <p:grpSpPr bwMode="auto">
            <a:xfrm>
              <a:off x="4928843" y="4656664"/>
              <a:ext cx="1371600" cy="914400"/>
              <a:chOff x="4928843" y="3285064"/>
              <a:chExt cx="1371600" cy="914400"/>
            </a:xfrm>
          </p:grpSpPr>
          <p:sp>
            <p:nvSpPr>
              <p:cNvPr id="124981" name="Line 63"/>
              <p:cNvSpPr>
                <a:spLocks noChangeShapeType="1"/>
              </p:cNvSpPr>
              <p:nvPr/>
            </p:nvSpPr>
            <p:spPr bwMode="auto">
              <a:xfrm flipV="1">
                <a:off x="4928843" y="3285064"/>
                <a:ext cx="1371600" cy="914400"/>
              </a:xfrm>
              <a:prstGeom prst="line">
                <a:avLst/>
              </a:prstGeom>
              <a:noFill/>
              <a:ln w="38100">
                <a:solidFill>
                  <a:srgbClr val="CC99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82" name="Rectangle 56"/>
              <p:cNvSpPr>
                <a:spLocks noChangeArrowheads="1"/>
              </p:cNvSpPr>
              <p:nvPr/>
            </p:nvSpPr>
            <p:spPr bwMode="auto">
              <a:xfrm>
                <a:off x="5201132" y="3369734"/>
                <a:ext cx="34336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rgbClr val="FF9900"/>
                    </a:solidFill>
                  </a:rPr>
                  <a:t>v</a:t>
                </a:r>
              </a:p>
            </p:txBody>
          </p:sp>
        </p:grpSp>
        <p:sp>
          <p:nvSpPr>
            <p:cNvPr id="124979" name="Rectangle 194"/>
            <p:cNvSpPr>
              <a:spLocks noChangeArrowheads="1"/>
            </p:cNvSpPr>
            <p:nvPr/>
          </p:nvSpPr>
          <p:spPr bwMode="auto">
            <a:xfrm>
              <a:off x="5017740" y="5342467"/>
              <a:ext cx="344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9900"/>
                  </a:solidFill>
                  <a:sym typeface="Symbol" pitchFamily="18" charset="2"/>
                </a:rPr>
                <a:t></a:t>
              </a:r>
              <a:endParaRPr lang="en-CA" altLang="en-US" sz="2400">
                <a:solidFill>
                  <a:srgbClr val="FFFFFF"/>
                </a:solidFill>
              </a:endParaRPr>
            </a:p>
          </p:txBody>
        </p:sp>
        <p:sp>
          <p:nvSpPr>
            <p:cNvPr id="124980" name="Rectangle 26"/>
            <p:cNvSpPr>
              <a:spLocks noChangeArrowheads="1"/>
            </p:cNvSpPr>
            <p:nvPr/>
          </p:nvSpPr>
          <p:spPr bwMode="auto">
            <a:xfrm>
              <a:off x="4608124" y="5572780"/>
              <a:ext cx="60465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15" name="Group 215"/>
          <p:cNvGrpSpPr>
            <a:grpSpLocks/>
          </p:cNvGrpSpPr>
          <p:nvPr/>
        </p:nvGrpSpPr>
        <p:grpSpPr bwMode="auto">
          <a:xfrm>
            <a:off x="6943725" y="3479800"/>
            <a:ext cx="1590675" cy="1752600"/>
            <a:chOff x="7095497" y="4419600"/>
            <a:chExt cx="1591303" cy="1752600"/>
          </a:xfrm>
        </p:grpSpPr>
        <p:sp>
          <p:nvSpPr>
            <p:cNvPr id="124965" name="Rectangle 26"/>
            <p:cNvSpPr>
              <a:spLocks noChangeArrowheads="1"/>
            </p:cNvSpPr>
            <p:nvPr/>
          </p:nvSpPr>
          <p:spPr bwMode="auto">
            <a:xfrm>
              <a:off x="7095497" y="5648980"/>
              <a:ext cx="52450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rgbClr val="FF9900"/>
                  </a:solidFill>
                </a:rPr>
                <a:t>A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  <p:grpSp>
          <p:nvGrpSpPr>
            <p:cNvPr id="124966" name="Group 116"/>
            <p:cNvGrpSpPr>
              <a:grpSpLocks/>
            </p:cNvGrpSpPr>
            <p:nvPr/>
          </p:nvGrpSpPr>
          <p:grpSpPr bwMode="auto">
            <a:xfrm>
              <a:off x="7221788" y="4419600"/>
              <a:ext cx="1465012" cy="1617411"/>
              <a:chOff x="4875690" y="3003311"/>
              <a:chExt cx="1465012" cy="1617411"/>
            </a:xfrm>
          </p:grpSpPr>
          <p:sp>
            <p:nvSpPr>
              <p:cNvPr id="124971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532051" y="4148686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72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798834" y="3765308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73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6069772" y="3392775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74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6340701" y="3003311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75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109689" y="4115790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76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482222" y="4386722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</p:grpSp>
        <p:grpSp>
          <p:nvGrpSpPr>
            <p:cNvPr id="124967" name="Group 117"/>
            <p:cNvGrpSpPr>
              <a:grpSpLocks/>
            </p:cNvGrpSpPr>
            <p:nvPr/>
          </p:nvGrpSpPr>
          <p:grpSpPr bwMode="auto">
            <a:xfrm>
              <a:off x="7274941" y="4701353"/>
              <a:ext cx="1371600" cy="914400"/>
              <a:chOff x="4928843" y="3285064"/>
              <a:chExt cx="1371600" cy="914400"/>
            </a:xfrm>
          </p:grpSpPr>
          <p:sp>
            <p:nvSpPr>
              <p:cNvPr id="124969" name="Line 63"/>
              <p:cNvSpPr>
                <a:spLocks noChangeShapeType="1"/>
              </p:cNvSpPr>
              <p:nvPr/>
            </p:nvSpPr>
            <p:spPr bwMode="auto">
              <a:xfrm flipV="1">
                <a:off x="4928843" y="3285064"/>
                <a:ext cx="1371600" cy="914400"/>
              </a:xfrm>
              <a:prstGeom prst="line">
                <a:avLst/>
              </a:prstGeom>
              <a:noFill/>
              <a:ln w="38100">
                <a:solidFill>
                  <a:srgbClr val="CC99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70" name="Rectangle 56"/>
              <p:cNvSpPr>
                <a:spLocks noChangeArrowheads="1"/>
              </p:cNvSpPr>
              <p:nvPr/>
            </p:nvSpPr>
            <p:spPr bwMode="auto">
              <a:xfrm>
                <a:off x="5201132" y="3369734"/>
                <a:ext cx="34336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rgbClr val="FF9900"/>
                    </a:solidFill>
                  </a:rPr>
                  <a:t>v</a:t>
                </a:r>
              </a:p>
            </p:txBody>
          </p:sp>
        </p:grpSp>
        <p:sp>
          <p:nvSpPr>
            <p:cNvPr id="124968" name="Rectangle 206"/>
            <p:cNvSpPr>
              <a:spLocks noChangeArrowheads="1"/>
            </p:cNvSpPr>
            <p:nvPr/>
          </p:nvSpPr>
          <p:spPr bwMode="auto">
            <a:xfrm>
              <a:off x="7363838" y="5387156"/>
              <a:ext cx="344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9900"/>
                  </a:solidFill>
                  <a:sym typeface="Symbol" pitchFamily="18" charset="2"/>
                </a:rPr>
                <a:t></a:t>
              </a:r>
              <a:endParaRPr lang="en-CA" alt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08" name="TextBox 207"/>
          <p:cNvSpPr txBox="1">
            <a:spLocks noChangeArrowheads="1"/>
          </p:cNvSpPr>
          <p:nvPr/>
        </p:nvSpPr>
        <p:spPr bwMode="auto">
          <a:xfrm>
            <a:off x="6392863" y="5181600"/>
            <a:ext cx="29797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9900"/>
                </a:solidFill>
              </a:rPr>
              <a:t>A</a:t>
            </a:r>
            <a:r>
              <a:rPr lang="en-US" altLang="en-US" sz="2400" i="1" baseline="-25000">
                <a:solidFill>
                  <a:srgbClr val="FF9900"/>
                </a:solidFill>
              </a:rPr>
              <a:t>1</a:t>
            </a:r>
            <a:r>
              <a:rPr lang="en-CA" altLang="en-US" sz="2400">
                <a:solidFill>
                  <a:srgbClr val="FFFFFF"/>
                </a:solidFill>
              </a:rPr>
              <a:t> </a:t>
            </a:r>
            <a:r>
              <a:rPr lang="en-US" altLang="en-US" sz="2400" i="1">
                <a:solidFill>
                  <a:srgbClr val="FF9900"/>
                </a:solidFill>
              </a:rPr>
              <a:t>= |v</a:t>
            </a:r>
            <a:r>
              <a:rPr lang="en-CA" altLang="en-US" sz="2400">
                <a:solidFill>
                  <a:srgbClr val="FF9900"/>
                </a:solidFill>
                <a:cs typeface="Times New Roman" pitchFamily="18" charset="0"/>
                <a:sym typeface="Symbol" pitchFamily="18" charset="2"/>
              </a:rPr>
              <a:t>|</a:t>
            </a:r>
            <a:r>
              <a:rPr lang="en-CA" altLang="en-US" sz="2400">
                <a:solidFill>
                  <a:srgbClr val="FF9900"/>
                </a:solidFill>
              </a:rPr>
              <a:t>cos(</a:t>
            </a:r>
            <a:r>
              <a:rPr lang="en-US" altLang="en-US" sz="2400">
                <a:solidFill>
                  <a:srgbClr val="FF9900"/>
                </a:solidFill>
                <a:sym typeface="Symbol" pitchFamily="18" charset="2"/>
              </a:rPr>
              <a:t>) </a:t>
            </a:r>
          </a:p>
          <a:p>
            <a:pPr algn="l" eaLnBrk="1" hangingPunct="1"/>
            <a:r>
              <a:rPr lang="en-US" altLang="en-US" sz="2400">
                <a:solidFill>
                  <a:srgbClr val="FF9900"/>
                </a:solidFill>
                <a:sym typeface="Symbol" pitchFamily="18" charset="2"/>
              </a:rPr>
              <a:t>     =</a:t>
            </a:r>
            <a:r>
              <a:rPr lang="en-US" altLang="en-US" sz="2400" i="1">
                <a:solidFill>
                  <a:srgbClr val="FF9900"/>
                </a:solidFill>
              </a:rPr>
              <a:t> v</a:t>
            </a:r>
            <a:r>
              <a:rPr lang="en-CA" altLang="en-US" sz="2400">
                <a:solidFill>
                  <a:srgbClr val="FF9900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1</a:t>
            </a:r>
            <a:r>
              <a:rPr lang="en-US" altLang="en-US" sz="2400">
                <a:solidFill>
                  <a:srgbClr val="FF9900"/>
                </a:solidFill>
                <a:sym typeface="Symbol" pitchFamily="18" charset="2"/>
              </a:rPr>
              <a:t> </a:t>
            </a:r>
            <a:endParaRPr lang="en-CA" altLang="en-US" sz="2400">
              <a:solidFill>
                <a:srgbClr val="FFFFFF"/>
              </a:solidFill>
              <a:sym typeface="Symbol" pitchFamily="18" charset="2"/>
            </a:endParaRPr>
          </a:p>
          <a:p>
            <a:pPr algn="l" eaLnBrk="1" hangingPunct="1"/>
            <a:r>
              <a:rPr lang="en-CA" altLang="en-US" sz="2400">
                <a:solidFill>
                  <a:srgbClr val="FF9900"/>
                </a:solidFill>
                <a:sym typeface="Symbol" pitchFamily="18" charset="2"/>
              </a:rPr>
              <a:t>     = 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CA" altLang="en-US" sz="2400">
                <a:solidFill>
                  <a:srgbClr val="FF9900"/>
                </a:solidFill>
                <a:sym typeface="Symbol" pitchFamily="18" charset="2"/>
              </a:rPr>
              <a:t></a:t>
            </a:r>
            <a:r>
              <a:rPr lang="en-CA" altLang="en-US" sz="2400" baseline="-25000">
                <a:solidFill>
                  <a:srgbClr val="FF9900"/>
                </a:solidFill>
                <a:sym typeface="Symbol" pitchFamily="18" charset="2"/>
              </a:rPr>
              <a:t>j </a:t>
            </a:r>
            <a:r>
              <a:rPr lang="en-US" altLang="en-US" sz="2400" i="1">
                <a:solidFill>
                  <a:srgbClr val="FF9900"/>
                </a:solidFill>
                <a:sym typeface="Symbol" pitchFamily="18" charset="2"/>
              </a:rPr>
              <a:t>a</a:t>
            </a:r>
            <a:r>
              <a:rPr lang="en-CA" altLang="en-US" sz="2400" baseline="-25000">
                <a:solidFill>
                  <a:srgbClr val="FF9900"/>
                </a:solidFill>
                <a:sym typeface="Symbol" pitchFamily="18" charset="2"/>
              </a:rPr>
              <a:t>j</a:t>
            </a:r>
            <a:r>
              <a:rPr lang="en-CA" altLang="en-US" sz="2400">
                <a:solidFill>
                  <a:srgbClr val="FF9900"/>
                </a:solidFill>
                <a:cs typeface="Times New Roman" pitchFamily="18" charset="0"/>
                <a:sym typeface="Symbol" pitchFamily="18" charset="2"/>
              </a:rPr>
              <a:t></a:t>
            </a:r>
            <a:r>
              <a:rPr lang="en-US" altLang="en-US" sz="2400" i="1">
                <a:solidFill>
                  <a:srgbClr val="FF9900"/>
                </a:solidFill>
              </a:rPr>
              <a:t>W</a:t>
            </a:r>
            <a:r>
              <a:rPr lang="en-US" altLang="en-US" sz="2400" i="1" baseline="-25000">
                <a:solidFill>
                  <a:srgbClr val="FF9900"/>
                </a:solidFill>
              </a:rPr>
              <a:t>1</a:t>
            </a:r>
            <a:r>
              <a:rPr lang="en-US" altLang="en-US" sz="2400">
                <a:solidFill>
                  <a:srgbClr val="FF9900"/>
                </a:solidFill>
              </a:rPr>
              <a:t>[j]</a:t>
            </a:r>
            <a:r>
              <a:rPr lang="en-CA" altLang="en-US" sz="2400">
                <a:solidFill>
                  <a:srgbClr val="FF9900"/>
                </a:solidFill>
              </a:rPr>
              <a:t>  </a:t>
            </a:r>
          </a:p>
        </p:txBody>
      </p:sp>
      <p:grpSp>
        <p:nvGrpSpPr>
          <p:cNvPr id="18" name="Group 208"/>
          <p:cNvGrpSpPr>
            <a:grpSpLocks/>
          </p:cNvGrpSpPr>
          <p:nvPr/>
        </p:nvGrpSpPr>
        <p:grpSpPr bwMode="auto">
          <a:xfrm>
            <a:off x="3727450" y="5422900"/>
            <a:ext cx="2259013" cy="774700"/>
            <a:chOff x="990600" y="372536"/>
            <a:chExt cx="2259011" cy="774929"/>
          </a:xfrm>
        </p:grpSpPr>
        <p:sp>
          <p:nvSpPr>
            <p:cNvPr id="124961" name="TextBox 209"/>
            <p:cNvSpPr txBox="1">
              <a:spLocks noChangeArrowheads="1"/>
            </p:cNvSpPr>
            <p:nvPr/>
          </p:nvSpPr>
          <p:spPr bwMode="auto">
            <a:xfrm>
              <a:off x="990600" y="533401"/>
              <a:ext cx="12954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9900"/>
                  </a:solidFill>
                </a:rPr>
                <a:t>cos(</a:t>
              </a:r>
              <a:r>
                <a:rPr lang="en-US" altLang="en-US" sz="2400">
                  <a:solidFill>
                    <a:srgbClr val="FF9900"/>
                  </a:solidFill>
                  <a:sym typeface="Symbol" pitchFamily="18" charset="2"/>
                </a:rPr>
                <a:t>) =</a:t>
              </a:r>
              <a:r>
                <a:rPr lang="en-US" altLang="en-US" sz="2400" i="1">
                  <a:solidFill>
                    <a:srgbClr val="FF9900"/>
                  </a:solidFill>
                </a:rPr>
                <a:t> </a:t>
              </a:r>
              <a:endParaRPr lang="en-CA" altLang="en-US" sz="2400">
                <a:solidFill>
                  <a:srgbClr val="FFFFFF"/>
                </a:solidFill>
              </a:endParaRPr>
            </a:p>
          </p:txBody>
        </p:sp>
        <p:sp>
          <p:nvSpPr>
            <p:cNvPr id="124962" name="Rectangle 210"/>
            <p:cNvSpPr>
              <a:spLocks noChangeArrowheads="1"/>
            </p:cNvSpPr>
            <p:nvPr/>
          </p:nvSpPr>
          <p:spPr bwMode="auto">
            <a:xfrm>
              <a:off x="2350328" y="372536"/>
              <a:ext cx="7569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rgbClr val="FF9900"/>
                  </a:solidFill>
                </a:rPr>
                <a:t>v</a:t>
              </a:r>
              <a:r>
                <a:rPr lang="en-CA" altLang="en-US" sz="2400">
                  <a:solidFill>
                    <a:srgbClr val="FF9900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US" altLang="en-US" sz="2400" i="1">
                  <a:solidFill>
                    <a:srgbClr val="FF9900"/>
                  </a:solidFill>
                </a:rPr>
                <a:t>W</a:t>
              </a:r>
              <a:r>
                <a:rPr lang="en-US" altLang="en-US" sz="2400" i="1" baseline="-25000">
                  <a:solidFill>
                    <a:srgbClr val="FF9900"/>
                  </a:solidFill>
                </a:rPr>
                <a:t>1</a:t>
              </a:r>
              <a:endParaRPr lang="en-CA" altLang="en-US" sz="2400">
                <a:solidFill>
                  <a:srgbClr val="FFFFFF"/>
                </a:solidFill>
              </a:endParaRPr>
            </a:p>
          </p:txBody>
        </p:sp>
        <p:sp>
          <p:nvSpPr>
            <p:cNvPr id="124963" name="Rectangle 211"/>
            <p:cNvSpPr>
              <a:spLocks noChangeArrowheads="1"/>
            </p:cNvSpPr>
            <p:nvPr/>
          </p:nvSpPr>
          <p:spPr bwMode="auto">
            <a:xfrm>
              <a:off x="2133600" y="685800"/>
              <a:ext cx="11160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rgbClr val="FF9900"/>
                  </a:solidFill>
                </a:rPr>
                <a:t>|v</a:t>
              </a:r>
              <a:r>
                <a:rPr lang="en-CA" altLang="en-US" sz="2400">
                  <a:solidFill>
                    <a:srgbClr val="FF9900"/>
                  </a:solidFill>
                  <a:cs typeface="Times New Roman" pitchFamily="18" charset="0"/>
                  <a:sym typeface="Symbol" pitchFamily="18" charset="2"/>
                </a:rPr>
                <a:t>||</a:t>
              </a:r>
              <a:r>
                <a:rPr lang="en-US" altLang="en-US" sz="2400" i="1">
                  <a:solidFill>
                    <a:srgbClr val="FF9900"/>
                  </a:solidFill>
                </a:rPr>
                <a:t>W</a:t>
              </a:r>
              <a:r>
                <a:rPr lang="en-US" altLang="en-US" sz="2400" i="1" baseline="-25000">
                  <a:solidFill>
                    <a:srgbClr val="FF9900"/>
                  </a:solidFill>
                </a:rPr>
                <a:t>1</a:t>
              </a:r>
              <a:r>
                <a:rPr lang="en-CA" altLang="en-US" sz="2400">
                  <a:solidFill>
                    <a:srgbClr val="FF9900"/>
                  </a:solidFill>
                  <a:cs typeface="Times New Roman" pitchFamily="18" charset="0"/>
                  <a:sym typeface="Symbol" pitchFamily="18" charset="2"/>
                </a:rPr>
                <a:t>|</a:t>
              </a:r>
              <a:endParaRPr lang="en-CA" altLang="en-US" sz="2400">
                <a:solidFill>
                  <a:srgbClr val="FFFFFF"/>
                </a:solidFill>
              </a:endParaRPr>
            </a:p>
          </p:txBody>
        </p:sp>
        <p:cxnSp>
          <p:nvCxnSpPr>
            <p:cNvPr id="124964" name="Straight Connector 212"/>
            <p:cNvCxnSpPr>
              <a:cxnSpLocks noChangeShapeType="1"/>
            </p:cNvCxnSpPr>
            <p:nvPr/>
          </p:nvCxnSpPr>
          <p:spPr bwMode="auto">
            <a:xfrm flipH="1" flipV="1">
              <a:off x="2201336" y="774935"/>
              <a:ext cx="990597" cy="8464"/>
            </a:xfrm>
            <a:prstGeom prst="line">
              <a:avLst/>
            </a:prstGeom>
            <a:noFill/>
            <a:ln w="127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7" name="Rectangle 216"/>
          <p:cNvSpPr>
            <a:spLocks noChangeArrowheads="1"/>
          </p:cNvSpPr>
          <p:nvPr/>
        </p:nvSpPr>
        <p:spPr bwMode="auto">
          <a:xfrm>
            <a:off x="404813" y="3302000"/>
            <a:ext cx="36337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Viewed a different way: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218" name="Rectangle 217"/>
          <p:cNvSpPr>
            <a:spLocks noChangeArrowheads="1"/>
          </p:cNvSpPr>
          <p:nvPr/>
        </p:nvSpPr>
        <p:spPr bwMode="auto">
          <a:xfrm>
            <a:off x="1249363" y="6334125"/>
            <a:ext cx="6061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This is the </a:t>
            </a:r>
            <a:r>
              <a:rPr lang="en-US" altLang="en-US">
                <a:solidFill>
                  <a:srgbClr val="FFFF00"/>
                </a:solidFill>
                <a:sym typeface="Symbol" pitchFamily="18" charset="2"/>
              </a:rPr>
              <a:t>correlation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between </a:t>
            </a:r>
            <a:r>
              <a:rPr lang="en-US" altLang="en-US" i="1">
                <a:solidFill>
                  <a:srgbClr val="FF9900"/>
                </a:solidFill>
              </a:rPr>
              <a:t>v</a:t>
            </a:r>
            <a:r>
              <a:rPr lang="en-CA" altLang="en-US">
                <a:solidFill>
                  <a:srgbClr val="FF9900"/>
                </a:solidFill>
                <a:cs typeface="Times New Roman" pitchFamily="18" charset="0"/>
                <a:sym typeface="Symbol" pitchFamily="18" charset="2"/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and 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24944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en-US" altLang="en-US" sz="4400">
                <a:solidFill>
                  <a:srgbClr val="FFFF00"/>
                </a:solidFill>
              </a:rPr>
              <a:t>Changing Basis</a:t>
            </a:r>
          </a:p>
        </p:txBody>
      </p:sp>
      <p:grpSp>
        <p:nvGrpSpPr>
          <p:cNvPr id="124945" name="Group 81"/>
          <p:cNvGrpSpPr>
            <a:grpSpLocks/>
          </p:cNvGrpSpPr>
          <p:nvPr/>
        </p:nvGrpSpPr>
        <p:grpSpPr bwMode="auto">
          <a:xfrm>
            <a:off x="5045075" y="2928938"/>
            <a:ext cx="2432050" cy="863600"/>
            <a:chOff x="5045083" y="2928938"/>
            <a:chExt cx="2432038" cy="863600"/>
          </a:xfrm>
        </p:grpSpPr>
        <p:grpSp>
          <p:nvGrpSpPr>
            <p:cNvPr id="124949" name="Group 104"/>
            <p:cNvGrpSpPr>
              <a:grpSpLocks/>
            </p:cNvGrpSpPr>
            <p:nvPr/>
          </p:nvGrpSpPr>
          <p:grpSpPr bwMode="auto">
            <a:xfrm>
              <a:off x="5045083" y="2966407"/>
              <a:ext cx="1431917" cy="766938"/>
              <a:chOff x="2666388" y="3650426"/>
              <a:chExt cx="1432090" cy="767881"/>
            </a:xfrm>
          </p:grpSpPr>
          <p:sp>
            <p:nvSpPr>
              <p:cNvPr id="124956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3567508" y="3590857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cxnSp>
            <p:nvCxnSpPr>
              <p:cNvPr id="124957" name="Straight Connector 83"/>
              <p:cNvCxnSpPr>
                <a:cxnSpLocks noChangeShapeType="1"/>
              </p:cNvCxnSpPr>
              <p:nvPr/>
            </p:nvCxnSpPr>
            <p:spPr bwMode="auto">
              <a:xfrm>
                <a:off x="3361966" y="3666067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58" name="Straight Connector 86"/>
              <p:cNvCxnSpPr>
                <a:cxnSpLocks noChangeShapeType="1"/>
              </p:cNvCxnSpPr>
              <p:nvPr/>
            </p:nvCxnSpPr>
            <p:spPr bwMode="auto">
              <a:xfrm rot="-5400000">
                <a:off x="3552699" y="3763200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4959" name="Rectangle 124"/>
              <p:cNvSpPr>
                <a:spLocks noChangeArrowheads="1"/>
              </p:cNvSpPr>
              <p:nvPr/>
            </p:nvSpPr>
            <p:spPr bwMode="auto">
              <a:xfrm>
                <a:off x="3022599" y="39539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960" name="Rectangle 124"/>
              <p:cNvSpPr>
                <a:spLocks noChangeArrowheads="1"/>
              </p:cNvSpPr>
              <p:nvPr/>
            </p:nvSpPr>
            <p:spPr bwMode="auto">
              <a:xfrm>
                <a:off x="2666388" y="3650426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4950" name="Group 142"/>
            <p:cNvGrpSpPr>
              <a:grpSpLocks/>
            </p:cNvGrpSpPr>
            <p:nvPr/>
          </p:nvGrpSpPr>
          <p:grpSpPr bwMode="auto">
            <a:xfrm>
              <a:off x="6096000" y="2928938"/>
              <a:ext cx="1381121" cy="863600"/>
              <a:chOff x="4867721" y="3477445"/>
              <a:chExt cx="1381288" cy="864662"/>
            </a:xfrm>
          </p:grpSpPr>
          <p:cxnSp>
            <p:nvCxnSpPr>
              <p:cNvPr id="124951" name="Straight Connector 130"/>
              <p:cNvCxnSpPr>
                <a:cxnSpLocks noChangeShapeType="1"/>
              </p:cNvCxnSpPr>
              <p:nvPr/>
            </p:nvCxnSpPr>
            <p:spPr bwMode="auto">
              <a:xfrm rot="5400000">
                <a:off x="5398203" y="3762734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952" name="Straight Connector 131"/>
              <p:cNvCxnSpPr>
                <a:cxnSpLocks noChangeShapeType="1"/>
              </p:cNvCxnSpPr>
              <p:nvPr/>
            </p:nvCxnSpPr>
            <p:spPr bwMode="auto">
              <a:xfrm>
                <a:off x="5545669" y="3543067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4953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416593" y="3477445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4954" name="Rectangle 124"/>
              <p:cNvSpPr>
                <a:spLocks noChangeArrowheads="1"/>
              </p:cNvSpPr>
              <p:nvPr/>
            </p:nvSpPr>
            <p:spPr bwMode="auto">
              <a:xfrm>
                <a:off x="4867721" y="38777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955" name="Rectangle 124"/>
              <p:cNvSpPr>
                <a:spLocks noChangeArrowheads="1"/>
              </p:cNvSpPr>
              <p:nvPr/>
            </p:nvSpPr>
            <p:spPr bwMode="auto">
              <a:xfrm>
                <a:off x="5477930" y="3530601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8305800" y="5329238"/>
            <a:ext cx="665163" cy="461962"/>
            <a:chOff x="8305800" y="5329535"/>
            <a:chExt cx="665567" cy="461665"/>
          </a:xfrm>
        </p:grpSpPr>
        <p:sp>
          <p:nvSpPr>
            <p:cNvPr id="124947" name="Rectangle 211"/>
            <p:cNvSpPr>
              <a:spLocks noChangeArrowheads="1"/>
            </p:cNvSpPr>
            <p:nvPr/>
          </p:nvSpPr>
          <p:spPr bwMode="auto">
            <a:xfrm>
              <a:off x="8305800" y="5329535"/>
              <a:ext cx="66556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9900"/>
                  </a:solidFill>
                  <a:cs typeface="Times New Roman" pitchFamily="18" charset="0"/>
                  <a:sym typeface="Symbol" pitchFamily="18" charset="2"/>
                </a:rPr>
                <a:t>|</a:t>
              </a:r>
              <a:r>
                <a:rPr lang="en-US" altLang="en-US" sz="2400" i="1">
                  <a:solidFill>
                    <a:srgbClr val="FF9900"/>
                  </a:solidFill>
                </a:rPr>
                <a:t>W</a:t>
              </a:r>
              <a:r>
                <a:rPr lang="en-US" altLang="en-US" sz="2400" i="1" baseline="-25000">
                  <a:solidFill>
                    <a:srgbClr val="FF9900"/>
                  </a:solidFill>
                </a:rPr>
                <a:t>1</a:t>
              </a:r>
              <a:r>
                <a:rPr lang="en-CA" altLang="en-US" sz="2400">
                  <a:solidFill>
                    <a:srgbClr val="FF9900"/>
                  </a:solidFill>
                  <a:cs typeface="Times New Roman" pitchFamily="18" charset="0"/>
                  <a:sym typeface="Symbol" pitchFamily="18" charset="2"/>
                </a:rPr>
                <a:t>|</a:t>
              </a:r>
              <a:endParaRPr lang="en-CA" altLang="en-US" sz="2400">
                <a:solidFill>
                  <a:srgbClr val="FFFFFF"/>
                </a:solidFill>
              </a:endParaRPr>
            </a:p>
          </p:txBody>
        </p:sp>
        <p:cxnSp>
          <p:nvCxnSpPr>
            <p:cNvPr id="124948" name="Straight Connector 212"/>
            <p:cNvCxnSpPr>
              <a:cxnSpLocks noChangeShapeType="1"/>
              <a:stCxn id="124947" idx="0"/>
            </p:cNvCxnSpPr>
            <p:nvPr/>
          </p:nvCxnSpPr>
          <p:spPr bwMode="auto">
            <a:xfrm flipH="1">
              <a:off x="8305800" y="5329535"/>
              <a:ext cx="332784" cy="296429"/>
            </a:xfrm>
            <a:prstGeom prst="line">
              <a:avLst/>
            </a:prstGeom>
            <a:noFill/>
            <a:ln w="127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" grpId="0"/>
      <p:bldP spid="218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68611" name="Object 3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4" imgW="2704762" imgH="4723810" progId="PBrush">
                  <p:embed/>
                </p:oleObj>
              </mc:Choice>
              <mc:Fallback>
                <p:oleObj name="Bitmap Image" r:id="rId4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6324600" y="304800"/>
            <a:ext cx="1676400" cy="3048000"/>
            <a:chOff x="4608" y="144"/>
            <a:chExt cx="1056" cy="1920"/>
          </a:xfrm>
        </p:grpSpPr>
        <p:sp>
          <p:nvSpPr>
            <p:cNvPr id="68632" name="Rectangle 58"/>
            <p:cNvSpPr>
              <a:spLocks noChangeArrowheads="1"/>
            </p:cNvSpPr>
            <p:nvPr/>
          </p:nvSpPr>
          <p:spPr bwMode="auto">
            <a:xfrm flipV="1">
              <a:off x="4992" y="864"/>
              <a:ext cx="24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608" y="144"/>
              <a:ext cx="384" cy="1915"/>
              <a:chOff x="3264" y="2256"/>
              <a:chExt cx="432" cy="1915"/>
            </a:xfrm>
          </p:grpSpPr>
          <p:sp>
            <p:nvSpPr>
              <p:cNvPr id="68636" name="Rectangle 56"/>
              <p:cNvSpPr>
                <a:spLocks noChangeArrowheads="1"/>
              </p:cNvSpPr>
              <p:nvPr/>
            </p:nvSpPr>
            <p:spPr bwMode="auto">
              <a:xfrm>
                <a:off x="3264" y="2256"/>
                <a:ext cx="432" cy="1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0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1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2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3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4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5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6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7</a:t>
                </a:r>
              </a:p>
            </p:txBody>
          </p:sp>
          <p:sp>
            <p:nvSpPr>
              <p:cNvPr id="68637" name="Double Bracket 40"/>
              <p:cNvSpPr>
                <a:spLocks noChangeArrowheads="1"/>
              </p:cNvSpPr>
              <p:nvPr/>
            </p:nvSpPr>
            <p:spPr bwMode="auto">
              <a:xfrm>
                <a:off x="3264" y="2304"/>
                <a:ext cx="432" cy="1867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</p:grpSp>
        <p:sp>
          <p:nvSpPr>
            <p:cNvPr id="68634" name="Rectangle 57"/>
            <p:cNvSpPr>
              <a:spLocks noChangeArrowheads="1"/>
            </p:cNvSpPr>
            <p:nvPr/>
          </p:nvSpPr>
          <p:spPr bwMode="auto">
            <a:xfrm>
              <a:off x="5232" y="16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0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1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4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5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6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7</a:t>
              </a:r>
            </a:p>
          </p:txBody>
        </p:sp>
        <p:sp>
          <p:nvSpPr>
            <p:cNvPr id="68635" name="Double Bracket 40"/>
            <p:cNvSpPr>
              <a:spLocks noChangeArrowheads="1"/>
            </p:cNvSpPr>
            <p:nvPr/>
          </p:nvSpPr>
          <p:spPr bwMode="auto">
            <a:xfrm>
              <a:off x="5232" y="192"/>
              <a:ext cx="432" cy="1872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</p:grpSp>
      <p:sp>
        <p:nvSpPr>
          <p:cNvPr id="68613" name="AutoShape 11"/>
          <p:cNvSpPr>
            <a:spLocks noChangeArrowheads="1"/>
          </p:cNvSpPr>
          <p:nvPr/>
        </p:nvSpPr>
        <p:spPr bwMode="auto">
          <a:xfrm>
            <a:off x="1600200" y="3810000"/>
            <a:ext cx="4495800" cy="2362200"/>
          </a:xfrm>
          <a:prstGeom prst="wedgeRoundRectCallout">
            <a:avLst>
              <a:gd name="adj1" fmla="val -58264"/>
              <a:gd name="adj2" fmla="val -21236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CA" altLang="en-US"/>
          </a:p>
        </p:txBody>
      </p:sp>
      <p:sp>
        <p:nvSpPr>
          <p:cNvPr id="68614" name="Text Box 12"/>
          <p:cNvSpPr txBox="1">
            <a:spLocks noChangeArrowheads="1"/>
          </p:cNvSpPr>
          <p:nvPr/>
        </p:nvSpPr>
        <p:spPr bwMode="auto">
          <a:xfrm>
            <a:off x="1676400" y="3913188"/>
            <a:ext cx="4343400" cy="2227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Char char="à"/>
            </a:pP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0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4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have identical             coefficients (ignoring sign) as do: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 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1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5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	 		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2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6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			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3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7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endParaRPr lang="en-CA" altLang="en-US">
              <a:solidFill>
                <a:srgbClr val="00FFFF"/>
              </a:solidFill>
            </a:endParaRPr>
          </a:p>
        </p:txBody>
      </p:sp>
      <p:sp>
        <p:nvSpPr>
          <p:cNvPr id="68615" name="Text Box 13"/>
          <p:cNvSpPr txBox="1">
            <a:spLocks noChangeArrowheads="1"/>
          </p:cNvSpPr>
          <p:nvPr/>
        </p:nvSpPr>
        <p:spPr bwMode="auto">
          <a:xfrm>
            <a:off x="152400" y="381000"/>
            <a:ext cx="914400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400" b="1"/>
              <a:t>+     + +     -+     + +     - +     + +     -+     + +     -</a:t>
            </a:r>
            <a:r>
              <a:rPr lang="en-CA" altLang="en-US" sz="2400"/>
              <a:t>         </a:t>
            </a:r>
          </a:p>
        </p:txBody>
      </p:sp>
      <p:sp>
        <p:nvSpPr>
          <p:cNvPr id="68616" name="Line 14"/>
          <p:cNvSpPr>
            <a:spLocks noChangeShapeType="1"/>
          </p:cNvSpPr>
          <p:nvPr/>
        </p:nvSpPr>
        <p:spPr bwMode="auto">
          <a:xfrm>
            <a:off x="609600" y="457200"/>
            <a:ext cx="0" cy="281940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143000" y="381000"/>
            <a:ext cx="5105400" cy="3055938"/>
            <a:chOff x="720" y="240"/>
            <a:chExt cx="3216" cy="1925"/>
          </a:xfrm>
        </p:grpSpPr>
        <p:sp>
          <p:nvSpPr>
            <p:cNvPr id="68622" name="Double Bracket 16"/>
            <p:cNvSpPr>
              <a:spLocks noChangeArrowheads="1"/>
            </p:cNvSpPr>
            <p:nvPr/>
          </p:nvSpPr>
          <p:spPr bwMode="auto">
            <a:xfrm>
              <a:off x="720" y="240"/>
              <a:ext cx="3216" cy="1925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68623" name="Text Box 215"/>
            <p:cNvSpPr txBox="1">
              <a:spLocks noChangeArrowheads="1"/>
            </p:cNvSpPr>
            <p:nvPr/>
          </p:nvSpPr>
          <p:spPr bwMode="auto">
            <a:xfrm>
              <a:off x="864" y="240"/>
              <a:ext cx="336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</a:p>
          </p:txBody>
        </p:sp>
        <p:sp>
          <p:nvSpPr>
            <p:cNvPr id="68624" name="Text Box 215"/>
            <p:cNvSpPr txBox="1">
              <a:spLocks noChangeArrowheads="1"/>
            </p:cNvSpPr>
            <p:nvPr/>
          </p:nvSpPr>
          <p:spPr bwMode="auto">
            <a:xfrm>
              <a:off x="1872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8625" name="Text Box 215"/>
            <p:cNvSpPr txBox="1">
              <a:spLocks noChangeArrowheads="1"/>
            </p:cNvSpPr>
            <p:nvPr/>
          </p:nvSpPr>
          <p:spPr bwMode="auto">
            <a:xfrm>
              <a:off x="2352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8626" name="Text Box 215"/>
            <p:cNvSpPr txBox="1">
              <a:spLocks noChangeArrowheads="1"/>
            </p:cNvSpPr>
            <p:nvPr/>
          </p:nvSpPr>
          <p:spPr bwMode="auto">
            <a:xfrm>
              <a:off x="3504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8627" name="Line 21"/>
            <p:cNvSpPr>
              <a:spLocks noChangeShapeType="1"/>
            </p:cNvSpPr>
            <p:nvPr/>
          </p:nvSpPr>
          <p:spPr bwMode="auto">
            <a:xfrm>
              <a:off x="2304" y="336"/>
              <a:ext cx="0" cy="177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8628" name="Text Box 215"/>
            <p:cNvSpPr txBox="1">
              <a:spLocks noChangeArrowheads="1"/>
            </p:cNvSpPr>
            <p:nvPr/>
          </p:nvSpPr>
          <p:spPr bwMode="auto">
            <a:xfrm>
              <a:off x="1104" y="240"/>
              <a:ext cx="384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8629" name="Text Box 215"/>
            <p:cNvSpPr txBox="1">
              <a:spLocks noChangeArrowheads="1"/>
            </p:cNvSpPr>
            <p:nvPr/>
          </p:nvSpPr>
          <p:spPr bwMode="auto">
            <a:xfrm>
              <a:off x="2736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8630" name="Text Box 215"/>
            <p:cNvSpPr txBox="1">
              <a:spLocks noChangeArrowheads="1"/>
            </p:cNvSpPr>
            <p:nvPr/>
          </p:nvSpPr>
          <p:spPr bwMode="auto">
            <a:xfrm>
              <a:off x="1488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8631" name="Text Box 215"/>
            <p:cNvSpPr txBox="1">
              <a:spLocks noChangeArrowheads="1"/>
            </p:cNvSpPr>
            <p:nvPr/>
          </p:nvSpPr>
          <p:spPr bwMode="auto">
            <a:xfrm>
              <a:off x="3120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</p:grpSp>
      <p:sp>
        <p:nvSpPr>
          <p:cNvPr id="68618" name="Rectangle 26"/>
          <p:cNvSpPr>
            <a:spLocks noChangeArrowheads="1"/>
          </p:cNvSpPr>
          <p:nvPr/>
        </p:nvSpPr>
        <p:spPr bwMode="auto">
          <a:xfrm>
            <a:off x="1790700" y="381000"/>
            <a:ext cx="533400" cy="2971800"/>
          </a:xfrm>
          <a:prstGeom prst="rect">
            <a:avLst/>
          </a:prstGeom>
          <a:noFill/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9" name="Text Box 27"/>
          <p:cNvSpPr txBox="1">
            <a:spLocks noChangeArrowheads="1"/>
          </p:cNvSpPr>
          <p:nvPr/>
        </p:nvSpPr>
        <p:spPr bwMode="auto">
          <a:xfrm>
            <a:off x="1752600" y="-76200"/>
            <a:ext cx="60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i="1">
                <a:solidFill>
                  <a:srgbClr val="00FFFF"/>
                </a:solidFill>
              </a:rPr>
              <a:t>x</a:t>
            </a:r>
            <a:r>
              <a:rPr lang="en-US" altLang="en-US" sz="2400" b="1" i="1" baseline="-25000">
                <a:solidFill>
                  <a:srgbClr val="00FFFF"/>
                </a:solidFill>
              </a:rPr>
              <a:t>1</a:t>
            </a:r>
            <a:endParaRPr lang="en-CA" altLang="en-US" sz="2400" b="1" i="1" baseline="-25000">
              <a:solidFill>
                <a:srgbClr val="00FFFF"/>
              </a:solidFill>
            </a:endParaRPr>
          </a:p>
        </p:txBody>
      </p:sp>
      <p:sp>
        <p:nvSpPr>
          <p:cNvPr id="68620" name="Text Box 28"/>
          <p:cNvSpPr txBox="1">
            <a:spLocks noChangeArrowheads="1"/>
          </p:cNvSpPr>
          <p:nvPr/>
        </p:nvSpPr>
        <p:spPr bwMode="auto">
          <a:xfrm>
            <a:off x="4267200" y="-76200"/>
            <a:ext cx="60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i="1">
                <a:solidFill>
                  <a:srgbClr val="00FFFF"/>
                </a:solidFill>
              </a:rPr>
              <a:t>x</a:t>
            </a:r>
            <a:r>
              <a:rPr lang="en-US" altLang="en-US" sz="2400" b="1" i="1" baseline="-25000">
                <a:solidFill>
                  <a:srgbClr val="00FFFF"/>
                </a:solidFill>
              </a:rPr>
              <a:t>5</a:t>
            </a:r>
            <a:endParaRPr lang="en-CA" altLang="en-US" sz="2400" b="1" i="1" baseline="-25000">
              <a:solidFill>
                <a:srgbClr val="00FFFF"/>
              </a:solidFill>
            </a:endParaRPr>
          </a:p>
        </p:txBody>
      </p:sp>
      <p:sp>
        <p:nvSpPr>
          <p:cNvPr id="68621" name="Rectangle 29"/>
          <p:cNvSpPr>
            <a:spLocks noChangeArrowheads="1"/>
          </p:cNvSpPr>
          <p:nvPr/>
        </p:nvSpPr>
        <p:spPr bwMode="auto">
          <a:xfrm>
            <a:off x="4360863" y="381000"/>
            <a:ext cx="533400" cy="2971800"/>
          </a:xfrm>
          <a:prstGeom prst="rect">
            <a:avLst/>
          </a:prstGeom>
          <a:noFill/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69635" name="Object 3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4" imgW="2704762" imgH="4723810" progId="PBrush">
                  <p:embed/>
                </p:oleObj>
              </mc:Choice>
              <mc:Fallback>
                <p:oleObj name="Bitmap Image" r:id="rId4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6324600" y="304800"/>
            <a:ext cx="1676400" cy="3048000"/>
            <a:chOff x="4608" y="144"/>
            <a:chExt cx="1056" cy="1920"/>
          </a:xfrm>
        </p:grpSpPr>
        <p:sp>
          <p:nvSpPr>
            <p:cNvPr id="69656" name="Rectangle 58"/>
            <p:cNvSpPr>
              <a:spLocks noChangeArrowheads="1"/>
            </p:cNvSpPr>
            <p:nvPr/>
          </p:nvSpPr>
          <p:spPr bwMode="auto">
            <a:xfrm flipV="1">
              <a:off x="4992" y="864"/>
              <a:ext cx="24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608" y="144"/>
              <a:ext cx="384" cy="1915"/>
              <a:chOff x="3264" y="2256"/>
              <a:chExt cx="432" cy="1915"/>
            </a:xfrm>
          </p:grpSpPr>
          <p:sp>
            <p:nvSpPr>
              <p:cNvPr id="69660" name="Rectangle 56"/>
              <p:cNvSpPr>
                <a:spLocks noChangeArrowheads="1"/>
              </p:cNvSpPr>
              <p:nvPr/>
            </p:nvSpPr>
            <p:spPr bwMode="auto">
              <a:xfrm>
                <a:off x="3264" y="2256"/>
                <a:ext cx="432" cy="1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0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1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2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3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4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5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6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7</a:t>
                </a:r>
              </a:p>
            </p:txBody>
          </p:sp>
          <p:sp>
            <p:nvSpPr>
              <p:cNvPr id="69661" name="Double Bracket 40"/>
              <p:cNvSpPr>
                <a:spLocks noChangeArrowheads="1"/>
              </p:cNvSpPr>
              <p:nvPr/>
            </p:nvSpPr>
            <p:spPr bwMode="auto">
              <a:xfrm>
                <a:off x="3264" y="2304"/>
                <a:ext cx="432" cy="1867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</p:grpSp>
        <p:sp>
          <p:nvSpPr>
            <p:cNvPr id="69658" name="Rectangle 57"/>
            <p:cNvSpPr>
              <a:spLocks noChangeArrowheads="1"/>
            </p:cNvSpPr>
            <p:nvPr/>
          </p:nvSpPr>
          <p:spPr bwMode="auto">
            <a:xfrm>
              <a:off x="5232" y="16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0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1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4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5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6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7</a:t>
              </a:r>
            </a:p>
          </p:txBody>
        </p:sp>
        <p:sp>
          <p:nvSpPr>
            <p:cNvPr id="69659" name="Double Bracket 40"/>
            <p:cNvSpPr>
              <a:spLocks noChangeArrowheads="1"/>
            </p:cNvSpPr>
            <p:nvPr/>
          </p:nvSpPr>
          <p:spPr bwMode="auto">
            <a:xfrm>
              <a:off x="5232" y="192"/>
              <a:ext cx="432" cy="1872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</p:grpSp>
      <p:sp>
        <p:nvSpPr>
          <p:cNvPr id="69637" name="AutoShape 11"/>
          <p:cNvSpPr>
            <a:spLocks noChangeArrowheads="1"/>
          </p:cNvSpPr>
          <p:nvPr/>
        </p:nvSpPr>
        <p:spPr bwMode="auto">
          <a:xfrm>
            <a:off x="1600200" y="3810000"/>
            <a:ext cx="4495800" cy="2362200"/>
          </a:xfrm>
          <a:prstGeom prst="wedgeRoundRectCallout">
            <a:avLst>
              <a:gd name="adj1" fmla="val -58264"/>
              <a:gd name="adj2" fmla="val -21236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CA" altLang="en-US"/>
          </a:p>
        </p:txBody>
      </p:sp>
      <p:sp>
        <p:nvSpPr>
          <p:cNvPr id="69638" name="Text Box 12"/>
          <p:cNvSpPr txBox="1">
            <a:spLocks noChangeArrowheads="1"/>
          </p:cNvSpPr>
          <p:nvPr/>
        </p:nvSpPr>
        <p:spPr bwMode="auto">
          <a:xfrm>
            <a:off x="1676400" y="3913188"/>
            <a:ext cx="4343400" cy="2227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Char char="à"/>
            </a:pP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0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4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have identical             coefficients (ignoring sign) as do: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 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1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5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	 		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2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6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			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3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7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endParaRPr lang="en-CA" altLang="en-US">
              <a:solidFill>
                <a:srgbClr val="00FFFF"/>
              </a:solidFill>
            </a:endParaRPr>
          </a:p>
        </p:txBody>
      </p: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143000" y="381000"/>
            <a:ext cx="5105400" cy="3055938"/>
            <a:chOff x="720" y="240"/>
            <a:chExt cx="3216" cy="1925"/>
          </a:xfrm>
        </p:grpSpPr>
        <p:sp>
          <p:nvSpPr>
            <p:cNvPr id="69646" name="Double Bracket 16"/>
            <p:cNvSpPr>
              <a:spLocks noChangeArrowheads="1"/>
            </p:cNvSpPr>
            <p:nvPr/>
          </p:nvSpPr>
          <p:spPr bwMode="auto">
            <a:xfrm>
              <a:off x="720" y="240"/>
              <a:ext cx="3216" cy="1925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69647" name="Text Box 215"/>
            <p:cNvSpPr txBox="1">
              <a:spLocks noChangeArrowheads="1"/>
            </p:cNvSpPr>
            <p:nvPr/>
          </p:nvSpPr>
          <p:spPr bwMode="auto">
            <a:xfrm>
              <a:off x="864" y="240"/>
              <a:ext cx="336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</a:p>
          </p:txBody>
        </p:sp>
        <p:sp>
          <p:nvSpPr>
            <p:cNvPr id="69648" name="Text Box 215"/>
            <p:cNvSpPr txBox="1">
              <a:spLocks noChangeArrowheads="1"/>
            </p:cNvSpPr>
            <p:nvPr/>
          </p:nvSpPr>
          <p:spPr bwMode="auto">
            <a:xfrm>
              <a:off x="1872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9649" name="Text Box 215"/>
            <p:cNvSpPr txBox="1">
              <a:spLocks noChangeArrowheads="1"/>
            </p:cNvSpPr>
            <p:nvPr/>
          </p:nvSpPr>
          <p:spPr bwMode="auto">
            <a:xfrm>
              <a:off x="2352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9650" name="Text Box 215"/>
            <p:cNvSpPr txBox="1">
              <a:spLocks noChangeArrowheads="1"/>
            </p:cNvSpPr>
            <p:nvPr/>
          </p:nvSpPr>
          <p:spPr bwMode="auto">
            <a:xfrm>
              <a:off x="3504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9651" name="Line 21"/>
            <p:cNvSpPr>
              <a:spLocks noChangeShapeType="1"/>
            </p:cNvSpPr>
            <p:nvPr/>
          </p:nvSpPr>
          <p:spPr bwMode="auto">
            <a:xfrm>
              <a:off x="2304" y="336"/>
              <a:ext cx="0" cy="177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9652" name="Text Box 215"/>
            <p:cNvSpPr txBox="1">
              <a:spLocks noChangeArrowheads="1"/>
            </p:cNvSpPr>
            <p:nvPr/>
          </p:nvSpPr>
          <p:spPr bwMode="auto">
            <a:xfrm>
              <a:off x="1104" y="240"/>
              <a:ext cx="384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9653" name="Text Box 215"/>
            <p:cNvSpPr txBox="1">
              <a:spLocks noChangeArrowheads="1"/>
            </p:cNvSpPr>
            <p:nvPr/>
          </p:nvSpPr>
          <p:spPr bwMode="auto">
            <a:xfrm>
              <a:off x="2736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9654" name="Text Box 215"/>
            <p:cNvSpPr txBox="1">
              <a:spLocks noChangeArrowheads="1"/>
            </p:cNvSpPr>
            <p:nvPr/>
          </p:nvSpPr>
          <p:spPr bwMode="auto">
            <a:xfrm>
              <a:off x="1488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69655" name="Text Box 215"/>
            <p:cNvSpPr txBox="1">
              <a:spLocks noChangeArrowheads="1"/>
            </p:cNvSpPr>
            <p:nvPr/>
          </p:nvSpPr>
          <p:spPr bwMode="auto">
            <a:xfrm>
              <a:off x="3120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</p:grpSp>
      <p:sp>
        <p:nvSpPr>
          <p:cNvPr id="69640" name="Text Box 26"/>
          <p:cNvSpPr txBox="1">
            <a:spLocks noChangeArrowheads="1"/>
          </p:cNvSpPr>
          <p:nvPr/>
        </p:nvSpPr>
        <p:spPr bwMode="auto">
          <a:xfrm>
            <a:off x="2362200" y="-76200"/>
            <a:ext cx="60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i="1">
                <a:solidFill>
                  <a:srgbClr val="00FF00"/>
                </a:solidFill>
              </a:rPr>
              <a:t>x</a:t>
            </a:r>
            <a:r>
              <a:rPr lang="en-US" altLang="en-US" sz="2400" b="1" i="1" baseline="-25000">
                <a:solidFill>
                  <a:srgbClr val="00FF00"/>
                </a:solidFill>
              </a:rPr>
              <a:t>2</a:t>
            </a:r>
            <a:endParaRPr lang="en-CA" altLang="en-US" sz="2400" b="1" i="1" baseline="-25000">
              <a:solidFill>
                <a:srgbClr val="00FF00"/>
              </a:solidFill>
            </a:endParaRPr>
          </a:p>
        </p:txBody>
      </p:sp>
      <p:sp>
        <p:nvSpPr>
          <p:cNvPr id="69641" name="Text Box 27"/>
          <p:cNvSpPr txBox="1">
            <a:spLocks noChangeArrowheads="1"/>
          </p:cNvSpPr>
          <p:nvPr/>
        </p:nvSpPr>
        <p:spPr bwMode="auto">
          <a:xfrm>
            <a:off x="4876800" y="-76200"/>
            <a:ext cx="60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i="1">
                <a:solidFill>
                  <a:srgbClr val="00FF00"/>
                </a:solidFill>
              </a:rPr>
              <a:t>x</a:t>
            </a:r>
            <a:r>
              <a:rPr lang="en-US" altLang="en-US" sz="2400" b="1" i="1" baseline="-25000">
                <a:solidFill>
                  <a:srgbClr val="00FF00"/>
                </a:solidFill>
              </a:rPr>
              <a:t>6</a:t>
            </a:r>
            <a:endParaRPr lang="en-CA" altLang="en-US" sz="2400" b="1" i="1" baseline="-25000">
              <a:solidFill>
                <a:srgbClr val="00FF00"/>
              </a:solidFill>
            </a:endParaRPr>
          </a:p>
        </p:txBody>
      </p:sp>
      <p:sp>
        <p:nvSpPr>
          <p:cNvPr id="69642" name="Rectangle 28"/>
          <p:cNvSpPr>
            <a:spLocks noChangeArrowheads="1"/>
          </p:cNvSpPr>
          <p:nvPr/>
        </p:nvSpPr>
        <p:spPr bwMode="auto">
          <a:xfrm>
            <a:off x="4987925" y="381000"/>
            <a:ext cx="533400" cy="2971800"/>
          </a:xfrm>
          <a:prstGeom prst="rect">
            <a:avLst/>
          </a:prstGeom>
          <a:noFill/>
          <a:ln w="25400" algn="ctr">
            <a:solidFill>
              <a:srgbClr val="00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9643" name="Rectangle 29"/>
          <p:cNvSpPr>
            <a:spLocks noChangeArrowheads="1"/>
          </p:cNvSpPr>
          <p:nvPr/>
        </p:nvSpPr>
        <p:spPr bwMode="auto">
          <a:xfrm>
            <a:off x="2403475" y="381000"/>
            <a:ext cx="533400" cy="2971800"/>
          </a:xfrm>
          <a:prstGeom prst="rect">
            <a:avLst/>
          </a:prstGeom>
          <a:noFill/>
          <a:ln w="25400" algn="ctr">
            <a:solidFill>
              <a:srgbClr val="00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9644" name="Text Box 30"/>
          <p:cNvSpPr txBox="1">
            <a:spLocks noChangeArrowheads="1"/>
          </p:cNvSpPr>
          <p:nvPr/>
        </p:nvSpPr>
        <p:spPr bwMode="auto">
          <a:xfrm>
            <a:off x="152400" y="381000"/>
            <a:ext cx="914400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400" b="1"/>
              <a:t>+     + +     -+     + +     - +     + +     -+     + +     -</a:t>
            </a:r>
            <a:r>
              <a:rPr lang="en-CA" altLang="en-US" sz="2400"/>
              <a:t>         </a:t>
            </a:r>
          </a:p>
        </p:txBody>
      </p:sp>
      <p:sp>
        <p:nvSpPr>
          <p:cNvPr id="69645" name="Line 31"/>
          <p:cNvSpPr>
            <a:spLocks noChangeShapeType="1"/>
          </p:cNvSpPr>
          <p:nvPr/>
        </p:nvSpPr>
        <p:spPr bwMode="auto">
          <a:xfrm>
            <a:off x="609600" y="457200"/>
            <a:ext cx="0" cy="281940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70659" name="Object 3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4" imgW="2704762" imgH="4723810" progId="PBrush">
                  <p:embed/>
                </p:oleObj>
              </mc:Choice>
              <mc:Fallback>
                <p:oleObj name="Bitmap Image" r:id="rId4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6324600" y="304800"/>
            <a:ext cx="1676400" cy="3048000"/>
            <a:chOff x="4608" y="144"/>
            <a:chExt cx="1056" cy="1920"/>
          </a:xfrm>
        </p:grpSpPr>
        <p:sp>
          <p:nvSpPr>
            <p:cNvPr id="70680" name="Rectangle 58"/>
            <p:cNvSpPr>
              <a:spLocks noChangeArrowheads="1"/>
            </p:cNvSpPr>
            <p:nvPr/>
          </p:nvSpPr>
          <p:spPr bwMode="auto">
            <a:xfrm flipV="1">
              <a:off x="4992" y="864"/>
              <a:ext cx="24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608" y="144"/>
              <a:ext cx="384" cy="1915"/>
              <a:chOff x="3264" y="2256"/>
              <a:chExt cx="432" cy="1915"/>
            </a:xfrm>
          </p:grpSpPr>
          <p:sp>
            <p:nvSpPr>
              <p:cNvPr id="70684" name="Rectangle 56"/>
              <p:cNvSpPr>
                <a:spLocks noChangeArrowheads="1"/>
              </p:cNvSpPr>
              <p:nvPr/>
            </p:nvSpPr>
            <p:spPr bwMode="auto">
              <a:xfrm>
                <a:off x="3264" y="2256"/>
                <a:ext cx="432" cy="1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0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1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2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3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4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5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6</a:t>
                </a: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3200" i="1" baseline="-25000">
                    <a:solidFill>
                      <a:schemeClr val="accent1"/>
                    </a:solidFill>
                  </a:rPr>
                  <a:t>7</a:t>
                </a:r>
              </a:p>
            </p:txBody>
          </p:sp>
          <p:sp>
            <p:nvSpPr>
              <p:cNvPr id="70685" name="Double Bracket 40"/>
              <p:cNvSpPr>
                <a:spLocks noChangeArrowheads="1"/>
              </p:cNvSpPr>
              <p:nvPr/>
            </p:nvSpPr>
            <p:spPr bwMode="auto">
              <a:xfrm>
                <a:off x="3264" y="2304"/>
                <a:ext cx="432" cy="1867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</p:grpSp>
        <p:sp>
          <p:nvSpPr>
            <p:cNvPr id="70682" name="Rectangle 57"/>
            <p:cNvSpPr>
              <a:spLocks noChangeArrowheads="1"/>
            </p:cNvSpPr>
            <p:nvPr/>
          </p:nvSpPr>
          <p:spPr bwMode="auto">
            <a:xfrm>
              <a:off x="5232" y="166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0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1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4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5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6</a:t>
              </a: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X</a:t>
              </a:r>
              <a:r>
                <a:rPr lang="en-US" altLang="en-US" sz="3200" i="1" baseline="-25000">
                  <a:solidFill>
                    <a:schemeClr val="accent1"/>
                  </a:solidFill>
                </a:rPr>
                <a:t>7</a:t>
              </a:r>
            </a:p>
          </p:txBody>
        </p:sp>
        <p:sp>
          <p:nvSpPr>
            <p:cNvPr id="70683" name="Double Bracket 40"/>
            <p:cNvSpPr>
              <a:spLocks noChangeArrowheads="1"/>
            </p:cNvSpPr>
            <p:nvPr/>
          </p:nvSpPr>
          <p:spPr bwMode="auto">
            <a:xfrm>
              <a:off x="5232" y="192"/>
              <a:ext cx="432" cy="1872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</p:grpSp>
      <p:sp>
        <p:nvSpPr>
          <p:cNvPr id="70661" name="AutoShape 11"/>
          <p:cNvSpPr>
            <a:spLocks noChangeArrowheads="1"/>
          </p:cNvSpPr>
          <p:nvPr/>
        </p:nvSpPr>
        <p:spPr bwMode="auto">
          <a:xfrm>
            <a:off x="1600200" y="3810000"/>
            <a:ext cx="4495800" cy="2362200"/>
          </a:xfrm>
          <a:prstGeom prst="wedgeRoundRectCallout">
            <a:avLst>
              <a:gd name="adj1" fmla="val -58264"/>
              <a:gd name="adj2" fmla="val -21236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CA" altLang="en-US"/>
          </a:p>
        </p:txBody>
      </p:sp>
      <p:sp>
        <p:nvSpPr>
          <p:cNvPr id="70662" name="Text Box 12"/>
          <p:cNvSpPr txBox="1">
            <a:spLocks noChangeArrowheads="1"/>
          </p:cNvSpPr>
          <p:nvPr/>
        </p:nvSpPr>
        <p:spPr bwMode="auto">
          <a:xfrm>
            <a:off x="1676400" y="3913188"/>
            <a:ext cx="4343400" cy="2227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Char char="à"/>
            </a:pP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0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4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have identical             coefficients (ignoring sign) as do: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 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1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5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	 		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2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6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			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3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and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7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endParaRPr lang="en-CA" altLang="en-US">
              <a:solidFill>
                <a:srgbClr val="00FFFF"/>
              </a:solidFill>
            </a:endParaRPr>
          </a:p>
        </p:txBody>
      </p: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143000" y="381000"/>
            <a:ext cx="5105400" cy="3055938"/>
            <a:chOff x="720" y="240"/>
            <a:chExt cx="3216" cy="1925"/>
          </a:xfrm>
        </p:grpSpPr>
        <p:sp>
          <p:nvSpPr>
            <p:cNvPr id="70670" name="Double Bracket 16"/>
            <p:cNvSpPr>
              <a:spLocks noChangeArrowheads="1"/>
            </p:cNvSpPr>
            <p:nvPr/>
          </p:nvSpPr>
          <p:spPr bwMode="auto">
            <a:xfrm>
              <a:off x="720" y="240"/>
              <a:ext cx="3216" cy="1925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70671" name="Text Box 215"/>
            <p:cNvSpPr txBox="1">
              <a:spLocks noChangeArrowheads="1"/>
            </p:cNvSpPr>
            <p:nvPr/>
          </p:nvSpPr>
          <p:spPr bwMode="auto">
            <a:xfrm>
              <a:off x="864" y="240"/>
              <a:ext cx="336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</a:p>
          </p:txBody>
        </p:sp>
        <p:sp>
          <p:nvSpPr>
            <p:cNvPr id="70672" name="Text Box 215"/>
            <p:cNvSpPr txBox="1">
              <a:spLocks noChangeArrowheads="1"/>
            </p:cNvSpPr>
            <p:nvPr/>
          </p:nvSpPr>
          <p:spPr bwMode="auto">
            <a:xfrm>
              <a:off x="1872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70673" name="Text Box 215"/>
            <p:cNvSpPr txBox="1">
              <a:spLocks noChangeArrowheads="1"/>
            </p:cNvSpPr>
            <p:nvPr/>
          </p:nvSpPr>
          <p:spPr bwMode="auto">
            <a:xfrm>
              <a:off x="2352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70674" name="Text Box 215"/>
            <p:cNvSpPr txBox="1">
              <a:spLocks noChangeArrowheads="1"/>
            </p:cNvSpPr>
            <p:nvPr/>
          </p:nvSpPr>
          <p:spPr bwMode="auto">
            <a:xfrm>
              <a:off x="3504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70675" name="Line 21"/>
            <p:cNvSpPr>
              <a:spLocks noChangeShapeType="1"/>
            </p:cNvSpPr>
            <p:nvPr/>
          </p:nvSpPr>
          <p:spPr bwMode="auto">
            <a:xfrm>
              <a:off x="2304" y="336"/>
              <a:ext cx="0" cy="177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0676" name="Text Box 215"/>
            <p:cNvSpPr txBox="1">
              <a:spLocks noChangeArrowheads="1"/>
            </p:cNvSpPr>
            <p:nvPr/>
          </p:nvSpPr>
          <p:spPr bwMode="auto">
            <a:xfrm>
              <a:off x="1104" y="240"/>
              <a:ext cx="384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70677" name="Text Box 215"/>
            <p:cNvSpPr txBox="1">
              <a:spLocks noChangeArrowheads="1"/>
            </p:cNvSpPr>
            <p:nvPr/>
          </p:nvSpPr>
          <p:spPr bwMode="auto">
            <a:xfrm>
              <a:off x="2736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3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70678" name="Text Box 215"/>
            <p:cNvSpPr txBox="1">
              <a:spLocks noChangeArrowheads="1"/>
            </p:cNvSpPr>
            <p:nvPr/>
          </p:nvSpPr>
          <p:spPr bwMode="auto">
            <a:xfrm>
              <a:off x="1488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70679" name="Text Box 215"/>
            <p:cNvSpPr txBox="1">
              <a:spLocks noChangeArrowheads="1"/>
            </p:cNvSpPr>
            <p:nvPr/>
          </p:nvSpPr>
          <p:spPr bwMode="auto">
            <a:xfrm>
              <a:off x="3120" y="240"/>
              <a:ext cx="432" cy="1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1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US" altLang="en-US" sz="2400" i="1" baseline="30000">
                <a:solidFill>
                  <a:schemeClr val="accent1"/>
                </a:solidFill>
                <a:sym typeface="Symbol" pitchFamily="18" charset="2"/>
              </a:endParaRPr>
            </a:p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 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</p:grpSp>
      <p:sp>
        <p:nvSpPr>
          <p:cNvPr id="70664" name="Text Box 26"/>
          <p:cNvSpPr txBox="1">
            <a:spLocks noChangeArrowheads="1"/>
          </p:cNvSpPr>
          <p:nvPr/>
        </p:nvSpPr>
        <p:spPr bwMode="auto">
          <a:xfrm>
            <a:off x="2971800" y="-76200"/>
            <a:ext cx="60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i="1">
                <a:solidFill>
                  <a:srgbClr val="FF66CC"/>
                </a:solidFill>
              </a:rPr>
              <a:t>x</a:t>
            </a:r>
            <a:r>
              <a:rPr lang="en-US" altLang="en-US" sz="2400" b="1" i="1" baseline="-25000">
                <a:solidFill>
                  <a:srgbClr val="FF66CC"/>
                </a:solidFill>
              </a:rPr>
              <a:t>3</a:t>
            </a:r>
            <a:endParaRPr lang="en-CA" altLang="en-US" sz="2400" b="1" i="1" baseline="-25000">
              <a:solidFill>
                <a:srgbClr val="FF66CC"/>
              </a:solidFill>
            </a:endParaRPr>
          </a:p>
        </p:txBody>
      </p:sp>
      <p:sp>
        <p:nvSpPr>
          <p:cNvPr id="70665" name="Text Box 27"/>
          <p:cNvSpPr txBox="1">
            <a:spLocks noChangeArrowheads="1"/>
          </p:cNvSpPr>
          <p:nvPr/>
        </p:nvSpPr>
        <p:spPr bwMode="auto">
          <a:xfrm>
            <a:off x="5562600" y="-76200"/>
            <a:ext cx="60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i="1">
                <a:solidFill>
                  <a:srgbClr val="FF66CC"/>
                </a:solidFill>
              </a:rPr>
              <a:t>x</a:t>
            </a:r>
            <a:r>
              <a:rPr lang="en-US" altLang="en-US" sz="2400" b="1" i="1" baseline="-25000">
                <a:solidFill>
                  <a:srgbClr val="FF66CC"/>
                </a:solidFill>
              </a:rPr>
              <a:t>7</a:t>
            </a:r>
            <a:endParaRPr lang="en-CA" altLang="en-US" sz="2400" b="1" i="1" baseline="-25000">
              <a:solidFill>
                <a:srgbClr val="FF66CC"/>
              </a:solidFill>
            </a:endParaRPr>
          </a:p>
        </p:txBody>
      </p:sp>
      <p:sp>
        <p:nvSpPr>
          <p:cNvPr id="70666" name="Rectangle 28"/>
          <p:cNvSpPr>
            <a:spLocks noChangeArrowheads="1"/>
          </p:cNvSpPr>
          <p:nvPr/>
        </p:nvSpPr>
        <p:spPr bwMode="auto">
          <a:xfrm>
            <a:off x="3011488" y="381000"/>
            <a:ext cx="533400" cy="2971800"/>
          </a:xfrm>
          <a:prstGeom prst="rect">
            <a:avLst/>
          </a:prstGeom>
          <a:noFill/>
          <a:ln w="25400" algn="ctr">
            <a:solidFill>
              <a:srgbClr val="FF6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0667" name="Rectangle 29"/>
          <p:cNvSpPr>
            <a:spLocks noChangeArrowheads="1"/>
          </p:cNvSpPr>
          <p:nvPr/>
        </p:nvSpPr>
        <p:spPr bwMode="auto">
          <a:xfrm>
            <a:off x="5602288" y="381000"/>
            <a:ext cx="533400" cy="2971800"/>
          </a:xfrm>
          <a:prstGeom prst="rect">
            <a:avLst/>
          </a:prstGeom>
          <a:noFill/>
          <a:ln w="25400" algn="ctr">
            <a:solidFill>
              <a:srgbClr val="FF6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0668" name="Text Box 30"/>
          <p:cNvSpPr txBox="1">
            <a:spLocks noChangeArrowheads="1"/>
          </p:cNvSpPr>
          <p:nvPr/>
        </p:nvSpPr>
        <p:spPr bwMode="auto">
          <a:xfrm>
            <a:off x="152400" y="381000"/>
            <a:ext cx="914400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400" b="1"/>
              <a:t>+     + +     -+     + +     - +     + +     -+     + +     -</a:t>
            </a:r>
            <a:r>
              <a:rPr lang="en-CA" altLang="en-US" sz="2400"/>
              <a:t>         </a:t>
            </a:r>
          </a:p>
        </p:txBody>
      </p:sp>
      <p:sp>
        <p:nvSpPr>
          <p:cNvPr id="70669" name="Line 31"/>
          <p:cNvSpPr>
            <a:spLocks noChangeShapeType="1"/>
          </p:cNvSpPr>
          <p:nvPr/>
        </p:nvSpPr>
        <p:spPr bwMode="auto">
          <a:xfrm>
            <a:off x="609600" y="457200"/>
            <a:ext cx="0" cy="281940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71683" name="Object 3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4" imgW="2704762" imgH="4723810" progId="PBrush">
                  <p:embed/>
                </p:oleObj>
              </mc:Choice>
              <mc:Fallback>
                <p:oleObj name="Bitmap Image" r:id="rId4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684" name="AutoShape 4"/>
          <p:cNvSpPr>
            <a:spLocks noChangeArrowheads="1"/>
          </p:cNvSpPr>
          <p:nvPr/>
        </p:nvSpPr>
        <p:spPr bwMode="auto">
          <a:xfrm>
            <a:off x="1524000" y="3810000"/>
            <a:ext cx="4800600" cy="1524000"/>
          </a:xfrm>
          <a:prstGeom prst="wedgeRoundRectCallout">
            <a:avLst>
              <a:gd name="adj1" fmla="val -57736"/>
              <a:gd name="adj2" fmla="val -15417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CA" altLang="en-US"/>
          </a:p>
        </p:txBody>
      </p:sp>
      <p:sp>
        <p:nvSpPr>
          <p:cNvPr id="71685" name="Text Box 5"/>
          <p:cNvSpPr txBox="1">
            <a:spLocks noChangeArrowheads="1"/>
          </p:cNvSpPr>
          <p:nvPr/>
        </p:nvSpPr>
        <p:spPr bwMode="auto">
          <a:xfrm>
            <a:off x="1676400" y="3808413"/>
            <a:ext cx="4724400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Now rewrite the matrix as         equations in terms of:	             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0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4,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2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6 ,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1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5 ,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3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US" altLang="en-US">
                <a:solidFill>
                  <a:srgbClr val="00FFFF"/>
                </a:solidFill>
                <a:cs typeface="Times New Roman" pitchFamily="18" charset="0"/>
                <a:sym typeface="Wingdings" pitchFamily="2" charset="2"/>
              </a:rPr>
              <a:t>±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  <a:r>
              <a:rPr lang="en-CA" altLang="en-US" i="1">
                <a:solidFill>
                  <a:srgbClr val="00FFFF"/>
                </a:solidFill>
                <a:sym typeface="Wingdings" pitchFamily="2" charset="2"/>
              </a:rPr>
              <a:t>x</a:t>
            </a:r>
            <a:r>
              <a:rPr lang="en-CA" altLang="en-US" i="1" baseline="-25000">
                <a:solidFill>
                  <a:srgbClr val="00FFFF"/>
                </a:solidFill>
                <a:sym typeface="Wingdings" pitchFamily="2" charset="2"/>
              </a:rPr>
              <a:t>7</a:t>
            </a: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</a:t>
            </a:r>
          </a:p>
        </p:txBody>
      </p:sp>
      <p:sp>
        <p:nvSpPr>
          <p:cNvPr id="71686" name="AutoShape 6"/>
          <p:cNvSpPr>
            <a:spLocks noChangeArrowheads="1"/>
          </p:cNvSpPr>
          <p:nvPr/>
        </p:nvSpPr>
        <p:spPr bwMode="auto">
          <a:xfrm>
            <a:off x="2667000" y="5486400"/>
            <a:ext cx="4267200" cy="990600"/>
          </a:xfrm>
          <a:prstGeom prst="wedgeRoundRectCallout">
            <a:avLst>
              <a:gd name="adj1" fmla="val 56065"/>
              <a:gd name="adj2" fmla="val -100481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b="1" i="1">
                <a:solidFill>
                  <a:schemeClr val="hlink"/>
                </a:solidFill>
              </a:rPr>
              <a:t>Oh my! Half the columns are gone.  What’s next?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0" y="228600"/>
            <a:ext cx="8382000" cy="3124200"/>
            <a:chOff x="0" y="144"/>
            <a:chExt cx="5280" cy="1968"/>
          </a:xfrm>
        </p:grpSpPr>
        <p:sp>
          <p:nvSpPr>
            <p:cNvPr id="71688" name="Text Box 8"/>
            <p:cNvSpPr txBox="1">
              <a:spLocks noChangeArrowheads="1"/>
            </p:cNvSpPr>
            <p:nvPr/>
          </p:nvSpPr>
          <p:spPr bwMode="auto">
            <a:xfrm>
              <a:off x="48" y="144"/>
              <a:ext cx="51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2400"/>
                <a:t>  </a:t>
              </a:r>
              <a:r>
                <a:rPr lang="en-US" altLang="en-US" sz="1200"/>
                <a:t> </a:t>
              </a:r>
              <a:r>
                <a:rPr lang="en-US" altLang="en-US" sz="2400"/>
                <a:t>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</a:t>
              </a:r>
              <a:r>
                <a:rPr lang="en-US" altLang="en-US" sz="2400"/>
                <a:t>+    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</a:t>
              </a:r>
              <a:r>
                <a:rPr lang="en-US" altLang="en-US" sz="2400"/>
                <a:t>+    </a:t>
              </a:r>
              <a:r>
                <a:rPr lang="en-US" altLang="en-US" sz="1200"/>
                <a:t> </a:t>
              </a:r>
              <a:r>
                <a:rPr lang="en-US" altLang="en-US" sz="2400"/>
                <a:t>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= X</a:t>
              </a:r>
              <a:r>
                <a:rPr lang="en-US" altLang="en-US" sz="2400" i="1" baseline="-25000"/>
                <a:t>0</a:t>
              </a:r>
              <a:endParaRPr lang="en-CA" altLang="en-US"/>
            </a:p>
          </p:txBody>
        </p:sp>
        <p:sp>
          <p:nvSpPr>
            <p:cNvPr id="71689" name="Text Box 9"/>
            <p:cNvSpPr txBox="1">
              <a:spLocks noChangeArrowheads="1"/>
            </p:cNvSpPr>
            <p:nvPr/>
          </p:nvSpPr>
          <p:spPr bwMode="auto">
            <a:xfrm>
              <a:off x="48" y="384"/>
              <a:ext cx="51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20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200" i="1" baseline="300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+ </a:t>
              </a:r>
              <a:r>
                <a:rPr lang="en-US" altLang="en-US" sz="2000"/>
                <a:t> 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12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</a:t>
              </a:r>
              <a:r>
                <a:rPr lang="en-US" altLang="en-US" sz="2400"/>
                <a:t>+ </a:t>
              </a:r>
              <a:r>
                <a:rPr lang="en-US" altLang="en-US" sz="8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3</a:t>
              </a:r>
              <a:r>
                <a:rPr lang="en-US" altLang="en-US" sz="1200" i="1" baseline="300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8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1</a:t>
              </a:r>
              <a:endParaRPr lang="en-CA" altLang="en-US" sz="2400" i="1" baseline="-25000"/>
            </a:p>
          </p:txBody>
        </p:sp>
        <p:sp>
          <p:nvSpPr>
            <p:cNvPr id="71690" name="Text Box 10"/>
            <p:cNvSpPr txBox="1">
              <a:spLocks noChangeArrowheads="1"/>
            </p:cNvSpPr>
            <p:nvPr/>
          </p:nvSpPr>
          <p:spPr bwMode="auto">
            <a:xfrm>
              <a:off x="48" y="62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 </a:t>
              </a:r>
              <a:r>
                <a:rPr lang="en-US" altLang="en-US" sz="1200"/>
                <a:t> </a:t>
              </a:r>
              <a:r>
                <a:rPr lang="en-US" altLang="en-US" sz="2400"/>
                <a:t>  </a:t>
              </a:r>
              <a:r>
                <a:rPr lang="en-US" altLang="en-US" sz="1200"/>
                <a:t> </a:t>
              </a:r>
              <a:r>
                <a:rPr lang="en-US" altLang="en-US" sz="2400"/>
                <a:t>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</a:t>
              </a:r>
              <a:r>
                <a:rPr lang="en-US" altLang="en-US" sz="2400"/>
                <a:t>+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</a:t>
              </a:r>
              <a:r>
                <a:rPr lang="en-US" altLang="en-US" sz="2000"/>
                <a:t> </a:t>
              </a:r>
              <a:r>
                <a:rPr lang="en-US" altLang="en-US" sz="1200"/>
                <a:t>  </a:t>
              </a:r>
              <a:r>
                <a:rPr lang="en-US" altLang="en-US" sz="2400">
                  <a:sym typeface="Symbol" pitchFamily="18" charset="2"/>
                </a:rPr>
                <a:t>- </a:t>
              </a:r>
              <a:r>
                <a:rPr lang="en-US" altLang="en-US" sz="1600">
                  <a:sym typeface="Symbol" pitchFamily="18" charset="2"/>
                </a:rPr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12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2</a:t>
              </a:r>
              <a:endParaRPr lang="en-CA" altLang="en-US" sz="2400" i="1" baseline="-25000"/>
            </a:p>
          </p:txBody>
        </p:sp>
        <p:sp>
          <p:nvSpPr>
            <p:cNvPr id="71691" name="Text Box 11"/>
            <p:cNvSpPr txBox="1">
              <a:spLocks noChangeArrowheads="1"/>
            </p:cNvSpPr>
            <p:nvPr/>
          </p:nvSpPr>
          <p:spPr bwMode="auto">
            <a:xfrm>
              <a:off x="48" y="864"/>
              <a:ext cx="513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</a:t>
              </a:r>
              <a:r>
                <a:rPr lang="en-US" altLang="en-US" sz="1200"/>
                <a:t> </a:t>
              </a:r>
              <a:r>
                <a:rPr lang="en-US" altLang="en-US" sz="1600"/>
                <a:t> </a:t>
              </a:r>
              <a:r>
                <a:rPr lang="en-US" altLang="en-US" sz="24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600" i="1" baseline="30000"/>
                <a:t> </a:t>
              </a:r>
              <a:r>
                <a:rPr lang="en-US" altLang="en-US" sz="1200" i="1" baseline="300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+ </a:t>
              </a:r>
              <a:r>
                <a:rPr lang="en-US" altLang="en-US" sz="20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3</a:t>
              </a:r>
              <a:r>
                <a:rPr lang="en-US" altLang="en-US" sz="800" i="1" baseline="30000">
                  <a:sym typeface="Symbol" pitchFamily="18" charset="2"/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 + </a:t>
              </a:r>
              <a:r>
                <a:rPr lang="en-US" altLang="en-US" sz="1600"/>
                <a:t>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8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12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3</a:t>
              </a:r>
              <a:endParaRPr lang="en-CA" altLang="en-US" sz="2400" i="1" baseline="-25000"/>
            </a:p>
          </p:txBody>
        </p:sp>
        <p:sp>
          <p:nvSpPr>
            <p:cNvPr id="71692" name="Text Box 12"/>
            <p:cNvSpPr txBox="1">
              <a:spLocks noChangeArrowheads="1"/>
            </p:cNvSpPr>
            <p:nvPr/>
          </p:nvSpPr>
          <p:spPr bwMode="auto">
            <a:xfrm>
              <a:off x="96" y="1104"/>
              <a:ext cx="51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800"/>
                <a:t> </a:t>
              </a:r>
              <a:r>
                <a:rPr lang="en-US" altLang="en-US" sz="2400"/>
                <a:t>   </a:t>
              </a:r>
              <a:r>
                <a:rPr lang="en-US" altLang="en-US" sz="1200"/>
                <a:t> </a:t>
              </a:r>
              <a:r>
                <a:rPr lang="en-US" altLang="en-US" sz="2400"/>
                <a:t>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-      </a:t>
              </a:r>
              <a:r>
                <a:rPr lang="en-US" altLang="en-US" sz="12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</a:t>
              </a:r>
              <a:r>
                <a:rPr lang="en-US" altLang="en-US" sz="1200"/>
                <a:t>   </a:t>
              </a:r>
              <a:r>
                <a:rPr lang="en-US" altLang="en-US" sz="2400"/>
                <a:t>-      </a:t>
              </a:r>
              <a:r>
                <a:rPr lang="en-US" altLang="en-US" sz="12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12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4</a:t>
              </a:r>
              <a:endParaRPr lang="en-CA" altLang="en-US"/>
            </a:p>
          </p:txBody>
        </p:sp>
        <p:sp>
          <p:nvSpPr>
            <p:cNvPr id="71693" name="Text Box 13"/>
            <p:cNvSpPr txBox="1">
              <a:spLocks noChangeArrowheads="1"/>
            </p:cNvSpPr>
            <p:nvPr/>
          </p:nvSpPr>
          <p:spPr bwMode="auto">
            <a:xfrm>
              <a:off x="48" y="134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16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200" i="1" baseline="300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 </a:t>
              </a:r>
              <a:r>
                <a:rPr lang="en-US" altLang="en-US" sz="2400"/>
                <a:t>-   </a:t>
              </a:r>
              <a:r>
                <a:rPr lang="en-US" altLang="en-US" sz="1600"/>
                <a:t>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12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600"/>
                <a:t> </a:t>
              </a:r>
              <a:r>
                <a:rPr lang="en-US" altLang="en-US" sz="1200"/>
                <a:t> </a:t>
              </a:r>
              <a:r>
                <a:rPr lang="en-US" altLang="en-US" sz="2400"/>
                <a:t>- </a:t>
              </a:r>
              <a:r>
                <a:rPr lang="en-US" altLang="en-US" sz="16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baseline="30000">
                  <a:sym typeface="Symbol" pitchFamily="18" charset="2"/>
                </a:rPr>
                <a:t>3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= X</a:t>
              </a:r>
              <a:r>
                <a:rPr lang="en-US" altLang="en-US" sz="2400" i="1" baseline="-25000"/>
                <a:t>5</a:t>
              </a:r>
              <a:endParaRPr lang="en-CA" altLang="en-US" sz="2400" i="1" baseline="-25000"/>
            </a:p>
          </p:txBody>
        </p:sp>
        <p:sp>
          <p:nvSpPr>
            <p:cNvPr id="71694" name="Text Box 14"/>
            <p:cNvSpPr txBox="1">
              <a:spLocks noChangeArrowheads="1"/>
            </p:cNvSpPr>
            <p:nvPr/>
          </p:nvSpPr>
          <p:spPr bwMode="auto">
            <a:xfrm>
              <a:off x="48" y="158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  </a:t>
              </a:r>
              <a:r>
                <a:rPr lang="en-US" altLang="en-US" sz="1200"/>
                <a:t> </a:t>
              </a:r>
              <a:r>
                <a:rPr lang="en-US" altLang="en-US" sz="2400"/>
                <a:t> </a:t>
              </a:r>
              <a:r>
                <a:rPr lang="en-US" altLang="en-US" sz="1200"/>
                <a:t> </a:t>
              </a:r>
              <a:r>
                <a:rPr lang="en-US" altLang="en-US" sz="2400"/>
                <a:t>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</a:t>
              </a:r>
              <a:r>
                <a:rPr lang="en-US" altLang="en-US" sz="2400"/>
                <a:t>- </a:t>
              </a:r>
              <a:r>
                <a:rPr lang="en-US" altLang="en-US" sz="1600"/>
                <a:t> </a:t>
              </a:r>
              <a:r>
                <a:rPr lang="en-US" altLang="en-US" sz="800"/>
                <a:t> </a:t>
              </a:r>
              <a:r>
                <a:rPr lang="en-US" altLang="en-US" sz="24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</a:t>
              </a:r>
              <a:r>
                <a:rPr lang="en-US" altLang="en-US" sz="2400"/>
                <a:t>+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800" i="1"/>
                <a:t> 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6</a:t>
              </a:r>
              <a:endParaRPr lang="en-CA" altLang="en-US" sz="2400" i="1" baseline="-25000"/>
            </a:p>
          </p:txBody>
        </p:sp>
        <p:sp>
          <p:nvSpPr>
            <p:cNvPr id="71695" name="Text Box 15"/>
            <p:cNvSpPr txBox="1">
              <a:spLocks noChangeArrowheads="1"/>
            </p:cNvSpPr>
            <p:nvPr/>
          </p:nvSpPr>
          <p:spPr bwMode="auto">
            <a:xfrm>
              <a:off x="0" y="182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 </a:t>
              </a:r>
              <a:r>
                <a:rPr lang="en-US" altLang="en-US" sz="1600"/>
                <a:t> </a:t>
              </a:r>
              <a:r>
                <a:rPr lang="en-US" altLang="en-US" sz="12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200" i="1" baseline="300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</a:t>
              </a:r>
              <a:r>
                <a:rPr lang="en-US" altLang="en-US" sz="2400">
                  <a:sym typeface="Symbol" pitchFamily="18" charset="2"/>
                </a:rPr>
                <a:t>-   </a:t>
              </a:r>
              <a:r>
                <a:rPr lang="en-US" altLang="en-US" sz="2400" i="1" baseline="30000"/>
                <a:t>3</a:t>
              </a:r>
              <a:r>
                <a:rPr lang="en-US" altLang="en-US" sz="1200" i="1" baseline="300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 </a:t>
              </a:r>
              <a:r>
                <a:rPr lang="en-US" altLang="en-US" sz="2400"/>
                <a:t>- 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12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= X</a:t>
              </a:r>
              <a:r>
                <a:rPr lang="en-US" altLang="en-US" sz="2400" i="1" baseline="-25000"/>
                <a:t>7</a:t>
              </a:r>
              <a:endParaRPr lang="en-CA" altLang="en-US" sz="2400" i="1" baseline="-25000"/>
            </a:p>
          </p:txBody>
        </p:sp>
      </p:grp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72707" name="Object 3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4" imgW="2704762" imgH="4723810" progId="PBrush">
                  <p:embed/>
                </p:oleObj>
              </mc:Choice>
              <mc:Fallback>
                <p:oleObj name="Bitmap Image" r:id="rId4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708" name="Rectangle 4"/>
          <p:cNvSpPr>
            <a:spLocks noChangeArrowheads="1"/>
          </p:cNvSpPr>
          <p:nvPr/>
        </p:nvSpPr>
        <p:spPr bwMode="auto">
          <a:xfrm>
            <a:off x="0" y="0"/>
            <a:ext cx="7239000" cy="3679825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09" name="Rectangle 5"/>
          <p:cNvSpPr>
            <a:spLocks noChangeArrowheads="1"/>
          </p:cNvSpPr>
          <p:nvPr/>
        </p:nvSpPr>
        <p:spPr bwMode="auto">
          <a:xfrm>
            <a:off x="228600" y="152400"/>
            <a:ext cx="3048000" cy="33528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10" name="Rectangle 6"/>
          <p:cNvSpPr>
            <a:spLocks noChangeArrowheads="1"/>
          </p:cNvSpPr>
          <p:nvPr/>
        </p:nvSpPr>
        <p:spPr bwMode="auto">
          <a:xfrm>
            <a:off x="2133600" y="304800"/>
            <a:ext cx="990600" cy="30480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11" name="Rectangle 7"/>
          <p:cNvSpPr>
            <a:spLocks noChangeArrowheads="1"/>
          </p:cNvSpPr>
          <p:nvPr/>
        </p:nvSpPr>
        <p:spPr bwMode="auto">
          <a:xfrm>
            <a:off x="381000" y="304800"/>
            <a:ext cx="1066800" cy="30480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12" name="AutoShape 8"/>
          <p:cNvSpPr>
            <a:spLocks noChangeArrowheads="1"/>
          </p:cNvSpPr>
          <p:nvPr/>
        </p:nvSpPr>
        <p:spPr bwMode="auto">
          <a:xfrm>
            <a:off x="1600200" y="3810000"/>
            <a:ext cx="5334000" cy="2895600"/>
          </a:xfrm>
          <a:prstGeom prst="wedgeRoundRectCallout">
            <a:avLst>
              <a:gd name="adj1" fmla="val -56458"/>
              <a:gd name="adj2" fmla="val -41778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CA" altLang="en-US"/>
          </a:p>
        </p:txBody>
      </p:sp>
      <p:sp>
        <p:nvSpPr>
          <p:cNvPr id="72713" name="Text Box 9"/>
          <p:cNvSpPr txBox="1">
            <a:spLocks noChangeArrowheads="1"/>
          </p:cNvSpPr>
          <p:nvPr/>
        </p:nvSpPr>
        <p:spPr bwMode="auto">
          <a:xfrm>
            <a:off x="1676400" y="3810000"/>
            <a:ext cx="5410200" cy="256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  Think signal flow and construct the equations using the butterfly operator:</a:t>
            </a:r>
          </a:p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CA" altLang="en-US" sz="2000">
                <a:latin typeface="Arial" charset="0"/>
                <a:cs typeface="Arial" charset="0"/>
                <a:sym typeface="Wingdings" pitchFamily="2" charset="2"/>
              </a:rPr>
              <a:t>Ex. for</a:t>
            </a:r>
          </a:p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endParaRPr lang="en-CA" altLang="en-US">
              <a:solidFill>
                <a:srgbClr val="00FFFF"/>
              </a:solidFill>
              <a:sym typeface="Wingdings" pitchFamily="2" charset="2"/>
            </a:endParaRPr>
          </a:p>
        </p:txBody>
      </p:sp>
      <p:sp>
        <p:nvSpPr>
          <p:cNvPr id="72714" name="Rectangle 10"/>
          <p:cNvSpPr>
            <a:spLocks noChangeArrowheads="1"/>
          </p:cNvSpPr>
          <p:nvPr/>
        </p:nvSpPr>
        <p:spPr bwMode="auto">
          <a:xfrm>
            <a:off x="3657600" y="152400"/>
            <a:ext cx="3429000" cy="33528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15" name="Rectangle 11"/>
          <p:cNvSpPr>
            <a:spLocks noChangeArrowheads="1"/>
          </p:cNvSpPr>
          <p:nvPr/>
        </p:nvSpPr>
        <p:spPr bwMode="auto">
          <a:xfrm>
            <a:off x="4038600" y="304800"/>
            <a:ext cx="1066800" cy="30480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16" name="Rectangle 12"/>
          <p:cNvSpPr>
            <a:spLocks noChangeArrowheads="1"/>
          </p:cNvSpPr>
          <p:nvPr/>
        </p:nvSpPr>
        <p:spPr bwMode="auto">
          <a:xfrm>
            <a:off x="5791200" y="304800"/>
            <a:ext cx="1066800" cy="30480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0" y="228600"/>
            <a:ext cx="8382000" cy="3124200"/>
            <a:chOff x="0" y="144"/>
            <a:chExt cx="5280" cy="1968"/>
          </a:xfrm>
        </p:grpSpPr>
        <p:sp>
          <p:nvSpPr>
            <p:cNvPr id="72755" name="Text Box 14"/>
            <p:cNvSpPr txBox="1">
              <a:spLocks noChangeArrowheads="1"/>
            </p:cNvSpPr>
            <p:nvPr/>
          </p:nvSpPr>
          <p:spPr bwMode="auto">
            <a:xfrm>
              <a:off x="48" y="144"/>
              <a:ext cx="51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2400"/>
                <a:t>  </a:t>
              </a:r>
              <a:r>
                <a:rPr lang="en-US" altLang="en-US" sz="1200"/>
                <a:t> </a:t>
              </a:r>
              <a:r>
                <a:rPr lang="en-US" altLang="en-US" sz="2400"/>
                <a:t>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</a:t>
              </a:r>
              <a:r>
                <a:rPr lang="en-US" altLang="en-US" sz="2400"/>
                <a:t>+    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</a:t>
              </a:r>
              <a:r>
                <a:rPr lang="en-US" altLang="en-US" sz="2400"/>
                <a:t>+    </a:t>
              </a:r>
              <a:r>
                <a:rPr lang="en-US" altLang="en-US" sz="1200"/>
                <a:t> </a:t>
              </a:r>
              <a:r>
                <a:rPr lang="en-US" altLang="en-US" sz="2400"/>
                <a:t>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= X</a:t>
              </a:r>
              <a:r>
                <a:rPr lang="en-US" altLang="en-US" sz="2400" i="1" baseline="-25000"/>
                <a:t>0</a:t>
              </a:r>
              <a:endParaRPr lang="en-CA" altLang="en-US"/>
            </a:p>
          </p:txBody>
        </p:sp>
        <p:sp>
          <p:nvSpPr>
            <p:cNvPr id="72756" name="Text Box 15"/>
            <p:cNvSpPr txBox="1">
              <a:spLocks noChangeArrowheads="1"/>
            </p:cNvSpPr>
            <p:nvPr/>
          </p:nvSpPr>
          <p:spPr bwMode="auto">
            <a:xfrm>
              <a:off x="48" y="384"/>
              <a:ext cx="51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20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200" i="1" baseline="300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+ </a:t>
              </a:r>
              <a:r>
                <a:rPr lang="en-US" altLang="en-US" sz="2000"/>
                <a:t> 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12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</a:t>
              </a:r>
              <a:r>
                <a:rPr lang="en-US" altLang="en-US" sz="2400"/>
                <a:t>+ </a:t>
              </a:r>
              <a:r>
                <a:rPr lang="en-US" altLang="en-US" sz="8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3</a:t>
              </a:r>
              <a:r>
                <a:rPr lang="en-US" altLang="en-US" sz="1200" i="1" baseline="300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8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1</a:t>
              </a:r>
              <a:endParaRPr lang="en-CA" altLang="en-US" sz="2400" i="1" baseline="-25000"/>
            </a:p>
          </p:txBody>
        </p:sp>
        <p:sp>
          <p:nvSpPr>
            <p:cNvPr id="72757" name="Text Box 16"/>
            <p:cNvSpPr txBox="1">
              <a:spLocks noChangeArrowheads="1"/>
            </p:cNvSpPr>
            <p:nvPr/>
          </p:nvSpPr>
          <p:spPr bwMode="auto">
            <a:xfrm>
              <a:off x="48" y="62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 </a:t>
              </a:r>
              <a:r>
                <a:rPr lang="en-US" altLang="en-US" sz="1200"/>
                <a:t> </a:t>
              </a:r>
              <a:r>
                <a:rPr lang="en-US" altLang="en-US" sz="2400"/>
                <a:t>  </a:t>
              </a:r>
              <a:r>
                <a:rPr lang="en-US" altLang="en-US" sz="1200"/>
                <a:t> </a:t>
              </a:r>
              <a:r>
                <a:rPr lang="en-US" altLang="en-US" sz="2400"/>
                <a:t>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</a:t>
              </a:r>
              <a:r>
                <a:rPr lang="en-US" altLang="en-US" sz="2400"/>
                <a:t>+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</a:t>
              </a:r>
              <a:r>
                <a:rPr lang="en-US" altLang="en-US" sz="2000"/>
                <a:t> </a:t>
              </a:r>
              <a:r>
                <a:rPr lang="en-US" altLang="en-US" sz="1200"/>
                <a:t>  </a:t>
              </a:r>
              <a:r>
                <a:rPr lang="en-US" altLang="en-US" sz="2400">
                  <a:sym typeface="Symbol" pitchFamily="18" charset="2"/>
                </a:rPr>
                <a:t>- </a:t>
              </a:r>
              <a:r>
                <a:rPr lang="en-US" altLang="en-US" sz="1600">
                  <a:sym typeface="Symbol" pitchFamily="18" charset="2"/>
                </a:rPr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12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2</a:t>
              </a:r>
              <a:endParaRPr lang="en-CA" altLang="en-US" sz="2400" i="1" baseline="-25000"/>
            </a:p>
          </p:txBody>
        </p:sp>
        <p:sp>
          <p:nvSpPr>
            <p:cNvPr id="72758" name="Text Box 17"/>
            <p:cNvSpPr txBox="1">
              <a:spLocks noChangeArrowheads="1"/>
            </p:cNvSpPr>
            <p:nvPr/>
          </p:nvSpPr>
          <p:spPr bwMode="auto">
            <a:xfrm>
              <a:off x="48" y="864"/>
              <a:ext cx="513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</a:t>
              </a:r>
              <a:r>
                <a:rPr lang="en-US" altLang="en-US" sz="1200"/>
                <a:t> </a:t>
              </a:r>
              <a:r>
                <a:rPr lang="en-US" altLang="en-US" sz="1600"/>
                <a:t> </a:t>
              </a:r>
              <a:r>
                <a:rPr lang="en-US" altLang="en-US" sz="24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600" i="1" baseline="30000"/>
                <a:t> </a:t>
              </a:r>
              <a:r>
                <a:rPr lang="en-US" altLang="en-US" sz="1200" i="1" baseline="300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+ </a:t>
              </a:r>
              <a:r>
                <a:rPr lang="en-US" altLang="en-US" sz="20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3</a:t>
              </a:r>
              <a:r>
                <a:rPr lang="en-US" altLang="en-US" sz="800" i="1" baseline="30000">
                  <a:sym typeface="Symbol" pitchFamily="18" charset="2"/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 + </a:t>
              </a:r>
              <a:r>
                <a:rPr lang="en-US" altLang="en-US" sz="1600"/>
                <a:t>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8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12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3</a:t>
              </a:r>
              <a:endParaRPr lang="en-CA" altLang="en-US" sz="2400" i="1" baseline="-25000"/>
            </a:p>
          </p:txBody>
        </p:sp>
        <p:sp>
          <p:nvSpPr>
            <p:cNvPr id="72759" name="Text Box 18"/>
            <p:cNvSpPr txBox="1">
              <a:spLocks noChangeArrowheads="1"/>
            </p:cNvSpPr>
            <p:nvPr/>
          </p:nvSpPr>
          <p:spPr bwMode="auto">
            <a:xfrm>
              <a:off x="96" y="1104"/>
              <a:ext cx="51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800"/>
                <a:t> </a:t>
              </a:r>
              <a:r>
                <a:rPr lang="en-US" altLang="en-US" sz="2400"/>
                <a:t>   </a:t>
              </a:r>
              <a:r>
                <a:rPr lang="en-US" altLang="en-US" sz="1200"/>
                <a:t> </a:t>
              </a:r>
              <a:r>
                <a:rPr lang="en-US" altLang="en-US" sz="2400"/>
                <a:t>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-      </a:t>
              </a:r>
              <a:r>
                <a:rPr lang="en-US" altLang="en-US" sz="12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</a:t>
              </a:r>
              <a:r>
                <a:rPr lang="en-US" altLang="en-US" sz="1200"/>
                <a:t>   </a:t>
              </a:r>
              <a:r>
                <a:rPr lang="en-US" altLang="en-US" sz="2400"/>
                <a:t>-      </a:t>
              </a:r>
              <a:r>
                <a:rPr lang="en-US" altLang="en-US" sz="12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12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4</a:t>
              </a:r>
              <a:endParaRPr lang="en-CA" altLang="en-US"/>
            </a:p>
          </p:txBody>
        </p:sp>
        <p:sp>
          <p:nvSpPr>
            <p:cNvPr id="72760" name="Text Box 19"/>
            <p:cNvSpPr txBox="1">
              <a:spLocks noChangeArrowheads="1"/>
            </p:cNvSpPr>
            <p:nvPr/>
          </p:nvSpPr>
          <p:spPr bwMode="auto">
            <a:xfrm>
              <a:off x="48" y="134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16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200" i="1" baseline="300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 </a:t>
              </a:r>
              <a:r>
                <a:rPr lang="en-US" altLang="en-US" sz="2400"/>
                <a:t>-   </a:t>
              </a:r>
              <a:r>
                <a:rPr lang="en-US" altLang="en-US" sz="1600"/>
                <a:t>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12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600"/>
                <a:t> </a:t>
              </a:r>
              <a:r>
                <a:rPr lang="en-US" altLang="en-US" sz="1200"/>
                <a:t> </a:t>
              </a:r>
              <a:r>
                <a:rPr lang="en-US" altLang="en-US" sz="2400"/>
                <a:t>- </a:t>
              </a:r>
              <a:r>
                <a:rPr lang="en-US" altLang="en-US" sz="16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baseline="30000">
                  <a:sym typeface="Symbol" pitchFamily="18" charset="2"/>
                </a:rPr>
                <a:t>3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= X</a:t>
              </a:r>
              <a:r>
                <a:rPr lang="en-US" altLang="en-US" sz="2400" i="1" baseline="-25000"/>
                <a:t>5</a:t>
              </a:r>
              <a:endParaRPr lang="en-CA" altLang="en-US" sz="2400" i="1" baseline="-25000"/>
            </a:p>
          </p:txBody>
        </p:sp>
        <p:sp>
          <p:nvSpPr>
            <p:cNvPr id="72761" name="Text Box 20"/>
            <p:cNvSpPr txBox="1">
              <a:spLocks noChangeArrowheads="1"/>
            </p:cNvSpPr>
            <p:nvPr/>
          </p:nvSpPr>
          <p:spPr bwMode="auto">
            <a:xfrm>
              <a:off x="48" y="158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  </a:t>
              </a:r>
              <a:r>
                <a:rPr lang="en-US" altLang="en-US" sz="1200"/>
                <a:t> </a:t>
              </a:r>
              <a:r>
                <a:rPr lang="en-US" altLang="en-US" sz="2400"/>
                <a:t> </a:t>
              </a:r>
              <a:r>
                <a:rPr lang="en-US" altLang="en-US" sz="1200"/>
                <a:t> </a:t>
              </a:r>
              <a:r>
                <a:rPr lang="en-US" altLang="en-US" sz="2400"/>
                <a:t>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</a:t>
              </a:r>
              <a:r>
                <a:rPr lang="en-US" altLang="en-US" sz="2400"/>
                <a:t>- </a:t>
              </a:r>
              <a:r>
                <a:rPr lang="en-US" altLang="en-US" sz="1600"/>
                <a:t> </a:t>
              </a:r>
              <a:r>
                <a:rPr lang="en-US" altLang="en-US" sz="800"/>
                <a:t> </a:t>
              </a:r>
              <a:r>
                <a:rPr lang="en-US" altLang="en-US" sz="24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</a:t>
              </a:r>
              <a:r>
                <a:rPr lang="en-US" altLang="en-US" sz="2400"/>
                <a:t>+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800" i="1"/>
                <a:t> 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6</a:t>
              </a:r>
              <a:endParaRPr lang="en-CA" altLang="en-US" sz="2400" i="1" baseline="-25000"/>
            </a:p>
          </p:txBody>
        </p:sp>
        <p:sp>
          <p:nvSpPr>
            <p:cNvPr id="72762" name="Text Box 21"/>
            <p:cNvSpPr txBox="1">
              <a:spLocks noChangeArrowheads="1"/>
            </p:cNvSpPr>
            <p:nvPr/>
          </p:nvSpPr>
          <p:spPr bwMode="auto">
            <a:xfrm>
              <a:off x="0" y="182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 </a:t>
              </a:r>
              <a:r>
                <a:rPr lang="en-US" altLang="en-US" sz="1600"/>
                <a:t> </a:t>
              </a:r>
              <a:r>
                <a:rPr lang="en-US" altLang="en-US" sz="12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200" i="1" baseline="300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</a:t>
              </a:r>
              <a:r>
                <a:rPr lang="en-US" altLang="en-US" sz="2400">
                  <a:sym typeface="Symbol" pitchFamily="18" charset="2"/>
                </a:rPr>
                <a:t>-   </a:t>
              </a:r>
              <a:r>
                <a:rPr lang="en-US" altLang="en-US" sz="2400" i="1" baseline="30000"/>
                <a:t>3</a:t>
              </a:r>
              <a:r>
                <a:rPr lang="en-US" altLang="en-US" sz="1200" i="1" baseline="300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 </a:t>
              </a:r>
              <a:r>
                <a:rPr lang="en-US" altLang="en-US" sz="2400"/>
                <a:t>- 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12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= X</a:t>
              </a:r>
              <a:r>
                <a:rPr lang="en-US" altLang="en-US" sz="2400" i="1" baseline="-25000"/>
                <a:t>7</a:t>
              </a:r>
              <a:endParaRPr lang="en-CA" altLang="en-US" sz="2400" i="1" baseline="-25000"/>
            </a:p>
          </p:txBody>
        </p:sp>
      </p:grpSp>
      <p:grpSp>
        <p:nvGrpSpPr>
          <p:cNvPr id="3" name="Group 58"/>
          <p:cNvGrpSpPr>
            <a:grpSpLocks/>
          </p:cNvGrpSpPr>
          <p:nvPr/>
        </p:nvGrpSpPr>
        <p:grpSpPr bwMode="auto">
          <a:xfrm>
            <a:off x="3124200" y="4845050"/>
            <a:ext cx="3962400" cy="1784350"/>
            <a:chOff x="1392" y="2880"/>
            <a:chExt cx="2496" cy="1124"/>
          </a:xfrm>
        </p:grpSpPr>
        <p:grpSp>
          <p:nvGrpSpPr>
            <p:cNvPr id="4" name="Group 59"/>
            <p:cNvGrpSpPr>
              <a:grpSpLocks/>
            </p:cNvGrpSpPr>
            <p:nvPr/>
          </p:nvGrpSpPr>
          <p:grpSpPr bwMode="auto">
            <a:xfrm>
              <a:off x="1536" y="3024"/>
              <a:ext cx="1632" cy="980"/>
              <a:chOff x="1104" y="3052"/>
              <a:chExt cx="1632" cy="980"/>
            </a:xfrm>
          </p:grpSpPr>
          <p:sp>
            <p:nvSpPr>
              <p:cNvPr id="72725" name="Oval 60"/>
              <p:cNvSpPr>
                <a:spLocks noChangeArrowheads="1"/>
              </p:cNvSpPr>
              <p:nvPr/>
            </p:nvSpPr>
            <p:spPr bwMode="auto">
              <a:xfrm>
                <a:off x="2640" y="3792"/>
                <a:ext cx="96" cy="96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26" name="Oval 61"/>
              <p:cNvSpPr>
                <a:spLocks noChangeArrowheads="1"/>
              </p:cNvSpPr>
              <p:nvPr/>
            </p:nvSpPr>
            <p:spPr bwMode="auto">
              <a:xfrm>
                <a:off x="2640" y="3216"/>
                <a:ext cx="96" cy="96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27" name="Oval 62"/>
              <p:cNvSpPr>
                <a:spLocks noChangeArrowheads="1"/>
              </p:cNvSpPr>
              <p:nvPr/>
            </p:nvSpPr>
            <p:spPr bwMode="auto">
              <a:xfrm>
                <a:off x="1104" y="3792"/>
                <a:ext cx="96" cy="96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28" name="Oval 63"/>
              <p:cNvSpPr>
                <a:spLocks noChangeArrowheads="1"/>
              </p:cNvSpPr>
              <p:nvPr/>
            </p:nvSpPr>
            <p:spPr bwMode="auto">
              <a:xfrm>
                <a:off x="1104" y="3216"/>
                <a:ext cx="96" cy="96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29" name="Oval 64"/>
              <p:cNvSpPr>
                <a:spLocks noChangeArrowheads="1"/>
              </p:cNvSpPr>
              <p:nvPr/>
            </p:nvSpPr>
            <p:spPr bwMode="auto">
              <a:xfrm>
                <a:off x="1680" y="3792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30" name="Oval 65"/>
              <p:cNvSpPr>
                <a:spLocks noChangeArrowheads="1"/>
              </p:cNvSpPr>
              <p:nvPr/>
            </p:nvSpPr>
            <p:spPr bwMode="auto">
              <a:xfrm>
                <a:off x="1680" y="3216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31" name="Oval 66"/>
              <p:cNvSpPr>
                <a:spLocks noChangeArrowheads="1"/>
              </p:cNvSpPr>
              <p:nvPr/>
            </p:nvSpPr>
            <p:spPr bwMode="auto">
              <a:xfrm>
                <a:off x="2208" y="3120"/>
                <a:ext cx="288" cy="28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32" name="Oval 67"/>
              <p:cNvSpPr>
                <a:spLocks noChangeArrowheads="1"/>
              </p:cNvSpPr>
              <p:nvPr/>
            </p:nvSpPr>
            <p:spPr bwMode="auto">
              <a:xfrm>
                <a:off x="2208" y="3696"/>
                <a:ext cx="288" cy="28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33" name="Oval 68"/>
              <p:cNvSpPr>
                <a:spLocks noChangeArrowheads="1"/>
              </p:cNvSpPr>
              <p:nvPr/>
            </p:nvSpPr>
            <p:spPr bwMode="auto">
              <a:xfrm>
                <a:off x="1296" y="3696"/>
                <a:ext cx="288" cy="28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34" name="Line 69"/>
              <p:cNvSpPr>
                <a:spLocks noChangeShapeType="1"/>
              </p:cNvSpPr>
              <p:nvPr/>
            </p:nvSpPr>
            <p:spPr bwMode="auto">
              <a:xfrm>
                <a:off x="1200" y="3264"/>
                <a:ext cx="1008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735" name="Line 70"/>
              <p:cNvSpPr>
                <a:spLocks noChangeShapeType="1"/>
              </p:cNvSpPr>
              <p:nvPr/>
            </p:nvSpPr>
            <p:spPr bwMode="auto">
              <a:xfrm>
                <a:off x="1200" y="3840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736" name="Line 71"/>
              <p:cNvSpPr>
                <a:spLocks noChangeShapeType="1"/>
              </p:cNvSpPr>
              <p:nvPr/>
            </p:nvSpPr>
            <p:spPr bwMode="auto">
              <a:xfrm>
                <a:off x="1584" y="3840"/>
                <a:ext cx="624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737" name="Line 72"/>
              <p:cNvSpPr>
                <a:spLocks noChangeShapeType="1"/>
              </p:cNvSpPr>
              <p:nvPr/>
            </p:nvSpPr>
            <p:spPr bwMode="auto">
              <a:xfrm>
                <a:off x="2496" y="3264"/>
                <a:ext cx="144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738" name="Line 73"/>
              <p:cNvSpPr>
                <a:spLocks noChangeShapeType="1"/>
              </p:cNvSpPr>
              <p:nvPr/>
            </p:nvSpPr>
            <p:spPr bwMode="auto">
              <a:xfrm>
                <a:off x="2496" y="3840"/>
                <a:ext cx="144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739" name="Line 74"/>
              <p:cNvSpPr>
                <a:spLocks noChangeShapeType="1"/>
              </p:cNvSpPr>
              <p:nvPr/>
            </p:nvSpPr>
            <p:spPr bwMode="auto">
              <a:xfrm>
                <a:off x="1728" y="3264"/>
                <a:ext cx="528" cy="48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740" name="Line 75"/>
              <p:cNvSpPr>
                <a:spLocks noChangeShapeType="1"/>
              </p:cNvSpPr>
              <p:nvPr/>
            </p:nvSpPr>
            <p:spPr bwMode="auto">
              <a:xfrm flipV="1">
                <a:off x="1728" y="3360"/>
                <a:ext cx="528" cy="48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741" name="Line 76"/>
              <p:cNvSpPr>
                <a:spLocks noChangeShapeType="1"/>
              </p:cNvSpPr>
              <p:nvPr/>
            </p:nvSpPr>
            <p:spPr bwMode="auto">
              <a:xfrm>
                <a:off x="1344" y="3744"/>
                <a:ext cx="192" cy="19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742" name="Line 77"/>
              <p:cNvSpPr>
                <a:spLocks noChangeShapeType="1"/>
              </p:cNvSpPr>
              <p:nvPr/>
            </p:nvSpPr>
            <p:spPr bwMode="auto">
              <a:xfrm flipV="1">
                <a:off x="1344" y="3744"/>
                <a:ext cx="192" cy="19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743" name="Text Box 78"/>
              <p:cNvSpPr txBox="1">
                <a:spLocks noChangeArrowheads="1"/>
              </p:cNvSpPr>
              <p:nvPr/>
            </p:nvSpPr>
            <p:spPr bwMode="auto">
              <a:xfrm>
                <a:off x="2208" y="3120"/>
                <a:ext cx="432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1400">
                    <a:cs typeface="Times New Roman" pitchFamily="18" charset="0"/>
                  </a:rPr>
                  <a:t> </a:t>
                </a:r>
                <a:r>
                  <a:rPr lang="en-US" altLang="en-US" sz="2400">
                    <a:cs typeface="Times New Roman" pitchFamily="18" charset="0"/>
                  </a:rPr>
                  <a:t>Ʃ</a:t>
                </a:r>
              </a:p>
            </p:txBody>
          </p:sp>
          <p:sp>
            <p:nvSpPr>
              <p:cNvPr id="72744" name="Text Box 79"/>
              <p:cNvSpPr txBox="1">
                <a:spLocks noChangeArrowheads="1"/>
              </p:cNvSpPr>
              <p:nvPr/>
            </p:nvSpPr>
            <p:spPr bwMode="auto">
              <a:xfrm>
                <a:off x="2208" y="3696"/>
                <a:ext cx="432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1400">
                    <a:cs typeface="Times New Roman" pitchFamily="18" charset="0"/>
                  </a:rPr>
                  <a:t> </a:t>
                </a:r>
                <a:r>
                  <a:rPr lang="en-US" altLang="en-US" sz="2400">
                    <a:cs typeface="Times New Roman" pitchFamily="18" charset="0"/>
                  </a:rPr>
                  <a:t>Ʃ</a:t>
                </a:r>
              </a:p>
            </p:txBody>
          </p:sp>
          <p:sp>
            <p:nvSpPr>
              <p:cNvPr id="72745" name="Text Box 80"/>
              <p:cNvSpPr txBox="1">
                <a:spLocks noChangeArrowheads="1"/>
              </p:cNvSpPr>
              <p:nvPr/>
            </p:nvSpPr>
            <p:spPr bwMode="auto">
              <a:xfrm>
                <a:off x="1152" y="3360"/>
                <a:ext cx="576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l-GR" altLang="en-US" sz="2400">
                    <a:cs typeface="Times New Roman" pitchFamily="18" charset="0"/>
                  </a:rPr>
                  <a:t>ω</a:t>
                </a:r>
                <a:r>
                  <a:rPr lang="en-CA" altLang="en-US" sz="2400" i="1" baseline="30000">
                    <a:cs typeface="Times New Roman" pitchFamily="18" charset="0"/>
                  </a:rPr>
                  <a:t>p</a:t>
                </a:r>
                <a:endParaRPr lang="el-GR" altLang="en-US" sz="2400" i="1" baseline="30000">
                  <a:cs typeface="Times New Roman" pitchFamily="18" charset="0"/>
                </a:endParaRPr>
              </a:p>
            </p:txBody>
          </p:sp>
          <p:sp>
            <p:nvSpPr>
              <p:cNvPr id="72746" name="Line 81"/>
              <p:cNvSpPr>
                <a:spLocks noChangeShapeType="1"/>
              </p:cNvSpPr>
              <p:nvPr/>
            </p:nvSpPr>
            <p:spPr bwMode="auto">
              <a:xfrm flipV="1">
                <a:off x="1440" y="3600"/>
                <a:ext cx="0" cy="9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747" name="Text Box 82"/>
              <p:cNvSpPr txBox="1">
                <a:spLocks noChangeArrowheads="1"/>
              </p:cNvSpPr>
              <p:nvPr/>
            </p:nvSpPr>
            <p:spPr bwMode="auto">
              <a:xfrm>
                <a:off x="2016" y="3052"/>
                <a:ext cx="288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CA" altLang="en-US" sz="1600" b="1"/>
                  <a:t>+</a:t>
                </a:r>
              </a:p>
            </p:txBody>
          </p:sp>
          <p:sp>
            <p:nvSpPr>
              <p:cNvPr id="72748" name="Text Box 83"/>
              <p:cNvSpPr txBox="1">
                <a:spLocks noChangeArrowheads="1"/>
              </p:cNvSpPr>
              <p:nvPr/>
            </p:nvSpPr>
            <p:spPr bwMode="auto">
              <a:xfrm>
                <a:off x="2112" y="3360"/>
                <a:ext cx="288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CA" altLang="en-US" sz="1600" b="1"/>
                  <a:t>+</a:t>
                </a:r>
              </a:p>
            </p:txBody>
          </p:sp>
          <p:sp>
            <p:nvSpPr>
              <p:cNvPr id="72749" name="Text Box 84"/>
              <p:cNvSpPr txBox="1">
                <a:spLocks noChangeArrowheads="1"/>
              </p:cNvSpPr>
              <p:nvPr/>
            </p:nvSpPr>
            <p:spPr bwMode="auto">
              <a:xfrm>
                <a:off x="2112" y="3532"/>
                <a:ext cx="288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CA" altLang="en-US" sz="1600" b="1"/>
                  <a:t>+</a:t>
                </a:r>
              </a:p>
            </p:txBody>
          </p:sp>
          <p:sp>
            <p:nvSpPr>
              <p:cNvPr id="72750" name="Text Box 85"/>
              <p:cNvSpPr txBox="1">
                <a:spLocks noChangeArrowheads="1"/>
              </p:cNvSpPr>
              <p:nvPr/>
            </p:nvSpPr>
            <p:spPr bwMode="auto">
              <a:xfrm>
                <a:off x="2016" y="3744"/>
                <a:ext cx="288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FF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CA" altLang="en-US" sz="2400"/>
                  <a:t>-</a:t>
                </a:r>
              </a:p>
            </p:txBody>
          </p:sp>
          <p:sp>
            <p:nvSpPr>
              <p:cNvPr id="72751" name="AutoShape 86"/>
              <p:cNvSpPr>
                <a:spLocks noChangeArrowheads="1"/>
              </p:cNvSpPr>
              <p:nvPr/>
            </p:nvSpPr>
            <p:spPr bwMode="auto">
              <a:xfrm rot="5400000">
                <a:off x="1968" y="3216"/>
                <a:ext cx="96" cy="96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52" name="AutoShape 87"/>
              <p:cNvSpPr>
                <a:spLocks noChangeArrowheads="1"/>
              </p:cNvSpPr>
              <p:nvPr/>
            </p:nvSpPr>
            <p:spPr bwMode="auto">
              <a:xfrm rot="5400000">
                <a:off x="1968" y="3792"/>
                <a:ext cx="96" cy="96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53" name="AutoShape 88"/>
              <p:cNvSpPr>
                <a:spLocks noChangeArrowheads="1"/>
              </p:cNvSpPr>
              <p:nvPr/>
            </p:nvSpPr>
            <p:spPr bwMode="auto">
              <a:xfrm rot="2700000">
                <a:off x="2119" y="3400"/>
                <a:ext cx="97" cy="97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754" name="AutoShape 89"/>
              <p:cNvSpPr>
                <a:spLocks noChangeArrowheads="1"/>
              </p:cNvSpPr>
              <p:nvPr/>
            </p:nvSpPr>
            <p:spPr bwMode="auto">
              <a:xfrm rot="8100000">
                <a:off x="2124" y="3611"/>
                <a:ext cx="96" cy="96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2721" name="Text Box 90"/>
            <p:cNvSpPr txBox="1">
              <a:spLocks noChangeArrowheads="1"/>
            </p:cNvSpPr>
            <p:nvPr/>
          </p:nvSpPr>
          <p:spPr bwMode="auto">
            <a:xfrm>
              <a:off x="1392" y="2880"/>
              <a:ext cx="3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400" i="1"/>
                <a:t>x</a:t>
              </a:r>
              <a:r>
                <a:rPr lang="en-CA" altLang="en-US" sz="2400" i="1" baseline="-25000"/>
                <a:t>o</a:t>
              </a:r>
            </a:p>
          </p:txBody>
        </p:sp>
        <p:sp>
          <p:nvSpPr>
            <p:cNvPr id="72722" name="Text Box 91"/>
            <p:cNvSpPr txBox="1">
              <a:spLocks noChangeArrowheads="1"/>
            </p:cNvSpPr>
            <p:nvPr/>
          </p:nvSpPr>
          <p:spPr bwMode="auto">
            <a:xfrm>
              <a:off x="1392" y="3456"/>
              <a:ext cx="3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400" i="1"/>
                <a:t>x</a:t>
              </a:r>
              <a:r>
                <a:rPr lang="en-CA" altLang="en-US" sz="2400" i="1" baseline="-25000"/>
                <a:t>4</a:t>
              </a:r>
            </a:p>
          </p:txBody>
        </p:sp>
        <p:sp>
          <p:nvSpPr>
            <p:cNvPr id="72723" name="Text Box 92"/>
            <p:cNvSpPr txBox="1">
              <a:spLocks noChangeArrowheads="1"/>
            </p:cNvSpPr>
            <p:nvPr/>
          </p:nvSpPr>
          <p:spPr bwMode="auto">
            <a:xfrm>
              <a:off x="2880" y="2880"/>
              <a:ext cx="100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400" i="1"/>
                <a:t>x</a:t>
              </a:r>
              <a:r>
                <a:rPr lang="en-CA" altLang="en-US" sz="2400" i="1" baseline="-25000"/>
                <a:t>o</a:t>
              </a:r>
              <a:r>
                <a:rPr lang="en-CA" altLang="en-US" sz="1200" i="1" baseline="-25000"/>
                <a:t> </a:t>
              </a:r>
              <a:r>
                <a:rPr lang="en-CA" altLang="en-US" sz="2400" i="1"/>
                <a:t>+</a:t>
              </a:r>
              <a:r>
                <a:rPr lang="en-CA" altLang="en-US" sz="1200" i="1"/>
                <a:t> </a:t>
              </a:r>
              <a:r>
                <a:rPr lang="el-GR" altLang="en-US" sz="2400">
                  <a:cs typeface="Times New Roman" pitchFamily="18" charset="0"/>
                </a:rPr>
                <a:t>ω</a:t>
              </a:r>
              <a:r>
                <a:rPr lang="en-CA" altLang="en-US" sz="2400" i="1" baseline="30000">
                  <a:cs typeface="Times New Roman" pitchFamily="18" charset="0"/>
                </a:rPr>
                <a:t>p</a:t>
              </a:r>
              <a:r>
                <a:rPr lang="en-CA" altLang="en-US" sz="1200" i="1" baseline="-25000"/>
                <a:t> </a:t>
              </a:r>
              <a:r>
                <a:rPr lang="en-CA" altLang="en-US" sz="2400" i="1"/>
                <a:t>x</a:t>
              </a:r>
              <a:r>
                <a:rPr lang="en-CA" altLang="en-US" sz="2400" i="1" baseline="-25000"/>
                <a:t>4</a:t>
              </a:r>
            </a:p>
          </p:txBody>
        </p:sp>
        <p:sp>
          <p:nvSpPr>
            <p:cNvPr id="72724" name="Text Box 93"/>
            <p:cNvSpPr txBox="1">
              <a:spLocks noChangeArrowheads="1"/>
            </p:cNvSpPr>
            <p:nvPr/>
          </p:nvSpPr>
          <p:spPr bwMode="auto">
            <a:xfrm>
              <a:off x="2880" y="3456"/>
              <a:ext cx="100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400" i="1"/>
                <a:t>x</a:t>
              </a:r>
              <a:r>
                <a:rPr lang="en-CA" altLang="en-US" sz="2400" i="1" baseline="-25000"/>
                <a:t>o </a:t>
              </a:r>
              <a:r>
                <a:rPr lang="en-CA" altLang="en-US" sz="2400" i="1"/>
                <a:t>-</a:t>
              </a:r>
              <a:r>
                <a:rPr lang="en-CA" altLang="en-US" sz="1200" i="1"/>
                <a:t> </a:t>
              </a:r>
              <a:r>
                <a:rPr lang="el-GR" altLang="en-US" sz="2400">
                  <a:cs typeface="Times New Roman" pitchFamily="18" charset="0"/>
                </a:rPr>
                <a:t>ω</a:t>
              </a:r>
              <a:r>
                <a:rPr lang="en-CA" altLang="en-US" sz="2400" i="1" baseline="30000">
                  <a:cs typeface="Times New Roman" pitchFamily="18" charset="0"/>
                </a:rPr>
                <a:t>p</a:t>
              </a:r>
              <a:r>
                <a:rPr lang="en-CA" altLang="en-US" sz="1200" i="1" baseline="-25000"/>
                <a:t> </a:t>
              </a:r>
              <a:r>
                <a:rPr lang="en-CA" altLang="en-US" sz="2400" i="1"/>
                <a:t>x</a:t>
              </a:r>
              <a:r>
                <a:rPr lang="en-CA" altLang="en-US" sz="2400" i="1" baseline="-25000"/>
                <a:t>4</a:t>
              </a:r>
            </a:p>
          </p:txBody>
        </p:sp>
      </p:grpSp>
      <p:sp>
        <p:nvSpPr>
          <p:cNvPr id="72719" name="Text Box 94"/>
          <p:cNvSpPr txBox="1">
            <a:spLocks noChangeArrowheads="1"/>
          </p:cNvSpPr>
          <p:nvPr/>
        </p:nvSpPr>
        <p:spPr bwMode="auto">
          <a:xfrm>
            <a:off x="1752600" y="5562600"/>
            <a:ext cx="1371600" cy="94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400" i="1">
                <a:cs typeface="Times New Roman" pitchFamily="18" charset="0"/>
              </a:rPr>
              <a:t> x</a:t>
            </a:r>
            <a:r>
              <a:rPr lang="en-CA" altLang="en-US" sz="3200" i="1" baseline="-25000">
                <a:cs typeface="Times New Roman" pitchFamily="18" charset="0"/>
              </a:rPr>
              <a:t>0</a:t>
            </a:r>
            <a:r>
              <a:rPr lang="en-CA" altLang="en-US" sz="2400">
                <a:cs typeface="Times New Roman" pitchFamily="18" charset="0"/>
              </a:rPr>
              <a:t> </a:t>
            </a:r>
            <a:r>
              <a:rPr lang="en-US" altLang="en-US" sz="2400">
                <a:cs typeface="Times New Roman" pitchFamily="18" charset="0"/>
              </a:rPr>
              <a:t>± </a:t>
            </a:r>
            <a:r>
              <a:rPr lang="en-CA" altLang="en-US" sz="2400" i="1">
                <a:cs typeface="Times New Roman" pitchFamily="18" charset="0"/>
              </a:rPr>
              <a:t>x</a:t>
            </a:r>
            <a:r>
              <a:rPr lang="en-CA" altLang="en-US" sz="3200" i="1" baseline="-25000">
                <a:cs typeface="Times New Roman" pitchFamily="18" charset="0"/>
              </a:rPr>
              <a:t>4 </a:t>
            </a:r>
            <a:r>
              <a:rPr lang="en-CA" altLang="en-US" sz="3200">
                <a:cs typeface="Times New Roman" pitchFamily="18" charset="0"/>
              </a:rPr>
              <a:t>(</a:t>
            </a:r>
            <a:r>
              <a:rPr lang="el-GR" altLang="en-US" sz="2400">
                <a:cs typeface="Times New Roman" pitchFamily="18" charset="0"/>
              </a:rPr>
              <a:t>ω</a:t>
            </a:r>
            <a:r>
              <a:rPr lang="en-CA" altLang="en-US" sz="2400" i="1" baseline="30000">
                <a:cs typeface="Times New Roman" pitchFamily="18" charset="0"/>
              </a:rPr>
              <a:t>p </a:t>
            </a:r>
            <a:r>
              <a:rPr lang="en-CA" altLang="en-US" sz="2400" i="1">
                <a:cs typeface="Times New Roman" pitchFamily="18" charset="0"/>
              </a:rPr>
              <a:t>= </a:t>
            </a:r>
            <a:r>
              <a:rPr lang="en-CA" altLang="en-US" sz="2400">
                <a:cs typeface="Times New Roman" pitchFamily="18" charset="0"/>
              </a:rPr>
              <a:t>1)</a:t>
            </a:r>
            <a:r>
              <a:rPr lang="en-CA" altLang="en-US" sz="3200" i="1" baseline="-25000">
                <a:cs typeface="Times New Roman" pitchFamily="18" charset="0"/>
              </a:rPr>
              <a:t> 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73731" name="Object 3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4" imgW="2704762" imgH="4723810" progId="PBrush">
                  <p:embed/>
                </p:oleObj>
              </mc:Choice>
              <mc:Fallback>
                <p:oleObj name="Bitmap Image" r:id="rId4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3732" name="AutoShape 8"/>
          <p:cNvSpPr>
            <a:spLocks noChangeArrowheads="1"/>
          </p:cNvSpPr>
          <p:nvPr/>
        </p:nvSpPr>
        <p:spPr bwMode="auto">
          <a:xfrm>
            <a:off x="1600200" y="3810000"/>
            <a:ext cx="4572000" cy="2895600"/>
          </a:xfrm>
          <a:prstGeom prst="wedgeRoundRectCallout">
            <a:avLst>
              <a:gd name="adj1" fmla="val -58264"/>
              <a:gd name="adj2" fmla="val -35417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CA" altLang="en-US"/>
          </a:p>
        </p:txBody>
      </p:sp>
      <p:sp>
        <p:nvSpPr>
          <p:cNvPr id="73733" name="Text Box 9"/>
          <p:cNvSpPr txBox="1">
            <a:spLocks noChangeArrowheads="1"/>
          </p:cNvSpPr>
          <p:nvPr/>
        </p:nvSpPr>
        <p:spPr bwMode="auto">
          <a:xfrm>
            <a:off x="1752600" y="3854450"/>
            <a:ext cx="41910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Note  -  the butterfly has a shorthand notation of: </a:t>
            </a:r>
          </a:p>
        </p:txBody>
      </p:sp>
      <p:grpSp>
        <p:nvGrpSpPr>
          <p:cNvPr id="2" name="Group 22"/>
          <p:cNvGrpSpPr>
            <a:grpSpLocks/>
          </p:cNvGrpSpPr>
          <p:nvPr/>
        </p:nvGrpSpPr>
        <p:grpSpPr bwMode="auto">
          <a:xfrm>
            <a:off x="2133600" y="4800600"/>
            <a:ext cx="3505200" cy="1828800"/>
            <a:chOff x="1728" y="432"/>
            <a:chExt cx="2208" cy="1152"/>
          </a:xfrm>
        </p:grpSpPr>
        <p:sp>
          <p:nvSpPr>
            <p:cNvPr id="73751" name="Oval 23"/>
            <p:cNvSpPr>
              <a:spLocks noChangeArrowheads="1"/>
            </p:cNvSpPr>
            <p:nvPr/>
          </p:nvSpPr>
          <p:spPr bwMode="auto">
            <a:xfrm>
              <a:off x="2880" y="1296"/>
              <a:ext cx="96" cy="9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52" name="Oval 24"/>
            <p:cNvSpPr>
              <a:spLocks noChangeArrowheads="1"/>
            </p:cNvSpPr>
            <p:nvPr/>
          </p:nvSpPr>
          <p:spPr bwMode="auto">
            <a:xfrm>
              <a:off x="2880" y="720"/>
              <a:ext cx="96" cy="9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53" name="Oval 25"/>
            <p:cNvSpPr>
              <a:spLocks noChangeArrowheads="1"/>
            </p:cNvSpPr>
            <p:nvPr/>
          </p:nvSpPr>
          <p:spPr bwMode="auto">
            <a:xfrm>
              <a:off x="3120" y="1296"/>
              <a:ext cx="96" cy="96"/>
            </a:xfrm>
            <a:prstGeom prst="ellips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54" name="Oval 26"/>
            <p:cNvSpPr>
              <a:spLocks noChangeArrowheads="1"/>
            </p:cNvSpPr>
            <p:nvPr/>
          </p:nvSpPr>
          <p:spPr bwMode="auto">
            <a:xfrm>
              <a:off x="3120" y="720"/>
              <a:ext cx="96" cy="96"/>
            </a:xfrm>
            <a:prstGeom prst="ellips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55" name="Oval 27"/>
            <p:cNvSpPr>
              <a:spLocks noChangeArrowheads="1"/>
            </p:cNvSpPr>
            <p:nvPr/>
          </p:nvSpPr>
          <p:spPr bwMode="auto">
            <a:xfrm>
              <a:off x="1824" y="720"/>
              <a:ext cx="96" cy="96"/>
            </a:xfrm>
            <a:prstGeom prst="ellips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56" name="Oval 28"/>
            <p:cNvSpPr>
              <a:spLocks noChangeArrowheads="1"/>
            </p:cNvSpPr>
            <p:nvPr/>
          </p:nvSpPr>
          <p:spPr bwMode="auto">
            <a:xfrm>
              <a:off x="2256" y="1296"/>
              <a:ext cx="96" cy="9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57" name="Oval 29"/>
            <p:cNvSpPr>
              <a:spLocks noChangeArrowheads="1"/>
            </p:cNvSpPr>
            <p:nvPr/>
          </p:nvSpPr>
          <p:spPr bwMode="auto">
            <a:xfrm>
              <a:off x="2256" y="720"/>
              <a:ext cx="96" cy="9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58" name="Line 30"/>
            <p:cNvSpPr>
              <a:spLocks noChangeShapeType="1"/>
            </p:cNvSpPr>
            <p:nvPr/>
          </p:nvSpPr>
          <p:spPr bwMode="auto">
            <a:xfrm>
              <a:off x="1920" y="768"/>
              <a:ext cx="12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3759" name="Line 31"/>
            <p:cNvSpPr>
              <a:spLocks noChangeShapeType="1"/>
            </p:cNvSpPr>
            <p:nvPr/>
          </p:nvSpPr>
          <p:spPr bwMode="auto">
            <a:xfrm>
              <a:off x="2976" y="768"/>
              <a:ext cx="14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73760" name="Line 32"/>
            <p:cNvSpPr>
              <a:spLocks noChangeShapeType="1"/>
            </p:cNvSpPr>
            <p:nvPr/>
          </p:nvSpPr>
          <p:spPr bwMode="auto">
            <a:xfrm>
              <a:off x="2976" y="1344"/>
              <a:ext cx="14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3761" name="Line 33"/>
            <p:cNvSpPr>
              <a:spLocks noChangeShapeType="1"/>
            </p:cNvSpPr>
            <p:nvPr/>
          </p:nvSpPr>
          <p:spPr bwMode="auto">
            <a:xfrm>
              <a:off x="2304" y="768"/>
              <a:ext cx="624" cy="57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3762" name="Line 34"/>
            <p:cNvSpPr>
              <a:spLocks noChangeShapeType="1"/>
            </p:cNvSpPr>
            <p:nvPr/>
          </p:nvSpPr>
          <p:spPr bwMode="auto">
            <a:xfrm flipV="1">
              <a:off x="2304" y="768"/>
              <a:ext cx="624" cy="57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3763" name="Text Box 35"/>
            <p:cNvSpPr txBox="1">
              <a:spLocks noChangeArrowheads="1"/>
            </p:cNvSpPr>
            <p:nvPr/>
          </p:nvSpPr>
          <p:spPr bwMode="auto">
            <a:xfrm>
              <a:off x="1968" y="1056"/>
              <a:ext cx="5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400">
                  <a:cs typeface="Times New Roman" pitchFamily="18" charset="0"/>
                </a:rPr>
                <a:t> </a:t>
              </a:r>
              <a:r>
                <a:rPr lang="el-GR" altLang="en-US" sz="2400">
                  <a:cs typeface="Times New Roman" pitchFamily="18" charset="0"/>
                </a:rPr>
                <a:t>ω</a:t>
              </a:r>
              <a:r>
                <a:rPr lang="en-CA" altLang="en-US" sz="2400" i="1" baseline="30000">
                  <a:cs typeface="Times New Roman" pitchFamily="18" charset="0"/>
                </a:rPr>
                <a:t>k</a:t>
              </a:r>
              <a:endParaRPr lang="el-GR" altLang="en-US" sz="2400" i="1" baseline="30000">
                <a:cs typeface="Times New Roman" pitchFamily="18" charset="0"/>
              </a:endParaRPr>
            </a:p>
          </p:txBody>
        </p:sp>
        <p:sp>
          <p:nvSpPr>
            <p:cNvPr id="73764" name="Text Box 36"/>
            <p:cNvSpPr txBox="1">
              <a:spLocks noChangeArrowheads="1"/>
            </p:cNvSpPr>
            <p:nvPr/>
          </p:nvSpPr>
          <p:spPr bwMode="auto">
            <a:xfrm>
              <a:off x="2448" y="1296"/>
              <a:ext cx="5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400"/>
                <a:t> -1</a:t>
              </a:r>
            </a:p>
          </p:txBody>
        </p:sp>
        <p:sp>
          <p:nvSpPr>
            <p:cNvPr id="73765" name="AutoShape 37"/>
            <p:cNvSpPr>
              <a:spLocks noChangeArrowheads="1"/>
            </p:cNvSpPr>
            <p:nvPr/>
          </p:nvSpPr>
          <p:spPr bwMode="auto">
            <a:xfrm rot="5400000">
              <a:off x="2544" y="720"/>
              <a:ext cx="96" cy="96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66" name="AutoShape 38"/>
            <p:cNvSpPr>
              <a:spLocks noChangeArrowheads="1"/>
            </p:cNvSpPr>
            <p:nvPr/>
          </p:nvSpPr>
          <p:spPr bwMode="auto">
            <a:xfrm rot="5400000">
              <a:off x="2544" y="1296"/>
              <a:ext cx="96" cy="96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67" name="AutoShape 39"/>
            <p:cNvSpPr>
              <a:spLocks noChangeArrowheads="1"/>
            </p:cNvSpPr>
            <p:nvPr/>
          </p:nvSpPr>
          <p:spPr bwMode="auto">
            <a:xfrm rot="2700000">
              <a:off x="2736" y="850"/>
              <a:ext cx="97" cy="97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68" name="AutoShape 40"/>
            <p:cNvSpPr>
              <a:spLocks noChangeArrowheads="1"/>
            </p:cNvSpPr>
            <p:nvPr/>
          </p:nvSpPr>
          <p:spPr bwMode="auto">
            <a:xfrm rot="8100000">
              <a:off x="2724" y="1152"/>
              <a:ext cx="96" cy="96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69" name="Text Box 41"/>
            <p:cNvSpPr txBox="1">
              <a:spLocks noChangeArrowheads="1"/>
            </p:cNvSpPr>
            <p:nvPr/>
          </p:nvSpPr>
          <p:spPr bwMode="auto">
            <a:xfrm>
              <a:off x="1728" y="457"/>
              <a:ext cx="3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400" i="1"/>
                <a:t>x</a:t>
              </a:r>
              <a:r>
                <a:rPr lang="en-CA" altLang="en-US" sz="2400" i="1" baseline="-25000"/>
                <a:t>o</a:t>
              </a:r>
            </a:p>
          </p:txBody>
        </p:sp>
        <p:sp>
          <p:nvSpPr>
            <p:cNvPr id="73770" name="Text Box 42"/>
            <p:cNvSpPr txBox="1">
              <a:spLocks noChangeArrowheads="1"/>
            </p:cNvSpPr>
            <p:nvPr/>
          </p:nvSpPr>
          <p:spPr bwMode="auto">
            <a:xfrm>
              <a:off x="1728" y="1022"/>
              <a:ext cx="3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400" i="1"/>
                <a:t>x</a:t>
              </a:r>
              <a:r>
                <a:rPr lang="en-CA" altLang="en-US" sz="2400" i="1" baseline="-25000"/>
                <a:t>4</a:t>
              </a:r>
            </a:p>
          </p:txBody>
        </p:sp>
        <p:sp>
          <p:nvSpPr>
            <p:cNvPr id="73771" name="Text Box 43"/>
            <p:cNvSpPr txBox="1">
              <a:spLocks noChangeArrowheads="1"/>
            </p:cNvSpPr>
            <p:nvPr/>
          </p:nvSpPr>
          <p:spPr bwMode="auto">
            <a:xfrm>
              <a:off x="2928" y="432"/>
              <a:ext cx="100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400" i="1"/>
                <a:t>x</a:t>
              </a:r>
              <a:r>
                <a:rPr lang="en-CA" altLang="en-US" sz="2400" i="1" baseline="-25000"/>
                <a:t>o</a:t>
              </a:r>
              <a:r>
                <a:rPr lang="en-CA" altLang="en-US" sz="1200" i="1" baseline="-25000"/>
                <a:t> </a:t>
              </a:r>
              <a:r>
                <a:rPr lang="en-CA" altLang="en-US" sz="2400" i="1"/>
                <a:t>+</a:t>
              </a:r>
              <a:r>
                <a:rPr lang="en-CA" altLang="en-US" sz="1200" i="1"/>
                <a:t> </a:t>
              </a:r>
              <a:r>
                <a:rPr lang="el-GR" altLang="en-US" sz="2400">
                  <a:cs typeface="Times New Roman" pitchFamily="18" charset="0"/>
                </a:rPr>
                <a:t>ω</a:t>
              </a:r>
              <a:r>
                <a:rPr lang="en-US" altLang="en-US" sz="2400" i="1" baseline="30000">
                  <a:cs typeface="Times New Roman" pitchFamily="18" charset="0"/>
                </a:rPr>
                <a:t>p</a:t>
              </a:r>
              <a:r>
                <a:rPr lang="en-CA" altLang="en-US" sz="2400" i="1" baseline="-25000"/>
                <a:t> </a:t>
              </a:r>
              <a:r>
                <a:rPr lang="en-CA" altLang="en-US" sz="2400" i="1"/>
                <a:t>x</a:t>
              </a:r>
              <a:r>
                <a:rPr lang="en-CA" altLang="en-US" sz="2400" i="1" baseline="-25000"/>
                <a:t>4</a:t>
              </a:r>
            </a:p>
          </p:txBody>
        </p:sp>
        <p:sp>
          <p:nvSpPr>
            <p:cNvPr id="73772" name="Text Box 44"/>
            <p:cNvSpPr txBox="1">
              <a:spLocks noChangeArrowheads="1"/>
            </p:cNvSpPr>
            <p:nvPr/>
          </p:nvSpPr>
          <p:spPr bwMode="auto">
            <a:xfrm>
              <a:off x="2928" y="1008"/>
              <a:ext cx="100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400" i="1"/>
                <a:t>x</a:t>
              </a:r>
              <a:r>
                <a:rPr lang="en-CA" altLang="en-US" sz="2400" i="1" baseline="-25000"/>
                <a:t>o</a:t>
              </a:r>
              <a:r>
                <a:rPr lang="en-CA" altLang="en-US" sz="1200" i="1" baseline="-25000"/>
                <a:t> </a:t>
              </a:r>
              <a:r>
                <a:rPr lang="en-CA" altLang="en-US" sz="2400" i="1"/>
                <a:t>-</a:t>
              </a:r>
              <a:r>
                <a:rPr lang="en-CA" altLang="en-US" sz="1200" i="1"/>
                <a:t> </a:t>
              </a:r>
              <a:r>
                <a:rPr lang="el-GR" altLang="en-US" sz="2400">
                  <a:cs typeface="Times New Roman" pitchFamily="18" charset="0"/>
                </a:rPr>
                <a:t>ω</a:t>
              </a:r>
              <a:r>
                <a:rPr lang="en-US" altLang="en-US" sz="2400" i="1" baseline="30000">
                  <a:cs typeface="Times New Roman" pitchFamily="18" charset="0"/>
                </a:rPr>
                <a:t>p</a:t>
              </a:r>
              <a:r>
                <a:rPr lang="en-CA" altLang="en-US" sz="2400" i="1" baseline="-25000"/>
                <a:t> </a:t>
              </a:r>
              <a:r>
                <a:rPr lang="en-CA" altLang="en-US" sz="2400" i="1"/>
                <a:t>x</a:t>
              </a:r>
              <a:r>
                <a:rPr lang="en-CA" altLang="en-US" sz="2400" i="1" baseline="-25000"/>
                <a:t>4</a:t>
              </a:r>
            </a:p>
          </p:txBody>
        </p:sp>
        <p:sp>
          <p:nvSpPr>
            <p:cNvPr id="73773" name="Oval 45"/>
            <p:cNvSpPr>
              <a:spLocks noChangeArrowheads="1"/>
            </p:cNvSpPr>
            <p:nvPr/>
          </p:nvSpPr>
          <p:spPr bwMode="auto">
            <a:xfrm>
              <a:off x="1824" y="1296"/>
              <a:ext cx="96" cy="96"/>
            </a:xfrm>
            <a:prstGeom prst="ellips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74" name="Line 46"/>
            <p:cNvSpPr>
              <a:spLocks noChangeShapeType="1"/>
            </p:cNvSpPr>
            <p:nvPr/>
          </p:nvSpPr>
          <p:spPr bwMode="auto">
            <a:xfrm>
              <a:off x="1920" y="1344"/>
              <a:ext cx="12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3775" name="AutoShape 47"/>
            <p:cNvSpPr>
              <a:spLocks noChangeArrowheads="1"/>
            </p:cNvSpPr>
            <p:nvPr/>
          </p:nvSpPr>
          <p:spPr bwMode="auto">
            <a:xfrm rot="5400000">
              <a:off x="2026" y="1296"/>
              <a:ext cx="96" cy="96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3735" name="Rectangle 49"/>
          <p:cNvSpPr>
            <a:spLocks noChangeArrowheads="1"/>
          </p:cNvSpPr>
          <p:nvPr/>
        </p:nvSpPr>
        <p:spPr bwMode="auto">
          <a:xfrm>
            <a:off x="0" y="0"/>
            <a:ext cx="7239000" cy="3679825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3736" name="Rectangle 50"/>
          <p:cNvSpPr>
            <a:spLocks noChangeArrowheads="1"/>
          </p:cNvSpPr>
          <p:nvPr/>
        </p:nvSpPr>
        <p:spPr bwMode="auto">
          <a:xfrm>
            <a:off x="228600" y="152400"/>
            <a:ext cx="3048000" cy="33528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3737" name="Rectangle 51"/>
          <p:cNvSpPr>
            <a:spLocks noChangeArrowheads="1"/>
          </p:cNvSpPr>
          <p:nvPr/>
        </p:nvSpPr>
        <p:spPr bwMode="auto">
          <a:xfrm>
            <a:off x="2133600" y="304800"/>
            <a:ext cx="990600" cy="30480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3738" name="Rectangle 52"/>
          <p:cNvSpPr>
            <a:spLocks noChangeArrowheads="1"/>
          </p:cNvSpPr>
          <p:nvPr/>
        </p:nvSpPr>
        <p:spPr bwMode="auto">
          <a:xfrm>
            <a:off x="381000" y="304800"/>
            <a:ext cx="1066800" cy="30480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3739" name="Rectangle 53"/>
          <p:cNvSpPr>
            <a:spLocks noChangeArrowheads="1"/>
          </p:cNvSpPr>
          <p:nvPr/>
        </p:nvSpPr>
        <p:spPr bwMode="auto">
          <a:xfrm>
            <a:off x="3657600" y="152400"/>
            <a:ext cx="3429000" cy="33528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3740" name="Rectangle 54"/>
          <p:cNvSpPr>
            <a:spLocks noChangeArrowheads="1"/>
          </p:cNvSpPr>
          <p:nvPr/>
        </p:nvSpPr>
        <p:spPr bwMode="auto">
          <a:xfrm>
            <a:off x="4038600" y="304800"/>
            <a:ext cx="1066800" cy="30480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3741" name="Rectangle 55"/>
          <p:cNvSpPr>
            <a:spLocks noChangeArrowheads="1"/>
          </p:cNvSpPr>
          <p:nvPr/>
        </p:nvSpPr>
        <p:spPr bwMode="auto">
          <a:xfrm>
            <a:off x="5791200" y="304800"/>
            <a:ext cx="1066800" cy="30480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" name="Group 56"/>
          <p:cNvGrpSpPr>
            <a:grpSpLocks/>
          </p:cNvGrpSpPr>
          <p:nvPr/>
        </p:nvGrpSpPr>
        <p:grpSpPr bwMode="auto">
          <a:xfrm>
            <a:off x="0" y="228600"/>
            <a:ext cx="8382000" cy="3124200"/>
            <a:chOff x="0" y="144"/>
            <a:chExt cx="5280" cy="1968"/>
          </a:xfrm>
        </p:grpSpPr>
        <p:sp>
          <p:nvSpPr>
            <p:cNvPr id="73743" name="Text Box 57"/>
            <p:cNvSpPr txBox="1">
              <a:spLocks noChangeArrowheads="1"/>
            </p:cNvSpPr>
            <p:nvPr/>
          </p:nvSpPr>
          <p:spPr bwMode="auto">
            <a:xfrm>
              <a:off x="48" y="144"/>
              <a:ext cx="51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2400"/>
                <a:t>  </a:t>
              </a:r>
              <a:r>
                <a:rPr lang="en-US" altLang="en-US" sz="1200"/>
                <a:t> </a:t>
              </a:r>
              <a:r>
                <a:rPr lang="en-US" altLang="en-US" sz="2400"/>
                <a:t>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</a:t>
              </a:r>
              <a:r>
                <a:rPr lang="en-US" altLang="en-US" sz="2400"/>
                <a:t>+    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</a:t>
              </a:r>
              <a:r>
                <a:rPr lang="en-US" altLang="en-US" sz="2400"/>
                <a:t>+    </a:t>
              </a:r>
              <a:r>
                <a:rPr lang="en-US" altLang="en-US" sz="1200"/>
                <a:t> </a:t>
              </a:r>
              <a:r>
                <a:rPr lang="en-US" altLang="en-US" sz="2400"/>
                <a:t>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= X</a:t>
              </a:r>
              <a:r>
                <a:rPr lang="en-US" altLang="en-US" sz="2400" i="1" baseline="-25000"/>
                <a:t>0</a:t>
              </a:r>
              <a:endParaRPr lang="en-CA" altLang="en-US"/>
            </a:p>
          </p:txBody>
        </p:sp>
        <p:sp>
          <p:nvSpPr>
            <p:cNvPr id="73744" name="Text Box 58"/>
            <p:cNvSpPr txBox="1">
              <a:spLocks noChangeArrowheads="1"/>
            </p:cNvSpPr>
            <p:nvPr/>
          </p:nvSpPr>
          <p:spPr bwMode="auto">
            <a:xfrm>
              <a:off x="48" y="384"/>
              <a:ext cx="51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20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200" i="1" baseline="300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+ </a:t>
              </a:r>
              <a:r>
                <a:rPr lang="en-US" altLang="en-US" sz="2000"/>
                <a:t> 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12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</a:t>
              </a:r>
              <a:r>
                <a:rPr lang="en-US" altLang="en-US" sz="2400"/>
                <a:t>+ </a:t>
              </a:r>
              <a:r>
                <a:rPr lang="en-US" altLang="en-US" sz="8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3</a:t>
              </a:r>
              <a:r>
                <a:rPr lang="en-US" altLang="en-US" sz="1200" i="1" baseline="300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8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1</a:t>
              </a:r>
              <a:endParaRPr lang="en-CA" altLang="en-US" sz="2400" i="1" baseline="-25000"/>
            </a:p>
          </p:txBody>
        </p:sp>
        <p:sp>
          <p:nvSpPr>
            <p:cNvPr id="73745" name="Text Box 59"/>
            <p:cNvSpPr txBox="1">
              <a:spLocks noChangeArrowheads="1"/>
            </p:cNvSpPr>
            <p:nvPr/>
          </p:nvSpPr>
          <p:spPr bwMode="auto">
            <a:xfrm>
              <a:off x="48" y="62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 </a:t>
              </a:r>
              <a:r>
                <a:rPr lang="en-US" altLang="en-US" sz="1200"/>
                <a:t> </a:t>
              </a:r>
              <a:r>
                <a:rPr lang="en-US" altLang="en-US" sz="2400"/>
                <a:t>  </a:t>
              </a:r>
              <a:r>
                <a:rPr lang="en-US" altLang="en-US" sz="1200"/>
                <a:t> </a:t>
              </a:r>
              <a:r>
                <a:rPr lang="en-US" altLang="en-US" sz="2400"/>
                <a:t>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</a:t>
              </a:r>
              <a:r>
                <a:rPr lang="en-US" altLang="en-US" sz="2400"/>
                <a:t>+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</a:t>
              </a:r>
              <a:r>
                <a:rPr lang="en-US" altLang="en-US" sz="2000"/>
                <a:t> </a:t>
              </a:r>
              <a:r>
                <a:rPr lang="en-US" altLang="en-US" sz="1200"/>
                <a:t>  </a:t>
              </a:r>
              <a:r>
                <a:rPr lang="en-US" altLang="en-US" sz="2400">
                  <a:sym typeface="Symbol" pitchFamily="18" charset="2"/>
                </a:rPr>
                <a:t>- </a:t>
              </a:r>
              <a:r>
                <a:rPr lang="en-US" altLang="en-US" sz="1600">
                  <a:sym typeface="Symbol" pitchFamily="18" charset="2"/>
                </a:rPr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12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2</a:t>
              </a:r>
              <a:endParaRPr lang="en-CA" altLang="en-US" sz="2400" i="1" baseline="-25000"/>
            </a:p>
          </p:txBody>
        </p:sp>
        <p:sp>
          <p:nvSpPr>
            <p:cNvPr id="73746" name="Text Box 60"/>
            <p:cNvSpPr txBox="1">
              <a:spLocks noChangeArrowheads="1"/>
            </p:cNvSpPr>
            <p:nvPr/>
          </p:nvSpPr>
          <p:spPr bwMode="auto">
            <a:xfrm>
              <a:off x="48" y="864"/>
              <a:ext cx="513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</a:t>
              </a:r>
              <a:r>
                <a:rPr lang="en-US" altLang="en-US" sz="1200"/>
                <a:t> </a:t>
              </a:r>
              <a:r>
                <a:rPr lang="en-US" altLang="en-US" sz="1600"/>
                <a:t> </a:t>
              </a:r>
              <a:r>
                <a:rPr lang="en-US" altLang="en-US" sz="24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600" i="1" baseline="30000"/>
                <a:t> </a:t>
              </a:r>
              <a:r>
                <a:rPr lang="en-US" altLang="en-US" sz="1200" i="1" baseline="300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+ </a:t>
              </a:r>
              <a:r>
                <a:rPr lang="en-US" altLang="en-US" sz="20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3</a:t>
              </a:r>
              <a:r>
                <a:rPr lang="en-US" altLang="en-US" sz="800" i="1" baseline="30000">
                  <a:sym typeface="Symbol" pitchFamily="18" charset="2"/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 + </a:t>
              </a:r>
              <a:r>
                <a:rPr lang="en-US" altLang="en-US" sz="1600"/>
                <a:t>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8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12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3</a:t>
              </a:r>
              <a:endParaRPr lang="en-CA" altLang="en-US" sz="2400" i="1" baseline="-25000"/>
            </a:p>
          </p:txBody>
        </p:sp>
        <p:sp>
          <p:nvSpPr>
            <p:cNvPr id="73747" name="Text Box 61"/>
            <p:cNvSpPr txBox="1">
              <a:spLocks noChangeArrowheads="1"/>
            </p:cNvSpPr>
            <p:nvPr/>
          </p:nvSpPr>
          <p:spPr bwMode="auto">
            <a:xfrm>
              <a:off x="96" y="1104"/>
              <a:ext cx="518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800"/>
                <a:t> </a:t>
              </a:r>
              <a:r>
                <a:rPr lang="en-US" altLang="en-US" sz="2400"/>
                <a:t>   </a:t>
              </a:r>
              <a:r>
                <a:rPr lang="en-US" altLang="en-US" sz="1200"/>
                <a:t> </a:t>
              </a:r>
              <a:r>
                <a:rPr lang="en-US" altLang="en-US" sz="2400"/>
                <a:t>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-      </a:t>
              </a:r>
              <a:r>
                <a:rPr lang="en-US" altLang="en-US" sz="12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</a:t>
              </a:r>
              <a:r>
                <a:rPr lang="en-US" altLang="en-US" sz="1200"/>
                <a:t>   </a:t>
              </a:r>
              <a:r>
                <a:rPr lang="en-US" altLang="en-US" sz="2400"/>
                <a:t>-      </a:t>
              </a:r>
              <a:r>
                <a:rPr lang="en-US" altLang="en-US" sz="1200"/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1200" i="1"/>
                <a:t>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4</a:t>
              </a:r>
              <a:endParaRPr lang="en-CA" altLang="en-US"/>
            </a:p>
          </p:txBody>
        </p:sp>
        <p:sp>
          <p:nvSpPr>
            <p:cNvPr id="73748" name="Text Box 62"/>
            <p:cNvSpPr txBox="1">
              <a:spLocks noChangeArrowheads="1"/>
            </p:cNvSpPr>
            <p:nvPr/>
          </p:nvSpPr>
          <p:spPr bwMode="auto">
            <a:xfrm>
              <a:off x="48" y="134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+</a:t>
              </a:r>
              <a:r>
                <a:rPr lang="en-US" altLang="en-US" sz="1200"/>
                <a:t> </a:t>
              </a:r>
              <a:r>
                <a:rPr lang="en-US" altLang="en-US" sz="16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200" i="1" baseline="300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 </a:t>
              </a:r>
              <a:r>
                <a:rPr lang="en-US" altLang="en-US" sz="2400"/>
                <a:t>-   </a:t>
              </a:r>
              <a:r>
                <a:rPr lang="en-US" altLang="en-US" sz="1600"/>
                <a:t>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12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600"/>
                <a:t> </a:t>
              </a:r>
              <a:r>
                <a:rPr lang="en-US" altLang="en-US" sz="1200"/>
                <a:t> </a:t>
              </a:r>
              <a:r>
                <a:rPr lang="en-US" altLang="en-US" sz="2400"/>
                <a:t>- </a:t>
              </a:r>
              <a:r>
                <a:rPr lang="en-US" altLang="en-US" sz="16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baseline="30000">
                  <a:sym typeface="Symbol" pitchFamily="18" charset="2"/>
                </a:rPr>
                <a:t>3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= X</a:t>
              </a:r>
              <a:r>
                <a:rPr lang="en-US" altLang="en-US" sz="2400" i="1" baseline="-25000"/>
                <a:t>5</a:t>
              </a:r>
              <a:endParaRPr lang="en-CA" altLang="en-US" sz="2400" i="1" baseline="-25000"/>
            </a:p>
          </p:txBody>
        </p:sp>
        <p:sp>
          <p:nvSpPr>
            <p:cNvPr id="73749" name="Text Box 63"/>
            <p:cNvSpPr txBox="1">
              <a:spLocks noChangeArrowheads="1"/>
            </p:cNvSpPr>
            <p:nvPr/>
          </p:nvSpPr>
          <p:spPr bwMode="auto">
            <a:xfrm>
              <a:off x="48" y="158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  </a:t>
              </a:r>
              <a:r>
                <a:rPr lang="en-US" altLang="en-US" sz="1200"/>
                <a:t> </a:t>
              </a:r>
              <a:r>
                <a:rPr lang="en-US" altLang="en-US" sz="2400"/>
                <a:t> </a:t>
              </a:r>
              <a:r>
                <a:rPr lang="en-US" altLang="en-US" sz="1200"/>
                <a:t> </a:t>
              </a:r>
              <a:r>
                <a:rPr lang="en-US" altLang="en-US" sz="2400"/>
                <a:t>   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</a:t>
              </a:r>
              <a:r>
                <a:rPr lang="en-US" altLang="en-US" sz="1200"/>
                <a:t> </a:t>
              </a:r>
              <a:r>
                <a:rPr lang="en-US" altLang="en-US" sz="2400"/>
                <a:t>- </a:t>
              </a:r>
              <a:r>
                <a:rPr lang="en-US" altLang="en-US" sz="1600"/>
                <a:t> </a:t>
              </a:r>
              <a:r>
                <a:rPr lang="en-US" altLang="en-US" sz="800"/>
                <a:t> </a:t>
              </a:r>
              <a:r>
                <a:rPr lang="en-US" altLang="en-US" sz="24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+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</a:t>
              </a:r>
              <a:r>
                <a:rPr lang="en-US" altLang="en-US" sz="2400"/>
                <a:t>+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ym typeface="Symbol" pitchFamily="18" charset="2"/>
                </a:rPr>
                <a:t>2</a:t>
              </a:r>
              <a:r>
                <a:rPr lang="en-US" altLang="en-US" sz="1200" i="1" baseline="300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+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</a:t>
              </a:r>
              <a:r>
                <a:rPr lang="en-US" altLang="en-US" sz="800" i="1"/>
                <a:t>  </a:t>
              </a:r>
              <a:r>
                <a:rPr lang="en-US" altLang="en-US" sz="2400" i="1"/>
                <a:t>= X</a:t>
              </a:r>
              <a:r>
                <a:rPr lang="en-US" altLang="en-US" sz="2400" i="1" baseline="-25000"/>
                <a:t>6</a:t>
              </a:r>
              <a:endParaRPr lang="en-CA" altLang="en-US" sz="2400" i="1" baseline="-25000"/>
            </a:p>
          </p:txBody>
        </p:sp>
        <p:sp>
          <p:nvSpPr>
            <p:cNvPr id="73750" name="Text Box 64"/>
            <p:cNvSpPr txBox="1">
              <a:spLocks noChangeArrowheads="1"/>
            </p:cNvSpPr>
            <p:nvPr/>
          </p:nvSpPr>
          <p:spPr bwMode="auto">
            <a:xfrm>
              <a:off x="0" y="1824"/>
              <a:ext cx="508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</a:rPr>
                <a:t>  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0</a:t>
              </a:r>
              <a:r>
                <a:rPr lang="en-US" altLang="en-US" sz="2400" i="1"/>
                <a:t>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4</a:t>
              </a:r>
              <a:r>
                <a:rPr lang="en-US" altLang="en-US" sz="2400"/>
                <a:t>) - </a:t>
              </a:r>
              <a:r>
                <a:rPr lang="en-US" altLang="en-US" sz="1600"/>
                <a:t> </a:t>
              </a:r>
              <a:r>
                <a:rPr lang="en-US" altLang="en-US" sz="1200"/>
                <a:t>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2400" i="1" baseline="30000"/>
                <a:t>2</a:t>
              </a:r>
              <a:r>
                <a:rPr lang="en-US" altLang="en-US" sz="1200" i="1" baseline="300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2  </a:t>
              </a:r>
              <a:r>
                <a:rPr lang="en-US" altLang="en-US" sz="2400"/>
                <a:t>-</a:t>
              </a:r>
              <a:r>
                <a:rPr lang="en-US" altLang="en-US" sz="2400" i="1"/>
                <a:t> x</a:t>
              </a:r>
              <a:r>
                <a:rPr lang="en-US" altLang="en-US" sz="2400" i="1" baseline="-25000"/>
                <a:t>6</a:t>
              </a:r>
              <a:r>
                <a:rPr lang="en-US" altLang="en-US" sz="2400"/>
                <a:t>)    </a:t>
              </a:r>
              <a:r>
                <a:rPr lang="en-US" altLang="en-US" sz="2400">
                  <a:sym typeface="Symbol" pitchFamily="18" charset="2"/>
                </a:rPr>
                <a:t>-   </a:t>
              </a:r>
              <a:r>
                <a:rPr lang="en-US" altLang="en-US" sz="2400" i="1" baseline="30000"/>
                <a:t>3</a:t>
              </a:r>
              <a:r>
                <a:rPr lang="en-US" altLang="en-US" sz="1200" i="1" baseline="30000"/>
                <a:t> 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1</a:t>
              </a:r>
              <a:r>
                <a:rPr lang="en-US" altLang="en-US" sz="2400" i="1"/>
                <a:t> -  x</a:t>
              </a:r>
              <a:r>
                <a:rPr lang="en-US" altLang="en-US" sz="2400" i="1" baseline="-25000"/>
                <a:t>5</a:t>
              </a:r>
              <a:r>
                <a:rPr lang="en-US" altLang="en-US" sz="2400"/>
                <a:t>) </a:t>
              </a:r>
              <a:r>
                <a:rPr lang="en-US" altLang="en-US" sz="1200"/>
                <a:t>  </a:t>
              </a:r>
              <a:r>
                <a:rPr lang="en-US" altLang="en-US" sz="2400"/>
                <a:t>-   </a:t>
              </a:r>
              <a:r>
                <a:rPr lang="en-US" altLang="en-US" sz="2400">
                  <a:sym typeface="Symbol" pitchFamily="18" charset="2"/>
                </a:rPr>
                <a:t></a:t>
              </a:r>
              <a:r>
                <a:rPr lang="en-US" altLang="en-US" sz="1200">
                  <a:sym typeface="Symbol" pitchFamily="18" charset="2"/>
                </a:rPr>
                <a:t> </a:t>
              </a:r>
              <a:r>
                <a:rPr lang="en-US" altLang="en-US" sz="2400"/>
                <a:t>(</a:t>
              </a:r>
              <a:r>
                <a:rPr lang="en-US" altLang="en-US" sz="2400" i="1"/>
                <a:t>x</a:t>
              </a:r>
              <a:r>
                <a:rPr lang="en-US" altLang="en-US" sz="2400" i="1" baseline="-25000"/>
                <a:t>3</a:t>
              </a:r>
              <a:r>
                <a:rPr lang="en-US" altLang="en-US" sz="2400" i="1"/>
                <a:t> </a:t>
              </a:r>
              <a:r>
                <a:rPr lang="en-US" altLang="en-US" sz="2400"/>
                <a:t>-</a:t>
              </a:r>
              <a:r>
                <a:rPr lang="en-US" altLang="en-US" sz="2400" i="1"/>
                <a:t>  x</a:t>
              </a:r>
              <a:r>
                <a:rPr lang="en-US" altLang="en-US" sz="2400" i="1" baseline="-25000"/>
                <a:t>7</a:t>
              </a:r>
              <a:r>
                <a:rPr lang="en-US" altLang="en-US" sz="2400"/>
                <a:t>)</a:t>
              </a:r>
              <a:r>
                <a:rPr lang="en-US" altLang="en-US" sz="2400" i="1"/>
                <a:t>       = X</a:t>
              </a:r>
              <a:r>
                <a:rPr lang="en-US" altLang="en-US" sz="2400" i="1" baseline="-25000"/>
                <a:t>7</a:t>
              </a:r>
              <a:endParaRPr lang="en-CA" altLang="en-US" sz="2400" i="1" baseline="-25000"/>
            </a:p>
          </p:txBody>
        </p:sp>
      </p:grp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74755" name="Object 3"/>
          <p:cNvGraphicFramePr>
            <a:graphicFrameLocks noChangeAspect="1"/>
          </p:cNvGraphicFramePr>
          <p:nvPr/>
        </p:nvGraphicFramePr>
        <p:xfrm>
          <a:off x="6934200" y="2971800"/>
          <a:ext cx="2093913" cy="365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4" imgW="2704762" imgH="4723810" progId="PBrush">
                  <p:embed/>
                </p:oleObj>
              </mc:Choice>
              <mc:Fallback>
                <p:oleObj name="Bitmap Image" r:id="rId4" imgW="2704762" imgH="4723810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971800"/>
                        <a:ext cx="2093913" cy="365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FF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756" name="AutoShape 8"/>
          <p:cNvSpPr>
            <a:spLocks noChangeArrowheads="1"/>
          </p:cNvSpPr>
          <p:nvPr/>
        </p:nvSpPr>
        <p:spPr bwMode="auto">
          <a:xfrm>
            <a:off x="152400" y="152400"/>
            <a:ext cx="6096000" cy="1600200"/>
          </a:xfrm>
          <a:prstGeom prst="wedgeRoundRectCallout">
            <a:avLst>
              <a:gd name="adj1" fmla="val -33204"/>
              <a:gd name="adj2" fmla="val 169444"/>
              <a:gd name="adj3" fmla="val 16667"/>
            </a:avLst>
          </a:prstGeom>
          <a:solidFill>
            <a:schemeClr val="bg1"/>
          </a:solidFill>
          <a:ln w="25400" algn="ctr">
            <a:solidFill>
              <a:srgbClr val="00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 </a:t>
            </a:r>
          </a:p>
        </p:txBody>
      </p:sp>
      <p:grpSp>
        <p:nvGrpSpPr>
          <p:cNvPr id="2" name="Group 97"/>
          <p:cNvGrpSpPr>
            <a:grpSpLocks/>
          </p:cNvGrpSpPr>
          <p:nvPr/>
        </p:nvGrpSpPr>
        <p:grpSpPr bwMode="auto">
          <a:xfrm>
            <a:off x="6400800" y="228600"/>
            <a:ext cx="2593975" cy="1447800"/>
            <a:chOff x="4080" y="144"/>
            <a:chExt cx="1634" cy="912"/>
          </a:xfrm>
        </p:grpSpPr>
        <p:sp>
          <p:nvSpPr>
            <p:cNvPr id="74796" name="AutoShape 50"/>
            <p:cNvSpPr>
              <a:spLocks noChangeArrowheads="1"/>
            </p:cNvSpPr>
            <p:nvPr/>
          </p:nvSpPr>
          <p:spPr bwMode="auto">
            <a:xfrm>
              <a:off x="4080" y="144"/>
              <a:ext cx="1584" cy="912"/>
            </a:xfrm>
            <a:prstGeom prst="wedgeRoundRectCallout">
              <a:avLst>
                <a:gd name="adj1" fmla="val 3157"/>
                <a:gd name="adj2" fmla="val 192875"/>
                <a:gd name="adj3" fmla="val 16667"/>
              </a:avLst>
            </a:prstGeom>
            <a:solidFill>
              <a:srgbClr val="000066"/>
            </a:solidFill>
            <a:ln w="25400" algn="ctr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4797" name="Rectangle 52"/>
            <p:cNvSpPr>
              <a:spLocks noChangeArrowheads="1"/>
            </p:cNvSpPr>
            <p:nvPr/>
          </p:nvSpPr>
          <p:spPr bwMode="auto">
            <a:xfrm>
              <a:off x="4130" y="144"/>
              <a:ext cx="1584" cy="8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>
                  <a:solidFill>
                    <a:srgbClr val="FF3300"/>
                  </a:solidFill>
                </a:rPr>
                <a:t>Damn you and  your </a:t>
              </a:r>
              <a:r>
                <a:rPr lang="en-CA" altLang="en-US">
                  <a:solidFill>
                    <a:srgbClr val="FF3300"/>
                  </a:solidFill>
                  <a:cs typeface="Times New Roman" pitchFamily="18" charset="0"/>
                </a:rPr>
                <a:t>re</a:t>
              </a:r>
              <a:r>
                <a:rPr lang="en-CA" altLang="en-US" sz="800">
                  <a:solidFill>
                    <a:srgbClr val="FF3300"/>
                  </a:solidFill>
                  <a:cs typeface="Times New Roman" pitchFamily="18" charset="0"/>
                </a:rPr>
                <a:t> </a:t>
              </a:r>
              <a:r>
                <a:rPr lang="en-CA" altLang="en-US">
                  <a:solidFill>
                    <a:srgbClr val="FF3300"/>
                  </a:solidFill>
                  <a:cs typeface="Times New Roman" pitchFamily="18" charset="0"/>
                </a:rPr>
                <a:t>“cursed”</a:t>
              </a:r>
              <a:r>
                <a:rPr lang="en-CA" altLang="en-US">
                  <a:solidFill>
                    <a:srgbClr val="FF3300"/>
                  </a:solidFill>
                </a:rPr>
                <a:t> friends!</a:t>
              </a:r>
            </a:p>
          </p:txBody>
        </p:sp>
      </p:grpSp>
      <p:sp>
        <p:nvSpPr>
          <p:cNvPr id="74758" name="Rectangle 54"/>
          <p:cNvSpPr>
            <a:spLocks noChangeArrowheads="1"/>
          </p:cNvSpPr>
          <p:nvPr/>
        </p:nvSpPr>
        <p:spPr bwMode="auto">
          <a:xfrm>
            <a:off x="212725" y="228600"/>
            <a:ext cx="5959475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 Using Bit Reverse Order and a tree of </a:t>
            </a:r>
          </a:p>
          <a:p>
            <a:pPr eaLnBrk="1" hangingPunct="1"/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butterflies, my Decimation in Time</a:t>
            </a:r>
          </a:p>
          <a:p>
            <a:pPr eaLnBrk="1" hangingPunct="1"/>
            <a:r>
              <a:rPr lang="en-CA" altLang="en-US">
                <a:solidFill>
                  <a:srgbClr val="00FFFF"/>
                </a:solidFill>
                <a:sym typeface="Wingdings" pitchFamily="2" charset="2"/>
              </a:rPr>
              <a:t> Algorithm can solve this in O (N log N)</a:t>
            </a:r>
          </a:p>
        </p:txBody>
      </p:sp>
      <p:grpSp>
        <p:nvGrpSpPr>
          <p:cNvPr id="3" name="Group 95"/>
          <p:cNvGrpSpPr>
            <a:grpSpLocks/>
          </p:cNvGrpSpPr>
          <p:nvPr/>
        </p:nvGrpSpPr>
        <p:grpSpPr bwMode="auto">
          <a:xfrm>
            <a:off x="152400" y="1752600"/>
            <a:ext cx="5562600" cy="1066800"/>
            <a:chOff x="144" y="1104"/>
            <a:chExt cx="3552" cy="672"/>
          </a:xfrm>
        </p:grpSpPr>
        <p:sp>
          <p:nvSpPr>
            <p:cNvPr id="74794" name="AutoShape 55"/>
            <p:cNvSpPr>
              <a:spLocks noChangeArrowheads="1"/>
            </p:cNvSpPr>
            <p:nvPr/>
          </p:nvSpPr>
          <p:spPr bwMode="auto">
            <a:xfrm>
              <a:off x="144" y="1104"/>
              <a:ext cx="3552" cy="672"/>
            </a:xfrm>
            <a:prstGeom prst="wedgeRoundRectCallout">
              <a:avLst>
                <a:gd name="adj1" fmla="val -32491"/>
                <a:gd name="adj2" fmla="val 131546"/>
                <a:gd name="adj3" fmla="val 16667"/>
              </a:avLst>
            </a:prstGeom>
            <a:solidFill>
              <a:srgbClr val="000066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4795" name="Text Box 56"/>
            <p:cNvSpPr txBox="1">
              <a:spLocks noChangeArrowheads="1"/>
            </p:cNvSpPr>
            <p:nvPr/>
          </p:nvSpPr>
          <p:spPr bwMode="auto">
            <a:xfrm>
              <a:off x="192" y="1152"/>
              <a:ext cx="3408" cy="5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>
                  <a:solidFill>
                    <a:schemeClr val="accent2"/>
                  </a:solidFill>
                </a:rPr>
                <a:t>No friends this time.  They’d just be overhead invading my stack space.</a:t>
              </a:r>
            </a:p>
          </p:txBody>
        </p:sp>
      </p:grpSp>
      <p:grpSp>
        <p:nvGrpSpPr>
          <p:cNvPr id="4" name="Group 96"/>
          <p:cNvGrpSpPr>
            <a:grpSpLocks/>
          </p:cNvGrpSpPr>
          <p:nvPr/>
        </p:nvGrpSpPr>
        <p:grpSpPr bwMode="auto">
          <a:xfrm>
            <a:off x="5943600" y="1676400"/>
            <a:ext cx="3048000" cy="1143000"/>
            <a:chOff x="3792" y="1056"/>
            <a:chExt cx="1920" cy="720"/>
          </a:xfrm>
        </p:grpSpPr>
        <p:sp>
          <p:nvSpPr>
            <p:cNvPr id="74792" name="AutoShape 57"/>
            <p:cNvSpPr>
              <a:spLocks noChangeArrowheads="1"/>
            </p:cNvSpPr>
            <p:nvPr/>
          </p:nvSpPr>
          <p:spPr bwMode="auto">
            <a:xfrm>
              <a:off x="3792" y="1056"/>
              <a:ext cx="1872" cy="720"/>
            </a:xfrm>
            <a:prstGeom prst="wedgeRoundRectCallout">
              <a:avLst>
                <a:gd name="adj1" fmla="val 8815"/>
                <a:gd name="adj2" fmla="val 141250"/>
                <a:gd name="adj3" fmla="val 16667"/>
              </a:avLst>
            </a:prstGeom>
            <a:solidFill>
              <a:srgbClr val="000066"/>
            </a:solidFill>
            <a:ln w="25400" algn="ctr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4793" name="Rectangle 58"/>
            <p:cNvSpPr>
              <a:spLocks noChangeArrowheads="1"/>
            </p:cNvSpPr>
            <p:nvPr/>
          </p:nvSpPr>
          <p:spPr bwMode="auto">
            <a:xfrm>
              <a:off x="3840" y="1104"/>
              <a:ext cx="1872" cy="5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>
                  <a:solidFill>
                    <a:srgbClr val="FF3300"/>
                  </a:solidFill>
                </a:rPr>
                <a:t>If you’re lying, I’ll claim  your soul!</a:t>
              </a:r>
            </a:p>
          </p:txBody>
        </p:sp>
      </p:grpSp>
      <p:sp>
        <p:nvSpPr>
          <p:cNvPr id="74761" name="Text Box 62"/>
          <p:cNvSpPr txBox="1">
            <a:spLocks noChangeArrowheads="1"/>
          </p:cNvSpPr>
          <p:nvPr/>
        </p:nvSpPr>
        <p:spPr bwMode="auto">
          <a:xfrm>
            <a:off x="1295400" y="3348038"/>
            <a:ext cx="6324600" cy="3509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/>
              <a:t>  </a:t>
            </a:r>
            <a:r>
              <a:rPr lang="en-CA" altLang="en-US">
                <a:solidFill>
                  <a:schemeClr val="tx2"/>
                </a:solidFill>
              </a:rPr>
              <a:t>Decimation in Time &amp; Bit Reverse Order  </a:t>
            </a:r>
            <a:r>
              <a:rPr lang="en-CA" altLang="en-US">
                <a:solidFill>
                  <a:schemeClr val="bg1"/>
                </a:solidFill>
              </a:rPr>
              <a:t>(</a:t>
            </a:r>
            <a:r>
              <a:rPr lang="en-CA" altLang="en-US">
                <a:solidFill>
                  <a:schemeClr val="tx2"/>
                </a:solidFill>
              </a:rPr>
              <a:t> (</a:t>
            </a:r>
            <a:r>
              <a:rPr lang="en-CA" altLang="en-US">
                <a:solidFill>
                  <a:schemeClr val="tx2"/>
                </a:solidFill>
                <a:sym typeface="Wingdings" pitchFamily="2" charset="2"/>
              </a:rPr>
              <a:t>re</a:t>
            </a:r>
            <a:r>
              <a:rPr lang="en-CA" altLang="en-US">
                <a:solidFill>
                  <a:schemeClr val="tx2"/>
                </a:solidFill>
              </a:rPr>
              <a:t>arranging the order of the N samples)</a:t>
            </a:r>
            <a:r>
              <a:rPr lang="en-CA" altLang="en-US"/>
              <a:t>            </a:t>
            </a:r>
            <a:r>
              <a:rPr lang="en-CA" altLang="en-US">
                <a:solidFill>
                  <a:srgbClr val="000066"/>
                </a:solidFill>
              </a:rPr>
              <a:t>0</a:t>
            </a:r>
            <a:r>
              <a:rPr lang="en-CA" altLang="en-US">
                <a:solidFill>
                  <a:schemeClr val="accent1"/>
                </a:solidFill>
              </a:rPr>
              <a:t>000</a:t>
            </a:r>
            <a:r>
              <a:rPr lang="en-CA" altLang="en-US"/>
              <a:t>  </a:t>
            </a:r>
            <a:r>
              <a:rPr lang="en-CA" altLang="en-US">
                <a:solidFill>
                  <a:schemeClr val="accent1"/>
                </a:solidFill>
              </a:rPr>
              <a:t>001  010  011  100  101  110  111</a:t>
            </a:r>
            <a:r>
              <a:rPr lang="en-CA" altLang="en-US"/>
              <a:t>                </a:t>
            </a:r>
            <a:r>
              <a:rPr lang="en-CA" altLang="en-US" sz="900" baseline="50000">
                <a:solidFill>
                  <a:srgbClr val="000066"/>
                </a:solidFill>
              </a:rPr>
              <a:t>0</a:t>
            </a:r>
            <a:r>
              <a:rPr lang="en-CA" altLang="en-US">
                <a:solidFill>
                  <a:srgbClr val="000066"/>
                </a:solidFill>
              </a:rPr>
              <a:t>   0</a:t>
            </a:r>
            <a:r>
              <a:rPr lang="en-CA" altLang="en-US"/>
              <a:t>0     1      2      3      4      5      6     7</a:t>
            </a:r>
          </a:p>
          <a:p>
            <a:pPr eaLnBrk="1" hangingPunct="1">
              <a:spcBef>
                <a:spcPct val="50000"/>
              </a:spcBef>
            </a:pPr>
            <a:r>
              <a:rPr lang="en-CA" altLang="en-US"/>
              <a:t>     0     2      4      6      1      3      5     7</a:t>
            </a:r>
          </a:p>
          <a:p>
            <a:pPr eaLnBrk="1" hangingPunct="1">
              <a:spcBef>
                <a:spcPct val="50000"/>
              </a:spcBef>
            </a:pPr>
            <a:r>
              <a:rPr lang="en-CA" altLang="en-US"/>
              <a:t>     0     4      2      6      1      5      3     7  </a:t>
            </a:r>
            <a:r>
              <a:rPr lang="en-CA" altLang="en-US">
                <a:solidFill>
                  <a:srgbClr val="000066"/>
                </a:solidFill>
              </a:rPr>
              <a:t>0</a:t>
            </a:r>
            <a:r>
              <a:rPr lang="en-CA" altLang="en-US">
                <a:solidFill>
                  <a:schemeClr val="accent1"/>
                </a:solidFill>
              </a:rPr>
              <a:t>000</a:t>
            </a:r>
            <a:r>
              <a:rPr lang="en-CA" altLang="en-US"/>
              <a:t>  </a:t>
            </a:r>
            <a:r>
              <a:rPr lang="en-CA" altLang="en-US">
                <a:solidFill>
                  <a:schemeClr val="accent1"/>
                </a:solidFill>
              </a:rPr>
              <a:t>100  010  110  001  101  011  111</a:t>
            </a:r>
            <a:r>
              <a:rPr lang="en-CA" altLang="en-US"/>
              <a:t> </a:t>
            </a:r>
          </a:p>
        </p:txBody>
      </p:sp>
      <p:grpSp>
        <p:nvGrpSpPr>
          <p:cNvPr id="5" name="Group 98"/>
          <p:cNvGrpSpPr>
            <a:grpSpLocks/>
          </p:cNvGrpSpPr>
          <p:nvPr/>
        </p:nvGrpSpPr>
        <p:grpSpPr bwMode="auto">
          <a:xfrm>
            <a:off x="1676400" y="4692650"/>
            <a:ext cx="5257800" cy="457200"/>
            <a:chOff x="1056" y="2973"/>
            <a:chExt cx="3312" cy="288"/>
          </a:xfrm>
        </p:grpSpPr>
        <p:sp>
          <p:nvSpPr>
            <p:cNvPr id="74788" name="Line 64"/>
            <p:cNvSpPr>
              <a:spLocks noChangeShapeType="1"/>
            </p:cNvSpPr>
            <p:nvPr/>
          </p:nvSpPr>
          <p:spPr bwMode="auto">
            <a:xfrm>
              <a:off x="1056" y="3261"/>
              <a:ext cx="3312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89" name="Line 65"/>
            <p:cNvSpPr>
              <a:spLocks noChangeShapeType="1"/>
            </p:cNvSpPr>
            <p:nvPr/>
          </p:nvSpPr>
          <p:spPr bwMode="auto">
            <a:xfrm>
              <a:off x="1056" y="2973"/>
              <a:ext cx="3312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90" name="Line 66"/>
            <p:cNvSpPr>
              <a:spLocks noChangeShapeType="1"/>
            </p:cNvSpPr>
            <p:nvPr/>
          </p:nvSpPr>
          <p:spPr bwMode="auto">
            <a:xfrm>
              <a:off x="1056" y="2973"/>
              <a:ext cx="0" cy="288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91" name="Line 67"/>
            <p:cNvSpPr>
              <a:spLocks noChangeShapeType="1"/>
            </p:cNvSpPr>
            <p:nvPr/>
          </p:nvSpPr>
          <p:spPr bwMode="auto">
            <a:xfrm>
              <a:off x="4368" y="2973"/>
              <a:ext cx="0" cy="288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74763" name="Line 68"/>
          <p:cNvSpPr>
            <a:spLocks noChangeShapeType="1"/>
          </p:cNvSpPr>
          <p:nvPr/>
        </p:nvSpPr>
        <p:spPr bwMode="auto">
          <a:xfrm>
            <a:off x="1676400" y="5329238"/>
            <a:ext cx="25146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64" name="Line 69"/>
          <p:cNvSpPr>
            <a:spLocks noChangeShapeType="1"/>
          </p:cNvSpPr>
          <p:nvPr/>
        </p:nvSpPr>
        <p:spPr bwMode="auto">
          <a:xfrm>
            <a:off x="4419600" y="5329238"/>
            <a:ext cx="25146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65" name="Line 70"/>
          <p:cNvSpPr>
            <a:spLocks noChangeShapeType="1"/>
          </p:cNvSpPr>
          <p:nvPr/>
        </p:nvSpPr>
        <p:spPr bwMode="auto">
          <a:xfrm>
            <a:off x="4419600" y="5786438"/>
            <a:ext cx="25146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66" name="Line 71"/>
          <p:cNvSpPr>
            <a:spLocks noChangeShapeType="1"/>
          </p:cNvSpPr>
          <p:nvPr/>
        </p:nvSpPr>
        <p:spPr bwMode="auto">
          <a:xfrm>
            <a:off x="1676400" y="5786438"/>
            <a:ext cx="25146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67" name="Line 72"/>
          <p:cNvSpPr>
            <a:spLocks noChangeShapeType="1"/>
          </p:cNvSpPr>
          <p:nvPr/>
        </p:nvSpPr>
        <p:spPr bwMode="auto">
          <a:xfrm>
            <a:off x="1676400" y="5329238"/>
            <a:ext cx="0" cy="4572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68" name="Line 73"/>
          <p:cNvSpPr>
            <a:spLocks noChangeShapeType="1"/>
          </p:cNvSpPr>
          <p:nvPr/>
        </p:nvSpPr>
        <p:spPr bwMode="auto">
          <a:xfrm>
            <a:off x="4191000" y="5329238"/>
            <a:ext cx="0" cy="4572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69" name="Line 74"/>
          <p:cNvSpPr>
            <a:spLocks noChangeShapeType="1"/>
          </p:cNvSpPr>
          <p:nvPr/>
        </p:nvSpPr>
        <p:spPr bwMode="auto">
          <a:xfrm>
            <a:off x="4419600" y="5329238"/>
            <a:ext cx="0" cy="4572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70" name="Line 75"/>
          <p:cNvSpPr>
            <a:spLocks noChangeShapeType="1"/>
          </p:cNvSpPr>
          <p:nvPr/>
        </p:nvSpPr>
        <p:spPr bwMode="auto">
          <a:xfrm>
            <a:off x="6934200" y="5329238"/>
            <a:ext cx="0" cy="4572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6" name="Group 93"/>
          <p:cNvGrpSpPr>
            <a:grpSpLocks/>
          </p:cNvGrpSpPr>
          <p:nvPr/>
        </p:nvGrpSpPr>
        <p:grpSpPr bwMode="auto">
          <a:xfrm>
            <a:off x="1676400" y="5937250"/>
            <a:ext cx="5257800" cy="457200"/>
            <a:chOff x="1056" y="3600"/>
            <a:chExt cx="3312" cy="288"/>
          </a:xfrm>
        </p:grpSpPr>
        <p:sp>
          <p:nvSpPr>
            <p:cNvPr id="74772" name="Line 76"/>
            <p:cNvSpPr>
              <a:spLocks noChangeShapeType="1"/>
            </p:cNvSpPr>
            <p:nvPr/>
          </p:nvSpPr>
          <p:spPr bwMode="auto">
            <a:xfrm>
              <a:off x="1056" y="3600"/>
              <a:ext cx="672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73" name="Line 77"/>
            <p:cNvSpPr>
              <a:spLocks noChangeShapeType="1"/>
            </p:cNvSpPr>
            <p:nvPr/>
          </p:nvSpPr>
          <p:spPr bwMode="auto">
            <a:xfrm>
              <a:off x="1920" y="3888"/>
              <a:ext cx="720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74" name="Line 78"/>
            <p:cNvSpPr>
              <a:spLocks noChangeShapeType="1"/>
            </p:cNvSpPr>
            <p:nvPr/>
          </p:nvSpPr>
          <p:spPr bwMode="auto">
            <a:xfrm>
              <a:off x="1056" y="3888"/>
              <a:ext cx="672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75" name="Line 79"/>
            <p:cNvSpPr>
              <a:spLocks noChangeShapeType="1"/>
            </p:cNvSpPr>
            <p:nvPr/>
          </p:nvSpPr>
          <p:spPr bwMode="auto">
            <a:xfrm>
              <a:off x="1920" y="3600"/>
              <a:ext cx="720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76" name="Line 80"/>
            <p:cNvSpPr>
              <a:spLocks noChangeShapeType="1"/>
            </p:cNvSpPr>
            <p:nvPr/>
          </p:nvSpPr>
          <p:spPr bwMode="auto">
            <a:xfrm>
              <a:off x="1056" y="3600"/>
              <a:ext cx="0" cy="288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77" name="Line 81"/>
            <p:cNvSpPr>
              <a:spLocks noChangeShapeType="1"/>
            </p:cNvSpPr>
            <p:nvPr/>
          </p:nvSpPr>
          <p:spPr bwMode="auto">
            <a:xfrm>
              <a:off x="1728" y="3600"/>
              <a:ext cx="0" cy="288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78" name="Line 82"/>
            <p:cNvSpPr>
              <a:spLocks noChangeShapeType="1"/>
            </p:cNvSpPr>
            <p:nvPr/>
          </p:nvSpPr>
          <p:spPr bwMode="auto">
            <a:xfrm flipV="1">
              <a:off x="1920" y="3600"/>
              <a:ext cx="0" cy="288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79" name="Line 83"/>
            <p:cNvSpPr>
              <a:spLocks noChangeShapeType="1"/>
            </p:cNvSpPr>
            <p:nvPr/>
          </p:nvSpPr>
          <p:spPr bwMode="auto">
            <a:xfrm flipH="1">
              <a:off x="2640" y="3600"/>
              <a:ext cx="0" cy="288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80" name="Line 85"/>
            <p:cNvSpPr>
              <a:spLocks noChangeShapeType="1"/>
            </p:cNvSpPr>
            <p:nvPr/>
          </p:nvSpPr>
          <p:spPr bwMode="auto">
            <a:xfrm>
              <a:off x="2832" y="3888"/>
              <a:ext cx="720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81" name="Line 86"/>
            <p:cNvSpPr>
              <a:spLocks noChangeShapeType="1"/>
            </p:cNvSpPr>
            <p:nvPr/>
          </p:nvSpPr>
          <p:spPr bwMode="auto">
            <a:xfrm>
              <a:off x="2832" y="3600"/>
              <a:ext cx="720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82" name="Line 87"/>
            <p:cNvSpPr>
              <a:spLocks noChangeShapeType="1"/>
            </p:cNvSpPr>
            <p:nvPr/>
          </p:nvSpPr>
          <p:spPr bwMode="auto">
            <a:xfrm flipV="1">
              <a:off x="2832" y="3600"/>
              <a:ext cx="0" cy="288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83" name="Line 88"/>
            <p:cNvSpPr>
              <a:spLocks noChangeShapeType="1"/>
            </p:cNvSpPr>
            <p:nvPr/>
          </p:nvSpPr>
          <p:spPr bwMode="auto">
            <a:xfrm flipH="1">
              <a:off x="3552" y="3600"/>
              <a:ext cx="0" cy="288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84" name="Line 89"/>
            <p:cNvSpPr>
              <a:spLocks noChangeShapeType="1"/>
            </p:cNvSpPr>
            <p:nvPr/>
          </p:nvSpPr>
          <p:spPr bwMode="auto">
            <a:xfrm>
              <a:off x="3648" y="3888"/>
              <a:ext cx="720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85" name="Line 90"/>
            <p:cNvSpPr>
              <a:spLocks noChangeShapeType="1"/>
            </p:cNvSpPr>
            <p:nvPr/>
          </p:nvSpPr>
          <p:spPr bwMode="auto">
            <a:xfrm>
              <a:off x="3648" y="3600"/>
              <a:ext cx="720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86" name="Line 91"/>
            <p:cNvSpPr>
              <a:spLocks noChangeShapeType="1"/>
            </p:cNvSpPr>
            <p:nvPr/>
          </p:nvSpPr>
          <p:spPr bwMode="auto">
            <a:xfrm flipV="1">
              <a:off x="3648" y="3600"/>
              <a:ext cx="0" cy="288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74787" name="Line 92"/>
            <p:cNvSpPr>
              <a:spLocks noChangeShapeType="1"/>
            </p:cNvSpPr>
            <p:nvPr/>
          </p:nvSpPr>
          <p:spPr bwMode="auto">
            <a:xfrm flipH="1">
              <a:off x="4368" y="3600"/>
              <a:ext cx="0" cy="288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Text Box 2"/>
          <p:cNvSpPr txBox="1">
            <a:spLocks noChangeArrowheads="1"/>
          </p:cNvSpPr>
          <p:nvPr/>
        </p:nvSpPr>
        <p:spPr bwMode="auto">
          <a:xfrm>
            <a:off x="1219200" y="6461125"/>
            <a:ext cx="1676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solidFill>
                  <a:schemeClr val="tx2"/>
                </a:solidFill>
                <a:latin typeface="Arial" charset="0"/>
                <a:cs typeface="Arial" charset="0"/>
              </a:rPr>
              <a:t>STAGE 1</a:t>
            </a:r>
          </a:p>
        </p:txBody>
      </p:sp>
      <p:sp>
        <p:nvSpPr>
          <p:cNvPr id="75779" name="Rectangle 3"/>
          <p:cNvSpPr>
            <a:spLocks noChangeArrowheads="1"/>
          </p:cNvSpPr>
          <p:nvPr/>
        </p:nvSpPr>
        <p:spPr bwMode="auto">
          <a:xfrm>
            <a:off x="838200" y="23415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5780" name="Rectangle 4"/>
          <p:cNvSpPr>
            <a:spLocks noChangeArrowheads="1"/>
          </p:cNvSpPr>
          <p:nvPr/>
        </p:nvSpPr>
        <p:spPr bwMode="auto">
          <a:xfrm>
            <a:off x="838200" y="947738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5781" name="Rectangle 5"/>
          <p:cNvSpPr>
            <a:spLocks noChangeArrowheads="1"/>
          </p:cNvSpPr>
          <p:nvPr/>
        </p:nvSpPr>
        <p:spPr bwMode="auto">
          <a:xfrm>
            <a:off x="838200" y="3768725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5782" name="Rectangle 6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5783" name="Rectangle 7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5784" name="Text Box 8"/>
          <p:cNvSpPr txBox="1">
            <a:spLocks noChangeArrowheads="1"/>
          </p:cNvSpPr>
          <p:nvPr/>
        </p:nvSpPr>
        <p:spPr bwMode="auto">
          <a:xfrm>
            <a:off x="1219200" y="1143000"/>
            <a:ext cx="14478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latin typeface="Arial" charset="0"/>
                <a:cs typeface="Arial" charset="0"/>
              </a:rPr>
              <a:t>2 – Point Butterfly</a:t>
            </a:r>
          </a:p>
        </p:txBody>
      </p:sp>
      <p:sp>
        <p:nvSpPr>
          <p:cNvPr id="75785" name="Text Box 9"/>
          <p:cNvSpPr txBox="1">
            <a:spLocks noChangeArrowheads="1"/>
          </p:cNvSpPr>
          <p:nvPr/>
        </p:nvSpPr>
        <p:spPr bwMode="auto">
          <a:xfrm>
            <a:off x="1143000" y="2570163"/>
            <a:ext cx="14478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latin typeface="Arial" charset="0"/>
                <a:cs typeface="Arial" charset="0"/>
              </a:rPr>
              <a:t>2 – Point Butterfly</a:t>
            </a:r>
          </a:p>
        </p:txBody>
      </p:sp>
      <p:sp>
        <p:nvSpPr>
          <p:cNvPr id="75786" name="Text Box 10"/>
          <p:cNvSpPr txBox="1">
            <a:spLocks noChangeArrowheads="1"/>
          </p:cNvSpPr>
          <p:nvPr/>
        </p:nvSpPr>
        <p:spPr bwMode="auto">
          <a:xfrm>
            <a:off x="1143000" y="3941763"/>
            <a:ext cx="14478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latin typeface="Arial" charset="0"/>
                <a:cs typeface="Arial" charset="0"/>
              </a:rPr>
              <a:t>2 – Point Butterfly</a:t>
            </a:r>
          </a:p>
        </p:txBody>
      </p:sp>
      <p:sp>
        <p:nvSpPr>
          <p:cNvPr id="75787" name="Text Box 11"/>
          <p:cNvSpPr txBox="1">
            <a:spLocks noChangeArrowheads="1"/>
          </p:cNvSpPr>
          <p:nvPr/>
        </p:nvSpPr>
        <p:spPr bwMode="auto">
          <a:xfrm>
            <a:off x="1143000" y="5389563"/>
            <a:ext cx="14478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latin typeface="Arial" charset="0"/>
                <a:cs typeface="Arial" charset="0"/>
              </a:rPr>
              <a:t>2 – Point Butterfly</a:t>
            </a:r>
          </a:p>
        </p:txBody>
      </p:sp>
      <p:sp>
        <p:nvSpPr>
          <p:cNvPr id="75788" name="Rectangle 12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5789" name="Text Box 13"/>
          <p:cNvSpPr txBox="1">
            <a:spLocks noChangeArrowheads="1"/>
          </p:cNvSpPr>
          <p:nvPr/>
        </p:nvSpPr>
        <p:spPr bwMode="auto">
          <a:xfrm>
            <a:off x="3581400" y="1676400"/>
            <a:ext cx="1524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latin typeface="Arial" charset="0"/>
                <a:cs typeface="Arial" charset="0"/>
              </a:rPr>
              <a:t>2 combined 2-Point Butterflies</a:t>
            </a:r>
          </a:p>
        </p:txBody>
      </p:sp>
      <p:sp>
        <p:nvSpPr>
          <p:cNvPr id="75790" name="Text Box 14"/>
          <p:cNvSpPr txBox="1">
            <a:spLocks noChangeArrowheads="1"/>
          </p:cNvSpPr>
          <p:nvPr/>
        </p:nvSpPr>
        <p:spPr bwMode="auto">
          <a:xfrm>
            <a:off x="3581400" y="4495800"/>
            <a:ext cx="1524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latin typeface="Arial" charset="0"/>
                <a:cs typeface="Arial" charset="0"/>
              </a:rPr>
              <a:t>2 combined 2-Point Butterflies</a:t>
            </a:r>
          </a:p>
        </p:txBody>
      </p:sp>
      <p:sp>
        <p:nvSpPr>
          <p:cNvPr id="75791" name="Rectangle 15"/>
          <p:cNvSpPr>
            <a:spLocks noChangeArrowheads="1"/>
          </p:cNvSpPr>
          <p:nvPr/>
        </p:nvSpPr>
        <p:spPr bwMode="auto">
          <a:xfrm>
            <a:off x="5791200" y="914400"/>
            <a:ext cx="2514600" cy="5410200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5792" name="Text Box 16"/>
          <p:cNvSpPr txBox="1">
            <a:spLocks noChangeArrowheads="1"/>
          </p:cNvSpPr>
          <p:nvPr/>
        </p:nvSpPr>
        <p:spPr bwMode="auto">
          <a:xfrm>
            <a:off x="6248400" y="2362200"/>
            <a:ext cx="1524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latin typeface="Arial" charset="0"/>
                <a:cs typeface="Arial" charset="0"/>
              </a:rPr>
              <a:t>4 combined 2-Point Butterflies</a:t>
            </a:r>
          </a:p>
        </p:txBody>
      </p:sp>
      <p:sp>
        <p:nvSpPr>
          <p:cNvPr id="75793" name="Text Box 17"/>
          <p:cNvSpPr txBox="1">
            <a:spLocks noChangeArrowheads="1"/>
          </p:cNvSpPr>
          <p:nvPr/>
        </p:nvSpPr>
        <p:spPr bwMode="auto">
          <a:xfrm>
            <a:off x="6248400" y="6461125"/>
            <a:ext cx="1676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solidFill>
                  <a:schemeClr val="tx2"/>
                </a:solidFill>
                <a:latin typeface="Arial" charset="0"/>
                <a:cs typeface="Arial" charset="0"/>
              </a:rPr>
              <a:t>STAGE 3</a:t>
            </a:r>
          </a:p>
        </p:txBody>
      </p:sp>
      <p:sp>
        <p:nvSpPr>
          <p:cNvPr id="75794" name="Text Box 18"/>
          <p:cNvSpPr txBox="1">
            <a:spLocks noChangeArrowheads="1"/>
          </p:cNvSpPr>
          <p:nvPr/>
        </p:nvSpPr>
        <p:spPr bwMode="auto">
          <a:xfrm>
            <a:off x="3657600" y="6461125"/>
            <a:ext cx="1676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solidFill>
                  <a:schemeClr val="tx2"/>
                </a:solidFill>
                <a:latin typeface="Arial" charset="0"/>
                <a:cs typeface="Arial" charset="0"/>
              </a:rPr>
              <a:t>STAGE 2</a:t>
            </a:r>
          </a:p>
        </p:txBody>
      </p:sp>
      <p:sp>
        <p:nvSpPr>
          <p:cNvPr id="75795" name="Line 19"/>
          <p:cNvSpPr>
            <a:spLocks noChangeShapeType="1"/>
          </p:cNvSpPr>
          <p:nvPr/>
        </p:nvSpPr>
        <p:spPr bwMode="auto">
          <a:xfrm>
            <a:off x="3124200" y="914400"/>
            <a:ext cx="0" cy="5867400"/>
          </a:xfrm>
          <a:prstGeom prst="line">
            <a:avLst/>
          </a:prstGeom>
          <a:noFill/>
          <a:ln w="25400" cap="rnd">
            <a:solidFill>
              <a:schemeClr val="tx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5796" name="Line 20"/>
          <p:cNvSpPr>
            <a:spLocks noChangeShapeType="1"/>
          </p:cNvSpPr>
          <p:nvPr/>
        </p:nvSpPr>
        <p:spPr bwMode="auto">
          <a:xfrm>
            <a:off x="5562600" y="914400"/>
            <a:ext cx="0" cy="5867400"/>
          </a:xfrm>
          <a:prstGeom prst="line">
            <a:avLst/>
          </a:prstGeom>
          <a:noFill/>
          <a:ln w="25400" cap="rnd">
            <a:solidFill>
              <a:schemeClr val="tx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5797" name="Line 81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798" name="Line 82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799" name="Line 83"/>
          <p:cNvSpPr>
            <a:spLocks noChangeShapeType="1"/>
          </p:cNvSpPr>
          <p:nvPr/>
        </p:nvSpPr>
        <p:spPr bwMode="auto">
          <a:xfrm>
            <a:off x="2895600" y="25654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00" name="Line 84"/>
          <p:cNvSpPr>
            <a:spLocks noChangeShapeType="1"/>
          </p:cNvSpPr>
          <p:nvPr/>
        </p:nvSpPr>
        <p:spPr bwMode="auto">
          <a:xfrm>
            <a:off x="2895600" y="32527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01" name="Line 85"/>
          <p:cNvSpPr>
            <a:spLocks noChangeShapeType="1"/>
          </p:cNvSpPr>
          <p:nvPr/>
        </p:nvSpPr>
        <p:spPr bwMode="auto">
          <a:xfrm>
            <a:off x="2895600" y="398145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02" name="Line 86"/>
          <p:cNvSpPr>
            <a:spLocks noChangeShapeType="1"/>
          </p:cNvSpPr>
          <p:nvPr/>
        </p:nvSpPr>
        <p:spPr bwMode="auto">
          <a:xfrm>
            <a:off x="2895600" y="466725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03" name="Line 87"/>
          <p:cNvSpPr>
            <a:spLocks noChangeShapeType="1"/>
          </p:cNvSpPr>
          <p:nvPr/>
        </p:nvSpPr>
        <p:spPr bwMode="auto">
          <a:xfrm>
            <a:off x="2895600" y="540385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04" name="Line 88"/>
          <p:cNvSpPr>
            <a:spLocks noChangeShapeType="1"/>
          </p:cNvSpPr>
          <p:nvPr/>
        </p:nvSpPr>
        <p:spPr bwMode="auto">
          <a:xfrm>
            <a:off x="2895600" y="615156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05" name="Line 90"/>
          <p:cNvSpPr>
            <a:spLocks noChangeShapeType="1"/>
          </p:cNvSpPr>
          <p:nvPr/>
        </p:nvSpPr>
        <p:spPr bwMode="auto">
          <a:xfrm>
            <a:off x="54102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06" name="Line 91"/>
          <p:cNvSpPr>
            <a:spLocks noChangeShapeType="1"/>
          </p:cNvSpPr>
          <p:nvPr/>
        </p:nvSpPr>
        <p:spPr bwMode="auto">
          <a:xfrm>
            <a:off x="54102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07" name="Line 92"/>
          <p:cNvSpPr>
            <a:spLocks noChangeShapeType="1"/>
          </p:cNvSpPr>
          <p:nvPr/>
        </p:nvSpPr>
        <p:spPr bwMode="auto">
          <a:xfrm>
            <a:off x="5410200" y="257016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08" name="Line 93"/>
          <p:cNvSpPr>
            <a:spLocks noChangeShapeType="1"/>
          </p:cNvSpPr>
          <p:nvPr/>
        </p:nvSpPr>
        <p:spPr bwMode="auto">
          <a:xfrm>
            <a:off x="5410200" y="325755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09" name="Line 94"/>
          <p:cNvSpPr>
            <a:spLocks noChangeShapeType="1"/>
          </p:cNvSpPr>
          <p:nvPr/>
        </p:nvSpPr>
        <p:spPr bwMode="auto">
          <a:xfrm>
            <a:off x="5410200" y="398621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10" name="Line 95"/>
          <p:cNvSpPr>
            <a:spLocks noChangeShapeType="1"/>
          </p:cNvSpPr>
          <p:nvPr/>
        </p:nvSpPr>
        <p:spPr bwMode="auto">
          <a:xfrm>
            <a:off x="5410200" y="467201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11" name="Line 96"/>
          <p:cNvSpPr>
            <a:spLocks noChangeShapeType="1"/>
          </p:cNvSpPr>
          <p:nvPr/>
        </p:nvSpPr>
        <p:spPr bwMode="auto">
          <a:xfrm>
            <a:off x="5410200" y="540861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12" name="Line 97"/>
          <p:cNvSpPr>
            <a:spLocks noChangeShapeType="1"/>
          </p:cNvSpPr>
          <p:nvPr/>
        </p:nvSpPr>
        <p:spPr bwMode="auto">
          <a:xfrm>
            <a:off x="5410200" y="61563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2" name="Group 150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3" name="Group 151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75864" name="Line 15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65" name="Oval 15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4" name="Group 154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75862" name="Line 15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63" name="Oval 15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5" name="Group 157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75860" name="Line 15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61" name="Oval 15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6" name="Group 160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75858" name="Line 16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59" name="Oval 16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7" name="Group 163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75856" name="Line 16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57" name="Oval 16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8" name="Group 166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75854" name="Line 16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55" name="Oval 16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9" name="Group 169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75852" name="Line 17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53" name="Oval 17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0" name="Group 172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75850" name="Line 17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51" name="Oval 17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5849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grpSp>
        <p:nvGrpSpPr>
          <p:cNvPr id="11" name="Group 176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2" name="Group 177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75839" name="Line 17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40" name="Oval 17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3" name="Group 180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75837" name="Line 18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38" name="Oval 18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83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75835" name="Line 18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36" name="Oval 18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86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75833" name="Line 18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34" name="Oval 18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89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75831" name="Line 19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32" name="Oval 19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92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75829" name="Line 19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30" name="Oval 19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95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75827" name="Line 19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28" name="Oval 19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98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75825" name="Line 19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5826" name="Oval 20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5824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75815" name="Rectangle 13"/>
          <p:cNvSpPr>
            <a:spLocks noChangeArrowheads="1"/>
          </p:cNvSpPr>
          <p:nvPr/>
        </p:nvSpPr>
        <p:spPr bwMode="auto">
          <a:xfrm>
            <a:off x="0" y="1524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 FFT Block Diagram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24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03" name="Rectangle 225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6804" name="AutoShape 227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05" name="Line 229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06" name="AutoShape 230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07" name="Oval 231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08" name="Oval 232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09" name="Line 233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10" name="AutoShape 234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11" name="Oval 235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12" name="Oval 236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13" name="AutoShape 237"/>
          <p:cNvSpPr>
            <a:spLocks noChangeArrowheads="1"/>
          </p:cNvSpPr>
          <p:nvPr/>
        </p:nvSpPr>
        <p:spPr bwMode="auto">
          <a:xfrm rot="8700000">
            <a:off x="4818063" y="514508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14" name="AutoShape 238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15" name="Rectangle 239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6816" name="AutoShape 240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17" name="Line 241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18" name="AutoShape 242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19" name="Oval 243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20" name="Oval 244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21" name="Line 246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22" name="AutoShape 247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23" name="Oval 248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24" name="Oval 249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25" name="AutoShape 250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26" name="AutoShape 251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27" name="Line 252"/>
          <p:cNvSpPr>
            <a:spLocks noChangeShapeType="1"/>
          </p:cNvSpPr>
          <p:nvPr/>
        </p:nvSpPr>
        <p:spPr bwMode="auto">
          <a:xfrm flipV="1"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28" name="Line 253"/>
          <p:cNvSpPr>
            <a:spLocks noChangeShapeType="1"/>
          </p:cNvSpPr>
          <p:nvPr/>
        </p:nvSpPr>
        <p:spPr bwMode="auto">
          <a:xfrm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29" name="Line 254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30" name="Freeform 255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31" name="Rectangle 4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32" name="Rectangle 5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77050" name="Rectangle 19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/>
                <a:t> -1</a:t>
              </a:r>
            </a:p>
          </p:txBody>
        </p:sp>
        <p:grpSp>
          <p:nvGrpSpPr>
            <p:cNvPr id="3" name="Group 20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21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77055" name="Line 22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7056" name="Line 23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7057" name="Line 24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7058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7059" name="AutoShape 26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60" name="AutoShape 27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61" name="Line 28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7062" name="AutoShape 29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63" name="Oval 30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64" name="Oval 31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65" name="Oval 32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66" name="Oval 33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77053" name="AutoShape 34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54" name="AutoShape 35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76834" name="Rectangle 36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grpSp>
        <p:nvGrpSpPr>
          <p:cNvPr id="5" name="Group 37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6" name="Group 38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77038" name="Line 39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39" name="Line 40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40" name="Line 41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41" name="Line 42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42" name="AutoShape 43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43" name="AutoShape 44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44" name="Line 45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45" name="AutoShape 46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46" name="Oval 47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47" name="Oval 48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48" name="Oval 49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49" name="Oval 50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7036" name="AutoShape 51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37" name="AutoShape 52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6836" name="Rectangle 53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37" name="Rectangle 54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7" name="Group 67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77018" name="Rectangle 68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/>
                <a:t> -1</a:t>
              </a:r>
            </a:p>
          </p:txBody>
        </p:sp>
        <p:grpSp>
          <p:nvGrpSpPr>
            <p:cNvPr id="8" name="Group 69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9" name="Group 70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77023" name="Line 71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7024" name="Line 72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7025" name="Line 73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7026" name="Line 74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7027" name="AutoShape 75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28" name="AutoShape 76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29" name="Line 77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7030" name="AutoShape 78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31" name="Oval 79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32" name="Oval 80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33" name="Oval 81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7034" name="Oval 82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77021" name="AutoShape 83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22" name="AutoShape 84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76839" name="Rectangle 85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grpSp>
        <p:nvGrpSpPr>
          <p:cNvPr id="10" name="Group 86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87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77006" name="Line 88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07" name="Line 89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08" name="Line 90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09" name="Line 91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10" name="AutoShape 92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11" name="AutoShape 93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12" name="Line 94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13" name="AutoShape 95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14" name="Oval 96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15" name="Oval 97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16" name="Oval 98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7017" name="Oval 99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7004" name="AutoShape 100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05" name="AutoShape 101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6841" name="Rectangle 105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324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3" name="Group 111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77001" name="Line 11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02" name="Oval 11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14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76999" name="Line 11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000" name="Oval 11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17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76997" name="Line 11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98" name="Oval 11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20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76995" name="Line 12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96" name="Oval 12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23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76993" name="Line 12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94" name="Oval 12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26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76991" name="Line 12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92" name="Oval 12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29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76989" name="Line 13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90" name="Oval 13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132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76987" name="Line 13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88" name="Oval 13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6986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76843" name="Rectangle 103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44" name="Rectangle 146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6845" name="AutoShape 148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46" name="Line 150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47" name="AutoShape 151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48" name="Oval 152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49" name="Oval 153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50" name="Line 155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51" name="AutoShape 156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52" name="Oval 157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53" name="Oval 158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54" name="AutoShape 159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55" name="AutoShape 160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56" name="Rectangle 161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6857" name="AutoShape 163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58" name="Line 164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59" name="AutoShape 165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60" name="Oval 166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61" name="Oval 167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62" name="Line 169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63" name="AutoShape 170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64" name="Oval 171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65" name="Oval 172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66" name="AutoShape 173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67" name="AutoShape 174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68" name="Line 175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69" name="Line 176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70" name="Line 177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71" name="Freeform 178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72" name="Line 213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6873" name="Line 214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6874" name="Line 215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6875" name="Line 216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6876" name="Line 217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6877" name="Line 218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6878" name="Line 219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6879" name="Rectangle 258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6880" name="AutoShape 260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81" name="Freeform 262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82" name="AutoShape 263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83" name="Oval 264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84" name="Oval 265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85" name="Freeform 266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86" name="AutoShape 267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87" name="Oval 268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88" name="Oval 269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89" name="AutoShape 270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90" name="AutoShape 271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91" name="Rectangle 272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6892" name="AutoShape 273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93" name="Freeform 274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94" name="AutoShape 275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95" name="Oval 276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96" name="Oval 277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97" name="Freeform 279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898" name="AutoShape 280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99" name="Oval 281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00" name="Oval 282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01" name="AutoShape 283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02" name="AutoShape 284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03" name="Line 285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04" name="Line 286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05" name="Freeform 287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06" name="Freeform 288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07" name="Rectangle 291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6908" name="AutoShape 293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09" name="Line 295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10" name="AutoShape 296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11" name="Oval 297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12" name="Oval 298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13" name="Line 299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14" name="AutoShape 300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15" name="Oval 301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16" name="Oval 302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17" name="AutoShape 303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18" name="AutoShape 304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19" name="Rectangle 305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6920" name="AutoShape 306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21" name="Line 307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22" name="AutoShape 308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23" name="Oval 309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24" name="Oval 310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25" name="Line 312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26" name="AutoShape 313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27" name="Oval 314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28" name="Oval 315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29" name="AutoShape 316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30" name="AutoShape 317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931" name="Line 318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32" name="Line 319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33" name="Line 320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34" name="Freeform 321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6935" name="Line 220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21" name="Group 323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6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76976" name="Line 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77" name="Oval 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9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76974" name="Line 1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75" name="Oval 1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12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76972" name="Line 1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73" name="Oval 1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15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76970" name="Line 1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71" name="Oval 1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55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76968" name="Line 5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69" name="Oval 5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58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76966" name="Line 5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67" name="Oval 6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61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76964" name="Line 6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65" name="Oval 6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64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76962" name="Line 6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6963" name="Oval 6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6961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76937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1</a:t>
            </a:r>
          </a:p>
        </p:txBody>
      </p:sp>
      <p:sp>
        <p:nvSpPr>
          <p:cNvPr id="76938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76939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76940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6941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6942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6943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6944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76945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6946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6947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6948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76949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  <p:sp>
        <p:nvSpPr>
          <p:cNvPr id="76950" name="Text Box 352"/>
          <p:cNvSpPr txBox="1">
            <a:spLocks noChangeArrowheads="1"/>
          </p:cNvSpPr>
          <p:nvPr/>
        </p:nvSpPr>
        <p:spPr bwMode="auto">
          <a:xfrm>
            <a:off x="609600" y="6400800"/>
            <a:ext cx="7162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CA" altLang="en-US"/>
          </a:p>
        </p:txBody>
      </p:sp>
      <p:sp>
        <p:nvSpPr>
          <p:cNvPr id="76951" name="Text Box 21"/>
          <p:cNvSpPr txBox="1">
            <a:spLocks noChangeArrowheads="1"/>
          </p:cNvSpPr>
          <p:nvPr/>
        </p:nvSpPr>
        <p:spPr bwMode="auto">
          <a:xfrm>
            <a:off x="0" y="6324600"/>
            <a:ext cx="274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  </a:t>
            </a:r>
            <a:r>
              <a:rPr lang="en-US" altLang="en-US" sz="2400">
                <a:solidFill>
                  <a:schemeClr val="tx2"/>
                </a:solidFill>
              </a:rPr>
              <a:t>= 1</a:t>
            </a:r>
          </a:p>
        </p:txBody>
      </p:sp>
      <p:sp>
        <p:nvSpPr>
          <p:cNvPr id="76952" name="Text Box 21"/>
          <p:cNvSpPr txBox="1">
            <a:spLocks noChangeArrowheads="1"/>
          </p:cNvSpPr>
          <p:nvPr/>
        </p:nvSpPr>
        <p:spPr bwMode="auto">
          <a:xfrm>
            <a:off x="2590800" y="6324600"/>
            <a:ext cx="274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2 </a:t>
            </a:r>
            <a:r>
              <a:rPr lang="en-US" altLang="en-US" sz="2400">
                <a:solidFill>
                  <a:schemeClr val="tx2"/>
                </a:solidFill>
              </a:rPr>
              <a:t>= </a:t>
            </a:r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4</a:t>
            </a:r>
            <a:r>
              <a:rPr lang="en-US" altLang="en-US" sz="2400" baseline="30000">
                <a:solidFill>
                  <a:schemeClr val="tx2"/>
                </a:solidFill>
              </a:rPr>
              <a:t>1 </a:t>
            </a:r>
            <a:endParaRPr lang="en-US" altLang="en-US" sz="2400">
              <a:solidFill>
                <a:schemeClr val="tx2"/>
              </a:solidFill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27" name="Rectangle 3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7828" name="AutoShape 4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29" name="Line 5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30" name="AutoShape 6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32" name="Oval 8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33" name="Line 9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34" name="AutoShape 10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35" name="Oval 11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36" name="Oval 12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37" name="AutoShape 13"/>
          <p:cNvSpPr>
            <a:spLocks noChangeArrowheads="1"/>
          </p:cNvSpPr>
          <p:nvPr/>
        </p:nvSpPr>
        <p:spPr bwMode="auto">
          <a:xfrm rot="8700000">
            <a:off x="4818063" y="514508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38" name="AutoShape 14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39" name="Rectangle 15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7840" name="AutoShape 16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41" name="Line 17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42" name="AutoShape 18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43" name="Oval 19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44" name="Oval 20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45" name="Line 21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46" name="AutoShape 22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47" name="Oval 23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48" name="Oval 24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49" name="AutoShape 25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50" name="AutoShape 26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51" name="Line 27"/>
          <p:cNvSpPr>
            <a:spLocks noChangeShapeType="1"/>
          </p:cNvSpPr>
          <p:nvPr/>
        </p:nvSpPr>
        <p:spPr bwMode="auto">
          <a:xfrm flipV="1"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52" name="Line 28"/>
          <p:cNvSpPr>
            <a:spLocks noChangeShapeType="1"/>
          </p:cNvSpPr>
          <p:nvPr/>
        </p:nvSpPr>
        <p:spPr bwMode="auto">
          <a:xfrm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53" name="Line 29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54" name="Freeform 30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55" name="Rectangle 31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56" name="Rectangle 32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57" name="Rectangle 51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grpSp>
        <p:nvGrpSpPr>
          <p:cNvPr id="2" name="Group 52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3" name="Group 53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78076" name="Line 54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77" name="Line 55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78" name="Line 56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79" name="Line 57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80" name="AutoShape 58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81" name="AutoShape 59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82" name="Line 60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83" name="AutoShape 61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84" name="Oval 62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85" name="Oval 63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86" name="Oval 64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87" name="Oval 65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8074" name="AutoShape 66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75" name="AutoShape 67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7859" name="Rectangle 68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60" name="Rectangle 69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" name="Group 70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78056" name="Rectangle 71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/>
                <a:t> -1</a:t>
              </a:r>
            </a:p>
          </p:txBody>
        </p:sp>
        <p:grpSp>
          <p:nvGrpSpPr>
            <p:cNvPr id="5" name="Group 72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6" name="Group 73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78061" name="Line 74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8062" name="Line 75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8063" name="Line 76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8064" name="Line 77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8065" name="AutoShape 78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66" name="AutoShape 79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67" name="Line 80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8068" name="AutoShape 81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69" name="Oval 82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70" name="Oval 83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71" name="Oval 84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72" name="Oval 85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78059" name="AutoShape 86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60" name="AutoShape 87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77862" name="Rectangle 88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grpSp>
        <p:nvGrpSpPr>
          <p:cNvPr id="7" name="Group 89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8" name="Group 90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78044" name="Line 91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45" name="Line 92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46" name="Line 93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47" name="Line 94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48" name="AutoShape 95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49" name="AutoShape 96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50" name="Line 97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51" name="AutoShape 98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52" name="Oval 99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53" name="Oval 100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54" name="Oval 101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55" name="Oval 102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8042" name="AutoShape 103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43" name="AutoShape 104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7864" name="Rectangle 105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9" name="Group 106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0" name="Group 107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78039" name="Line 10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40" name="Oval 10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1" name="Group 110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78037" name="Line 11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38" name="Oval 11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2" name="Group 113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78035" name="Line 11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36" name="Oval 11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3" name="Group 116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78033" name="Line 11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34" name="Oval 11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19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78031" name="Line 12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32" name="Oval 12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22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78029" name="Line 12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30" name="Oval 12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25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78027" name="Line 12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28" name="Oval 12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28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78025" name="Line 12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8026" name="Oval 13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8024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77866" name="Rectangle 132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67" name="Rectangle 133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7868" name="AutoShape 134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69" name="Line 135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70" name="AutoShape 136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71" name="Oval 137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72" name="Oval 138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73" name="Line 139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74" name="AutoShape 140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75" name="Oval 141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76" name="Oval 142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77" name="AutoShape 143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78" name="AutoShape 144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79" name="Rectangle 145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7880" name="AutoShape 146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81" name="Line 147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82" name="AutoShape 148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83" name="Oval 149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84" name="Oval 150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85" name="Line 151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86" name="AutoShape 152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87" name="Oval 153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88" name="Oval 154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89" name="AutoShape 155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90" name="AutoShape 156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91" name="Line 157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92" name="Line 158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93" name="Line 159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94" name="Freeform 160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895" name="Line 161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7896" name="Line 162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7897" name="Line 163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7898" name="Line 164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7899" name="Line 165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7900" name="Line 166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7901" name="Line 167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7902" name="Rectangle 168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7903" name="AutoShape 169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04" name="Freeform 170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05" name="AutoShape 171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06" name="Oval 172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07" name="Oval 173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08" name="Freeform 174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09" name="AutoShape 175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10" name="Oval 176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11" name="Oval 177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12" name="AutoShape 178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13" name="AutoShape 179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14" name="Rectangle 180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7915" name="AutoShape 181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16" name="Freeform 182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17" name="AutoShape 183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18" name="Oval 184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19" name="Oval 185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20" name="Freeform 186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21" name="AutoShape 187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22" name="Oval 188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23" name="Oval 189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24" name="AutoShape 190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25" name="AutoShape 191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26" name="Line 192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27" name="Line 193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28" name="Freeform 194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29" name="Freeform 195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30" name="Rectangle 196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7931" name="AutoShape 197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32" name="Line 198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33" name="AutoShape 199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34" name="Oval 200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35" name="Oval 201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36" name="Line 202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37" name="AutoShape 203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38" name="Oval 204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39" name="Oval 205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40" name="AutoShape 206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41" name="AutoShape 207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42" name="Rectangle 208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7943" name="AutoShape 209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44" name="Line 210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45" name="AutoShape 211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46" name="Oval 212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47" name="Oval 213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48" name="Line 214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49" name="AutoShape 215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50" name="Oval 216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51" name="Oval 217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52" name="AutoShape 218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53" name="AutoShape 219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954" name="Line 220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55" name="Line 221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56" name="Line 222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57" name="Freeform 223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7958" name="Line 224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7959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1</a:t>
            </a:r>
          </a:p>
        </p:txBody>
      </p:sp>
      <p:sp>
        <p:nvSpPr>
          <p:cNvPr id="77960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77961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77962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7963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77964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7965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7966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77967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7968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7969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7970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77971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  <p:grpSp>
        <p:nvGrpSpPr>
          <p:cNvPr id="18" name="Group 33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77999" name="Rectangle 34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19" name="Group 35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20" name="Group 36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78004" name="Line 37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8005" name="Line 38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8006" name="Line 39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8007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8008" name="AutoShape 41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09" name="AutoShape 42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10" name="Line 43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8011" name="AutoShape 44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12" name="Oval 45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13" name="Oval 46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14" name="Oval 47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8015" name="Oval 48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78002" name="AutoShape 49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8003" name="AutoShape 50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grpSp>
        <p:nvGrpSpPr>
          <p:cNvPr id="21" name="Group 225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226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77997" name="Line 22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998" name="Oval 22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229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77995" name="Line 23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996" name="Oval 23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232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77993" name="Line 23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994" name="Oval 23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235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77991" name="Line 23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992" name="Oval 23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238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77989" name="Line 23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990" name="Oval 24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241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77987" name="Line 24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988" name="Oval 24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244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77985" name="Line 24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986" name="Oval 24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247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77983" name="Line 24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7984" name="Oval 24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7982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330200" y="609600"/>
            <a:ext cx="8829675" cy="600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Fourier Transform</a:t>
            </a: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 are a change of basis from the time basis to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 sine/cosine basis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JPG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 or polynomial basis</a:t>
            </a: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Applications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Signal Processing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Compressing data (eg images with .jpg)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Multiplying integers in n logn loglogn time.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….</a:t>
            </a:r>
          </a:p>
          <a:p>
            <a:pPr algn="l" eaLnBrk="1" hangingPunct="1"/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Purposes: 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Some operations on the data are cheaper in new format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Some concepts are easier to read from the data in new format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Some of the bits of the data in the new format are less significant </a:t>
            </a:r>
            <a:br>
              <a:rPr lang="en-US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 sz="2400">
                <a:solidFill>
                  <a:srgbClr val="FFFFFF"/>
                </a:solidFill>
                <a:sym typeface="Symbol" pitchFamily="18" charset="2"/>
              </a:rPr>
              <a:t>  and hence can be dropped.</a:t>
            </a:r>
          </a:p>
          <a:p>
            <a:pPr algn="l" eaLnBrk="1" hangingPunct="1">
              <a:buFont typeface="Arial" charset="0"/>
              <a:buChar char="•"/>
            </a:pPr>
            <a:endParaRPr lang="en-US" altLang="en-US" sz="2400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125956" name="Group 5"/>
          <p:cNvGrpSpPr>
            <a:grpSpLocks/>
          </p:cNvGrpSpPr>
          <p:nvPr/>
        </p:nvGrpSpPr>
        <p:grpSpPr bwMode="auto">
          <a:xfrm>
            <a:off x="6629400" y="6048375"/>
            <a:ext cx="4572000" cy="809625"/>
            <a:chOff x="3124200" y="4876800"/>
            <a:chExt cx="4572000" cy="810399"/>
          </a:xfrm>
        </p:grpSpPr>
        <p:sp>
          <p:nvSpPr>
            <p:cNvPr id="125960" name="Rectangle 3"/>
            <p:cNvSpPr>
              <a:spLocks noChangeArrowheads="1"/>
            </p:cNvSpPr>
            <p:nvPr/>
          </p:nvSpPr>
          <p:spPr bwMode="auto">
            <a:xfrm>
              <a:off x="3124200" y="5410200"/>
              <a:ext cx="457200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200">
                  <a:solidFill>
                    <a:srgbClr val="FFFFFF"/>
                  </a:solidFill>
                  <a:hlinkClick r:id="rId3"/>
                </a:rPr>
                <a:t>http://www.dspguide.com/ch8.htm</a:t>
              </a:r>
              <a:endParaRPr lang="en-CA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125961" name="Rectangle 4"/>
            <p:cNvSpPr>
              <a:spLocks noChangeArrowheads="1"/>
            </p:cNvSpPr>
            <p:nvPr/>
          </p:nvSpPr>
          <p:spPr bwMode="auto">
            <a:xfrm>
              <a:off x="3124200" y="4876800"/>
              <a:ext cx="45720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200">
                  <a:solidFill>
                    <a:srgbClr val="FFFFFF"/>
                  </a:solidFill>
                </a:rPr>
                <a:t>The Scientist and Engineer's Guide to</a:t>
              </a:r>
              <a:br>
                <a:rPr lang="en-CA" altLang="en-US" sz="1200">
                  <a:solidFill>
                    <a:srgbClr val="FFFFFF"/>
                  </a:solidFill>
                </a:rPr>
              </a:br>
              <a:r>
                <a:rPr lang="en-CA" altLang="en-US" sz="1200">
                  <a:solidFill>
                    <a:srgbClr val="FFFFFF"/>
                  </a:solidFill>
                </a:rPr>
                <a:t>Digital Signal Processing</a:t>
              </a:r>
              <a:br>
                <a:rPr lang="en-CA" altLang="en-US" sz="1200">
                  <a:solidFill>
                    <a:srgbClr val="FFFFFF"/>
                  </a:solidFill>
                </a:rPr>
              </a:br>
              <a:r>
                <a:rPr lang="en-CA" altLang="en-US" sz="1200">
                  <a:solidFill>
                    <a:srgbClr val="FFFFFF"/>
                  </a:solidFill>
                </a:rPr>
                <a:t>By Steven W. Smith, Ph.D.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3265488" y="1371600"/>
            <a:ext cx="5545137" cy="1938338"/>
            <a:chOff x="3217333" y="1730276"/>
            <a:chExt cx="5545667" cy="1938992"/>
          </a:xfrm>
        </p:grpSpPr>
        <p:sp>
          <p:nvSpPr>
            <p:cNvPr id="125958" name="Rectangle 6"/>
            <p:cNvSpPr>
              <a:spLocks noChangeArrowheads="1"/>
            </p:cNvSpPr>
            <p:nvPr/>
          </p:nvSpPr>
          <p:spPr bwMode="auto">
            <a:xfrm>
              <a:off x="3886200" y="1730276"/>
              <a:ext cx="487680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rgbClr val="FFFFFF"/>
                  </a:solidFill>
                  <a:sym typeface="Symbol" pitchFamily="18" charset="2"/>
                </a:rPr>
                <a:t>Amazingly once you include </a:t>
              </a:r>
              <a:br>
                <a:rPr lang="en-US" altLang="en-US" sz="2400">
                  <a:solidFill>
                    <a:srgbClr val="FFFFFF"/>
                  </a:solidFill>
                  <a:sym typeface="Symbol" pitchFamily="18" charset="2"/>
                </a:rPr>
              </a:br>
              <a:r>
                <a:rPr lang="en-US" altLang="en-US" sz="2400">
                  <a:solidFill>
                    <a:srgbClr val="FFFFFF"/>
                  </a:solidFill>
                  <a:sym typeface="Symbol" pitchFamily="18" charset="2"/>
                </a:rPr>
                <a:t>complex numbers,</a:t>
              </a:r>
            </a:p>
            <a:p>
              <a:pPr algn="l" eaLnBrk="1" hangingPunct="1"/>
              <a:r>
                <a:rPr lang="en-US" altLang="en-US" sz="2400">
                  <a:solidFill>
                    <a:srgbClr val="FFFFFF"/>
                  </a:solidFill>
                  <a:sym typeface="Symbol" pitchFamily="18" charset="2"/>
                </a:rPr>
                <a:t>the FFT code</a:t>
              </a:r>
            </a:p>
            <a:p>
              <a:pPr algn="l" eaLnBrk="1" hangingPunct="1"/>
              <a:r>
                <a:rPr lang="en-US" altLang="en-US" sz="2400">
                  <a:solidFill>
                    <a:srgbClr val="FFFFFF"/>
                  </a:solidFill>
                  <a:sym typeface="Symbol" pitchFamily="18" charset="2"/>
                </a:rPr>
                <a:t>for sine/cosines and for polynomials </a:t>
              </a:r>
              <a:br>
                <a:rPr lang="en-US" altLang="en-US" sz="2400">
                  <a:solidFill>
                    <a:srgbClr val="FFFFFF"/>
                  </a:solidFill>
                  <a:sym typeface="Symbol" pitchFamily="18" charset="2"/>
                </a:rPr>
              </a:br>
              <a:r>
                <a:rPr lang="en-US" altLang="en-US" sz="2400">
                  <a:solidFill>
                    <a:srgbClr val="FFFFFF"/>
                  </a:solidFill>
                  <a:sym typeface="Symbol" pitchFamily="18" charset="2"/>
                </a:rPr>
                <a:t>are the </a:t>
              </a:r>
              <a:r>
                <a:rPr lang="en-US" altLang="en-US" sz="2400">
                  <a:solidFill>
                    <a:srgbClr val="FF0000"/>
                  </a:solidFill>
                  <a:sym typeface="Symbol" pitchFamily="18" charset="2"/>
                </a:rPr>
                <a:t>SAME</a:t>
              </a:r>
              <a:r>
                <a:rPr lang="en-US" altLang="en-US" sz="2400">
                  <a:solidFill>
                    <a:srgbClr val="FFFFFF"/>
                  </a:solidFill>
                  <a:sym typeface="Symbol" pitchFamily="18" charset="2"/>
                </a:rPr>
                <a:t>.</a:t>
              </a:r>
              <a:endParaRPr lang="en-CA" altLang="en-US" sz="2400">
                <a:solidFill>
                  <a:srgbClr val="FFFFFF"/>
                </a:solidFill>
              </a:endParaRPr>
            </a:p>
          </p:txBody>
        </p:sp>
        <p:sp>
          <p:nvSpPr>
            <p:cNvPr id="125959" name="Freeform 9"/>
            <p:cNvSpPr>
              <a:spLocks/>
            </p:cNvSpPr>
            <p:nvPr/>
          </p:nvSpPr>
          <p:spPr bwMode="auto">
            <a:xfrm>
              <a:off x="3217333" y="1976119"/>
              <a:ext cx="640645" cy="668866"/>
            </a:xfrm>
            <a:custGeom>
              <a:avLst/>
              <a:gdLst>
                <a:gd name="T0" fmla="*/ 0 w 640645"/>
                <a:gd name="T1" fmla="*/ 0 h 668866"/>
                <a:gd name="T2" fmla="*/ 592667 w 640645"/>
                <a:gd name="T3" fmla="*/ 330200 h 668866"/>
                <a:gd name="T4" fmla="*/ 287867 w 640645"/>
                <a:gd name="T5" fmla="*/ 668866 h 668866"/>
                <a:gd name="T6" fmla="*/ 0 60000 65536"/>
                <a:gd name="T7" fmla="*/ 0 60000 65536"/>
                <a:gd name="T8" fmla="*/ 0 60000 65536"/>
                <a:gd name="T9" fmla="*/ 0 w 640645"/>
                <a:gd name="T10" fmla="*/ 0 h 668866"/>
                <a:gd name="T11" fmla="*/ 640645 w 640645"/>
                <a:gd name="T12" fmla="*/ 668866 h 6688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40645" h="668866">
                  <a:moveTo>
                    <a:pt x="0" y="0"/>
                  </a:moveTo>
                  <a:cubicBezTo>
                    <a:pt x="272344" y="109361"/>
                    <a:pt x="544689" y="218722"/>
                    <a:pt x="592667" y="330200"/>
                  </a:cubicBezTo>
                  <a:cubicBezTo>
                    <a:pt x="640645" y="441678"/>
                    <a:pt x="287867" y="668866"/>
                    <a:pt x="287867" y="668866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51" name="Rectangle 3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8852" name="AutoShape 4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53" name="Line 5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4" name="AutoShape 6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55" name="Oval 7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56" name="Oval 8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57" name="Line 9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8" name="AutoShape 10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59" name="Oval 11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60" name="Oval 12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61" name="AutoShape 13"/>
          <p:cNvSpPr>
            <a:spLocks noChangeArrowheads="1"/>
          </p:cNvSpPr>
          <p:nvPr/>
        </p:nvSpPr>
        <p:spPr bwMode="auto">
          <a:xfrm rot="8700000">
            <a:off x="4818063" y="514508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62" name="AutoShape 14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63" name="Rectangle 15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8864" name="AutoShape 16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65" name="Line 17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66" name="AutoShape 18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67" name="Oval 19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68" name="Oval 20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69" name="Line 21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70" name="AutoShape 22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71" name="Oval 23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72" name="Oval 24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73" name="AutoShape 25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74" name="AutoShape 26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75" name="Line 27"/>
          <p:cNvSpPr>
            <a:spLocks noChangeShapeType="1"/>
          </p:cNvSpPr>
          <p:nvPr/>
        </p:nvSpPr>
        <p:spPr bwMode="auto">
          <a:xfrm flipV="1"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76" name="Line 28"/>
          <p:cNvSpPr>
            <a:spLocks noChangeShapeType="1"/>
          </p:cNvSpPr>
          <p:nvPr/>
        </p:nvSpPr>
        <p:spPr bwMode="auto">
          <a:xfrm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77" name="Line 29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78" name="Freeform 30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79" name="Rectangle 31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80" name="Rectangle 32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33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79095" name="Rectangle 34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3" name="Group 35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36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79100" name="Line 37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101" name="Line 38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102" name="Line 39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103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104" name="AutoShape 41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105" name="AutoShape 42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106" name="Line 43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107" name="AutoShape 44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108" name="Oval 45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109" name="Oval 46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110" name="Oval 47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111" name="Oval 48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79098" name="AutoShape 49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99" name="AutoShape 50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78882" name="Rectangle 51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CCFF"/>
                </a:solidFill>
              </a:rPr>
              <a:t> -1</a:t>
            </a:r>
          </a:p>
        </p:txBody>
      </p:sp>
      <p:grpSp>
        <p:nvGrpSpPr>
          <p:cNvPr id="5" name="Group 52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6" name="Group 53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79083" name="Line 54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84" name="Line 55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85" name="Line 56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86" name="Line 57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87" name="AutoShape 58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88" name="AutoShape 59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89" name="Line 60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90" name="AutoShape 61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91" name="Oval 62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92" name="Oval 63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93" name="Oval 64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94" name="Oval 65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9081" name="AutoShape 66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82" name="AutoShape 67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8884" name="Rectangle 68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85" name="Rectangle 69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7" name="Group 70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79063" name="Rectangle 71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/>
                <a:t> -1</a:t>
              </a:r>
            </a:p>
          </p:txBody>
        </p:sp>
        <p:grpSp>
          <p:nvGrpSpPr>
            <p:cNvPr id="8" name="Group 72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9" name="Group 73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79068" name="Line 74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069" name="Line 75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070" name="Line 76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071" name="Line 77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072" name="AutoShape 78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073" name="AutoShape 79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074" name="Line 80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075" name="AutoShape 81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076" name="Oval 82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077" name="Oval 83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078" name="Oval 84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9079" name="Oval 85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79066" name="AutoShape 86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67" name="AutoShape 87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78887" name="Rectangle 88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grpSp>
        <p:nvGrpSpPr>
          <p:cNvPr id="10" name="Group 89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90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79051" name="Line 91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52" name="Line 92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53" name="Line 93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54" name="Line 94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55" name="AutoShape 95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56" name="AutoShape 96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57" name="Line 97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58" name="AutoShape 98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59" name="Oval 99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60" name="Oval 100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61" name="Oval 101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9062" name="Oval 102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9049" name="AutoShape 103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50" name="AutoShape 104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8889" name="Rectangle 105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106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3" name="Group 107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79046" name="Line 10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47" name="Oval 10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10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79044" name="Line 11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45" name="Oval 11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13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79042" name="Line 11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43" name="Oval 11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16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79040" name="Line 11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41" name="Oval 11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19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79038" name="Line 12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39" name="Oval 12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22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79036" name="Line 12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37" name="Oval 12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25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79034" name="Line 12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35" name="Oval 12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128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79032" name="Line 12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33" name="Oval 13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9031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78891" name="Rectangle 132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92" name="Rectangle 133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8893" name="AutoShape 134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94" name="Line 135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95" name="AutoShape 136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96" name="Oval 137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97" name="Oval 138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898" name="Line 139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99" name="AutoShape 140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00" name="Oval 141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01" name="Oval 142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02" name="AutoShape 143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03" name="AutoShape 144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04" name="Rectangle 145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8905" name="AutoShape 146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06" name="Line 147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07" name="AutoShape 148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08" name="Oval 149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09" name="Oval 150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10" name="Line 151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11" name="AutoShape 152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12" name="Oval 153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13" name="Oval 154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14" name="AutoShape 155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15" name="AutoShape 156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16" name="Line 157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17" name="Line 158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18" name="Line 159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19" name="Freeform 160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20" name="Line 161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921" name="Line 162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922" name="Line 163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923" name="Line 164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924" name="Line 165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925" name="Line 166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926" name="Line 167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927" name="Rectangle 168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8928" name="AutoShape 169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29" name="Freeform 170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30" name="AutoShape 171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31" name="Oval 172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32" name="Oval 173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33" name="Freeform 174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34" name="AutoShape 175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35" name="Oval 176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36" name="Oval 177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37" name="AutoShape 178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38" name="AutoShape 179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39" name="Rectangle 180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8940" name="AutoShape 181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41" name="Freeform 182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42" name="AutoShape 183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43" name="Oval 184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44" name="Oval 185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45" name="Freeform 186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46" name="AutoShape 187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47" name="Oval 188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48" name="Oval 189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49" name="AutoShape 190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50" name="AutoShape 191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51" name="Line 192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52" name="Line 193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53" name="Freeform 194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54" name="Freeform 195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55" name="Rectangle 196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8956" name="AutoShape 197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57" name="Line 198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58" name="AutoShape 199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59" name="Oval 200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60" name="Oval 201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61" name="Line 202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62" name="AutoShape 203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63" name="Oval 204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64" name="Oval 205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65" name="AutoShape 206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66" name="AutoShape 207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67" name="Rectangle 208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8968" name="AutoShape 209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69" name="Line 210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70" name="AutoShape 211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71" name="Oval 212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72" name="Oval 213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73" name="Line 214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74" name="AutoShape 215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75" name="Oval 216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76" name="Oval 217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77" name="AutoShape 218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78" name="AutoShape 219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979" name="Line 220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80" name="Line 221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81" name="Line 222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82" name="Freeform 223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983" name="Line 224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21" name="Group 225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226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79021" name="Line 22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22" name="Oval 22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229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79019" name="Line 23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20" name="Oval 23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232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79017" name="Line 23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18" name="Oval 23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235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79015" name="Line 23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16" name="Oval 23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238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79013" name="Line 23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14" name="Oval 24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241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79011" name="Line 24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12" name="Oval 24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244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79009" name="Line 24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10" name="Oval 24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247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79007" name="Line 24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008" name="Oval 24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79006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78985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1</a:t>
            </a:r>
          </a:p>
        </p:txBody>
      </p:sp>
      <p:sp>
        <p:nvSpPr>
          <p:cNvPr id="78986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78987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78988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8989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78990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8991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8992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78993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8994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78995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CCFF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CCFF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CCFF"/>
                </a:solidFill>
              </a:rPr>
              <a:t>0</a:t>
            </a:r>
          </a:p>
        </p:txBody>
      </p:sp>
      <p:sp>
        <p:nvSpPr>
          <p:cNvPr id="78996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78997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64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75" name="Rectangle 265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266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80119" name="Rectangle 267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3" name="Group 268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269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0124" name="Line 270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125" name="Line 271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126" name="Line 272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127" name="Line 273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128" name="AutoShape 274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129" name="AutoShape 275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130" name="Line 276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131" name="AutoShape 277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132" name="Oval 278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133" name="Oval 279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134" name="Oval 280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135" name="Oval 281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0122" name="AutoShape 282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123" name="AutoShape 283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79877" name="Rectangle 284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CCFF"/>
                </a:solidFill>
              </a:rPr>
              <a:t> -1</a:t>
            </a:r>
          </a:p>
        </p:txBody>
      </p:sp>
      <p:grpSp>
        <p:nvGrpSpPr>
          <p:cNvPr id="5" name="Group 285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6" name="Group 286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0107" name="Line 287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108" name="Line 288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109" name="Line 289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110" name="Line 290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111" name="AutoShape 291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112" name="AutoShape 292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113" name="Line 293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114" name="AutoShape 294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115" name="Oval 295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116" name="Oval 296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117" name="Oval 297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118" name="Oval 298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0105" name="AutoShape 299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06" name="AutoShape 300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9879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79880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CCFF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CCFF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CCFF"/>
                </a:solidFill>
              </a:rPr>
              <a:t>0</a:t>
            </a:r>
          </a:p>
        </p:txBody>
      </p:sp>
      <p:sp>
        <p:nvSpPr>
          <p:cNvPr id="79881" name="Rectangle 2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82" name="Rectangle 3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9883" name="AutoShape 4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84" name="Line 5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885" name="AutoShape 6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86" name="Oval 7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87" name="Oval 8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88" name="Line 9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889" name="AutoShape 10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90" name="Oval 11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91" name="Oval 12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92" name="AutoShape 13"/>
          <p:cNvSpPr>
            <a:spLocks noChangeArrowheads="1"/>
          </p:cNvSpPr>
          <p:nvPr/>
        </p:nvSpPr>
        <p:spPr bwMode="auto">
          <a:xfrm rot="8700000">
            <a:off x="4818063" y="514508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93" name="AutoShape 14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94" name="Rectangle 15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9895" name="AutoShape 16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96" name="Line 17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897" name="AutoShape 18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98" name="Oval 19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899" name="Oval 20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00" name="Line 21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01" name="AutoShape 22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02" name="Oval 23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03" name="Oval 24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04" name="AutoShape 25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05" name="AutoShape 26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06" name="Line 27"/>
          <p:cNvSpPr>
            <a:spLocks noChangeShapeType="1"/>
          </p:cNvSpPr>
          <p:nvPr/>
        </p:nvSpPr>
        <p:spPr bwMode="auto">
          <a:xfrm flipV="1"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07" name="Line 28"/>
          <p:cNvSpPr>
            <a:spLocks noChangeShapeType="1"/>
          </p:cNvSpPr>
          <p:nvPr/>
        </p:nvSpPr>
        <p:spPr bwMode="auto">
          <a:xfrm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08" name="Line 29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09" name="Freeform 30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10" name="Rectangle 68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11" name="Rectangle 69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7" name="Group 70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80087" name="Rectangle 71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800080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rgbClr val="FF0066"/>
                  </a:solidFill>
                </a:rPr>
                <a:t> </a:t>
              </a:r>
              <a:r>
                <a:rPr lang="en-CA" altLang="en-US" sz="1600">
                  <a:solidFill>
                    <a:srgbClr val="800080"/>
                  </a:solidFill>
                </a:rPr>
                <a:t>-1</a:t>
              </a:r>
            </a:p>
          </p:txBody>
        </p:sp>
        <p:grpSp>
          <p:nvGrpSpPr>
            <p:cNvPr id="8" name="Group 72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9" name="Group 73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0092" name="Line 74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093" name="Line 75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094" name="Line 76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095" name="Line 77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096" name="AutoShape 78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097" name="AutoShape 79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098" name="Line 80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099" name="AutoShape 81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100" name="Oval 82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101" name="Oval 83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102" name="Oval 84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0103" name="Oval 85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0090" name="AutoShape 86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091" name="AutoShape 87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79913" name="Rectangle 88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grpSp>
        <p:nvGrpSpPr>
          <p:cNvPr id="10" name="Group 89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90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0075" name="Line 91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76" name="Line 92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77" name="Line 93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78" name="Line 94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79" name="AutoShape 95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080" name="AutoShape 96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081" name="Line 97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82" name="AutoShape 98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083" name="Oval 99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084" name="Oval 100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085" name="Oval 101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0086" name="Oval 102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chemeClr val="tx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0073" name="AutoShape 103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74" name="AutoShape 104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9915" name="Rectangle 105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106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3" name="Group 107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80070" name="Line 10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71" name="Oval 10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10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80068" name="Line 11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69" name="Oval 11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13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80066" name="Line 11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67" name="Oval 11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16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80064" name="Line 11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65" name="Oval 11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19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80062" name="Line 12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63" name="Oval 12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22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80060" name="Line 12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61" name="Oval 12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25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80058" name="Line 12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59" name="Oval 12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128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80056" name="Line 12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57" name="Oval 13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0055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79917" name="Rectangle 132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18" name="Rectangle 133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9919" name="AutoShape 134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20" name="Line 135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21" name="AutoShape 136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22" name="Oval 137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23" name="Oval 138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24" name="Line 139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25" name="AutoShape 140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26" name="Oval 141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27" name="Oval 142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28" name="AutoShape 143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29" name="AutoShape 144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30" name="Rectangle 145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9931" name="AutoShape 146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32" name="Line 147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33" name="AutoShape 148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34" name="Oval 149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35" name="Oval 150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36" name="Line 151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37" name="AutoShape 152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38" name="Oval 153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39" name="Oval 154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40" name="AutoShape 155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41" name="AutoShape 156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42" name="Line 157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43" name="Line 158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44" name="Line 159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45" name="Freeform 160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46" name="Line 161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947" name="Line 162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948" name="Line 163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949" name="Line 164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950" name="Line 165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951" name="Line 166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952" name="Line 167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953" name="Rectangle 168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9954" name="AutoShape 169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55" name="Freeform 170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56" name="AutoShape 171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57" name="Oval 172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58" name="Oval 173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59" name="Freeform 174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60" name="AutoShape 175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61" name="Oval 176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62" name="Oval 177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63" name="AutoShape 178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64" name="AutoShape 179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65" name="Rectangle 180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9966" name="AutoShape 181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67" name="Freeform 182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68" name="AutoShape 183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69" name="Oval 184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70" name="Oval 185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71" name="Freeform 186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72" name="AutoShape 187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73" name="Oval 188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74" name="Oval 189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75" name="AutoShape 190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76" name="AutoShape 191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77" name="Line 192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78" name="Line 193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79" name="Freeform 194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80" name="Freeform 195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81" name="Rectangle 196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9982" name="AutoShape 197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83" name="Line 198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84" name="AutoShape 199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85" name="Oval 200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86" name="Oval 201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87" name="Line 202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88" name="AutoShape 203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89" name="Oval 204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90" name="Oval 205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91" name="AutoShape 206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92" name="AutoShape 207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93" name="Rectangle 208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79994" name="AutoShape 209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95" name="Line 210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9996" name="AutoShape 211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97" name="Oval 212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98" name="Oval 213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999" name="Line 214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000" name="AutoShape 215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001" name="Oval 216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002" name="Oval 217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003" name="AutoShape 218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004" name="AutoShape 219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005" name="Line 220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006" name="Line 221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007" name="Line 222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008" name="Freeform 223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009" name="Line 224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21" name="Group 225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226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80045" name="Line 22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46" name="Oval 22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229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80043" name="Line 23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44" name="Oval 23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232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80041" name="Line 23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42" name="Oval 23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235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80039" name="Line 23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40" name="Oval 23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238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80037" name="Line 23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38" name="Oval 24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241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80035" name="Line 24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36" name="Oval 24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244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80033" name="Line 24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34" name="Oval 24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247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80031" name="Line 24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32" name="Oval 24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0030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0011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1</a:t>
            </a:r>
          </a:p>
        </p:txBody>
      </p:sp>
      <p:sp>
        <p:nvSpPr>
          <p:cNvPr id="80012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0013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80014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0015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0016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0017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0018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0019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80008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80008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0020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0021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305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306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81144" name="Rectangle 307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800080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rgbClr val="FF0066"/>
                  </a:solidFill>
                </a:rPr>
                <a:t> </a:t>
              </a:r>
              <a:r>
                <a:rPr lang="en-CA" altLang="en-US" sz="1600">
                  <a:solidFill>
                    <a:srgbClr val="800080"/>
                  </a:solidFill>
                </a:rPr>
                <a:t>-1</a:t>
              </a:r>
            </a:p>
          </p:txBody>
        </p:sp>
        <p:grpSp>
          <p:nvGrpSpPr>
            <p:cNvPr id="3" name="Group 308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309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1149" name="Line 310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50" name="Line 311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51" name="Line 312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52" name="Line 313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53" name="AutoShape 314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54" name="AutoShape 315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55" name="Line 316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56" name="AutoShape 317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57" name="Oval 318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58" name="Oval 319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59" name="Oval 320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60" name="Oval 321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1147" name="AutoShape 322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48" name="AutoShape 323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0900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80008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80008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0901" name="Rectangle 266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02" name="Rectangle 267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268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81127" name="Rectangle 269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6" name="Group 270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7" name="Group 271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1132" name="Line 272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33" name="Line 273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34" name="Line 274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35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36" name="AutoShape 276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37" name="AutoShape 277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38" name="Line 278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39" name="AutoShape 279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40" name="Oval 280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41" name="Oval 281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42" name="Oval 282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1143" name="Oval 283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1130" name="AutoShape 284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31" name="AutoShape 285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0904" name="Rectangle 286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CCFF"/>
                </a:solidFill>
              </a:rPr>
              <a:t> -1</a:t>
            </a:r>
          </a:p>
        </p:txBody>
      </p:sp>
      <p:grpSp>
        <p:nvGrpSpPr>
          <p:cNvPr id="8" name="Group 287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9" name="Group 288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1115" name="Line 289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16" name="Line 290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17" name="Line 291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18" name="Line 292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19" name="AutoShape 293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20" name="AutoShape 294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21" name="Line 295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22" name="AutoShape 296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23" name="Oval 297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24" name="Oval 298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25" name="Oval 299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26" name="Oval 300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1113" name="AutoShape 301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14" name="AutoShape 302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0906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0907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CCFF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CCFF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CCFF"/>
                </a:solidFill>
              </a:rPr>
              <a:t>0</a:t>
            </a:r>
          </a:p>
        </p:txBody>
      </p:sp>
      <p:sp>
        <p:nvSpPr>
          <p:cNvPr id="80908" name="Rectangle 2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09" name="Rectangle 3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0910" name="AutoShape 4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11" name="Line 5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12" name="AutoShape 6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13" name="Oval 7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14" name="Oval 8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15" name="Line 9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16" name="AutoShape 10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17" name="Oval 11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18" name="Oval 12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19" name="AutoShape 13"/>
          <p:cNvSpPr>
            <a:spLocks noChangeArrowheads="1"/>
          </p:cNvSpPr>
          <p:nvPr/>
        </p:nvSpPr>
        <p:spPr bwMode="auto">
          <a:xfrm rot="8700000">
            <a:off x="4818063" y="514508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20" name="AutoShape 14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21" name="Rectangle 15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0922" name="AutoShape 16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23" name="Line 17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24" name="AutoShape 18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25" name="Oval 19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26" name="Oval 20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27" name="Line 21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28" name="AutoShape 22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29" name="Oval 23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30" name="Oval 24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31" name="AutoShape 25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32" name="AutoShape 26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33" name="Line 27"/>
          <p:cNvSpPr>
            <a:spLocks noChangeShapeType="1"/>
          </p:cNvSpPr>
          <p:nvPr/>
        </p:nvSpPr>
        <p:spPr bwMode="auto">
          <a:xfrm flipV="1"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34" name="Line 28"/>
          <p:cNvSpPr>
            <a:spLocks noChangeShapeType="1"/>
          </p:cNvSpPr>
          <p:nvPr/>
        </p:nvSpPr>
        <p:spPr bwMode="auto">
          <a:xfrm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35" name="Line 29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36" name="Freeform 30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37" name="Rectangle 68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38" name="Rectangle 88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grpSp>
        <p:nvGrpSpPr>
          <p:cNvPr id="10" name="Group 89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90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1100" name="Line 91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01" name="Line 92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02" name="Line 93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03" name="Line 94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04" name="AutoShape 95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05" name="AutoShape 96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06" name="Line 97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07" name="AutoShape 98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08" name="Oval 99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09" name="Oval 100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10" name="Oval 101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1111" name="Oval 102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1098" name="AutoShape 103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99" name="AutoShape 104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0940" name="Rectangle 105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106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3" name="Group 107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81095" name="Line 10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96" name="Oval 10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10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81093" name="Line 11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94" name="Oval 11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13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81091" name="Line 11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92" name="Oval 11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16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81089" name="Line 11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90" name="Oval 11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19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81087" name="Line 12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88" name="Oval 12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22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81085" name="Line 12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86" name="Oval 12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25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81083" name="Line 12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84" name="Oval 12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128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81081" name="Line 12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82" name="Oval 13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1080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0942" name="Rectangle 132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43" name="Rectangle 133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0944" name="AutoShape 134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45" name="Line 135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46" name="AutoShape 136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47" name="Oval 137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48" name="Oval 138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49" name="Line 139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50" name="AutoShape 140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51" name="Oval 141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52" name="Oval 142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53" name="AutoShape 143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54" name="AutoShape 144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55" name="Rectangle 145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0956" name="AutoShape 146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57" name="Line 147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58" name="AutoShape 148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59" name="Oval 149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60" name="Oval 150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61" name="Line 151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62" name="AutoShape 152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63" name="Oval 153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64" name="Oval 154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65" name="AutoShape 155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66" name="AutoShape 156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67" name="Line 157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68" name="Line 158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69" name="Line 159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70" name="Freeform 160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71" name="Line 161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72" name="Line 162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73" name="Line 163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74" name="Line 164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75" name="Line 165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76" name="Line 166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77" name="Line 167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78" name="Rectangle 168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0979" name="AutoShape 169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80" name="Freeform 170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81" name="AutoShape 171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82" name="Oval 172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83" name="Oval 173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84" name="Freeform 174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85" name="AutoShape 175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86" name="Oval 176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87" name="Oval 177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88" name="AutoShape 178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89" name="AutoShape 179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90" name="Rectangle 180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0991" name="AutoShape 181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92" name="Freeform 182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93" name="AutoShape 183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94" name="Oval 184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95" name="Oval 185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96" name="Freeform 186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0997" name="AutoShape 187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98" name="Oval 188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999" name="Oval 189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00" name="AutoShape 190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01" name="AutoShape 191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02" name="Line 192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03" name="Line 193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04" name="Freeform 194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05" name="Freeform 195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06" name="Rectangle 196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1007" name="AutoShape 197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08" name="Line 198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09" name="AutoShape 199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10" name="Oval 200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11" name="Oval 201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12" name="Line 202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13" name="AutoShape 203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14" name="Oval 204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15" name="Oval 205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16" name="AutoShape 206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17" name="AutoShape 207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18" name="Rectangle 208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1019" name="AutoShape 209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20" name="Line 210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21" name="AutoShape 211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22" name="Oval 212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23" name="Oval 213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24" name="Line 214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25" name="AutoShape 215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26" name="Oval 216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27" name="Oval 217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28" name="AutoShape 218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29" name="AutoShape 219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030" name="Line 220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31" name="Line 221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32" name="Line 222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33" name="Freeform 223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034" name="Line 224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21" name="Group 225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226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81070" name="Line 22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71" name="Oval 22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229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81068" name="Line 23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69" name="Oval 23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232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81066" name="Line 23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67" name="Oval 23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235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81064" name="Line 23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65" name="Oval 23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238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81062" name="Line 23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63" name="Oval 24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241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81060" name="Line 24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61" name="Oval 24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244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81058" name="Line 24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59" name="Oval 24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247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81056" name="Line 24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057" name="Oval 24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1055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1036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1</a:t>
            </a:r>
          </a:p>
        </p:txBody>
      </p:sp>
      <p:sp>
        <p:nvSpPr>
          <p:cNvPr id="81037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1038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81039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1040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1041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1042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1043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0</a:t>
            </a:r>
          </a:p>
        </p:txBody>
      </p:sp>
      <p:sp>
        <p:nvSpPr>
          <p:cNvPr id="81044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1045" name="Text Box 263"/>
          <p:cNvSpPr txBox="1">
            <a:spLocks noChangeArrowheads="1"/>
          </p:cNvSpPr>
          <p:nvPr/>
        </p:nvSpPr>
        <p:spPr bwMode="auto">
          <a:xfrm>
            <a:off x="2209800" y="6324600"/>
            <a:ext cx="4876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tx2"/>
                </a:solidFill>
              </a:rPr>
              <a:t>N/2 </a:t>
            </a:r>
          </a:p>
        </p:txBody>
      </p:sp>
      <p:sp>
        <p:nvSpPr>
          <p:cNvPr id="81046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310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311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82170" name="Rectangle 312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800080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rgbClr val="FF0066"/>
                  </a:solidFill>
                </a:rPr>
                <a:t> </a:t>
              </a:r>
              <a:r>
                <a:rPr lang="en-CA" altLang="en-US" sz="1600">
                  <a:solidFill>
                    <a:srgbClr val="800080"/>
                  </a:solidFill>
                </a:rPr>
                <a:t>-1</a:t>
              </a:r>
            </a:p>
          </p:txBody>
        </p:sp>
        <p:grpSp>
          <p:nvGrpSpPr>
            <p:cNvPr id="3" name="Group 313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314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2175" name="Line 315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2176" name="Line 316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2177" name="Line 317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2178" name="Line 318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2179" name="AutoShape 319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80" name="AutoShape 320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81" name="Line 321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2182" name="AutoShape 322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83" name="Oval 323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84" name="Oval 324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85" name="Oval 325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86" name="Oval 326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2173" name="AutoShape 327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74" name="AutoShape 328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1924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80008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80008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1925" name="Rectangle 270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26" name="Rectangle 271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272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82153" name="Rectangle 273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6" name="Group 274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7" name="Group 275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2158" name="Line 276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2159" name="Line 277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2160" name="Line 278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2161" name="Line 279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2162" name="AutoShape 280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63" name="AutoShape 281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64" name="Line 282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2165" name="AutoShape 283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66" name="Oval 284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67" name="Oval 285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68" name="Oval 286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2169" name="Oval 287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2156" name="AutoShape 288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57" name="AutoShape 289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1928" name="Rectangle 290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CCFF"/>
                </a:solidFill>
              </a:rPr>
              <a:t> -1</a:t>
            </a:r>
          </a:p>
        </p:txBody>
      </p:sp>
      <p:grpSp>
        <p:nvGrpSpPr>
          <p:cNvPr id="8" name="Group 291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9" name="Group 292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2141" name="Line 293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42" name="Line 294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43" name="Line 295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44" name="Line 296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45" name="AutoShape 297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46" name="AutoShape 298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47" name="Line 299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48" name="AutoShape 300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49" name="Oval 301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50" name="Oval 302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51" name="Oval 303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52" name="Oval 304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2139" name="AutoShape 305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140" name="AutoShape 306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1930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1931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CCFF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CCFF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CCFF"/>
                </a:solidFill>
              </a:rPr>
              <a:t>0</a:t>
            </a:r>
          </a:p>
        </p:txBody>
      </p:sp>
      <p:sp>
        <p:nvSpPr>
          <p:cNvPr id="81932" name="Rectangle 2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33" name="Rectangle 3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1934" name="AutoShape 4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35" name="Line 5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36" name="AutoShape 6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37" name="Oval 7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38" name="Oval 8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39" name="Line 9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40" name="AutoShape 10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41" name="Oval 11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42" name="Oval 12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43" name="AutoShape 13"/>
          <p:cNvSpPr>
            <a:spLocks noChangeArrowheads="1"/>
          </p:cNvSpPr>
          <p:nvPr/>
        </p:nvSpPr>
        <p:spPr bwMode="auto">
          <a:xfrm rot="8700000">
            <a:off x="4818063" y="514508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44" name="AutoShape 14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45" name="Rectangle 15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1946" name="AutoShape 16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47" name="Line 17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48" name="AutoShape 18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49" name="Oval 19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50" name="Oval 20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51" name="Line 21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52" name="AutoShape 22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53" name="Oval 23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54" name="Oval 24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55" name="AutoShape 25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56" name="AutoShape 26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57" name="Line 27"/>
          <p:cNvSpPr>
            <a:spLocks noChangeShapeType="1"/>
          </p:cNvSpPr>
          <p:nvPr/>
        </p:nvSpPr>
        <p:spPr bwMode="auto">
          <a:xfrm flipV="1"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58" name="Line 28"/>
          <p:cNvSpPr>
            <a:spLocks noChangeShapeType="1"/>
          </p:cNvSpPr>
          <p:nvPr/>
        </p:nvSpPr>
        <p:spPr bwMode="auto">
          <a:xfrm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59" name="Line 29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60" name="Freeform 30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61" name="Rectangle 68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62" name="Rectangle 88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grpSp>
        <p:nvGrpSpPr>
          <p:cNvPr id="10" name="Group 89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90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2126" name="Line 91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27" name="Line 92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28" name="Line 93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29" name="Line 94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30" name="AutoShape 95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31" name="AutoShape 96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32" name="Line 97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33" name="AutoShape 98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34" name="Oval 99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35" name="Oval 100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36" name="Oval 101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2137" name="Oval 102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2124" name="AutoShape 103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125" name="AutoShape 104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1964" name="Rectangle 105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106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3" name="Group 107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82121" name="Line 10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22" name="Oval 10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10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82119" name="Line 11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20" name="Oval 11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13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82117" name="Line 11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18" name="Oval 11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16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82115" name="Line 11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16" name="Oval 11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19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82113" name="Line 12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14" name="Oval 12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22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82111" name="Line 12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12" name="Oval 12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25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82109" name="Line 12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10" name="Oval 12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128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82107" name="Line 12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108" name="Oval 13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2106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1966" name="Rectangle 132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67" name="Rectangle 133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chemeClr val="tx2"/>
                </a:solidFill>
              </a:rPr>
              <a:t>-1</a:t>
            </a:r>
          </a:p>
        </p:txBody>
      </p:sp>
      <p:sp>
        <p:nvSpPr>
          <p:cNvPr id="81968" name="AutoShape 134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69" name="Line 135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70" name="Oval 137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71" name="Oval 138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72" name="Line 139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73" name="AutoShape 140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74" name="Oval 141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75" name="Oval 142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76" name="AutoShape 143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77" name="AutoShape 144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78" name="Rectangle 145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1979" name="AutoShape 146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80" name="Line 147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81" name="AutoShape 148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82" name="Oval 149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83" name="Oval 150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84" name="AutoShape 155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85" name="AutoShape 156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86" name="Line 159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87" name="Freeform 160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88" name="Line 161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1989" name="Line 162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1990" name="Line 163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1991" name="Line 164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1992" name="Line 165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1993" name="Line 166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1994" name="Line 167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1995" name="Rectangle 168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1996" name="AutoShape 169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97" name="Freeform 170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1998" name="AutoShape 171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999" name="Oval 172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00" name="Oval 173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01" name="Freeform 174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02" name="AutoShape 175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03" name="Oval 176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04" name="Oval 177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05" name="AutoShape 178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06" name="AutoShape 179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07" name="Rectangle 180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2008" name="AutoShape 181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09" name="Freeform 182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10" name="AutoShape 183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11" name="Oval 184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12" name="Oval 185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13" name="Freeform 186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14" name="AutoShape 187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15" name="Oval 188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16" name="Oval 189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17" name="AutoShape 190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18" name="AutoShape 191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19" name="Line 192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20" name="Line 193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21" name="Freeform 194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22" name="Freeform 195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23" name="Rectangle 196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2024" name="AutoShape 197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25" name="Line 198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26" name="AutoShape 199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27" name="Oval 200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28" name="Oval 201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29" name="Line 202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30" name="AutoShape 203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31" name="Oval 204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32" name="Oval 205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33" name="AutoShape 206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34" name="AutoShape 207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35" name="Rectangle 208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2036" name="AutoShape 209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37" name="Line 210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38" name="AutoShape 211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39" name="Oval 212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40" name="Oval 213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41" name="Line 214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42" name="AutoShape 215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43" name="Oval 216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44" name="Oval 217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45" name="AutoShape 218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46" name="AutoShape 219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47" name="Line 220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48" name="Line 221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49" name="Line 222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50" name="Freeform 223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51" name="Line 224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21" name="Group 225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226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82096" name="Line 22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097" name="Oval 22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229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82094" name="Line 23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095" name="Oval 23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232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82092" name="Line 23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093" name="Oval 23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235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82090" name="Line 23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091" name="Oval 23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238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82088" name="Line 23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089" name="Oval 24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241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82086" name="Line 24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087" name="Oval 24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244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82084" name="Line 24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085" name="Oval 24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247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82082" name="Line 24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083" name="Oval 24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2081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2053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1</a:t>
            </a:r>
          </a:p>
        </p:txBody>
      </p:sp>
      <p:sp>
        <p:nvSpPr>
          <p:cNvPr id="82054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2055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82056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2057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2058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2059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2060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0</a:t>
            </a:r>
          </a:p>
        </p:txBody>
      </p:sp>
      <p:sp>
        <p:nvSpPr>
          <p:cNvPr id="82061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2062" name="Text Box 263"/>
          <p:cNvSpPr txBox="1">
            <a:spLocks noChangeArrowheads="1"/>
          </p:cNvSpPr>
          <p:nvPr/>
        </p:nvSpPr>
        <p:spPr bwMode="auto">
          <a:xfrm>
            <a:off x="2209800" y="6324600"/>
            <a:ext cx="4876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tx2"/>
                </a:solidFill>
              </a:rPr>
              <a:t>N/2 </a:t>
            </a:r>
          </a:p>
        </p:txBody>
      </p:sp>
      <p:sp>
        <p:nvSpPr>
          <p:cNvPr id="82063" name="Line 157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64" name="Line 158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65" name="Line 268"/>
          <p:cNvSpPr>
            <a:spLocks noChangeShapeType="1"/>
          </p:cNvSpPr>
          <p:nvPr/>
        </p:nvSpPr>
        <p:spPr bwMode="auto">
          <a:xfrm>
            <a:off x="5410200" y="11652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66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  <p:sp>
        <p:nvSpPr>
          <p:cNvPr id="82067" name="AutoShape 136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68" name="Line 151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069" name="AutoShape 152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70" name="Oval 153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71" name="Oval 154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072" name="Line 269"/>
          <p:cNvSpPr>
            <a:spLocks noChangeShapeType="1"/>
          </p:cNvSpPr>
          <p:nvPr/>
        </p:nvSpPr>
        <p:spPr bwMode="auto">
          <a:xfrm>
            <a:off x="54102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69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270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83196" name="Rectangle 271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800080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rgbClr val="FF0066"/>
                  </a:solidFill>
                </a:rPr>
                <a:t> </a:t>
              </a:r>
              <a:r>
                <a:rPr lang="en-CA" altLang="en-US" sz="1600">
                  <a:solidFill>
                    <a:srgbClr val="800080"/>
                  </a:solidFill>
                </a:rPr>
                <a:t>-1</a:t>
              </a:r>
            </a:p>
          </p:txBody>
        </p:sp>
        <p:grpSp>
          <p:nvGrpSpPr>
            <p:cNvPr id="3" name="Group 272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273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3201" name="Line 274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3202" name="Line 275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3203" name="Line 276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3204" name="Line 277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3205" name="AutoShape 278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206" name="AutoShape 279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207" name="Line 280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3208" name="AutoShape 281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209" name="Oval 282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210" name="Oval 283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211" name="Oval 284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212" name="Oval 285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3199" name="AutoShape 286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200" name="AutoShape 287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2948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80008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80008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2949" name="Rectangle 2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50" name="Rectangle 3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83179" name="Rectangle 5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6" name="Group 6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7" name="Group 7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3184" name="Line 8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3185" name="Line 9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3186" name="Line 10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3187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3188" name="AutoShape 12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189" name="AutoShape 13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190" name="Line 14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3191" name="AutoShape 15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192" name="Oval 16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193" name="Oval 17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194" name="Oval 18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3195" name="Oval 19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3182" name="AutoShape 20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83" name="AutoShape 21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2952" name="Rectangle 22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CCFF"/>
                </a:solidFill>
              </a:rPr>
              <a:t> -1</a:t>
            </a:r>
          </a:p>
        </p:txBody>
      </p:sp>
      <p:grpSp>
        <p:nvGrpSpPr>
          <p:cNvPr id="8" name="Group 23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9" name="Group 24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3167" name="Line 25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68" name="Line 26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69" name="Line 27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70" name="Line 28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71" name="AutoShape 29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72" name="AutoShape 30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73" name="Line 31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74" name="AutoShape 32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75" name="Oval 33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76" name="Oval 34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77" name="Oval 35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78" name="Oval 36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3165" name="AutoShape 37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66" name="AutoShape 38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2954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2955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CCFF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CCFF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CCFF"/>
                </a:solidFill>
              </a:rPr>
              <a:t>0</a:t>
            </a:r>
          </a:p>
        </p:txBody>
      </p:sp>
      <p:sp>
        <p:nvSpPr>
          <p:cNvPr id="82956" name="Rectangle 41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57" name="Rectangle 42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2958" name="AutoShape 43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59" name="Line 44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960" name="AutoShape 45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61" name="Oval 46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62" name="Oval 47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63" name="Line 48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964" name="AutoShape 49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65" name="Oval 50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66" name="Oval 51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67" name="AutoShape 52"/>
          <p:cNvSpPr>
            <a:spLocks noChangeArrowheads="1"/>
          </p:cNvSpPr>
          <p:nvPr/>
        </p:nvSpPr>
        <p:spPr bwMode="auto">
          <a:xfrm rot="8700000">
            <a:off x="4818063" y="514508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68" name="AutoShape 53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69" name="Rectangle 54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2970" name="AutoShape 55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71" name="Line 56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972" name="AutoShape 57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73" name="Oval 58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74" name="Oval 59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75" name="Line 60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976" name="AutoShape 61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77" name="Oval 62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78" name="Oval 63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79" name="AutoShape 64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80" name="AutoShape 65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81" name="Line 66"/>
          <p:cNvSpPr>
            <a:spLocks noChangeShapeType="1"/>
          </p:cNvSpPr>
          <p:nvPr/>
        </p:nvSpPr>
        <p:spPr bwMode="auto">
          <a:xfrm flipV="1"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982" name="Line 67"/>
          <p:cNvSpPr>
            <a:spLocks noChangeShapeType="1"/>
          </p:cNvSpPr>
          <p:nvPr/>
        </p:nvSpPr>
        <p:spPr bwMode="auto">
          <a:xfrm>
            <a:off x="3959225" y="39798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983" name="Line 68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984" name="Freeform 69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985" name="Rectangle 70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86" name="Rectangle 90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grpSp>
        <p:nvGrpSpPr>
          <p:cNvPr id="10" name="Group 91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92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3152" name="Line 93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53" name="Line 94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54" name="Line 95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55" name="Line 96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56" name="AutoShape 97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57" name="AutoShape 98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58" name="Line 99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59" name="AutoShape 100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60" name="Oval 101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61" name="Oval 102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62" name="Oval 103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63" name="Oval 104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3150" name="AutoShape 105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51" name="AutoShape 106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2988" name="Rectangle 107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108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3" name="Group 109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83147" name="Line 11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48" name="Oval 11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12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83145" name="Line 11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46" name="Oval 11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15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83143" name="Line 11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44" name="Oval 11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18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83141" name="Line 11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42" name="Oval 12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21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83139" name="Line 12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40" name="Oval 12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24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83137" name="Line 12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38" name="Oval 12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27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83135" name="Line 12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36" name="Oval 12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130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83133" name="Line 13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34" name="Oval 13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3132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2990" name="Rectangle 134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91" name="Rectangle 135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chemeClr val="tx2"/>
                </a:solidFill>
              </a:rPr>
              <a:t>-1</a:t>
            </a:r>
          </a:p>
        </p:txBody>
      </p:sp>
      <p:sp>
        <p:nvSpPr>
          <p:cNvPr id="82992" name="AutoShape 138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93" name="Line 141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2994" name="AutoShape 142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95" name="Oval 143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96" name="Oval 144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97" name="AutoShape 145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98" name="AutoShape 146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999" name="Rectangle 147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rgbClr val="00CCFF"/>
                </a:solidFill>
              </a:rPr>
              <a:t>-1</a:t>
            </a:r>
          </a:p>
        </p:txBody>
      </p:sp>
      <p:sp>
        <p:nvSpPr>
          <p:cNvPr id="83000" name="AutoShape 148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01" name="Line 149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02" name="AutoShape 150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03" name="Oval 151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04" name="Oval 152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05" name="Line 153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06" name="AutoShape 154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07" name="Oval 155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08" name="Oval 156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09" name="AutoShape 157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10" name="AutoShape 158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11" name="Line 161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3012" name="Line 162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3013" name="Line 163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3014" name="Line 164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3015" name="Line 165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3016" name="Line 166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3017" name="Line 167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3018" name="Rectangle 168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3019" name="AutoShape 169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20" name="Freeform 170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21" name="AutoShape 171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22" name="Oval 172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23" name="Oval 173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24" name="Freeform 174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25" name="AutoShape 175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26" name="Oval 176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27" name="Oval 177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28" name="AutoShape 178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29" name="AutoShape 179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30" name="Rectangle 180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3031" name="AutoShape 181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32" name="Freeform 182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33" name="AutoShape 183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34" name="Oval 184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35" name="Oval 185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36" name="Freeform 186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37" name="AutoShape 187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38" name="Oval 188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39" name="Oval 189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40" name="AutoShape 190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41" name="AutoShape 191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42" name="Line 192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43" name="Line 193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44" name="Freeform 194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45" name="Freeform 195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46" name="Rectangle 196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3047" name="AutoShape 197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48" name="Line 198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49" name="AutoShape 199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50" name="Oval 200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51" name="Oval 201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52" name="Line 202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53" name="AutoShape 203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54" name="Oval 204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55" name="Oval 205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56" name="AutoShape 206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57" name="AutoShape 207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58" name="Rectangle 208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3059" name="AutoShape 209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60" name="Line 210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61" name="AutoShape 211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62" name="Oval 212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63" name="Oval 213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64" name="Line 214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65" name="AutoShape 215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66" name="Oval 216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67" name="Oval 217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68" name="AutoShape 218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69" name="AutoShape 219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70" name="Line 220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71" name="Line 221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72" name="Line 222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73" name="Freeform 223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74" name="Line 224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21" name="Group 225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226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83122" name="Line 22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23" name="Oval 22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229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83120" name="Line 23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21" name="Oval 23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232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83118" name="Line 23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19" name="Oval 23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235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83116" name="Line 23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17" name="Oval 23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238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83114" name="Line 23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15" name="Oval 24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241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83112" name="Line 24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13" name="Oval 24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244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83110" name="Line 24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11" name="Oval 24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247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83108" name="Line 24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3109" name="Oval 24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3107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3076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1</a:t>
            </a:r>
          </a:p>
        </p:txBody>
      </p:sp>
      <p:sp>
        <p:nvSpPr>
          <p:cNvPr id="83077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3078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83079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3080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3081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3082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3083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0</a:t>
            </a:r>
          </a:p>
        </p:txBody>
      </p:sp>
      <p:sp>
        <p:nvSpPr>
          <p:cNvPr id="83084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accent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accent2"/>
                </a:solidFill>
              </a:rPr>
              <a:t>2</a:t>
            </a:r>
          </a:p>
        </p:txBody>
      </p:sp>
      <p:sp>
        <p:nvSpPr>
          <p:cNvPr id="83085" name="Text Box 261"/>
          <p:cNvSpPr txBox="1">
            <a:spLocks noChangeArrowheads="1"/>
          </p:cNvSpPr>
          <p:nvPr/>
        </p:nvSpPr>
        <p:spPr bwMode="auto">
          <a:xfrm>
            <a:off x="2209800" y="6324600"/>
            <a:ext cx="4876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tx2"/>
                </a:solidFill>
              </a:rPr>
              <a:t>N/2 </a:t>
            </a:r>
          </a:p>
        </p:txBody>
      </p:sp>
      <p:sp>
        <p:nvSpPr>
          <p:cNvPr id="83086" name="Line 262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87" name="Line 263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88" name="Line 264"/>
          <p:cNvSpPr>
            <a:spLocks noChangeShapeType="1"/>
          </p:cNvSpPr>
          <p:nvPr/>
        </p:nvSpPr>
        <p:spPr bwMode="auto">
          <a:xfrm>
            <a:off x="5410200" y="11652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89" name="Line 265"/>
          <p:cNvSpPr>
            <a:spLocks noChangeShapeType="1"/>
          </p:cNvSpPr>
          <p:nvPr/>
        </p:nvSpPr>
        <p:spPr bwMode="auto">
          <a:xfrm>
            <a:off x="54102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90" name="AutoShape 136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91" name="Line 137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92" name="Oval 139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93" name="Oval 140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94" name="Line 159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95" name="Freeform 160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33CCCC"/>
          </a:solidFill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96" name="Line 266"/>
          <p:cNvSpPr>
            <a:spLocks noChangeShapeType="1"/>
          </p:cNvSpPr>
          <p:nvPr/>
        </p:nvSpPr>
        <p:spPr bwMode="auto">
          <a:xfrm>
            <a:off x="54102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97" name="Freeform 267"/>
          <p:cNvSpPr>
            <a:spLocks/>
          </p:cNvSpPr>
          <p:nvPr/>
        </p:nvSpPr>
        <p:spPr bwMode="auto">
          <a:xfrm>
            <a:off x="5418138" y="3271838"/>
            <a:ext cx="373062" cy="3175"/>
          </a:xfrm>
          <a:custGeom>
            <a:avLst/>
            <a:gdLst>
              <a:gd name="T0" fmla="*/ 0 w 235"/>
              <a:gd name="T1" fmla="*/ 0 h 2"/>
              <a:gd name="T2" fmla="*/ 592235131 w 235"/>
              <a:gd name="T3" fmla="*/ 5040313 h 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35" h="2">
                <a:moveTo>
                  <a:pt x="0" y="0"/>
                </a:moveTo>
                <a:lnTo>
                  <a:pt x="235" y="2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098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72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273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84222" name="Rectangle 274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800080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rgbClr val="FF0066"/>
                  </a:solidFill>
                </a:rPr>
                <a:t> </a:t>
              </a:r>
              <a:r>
                <a:rPr lang="en-CA" altLang="en-US" sz="1600">
                  <a:solidFill>
                    <a:srgbClr val="800080"/>
                  </a:solidFill>
                </a:rPr>
                <a:t>-1</a:t>
              </a:r>
            </a:p>
          </p:txBody>
        </p:sp>
        <p:grpSp>
          <p:nvGrpSpPr>
            <p:cNvPr id="3" name="Group 275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276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4227" name="Line 277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4228" name="Line 278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4229" name="Line 279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4230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4231" name="AutoShape 281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32" name="AutoShape 282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33" name="Line 283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4234" name="AutoShape 284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35" name="Oval 285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36" name="Oval 286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37" name="Oval 287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38" name="Oval 288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4225" name="AutoShape 289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226" name="AutoShape 290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3972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80008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80008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3973" name="Rectangle 2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4" name="Rectangle 3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84205" name="Rectangle 5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6" name="Group 6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7" name="Group 7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4210" name="Line 8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4211" name="Line 9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4212" name="Line 10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4213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4214" name="AutoShape 12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15" name="AutoShape 13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16" name="Line 14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4217" name="AutoShape 15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18" name="Oval 16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19" name="Oval 17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20" name="Oval 18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4221" name="Oval 19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4208" name="AutoShape 20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209" name="AutoShape 21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3976" name="Rectangle 22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CCFF"/>
                </a:solidFill>
              </a:rPr>
              <a:t> -1</a:t>
            </a:r>
          </a:p>
        </p:txBody>
      </p:sp>
      <p:grpSp>
        <p:nvGrpSpPr>
          <p:cNvPr id="8" name="Group 23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9" name="Group 24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4193" name="Line 25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94" name="Line 26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95" name="Line 27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96" name="Line 28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97" name="AutoShape 29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198" name="AutoShape 30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199" name="Line 31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200" name="AutoShape 32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201" name="Oval 33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202" name="Oval 34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203" name="Oval 35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204" name="Oval 36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4191" name="AutoShape 37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92" name="AutoShape 38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3978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3979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CCFF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CCFF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CCFF"/>
                </a:solidFill>
              </a:rPr>
              <a:t>0</a:t>
            </a:r>
          </a:p>
        </p:txBody>
      </p:sp>
      <p:sp>
        <p:nvSpPr>
          <p:cNvPr id="83980" name="Rectangle 41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1" name="Rectangle 42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rgbClr val="800080"/>
                </a:solidFill>
              </a:rPr>
              <a:t>-1</a:t>
            </a:r>
          </a:p>
        </p:txBody>
      </p:sp>
      <p:sp>
        <p:nvSpPr>
          <p:cNvPr id="83982" name="AutoShape 43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3" name="Line 44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84" name="Oval 46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5" name="Oval 47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6" name="Line 48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87" name="AutoShape 49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8" name="Oval 50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9" name="Oval 51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0" name="AutoShape 53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1" name="Rectangle 54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3992" name="AutoShape 55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3" name="Line 56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94" name="AutoShape 57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5" name="Oval 58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6" name="Oval 59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7" name="AutoShape 64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8" name="AutoShape 65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9" name="Line 68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00" name="Freeform 69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01" name="Rectangle 70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2" name="Rectangle 90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grpSp>
        <p:nvGrpSpPr>
          <p:cNvPr id="10" name="Group 91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92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4178" name="Line 93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79" name="Line 94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80" name="Line 95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81" name="Line 96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82" name="AutoShape 97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183" name="AutoShape 98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184" name="Line 99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85" name="AutoShape 100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186" name="Oval 101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187" name="Oval 102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188" name="Oval 103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4189" name="Oval 104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4176" name="AutoShape 105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77" name="AutoShape 106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4004" name="Rectangle 107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108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3" name="Group 109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84173" name="Line 11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74" name="Oval 11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12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84171" name="Line 11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72" name="Oval 11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15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84169" name="Line 11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70" name="Oval 11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18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84167" name="Line 11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68" name="Oval 12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21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84165" name="Line 12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66" name="Oval 12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24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84163" name="Line 12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64" name="Oval 12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27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84161" name="Line 12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62" name="Oval 12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130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84159" name="Line 13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60" name="Oval 13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4158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4006" name="Rectangle 134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7" name="Rectangle 135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chemeClr val="tx2"/>
                </a:solidFill>
              </a:rPr>
              <a:t>-1</a:t>
            </a:r>
          </a:p>
        </p:txBody>
      </p:sp>
      <p:sp>
        <p:nvSpPr>
          <p:cNvPr id="84008" name="AutoShape 136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9" name="Line 137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10" name="AutoShape 138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11" name="Oval 139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12" name="Oval 140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13" name="AutoShape 141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14" name="AutoShape 142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15" name="Rectangle 143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rgbClr val="00CCFF"/>
                </a:solidFill>
              </a:rPr>
              <a:t>-1</a:t>
            </a:r>
          </a:p>
        </p:txBody>
      </p:sp>
      <p:sp>
        <p:nvSpPr>
          <p:cNvPr id="84016" name="AutoShape 144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17" name="Line 145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18" name="AutoShape 146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19" name="Oval 147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20" name="Oval 148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21" name="Line 149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22" name="AutoShape 150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23" name="Oval 151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24" name="Oval 152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25" name="AutoShape 153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26" name="AutoShape 154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27" name="Line 155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4028" name="Line 156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4029" name="Line 157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4030" name="Line 158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4031" name="Line 159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4032" name="Line 160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4033" name="Line 161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4034" name="Rectangle 162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4035" name="AutoShape 163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36" name="Freeform 164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37" name="AutoShape 165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38" name="Oval 166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39" name="Oval 167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40" name="Freeform 168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41" name="AutoShape 169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42" name="Oval 170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43" name="Oval 171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44" name="AutoShape 172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45" name="AutoShape 173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46" name="Rectangle 174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4047" name="AutoShape 175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48" name="Freeform 176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49" name="AutoShape 177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50" name="Oval 178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51" name="Oval 179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52" name="Freeform 180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53" name="AutoShape 181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54" name="Oval 182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55" name="Oval 183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56" name="AutoShape 184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57" name="AutoShape 185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58" name="Line 186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59" name="Line 187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60" name="Freeform 188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61" name="Freeform 189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62" name="Rectangle 190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4063" name="AutoShape 191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64" name="Line 192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65" name="AutoShape 193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66" name="Oval 194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67" name="Oval 195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68" name="Line 196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69" name="AutoShape 197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70" name="Oval 198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71" name="Oval 199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72" name="AutoShape 200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73" name="AutoShape 201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74" name="Rectangle 202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4075" name="AutoShape 203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76" name="Line 204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77" name="AutoShape 205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78" name="Oval 206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79" name="Oval 207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80" name="Line 208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81" name="AutoShape 209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82" name="Oval 210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83" name="Oval 211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84" name="AutoShape 212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85" name="AutoShape 213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86" name="Line 214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87" name="Line 215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88" name="Line 216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89" name="Freeform 217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090" name="Line 218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21" name="Group 219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220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84148" name="Line 22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49" name="Oval 22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223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84146" name="Line 22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47" name="Oval 22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226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84144" name="Line 22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45" name="Oval 22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229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84142" name="Line 23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43" name="Oval 23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232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84140" name="Line 23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41" name="Oval 23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235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84138" name="Line 23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39" name="Oval 23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238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84136" name="Line 23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37" name="Oval 24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241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84134" name="Line 24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4135" name="Oval 24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4133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4092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1</a:t>
            </a:r>
          </a:p>
        </p:txBody>
      </p:sp>
      <p:sp>
        <p:nvSpPr>
          <p:cNvPr id="84093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4094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84095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4096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4097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4098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4099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0</a:t>
            </a:r>
          </a:p>
        </p:txBody>
      </p:sp>
      <p:sp>
        <p:nvSpPr>
          <p:cNvPr id="84100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accent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accent2"/>
                </a:solidFill>
              </a:rPr>
              <a:t>2</a:t>
            </a:r>
          </a:p>
        </p:txBody>
      </p:sp>
      <p:sp>
        <p:nvSpPr>
          <p:cNvPr id="84101" name="Text Box 255"/>
          <p:cNvSpPr txBox="1">
            <a:spLocks noChangeArrowheads="1"/>
          </p:cNvSpPr>
          <p:nvPr/>
        </p:nvSpPr>
        <p:spPr bwMode="auto">
          <a:xfrm>
            <a:off x="2209800" y="6324600"/>
            <a:ext cx="4876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tx2"/>
                </a:solidFill>
              </a:rPr>
              <a:t>N/2 </a:t>
            </a:r>
          </a:p>
        </p:txBody>
      </p:sp>
      <p:sp>
        <p:nvSpPr>
          <p:cNvPr id="84102" name="Line 256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03" name="Line 257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04" name="Line 258"/>
          <p:cNvSpPr>
            <a:spLocks noChangeShapeType="1"/>
          </p:cNvSpPr>
          <p:nvPr/>
        </p:nvSpPr>
        <p:spPr bwMode="auto">
          <a:xfrm>
            <a:off x="5410200" y="11652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05" name="Line 259"/>
          <p:cNvSpPr>
            <a:spLocks noChangeShapeType="1"/>
          </p:cNvSpPr>
          <p:nvPr/>
        </p:nvSpPr>
        <p:spPr bwMode="auto">
          <a:xfrm>
            <a:off x="54102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06" name="AutoShape 260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107" name="Line 261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08" name="Oval 262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109" name="Oval 263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110" name="Line 264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11" name="Freeform 265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33CCCC"/>
          </a:solidFill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12" name="Line 266"/>
          <p:cNvSpPr>
            <a:spLocks noChangeShapeType="1"/>
          </p:cNvSpPr>
          <p:nvPr/>
        </p:nvSpPr>
        <p:spPr bwMode="auto">
          <a:xfrm>
            <a:off x="54102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13" name="Freeform 267"/>
          <p:cNvSpPr>
            <a:spLocks/>
          </p:cNvSpPr>
          <p:nvPr/>
        </p:nvSpPr>
        <p:spPr bwMode="auto">
          <a:xfrm>
            <a:off x="5418138" y="3271838"/>
            <a:ext cx="373062" cy="3175"/>
          </a:xfrm>
          <a:custGeom>
            <a:avLst/>
            <a:gdLst>
              <a:gd name="T0" fmla="*/ 0 w 235"/>
              <a:gd name="T1" fmla="*/ 0 h 2"/>
              <a:gd name="T2" fmla="*/ 592235131 w 235"/>
              <a:gd name="T3" fmla="*/ 5040313 h 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35" h="2">
                <a:moveTo>
                  <a:pt x="0" y="0"/>
                </a:moveTo>
                <a:lnTo>
                  <a:pt x="235" y="2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14" name="Line 66"/>
          <p:cNvSpPr>
            <a:spLocks noChangeShapeType="1"/>
          </p:cNvSpPr>
          <p:nvPr/>
        </p:nvSpPr>
        <p:spPr bwMode="auto">
          <a:xfrm flipV="1"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15" name="Line 67"/>
          <p:cNvSpPr>
            <a:spLocks noChangeShapeType="1"/>
          </p:cNvSpPr>
          <p:nvPr/>
        </p:nvSpPr>
        <p:spPr bwMode="auto">
          <a:xfrm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16" name="Line 270"/>
          <p:cNvSpPr>
            <a:spLocks noChangeShapeType="1"/>
          </p:cNvSpPr>
          <p:nvPr/>
        </p:nvSpPr>
        <p:spPr bwMode="auto">
          <a:xfrm>
            <a:off x="5410200" y="40005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17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  <p:sp>
        <p:nvSpPr>
          <p:cNvPr id="84118" name="AutoShape 45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119" name="AutoShape 52"/>
          <p:cNvSpPr>
            <a:spLocks noChangeArrowheads="1"/>
          </p:cNvSpPr>
          <p:nvPr/>
        </p:nvSpPr>
        <p:spPr bwMode="auto">
          <a:xfrm rot="8402984">
            <a:off x="4829175" y="5145088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120" name="Line 60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4121" name="AutoShape 61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122" name="Oval 62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123" name="Oval 63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124" name="Line 269"/>
          <p:cNvSpPr>
            <a:spLocks noChangeShapeType="1"/>
          </p:cNvSpPr>
          <p:nvPr/>
        </p:nvSpPr>
        <p:spPr bwMode="auto">
          <a:xfrm>
            <a:off x="5410200" y="54229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73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274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85248" name="Rectangle 275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800080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rgbClr val="FF0066"/>
                  </a:solidFill>
                </a:rPr>
                <a:t> </a:t>
              </a:r>
              <a:r>
                <a:rPr lang="en-CA" altLang="en-US" sz="1600">
                  <a:solidFill>
                    <a:srgbClr val="800080"/>
                  </a:solidFill>
                </a:rPr>
                <a:t>-1</a:t>
              </a:r>
            </a:p>
          </p:txBody>
        </p:sp>
        <p:grpSp>
          <p:nvGrpSpPr>
            <p:cNvPr id="3" name="Group 276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277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5253" name="Line 278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254" name="Line 279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255" name="Line 280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256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257" name="AutoShape 282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58" name="AutoShape 283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59" name="Line 284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260" name="AutoShape 285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61" name="Oval 286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62" name="Oval 287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63" name="Oval 288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64" name="Oval 289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5251" name="AutoShape 290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52" name="AutoShape 291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4996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80008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80008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4997" name="Rectangle 2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998" name="Rectangle 3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85231" name="Rectangle 5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6" name="Group 6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7" name="Group 7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5236" name="Line 8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237" name="Line 9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238" name="Line 10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239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240" name="AutoShape 12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41" name="AutoShape 13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42" name="Line 14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243" name="AutoShape 15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44" name="Oval 16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45" name="Oval 17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46" name="Oval 18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5247" name="Oval 19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5234" name="AutoShape 20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35" name="AutoShape 21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5000" name="Rectangle 22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CCFF"/>
                </a:solidFill>
              </a:rPr>
              <a:t> -1</a:t>
            </a:r>
          </a:p>
        </p:txBody>
      </p:sp>
      <p:grpSp>
        <p:nvGrpSpPr>
          <p:cNvPr id="8" name="Group 23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9" name="Group 24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5219" name="Line 25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220" name="Line 26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221" name="Line 27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222" name="Line 28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223" name="AutoShape 29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24" name="AutoShape 30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25" name="Line 31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226" name="AutoShape 32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27" name="Oval 33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28" name="Oval 34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29" name="Oval 35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30" name="Oval 36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5217" name="AutoShape 37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18" name="AutoShape 38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5002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5003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CCFF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CCFF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CCFF"/>
                </a:solidFill>
              </a:rPr>
              <a:t>0</a:t>
            </a:r>
          </a:p>
        </p:txBody>
      </p:sp>
      <p:sp>
        <p:nvSpPr>
          <p:cNvPr id="85004" name="Rectangle 41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05" name="Rectangle 42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800080"/>
                </a:solidFill>
              </a:rPr>
              <a:t> -1</a:t>
            </a:r>
          </a:p>
        </p:txBody>
      </p:sp>
      <p:sp>
        <p:nvSpPr>
          <p:cNvPr id="85006" name="AutoShape 43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07" name="Line 44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08" name="AutoShape 45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09" name="Oval 46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10" name="Oval 47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11" name="AutoShape 48"/>
          <p:cNvSpPr>
            <a:spLocks noChangeArrowheads="1"/>
          </p:cNvSpPr>
          <p:nvPr/>
        </p:nvSpPr>
        <p:spPr bwMode="auto">
          <a:xfrm rot="8402984">
            <a:off x="4829175" y="5145088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12" name="AutoShape 49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13" name="Rectangle 50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sp>
        <p:nvSpPr>
          <p:cNvPr id="85014" name="AutoShape 51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15" name="Line 52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16" name="AutoShape 53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17" name="Oval 54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18" name="Oval 55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19" name="Line 56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20" name="AutoShape 57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21" name="Oval 58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22" name="Oval 59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23" name="AutoShape 60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24" name="Rectangle 61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25" name="Rectangle 81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83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5204" name="Line 84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205" name="Line 85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206" name="Line 86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207" name="Line 87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208" name="AutoShape 88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09" name="AutoShape 89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10" name="Line 90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211" name="AutoShape 91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12" name="Oval 92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13" name="Oval 93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14" name="Oval 94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5215" name="Oval 95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5202" name="AutoShape 96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03" name="AutoShape 97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5027" name="Rectangle 98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99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3" name="Group 100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85199" name="Line 10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200" name="Oval 10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03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85197" name="Line 10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98" name="Oval 10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06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85195" name="Line 10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96" name="Oval 10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09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85193" name="Line 11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94" name="Oval 11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12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85191" name="Line 11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92" name="Oval 11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15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85189" name="Line 11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90" name="Oval 11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18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85187" name="Line 11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88" name="Oval 12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121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85185" name="Line 12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86" name="Oval 12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5184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5029" name="Rectangle 125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30" name="Rectangle 126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chemeClr val="tx2"/>
                </a:solidFill>
              </a:rPr>
              <a:t>-1</a:t>
            </a:r>
          </a:p>
        </p:txBody>
      </p:sp>
      <p:sp>
        <p:nvSpPr>
          <p:cNvPr id="85031" name="AutoShape 127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32" name="Line 128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33" name="AutoShape 129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34" name="Oval 130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35" name="Oval 131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36" name="AutoShape 132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37" name="AutoShape 133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38" name="Rectangle 134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rgbClr val="00CCFF"/>
                </a:solidFill>
              </a:rPr>
              <a:t>-1</a:t>
            </a:r>
          </a:p>
        </p:txBody>
      </p:sp>
      <p:sp>
        <p:nvSpPr>
          <p:cNvPr id="85039" name="AutoShape 135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40" name="Line 136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41" name="AutoShape 137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42" name="Oval 138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43" name="Oval 139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44" name="Line 140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45" name="AutoShape 141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46" name="Oval 142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47" name="Oval 143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48" name="AutoShape 144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49" name="AutoShape 145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50" name="Line 146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5051" name="Line 147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5052" name="Line 148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5053" name="Line 149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5054" name="Line 150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5055" name="Line 151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5056" name="Line 152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5057" name="Rectangle 153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5058" name="AutoShape 154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59" name="Freeform 155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60" name="AutoShape 156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61" name="Oval 157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62" name="Oval 158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63" name="Freeform 159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64" name="AutoShape 160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65" name="Oval 161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66" name="Oval 162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67" name="AutoShape 163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68" name="AutoShape 164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69" name="Rectangle 165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5070" name="AutoShape 166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71" name="Freeform 167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72" name="AutoShape 168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73" name="Oval 169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74" name="Oval 170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75" name="Freeform 171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76" name="AutoShape 172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77" name="Oval 173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78" name="Oval 174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79" name="AutoShape 175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80" name="AutoShape 176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81" name="Line 177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82" name="Line 178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83" name="Freeform 179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84" name="Freeform 180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85" name="Rectangle 181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5086" name="AutoShape 182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87" name="Line 183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88" name="AutoShape 184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89" name="Oval 185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90" name="Oval 186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91" name="Line 187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092" name="AutoShape 188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93" name="Oval 189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94" name="Oval 190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95" name="AutoShape 191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96" name="AutoShape 192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97" name="Rectangle 193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5098" name="AutoShape 194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099" name="Line 195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00" name="AutoShape 196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01" name="Oval 197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02" name="Oval 198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03" name="Line 199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04" name="AutoShape 200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05" name="Oval 201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06" name="Oval 202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07" name="AutoShape 203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08" name="AutoShape 204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09" name="Line 205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10" name="Line 206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11" name="Line 207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12" name="Freeform 208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13" name="Line 209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21" name="Group 210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211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85174" name="Line 21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75" name="Oval 21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214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85172" name="Line 21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73" name="Oval 21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217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85170" name="Line 21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71" name="Oval 21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220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85168" name="Line 22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69" name="Oval 22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223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85166" name="Line 22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67" name="Oval 22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226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85164" name="Line 22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65" name="Oval 22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229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85162" name="Line 23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63" name="Oval 23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232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85160" name="Line 23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161" name="Oval 23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5159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5115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1</a:t>
            </a:r>
          </a:p>
        </p:txBody>
      </p:sp>
      <p:sp>
        <p:nvSpPr>
          <p:cNvPr id="85116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5117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85118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5119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5120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0</a:t>
            </a:r>
          </a:p>
        </p:txBody>
      </p:sp>
      <p:sp>
        <p:nvSpPr>
          <p:cNvPr id="85121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2</a:t>
            </a:r>
          </a:p>
        </p:txBody>
      </p:sp>
      <p:sp>
        <p:nvSpPr>
          <p:cNvPr id="85122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0</a:t>
            </a:r>
          </a:p>
        </p:txBody>
      </p:sp>
      <p:sp>
        <p:nvSpPr>
          <p:cNvPr id="85123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accent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accent2"/>
                </a:solidFill>
              </a:rPr>
              <a:t>2</a:t>
            </a:r>
          </a:p>
        </p:txBody>
      </p:sp>
      <p:sp>
        <p:nvSpPr>
          <p:cNvPr id="85124" name="Text Box 246"/>
          <p:cNvSpPr txBox="1">
            <a:spLocks noChangeArrowheads="1"/>
          </p:cNvSpPr>
          <p:nvPr/>
        </p:nvSpPr>
        <p:spPr bwMode="auto">
          <a:xfrm>
            <a:off x="2209800" y="6324600"/>
            <a:ext cx="4876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tx2"/>
                </a:solidFill>
              </a:rPr>
              <a:t>N/2   +          N/2   </a:t>
            </a:r>
          </a:p>
        </p:txBody>
      </p:sp>
      <p:sp>
        <p:nvSpPr>
          <p:cNvPr id="85125" name="Line 247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26" name="Line 248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27" name="Line 249"/>
          <p:cNvSpPr>
            <a:spLocks noChangeShapeType="1"/>
          </p:cNvSpPr>
          <p:nvPr/>
        </p:nvSpPr>
        <p:spPr bwMode="auto">
          <a:xfrm>
            <a:off x="5410200" y="11652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28" name="Line 250"/>
          <p:cNvSpPr>
            <a:spLocks noChangeShapeType="1"/>
          </p:cNvSpPr>
          <p:nvPr/>
        </p:nvSpPr>
        <p:spPr bwMode="auto">
          <a:xfrm>
            <a:off x="54102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29" name="AutoShape 251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30" name="Line 252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31" name="Oval 253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32" name="Oval 254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33" name="Line 255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34" name="Freeform 256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33CCCC"/>
          </a:solidFill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35" name="Line 257"/>
          <p:cNvSpPr>
            <a:spLocks noChangeShapeType="1"/>
          </p:cNvSpPr>
          <p:nvPr/>
        </p:nvSpPr>
        <p:spPr bwMode="auto">
          <a:xfrm>
            <a:off x="54102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36" name="Freeform 258"/>
          <p:cNvSpPr>
            <a:spLocks/>
          </p:cNvSpPr>
          <p:nvPr/>
        </p:nvSpPr>
        <p:spPr bwMode="auto">
          <a:xfrm>
            <a:off x="5418138" y="3271838"/>
            <a:ext cx="373062" cy="3175"/>
          </a:xfrm>
          <a:custGeom>
            <a:avLst/>
            <a:gdLst>
              <a:gd name="T0" fmla="*/ 0 w 235"/>
              <a:gd name="T1" fmla="*/ 0 h 2"/>
              <a:gd name="T2" fmla="*/ 592235131 w 235"/>
              <a:gd name="T3" fmla="*/ 5040313 h 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35" h="2">
                <a:moveTo>
                  <a:pt x="0" y="0"/>
                </a:moveTo>
                <a:lnTo>
                  <a:pt x="235" y="2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37" name="Line 259"/>
          <p:cNvSpPr>
            <a:spLocks noChangeShapeType="1"/>
          </p:cNvSpPr>
          <p:nvPr/>
        </p:nvSpPr>
        <p:spPr bwMode="auto">
          <a:xfrm flipV="1"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38" name="Line 260"/>
          <p:cNvSpPr>
            <a:spLocks noChangeShapeType="1"/>
          </p:cNvSpPr>
          <p:nvPr/>
        </p:nvSpPr>
        <p:spPr bwMode="auto">
          <a:xfrm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39" name="Line 261"/>
          <p:cNvSpPr>
            <a:spLocks noChangeShapeType="1"/>
          </p:cNvSpPr>
          <p:nvPr/>
        </p:nvSpPr>
        <p:spPr bwMode="auto">
          <a:xfrm>
            <a:off x="5410200" y="54229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40" name="Line 262"/>
          <p:cNvSpPr>
            <a:spLocks noChangeShapeType="1"/>
          </p:cNvSpPr>
          <p:nvPr/>
        </p:nvSpPr>
        <p:spPr bwMode="auto">
          <a:xfrm>
            <a:off x="5410200" y="40005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41" name="Line 263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42" name="AutoShape 264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43" name="Line 265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44" name="Oval 266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45" name="Oval 267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46" name="AutoShape 268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147" name="Freeform 269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008080"/>
          </a:solidFill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48" name="Line 270"/>
          <p:cNvSpPr>
            <a:spLocks noChangeShapeType="1"/>
          </p:cNvSpPr>
          <p:nvPr/>
        </p:nvSpPr>
        <p:spPr bwMode="auto">
          <a:xfrm>
            <a:off x="5410200" y="611346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49" name="Line 271"/>
          <p:cNvSpPr>
            <a:spLocks noChangeShapeType="1"/>
          </p:cNvSpPr>
          <p:nvPr/>
        </p:nvSpPr>
        <p:spPr bwMode="auto">
          <a:xfrm>
            <a:off x="5410200" y="468471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5150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73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274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86272" name="Rectangle 275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800080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rgbClr val="FF0066"/>
                  </a:solidFill>
                </a:rPr>
                <a:t> </a:t>
              </a:r>
              <a:r>
                <a:rPr lang="en-CA" altLang="en-US" sz="1600">
                  <a:solidFill>
                    <a:srgbClr val="800080"/>
                  </a:solidFill>
                </a:rPr>
                <a:t>-1</a:t>
              </a:r>
            </a:p>
          </p:txBody>
        </p:sp>
        <p:grpSp>
          <p:nvGrpSpPr>
            <p:cNvPr id="3" name="Group 276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277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6277" name="Line 278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278" name="Line 279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279" name="Line 280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280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281" name="AutoShape 282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82" name="AutoShape 283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83" name="Line 284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284" name="AutoShape 285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85" name="Oval 286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86" name="Oval 287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87" name="Oval 288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88" name="Oval 289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6275" name="AutoShape 290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76" name="AutoShape 291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6020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80008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80008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6021" name="Rectangle 2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2" name="Rectangle 3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86255" name="Rectangle 5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6" name="Group 6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7" name="Group 7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6260" name="Line 8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261" name="Line 9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262" name="Line 10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263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264" name="AutoShape 12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65" name="AutoShape 13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66" name="Line 14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267" name="AutoShape 15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68" name="Oval 16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69" name="Oval 17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70" name="Oval 18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6271" name="Oval 19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6258" name="AutoShape 20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59" name="AutoShape 21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6024" name="Rectangle 22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CCFF"/>
                </a:solidFill>
              </a:rPr>
              <a:t> -1</a:t>
            </a:r>
          </a:p>
        </p:txBody>
      </p:sp>
      <p:grpSp>
        <p:nvGrpSpPr>
          <p:cNvPr id="8" name="Group 23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9" name="Group 24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6243" name="Line 25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44" name="Line 26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45" name="Line 27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46" name="Line 28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47" name="AutoShape 29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48" name="AutoShape 30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49" name="Line 31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50" name="AutoShape 32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51" name="Oval 33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52" name="Oval 34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53" name="Oval 35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54" name="Oval 36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6241" name="AutoShape 37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42" name="AutoShape 38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6026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6027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CCFF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CCFF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CCFF"/>
                </a:solidFill>
              </a:rPr>
              <a:t>0</a:t>
            </a:r>
          </a:p>
        </p:txBody>
      </p:sp>
      <p:sp>
        <p:nvSpPr>
          <p:cNvPr id="86028" name="Rectangle 61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9" name="Rectangle 81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83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6228" name="Line 84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29" name="Line 85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30" name="Line 86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31" name="Line 87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32" name="AutoShape 88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33" name="AutoShape 89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34" name="Line 90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35" name="AutoShape 91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36" name="Oval 92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37" name="Oval 93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38" name="Oval 94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6239" name="Oval 95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6226" name="AutoShape 96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27" name="AutoShape 97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6031" name="Rectangle 98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99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3" name="Group 100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86223" name="Line 10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24" name="Oval 10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03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86221" name="Line 10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22" name="Oval 10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06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86219" name="Line 10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20" name="Oval 10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09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86217" name="Line 11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18" name="Oval 11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12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86215" name="Line 11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16" name="Oval 11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15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86213" name="Line 11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14" name="Oval 11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18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86211" name="Line 11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12" name="Oval 12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121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86209" name="Line 12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10" name="Oval 12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6208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6033" name="Rectangle 125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4" name="Rectangle 126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chemeClr val="tx2"/>
                </a:solidFill>
              </a:rPr>
              <a:t>-1</a:t>
            </a:r>
          </a:p>
        </p:txBody>
      </p:sp>
      <p:sp>
        <p:nvSpPr>
          <p:cNvPr id="86035" name="AutoShape 127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6" name="Line 128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37" name="AutoShape 129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8" name="Oval 130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9" name="Oval 131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0" name="AutoShape 132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1" name="AutoShape 133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2" name="Rectangle 134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rgbClr val="00CCFF"/>
                </a:solidFill>
              </a:rPr>
              <a:t>-1</a:t>
            </a:r>
          </a:p>
        </p:txBody>
      </p:sp>
      <p:sp>
        <p:nvSpPr>
          <p:cNvPr id="86043" name="AutoShape 135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4" name="Line 136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45" name="AutoShape 137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6" name="Oval 138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7" name="Oval 139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8" name="Line 140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49" name="AutoShape 141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0" name="Oval 142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1" name="Oval 143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2" name="AutoShape 144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3" name="AutoShape 145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4" name="Line 146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6055" name="Line 147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6056" name="Line 148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6057" name="Line 149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6058" name="Rectangle 153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6059" name="AutoShape 154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0" name="Freeform 155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61" name="AutoShape 156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2" name="Oval 157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3" name="Oval 158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4" name="AutoShape 160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5" name="Oval 161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6" name="Oval 162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7" name="AutoShape 163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8" name="AutoShape 164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9" name="Rectangle 165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6070" name="AutoShape 166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71" name="Freeform 167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72" name="AutoShape 168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73" name="Oval 169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74" name="Oval 170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75" name="Freeform 171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76" name="AutoShape 172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77" name="Oval 173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78" name="Oval 174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79" name="AutoShape 175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80" name="AutoShape 176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81" name="Line 177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82" name="Line 178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83" name="Freeform 179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84" name="Freeform 180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85" name="Rectangle 181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 -1</a:t>
            </a:r>
          </a:p>
        </p:txBody>
      </p:sp>
      <p:sp>
        <p:nvSpPr>
          <p:cNvPr id="86086" name="AutoShape 182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87" name="Line 183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88" name="AutoShape 184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89" name="Oval 185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90" name="Oval 186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91" name="Line 187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092" name="AutoShape 188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93" name="Oval 189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94" name="Oval 190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95" name="AutoShape 191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96" name="AutoShape 192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97" name="Rectangle 193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6098" name="AutoShape 194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99" name="Line 195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00" name="AutoShape 196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01" name="Oval 197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02" name="Oval 198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03" name="Line 199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04" name="AutoShape 200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05" name="Oval 201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06" name="Oval 202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07" name="AutoShape 203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08" name="AutoShape 204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09" name="Line 207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10" name="Freeform 208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21" name="Group 210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211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86198" name="Line 21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199" name="Oval 21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214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86196" name="Line 21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197" name="Oval 21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217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86194" name="Line 21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195" name="Oval 21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220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86192" name="Line 22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193" name="Oval 22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223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86190" name="Line 22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191" name="Oval 22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226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86188" name="Line 22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189" name="Oval 22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229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86186" name="Line 23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187" name="Oval 23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232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86184" name="Line 23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185" name="Oval 23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6183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6112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1</a:t>
            </a:r>
          </a:p>
        </p:txBody>
      </p:sp>
      <p:sp>
        <p:nvSpPr>
          <p:cNvPr id="86113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6114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86115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6116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6117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0</a:t>
            </a:r>
          </a:p>
        </p:txBody>
      </p:sp>
      <p:sp>
        <p:nvSpPr>
          <p:cNvPr id="86118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accent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accent2"/>
                </a:solidFill>
              </a:rPr>
              <a:t>2</a:t>
            </a:r>
          </a:p>
        </p:txBody>
      </p:sp>
      <p:sp>
        <p:nvSpPr>
          <p:cNvPr id="86119" name="Text Box 246"/>
          <p:cNvSpPr txBox="1">
            <a:spLocks noChangeArrowheads="1"/>
          </p:cNvSpPr>
          <p:nvPr/>
        </p:nvSpPr>
        <p:spPr bwMode="auto">
          <a:xfrm>
            <a:off x="2209800" y="6324600"/>
            <a:ext cx="4876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tx2"/>
                </a:solidFill>
              </a:rPr>
              <a:t>N/2   +          N/2   </a:t>
            </a:r>
          </a:p>
        </p:txBody>
      </p:sp>
      <p:sp>
        <p:nvSpPr>
          <p:cNvPr id="86120" name="Line 247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21" name="Line 248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22" name="Line 249"/>
          <p:cNvSpPr>
            <a:spLocks noChangeShapeType="1"/>
          </p:cNvSpPr>
          <p:nvPr/>
        </p:nvSpPr>
        <p:spPr bwMode="auto">
          <a:xfrm>
            <a:off x="5410200" y="11652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23" name="Line 250"/>
          <p:cNvSpPr>
            <a:spLocks noChangeShapeType="1"/>
          </p:cNvSpPr>
          <p:nvPr/>
        </p:nvSpPr>
        <p:spPr bwMode="auto">
          <a:xfrm>
            <a:off x="54102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24" name="AutoShape 251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25" name="Line 252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26" name="Oval 253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27" name="Oval 254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28" name="Line 255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29" name="Freeform 256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33CCCC"/>
          </a:solidFill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30" name="Line 257"/>
          <p:cNvSpPr>
            <a:spLocks noChangeShapeType="1"/>
          </p:cNvSpPr>
          <p:nvPr/>
        </p:nvSpPr>
        <p:spPr bwMode="auto">
          <a:xfrm>
            <a:off x="54102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31" name="Freeform 258"/>
          <p:cNvSpPr>
            <a:spLocks/>
          </p:cNvSpPr>
          <p:nvPr/>
        </p:nvSpPr>
        <p:spPr bwMode="auto">
          <a:xfrm>
            <a:off x="5418138" y="3271838"/>
            <a:ext cx="373062" cy="3175"/>
          </a:xfrm>
          <a:custGeom>
            <a:avLst/>
            <a:gdLst>
              <a:gd name="T0" fmla="*/ 0 w 235"/>
              <a:gd name="T1" fmla="*/ 0 h 2"/>
              <a:gd name="T2" fmla="*/ 592235131 w 235"/>
              <a:gd name="T3" fmla="*/ 5040313 h 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35" h="2">
                <a:moveTo>
                  <a:pt x="0" y="0"/>
                </a:moveTo>
                <a:lnTo>
                  <a:pt x="235" y="2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32" name="Line 206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33" name="Freeform 159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34" name="Line 205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35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  <p:sp>
        <p:nvSpPr>
          <p:cNvPr id="86136" name="Rectangle 293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37" name="Rectangle 294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800080"/>
                </a:solidFill>
              </a:rPr>
              <a:t> -1</a:t>
            </a:r>
          </a:p>
        </p:txBody>
      </p:sp>
      <p:sp>
        <p:nvSpPr>
          <p:cNvPr id="86138" name="AutoShape 295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39" name="Line 296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40" name="AutoShape 297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41" name="Oval 298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42" name="Oval 299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43" name="AutoShape 300"/>
          <p:cNvSpPr>
            <a:spLocks noChangeArrowheads="1"/>
          </p:cNvSpPr>
          <p:nvPr/>
        </p:nvSpPr>
        <p:spPr bwMode="auto">
          <a:xfrm rot="8402984">
            <a:off x="4829175" y="5145088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44" name="AutoShape 301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45" name="Rectangle 302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sp>
        <p:nvSpPr>
          <p:cNvPr id="86146" name="AutoShape 303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47" name="Line 304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48" name="AutoShape 305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49" name="Oval 306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50" name="Oval 307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51" name="Line 308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52" name="AutoShape 309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53" name="Oval 310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54" name="Oval 311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55" name="AutoShape 312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56" name="Line 313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6157" name="Line 314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6158" name="Line 315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6159" name="Line 316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6160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6161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2</a:t>
            </a:r>
          </a:p>
        </p:txBody>
      </p:sp>
      <p:sp>
        <p:nvSpPr>
          <p:cNvPr id="86162" name="Line 319"/>
          <p:cNvSpPr>
            <a:spLocks noChangeShapeType="1"/>
          </p:cNvSpPr>
          <p:nvPr/>
        </p:nvSpPr>
        <p:spPr bwMode="auto">
          <a:xfrm flipV="1"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63" name="Line 320"/>
          <p:cNvSpPr>
            <a:spLocks noChangeShapeType="1"/>
          </p:cNvSpPr>
          <p:nvPr/>
        </p:nvSpPr>
        <p:spPr bwMode="auto">
          <a:xfrm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64" name="Line 321"/>
          <p:cNvSpPr>
            <a:spLocks noChangeShapeType="1"/>
          </p:cNvSpPr>
          <p:nvPr/>
        </p:nvSpPr>
        <p:spPr bwMode="auto">
          <a:xfrm>
            <a:off x="5410200" y="54229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65" name="Line 322"/>
          <p:cNvSpPr>
            <a:spLocks noChangeShapeType="1"/>
          </p:cNvSpPr>
          <p:nvPr/>
        </p:nvSpPr>
        <p:spPr bwMode="auto">
          <a:xfrm>
            <a:off x="5410200" y="40005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66" name="Line 323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67" name="AutoShape 324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68" name="Line 325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69" name="Oval 326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70" name="Oval 327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71" name="AutoShape 328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172" name="Freeform 329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008080"/>
          </a:solidFill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73" name="Line 330"/>
          <p:cNvSpPr>
            <a:spLocks noChangeShapeType="1"/>
          </p:cNvSpPr>
          <p:nvPr/>
        </p:nvSpPr>
        <p:spPr bwMode="auto">
          <a:xfrm>
            <a:off x="5410200" y="611346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6174" name="Line 331"/>
          <p:cNvSpPr>
            <a:spLocks noChangeShapeType="1"/>
          </p:cNvSpPr>
          <p:nvPr/>
        </p:nvSpPr>
        <p:spPr bwMode="auto">
          <a:xfrm>
            <a:off x="5410200" y="468471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73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274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87296" name="Rectangle 275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800080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rgbClr val="FF0066"/>
                  </a:solidFill>
                </a:rPr>
                <a:t> </a:t>
              </a:r>
              <a:r>
                <a:rPr lang="en-CA" altLang="en-US" sz="1600">
                  <a:solidFill>
                    <a:srgbClr val="800080"/>
                  </a:solidFill>
                </a:rPr>
                <a:t>-1</a:t>
              </a:r>
            </a:p>
          </p:txBody>
        </p:sp>
        <p:grpSp>
          <p:nvGrpSpPr>
            <p:cNvPr id="3" name="Group 276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277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7301" name="Line 278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302" name="Line 279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303" name="Line 280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304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305" name="AutoShape 282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306" name="AutoShape 283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307" name="Line 284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308" name="AutoShape 285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309" name="Oval 286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310" name="Oval 287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311" name="Oval 288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312" name="Oval 289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7299" name="AutoShape 290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300" name="AutoShape 291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7044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80008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80008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7045" name="Rectangle 2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46" name="Rectangle 3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87279" name="Rectangle 5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6" name="Group 6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7" name="Group 7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7284" name="Line 8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285" name="Line 9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286" name="Line 10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287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288" name="AutoShape 12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289" name="AutoShape 13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290" name="Line 14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291" name="AutoShape 15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292" name="Oval 16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293" name="Oval 17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294" name="Oval 18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7295" name="Oval 19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7282" name="AutoShape 20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83" name="AutoShape 21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7048" name="Rectangle 22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CCFF"/>
                </a:solidFill>
              </a:rPr>
              <a:t> -1</a:t>
            </a:r>
          </a:p>
        </p:txBody>
      </p:sp>
      <p:grpSp>
        <p:nvGrpSpPr>
          <p:cNvPr id="8" name="Group 23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9" name="Group 24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7267" name="Line 25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68" name="Line 26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69" name="Line 27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70" name="Line 28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71" name="AutoShape 29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72" name="AutoShape 30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73" name="Line 31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74" name="AutoShape 32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75" name="Oval 33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76" name="Oval 34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77" name="Oval 35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78" name="Oval 36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7265" name="AutoShape 37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66" name="AutoShape 38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7050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7051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CCFF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CCFF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CCFF"/>
                </a:solidFill>
              </a:rPr>
              <a:t>0</a:t>
            </a:r>
          </a:p>
        </p:txBody>
      </p:sp>
      <p:sp>
        <p:nvSpPr>
          <p:cNvPr id="87052" name="Rectangle 61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53" name="Rectangle 81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83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7252" name="Line 84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53" name="Line 85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54" name="Line 86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55" name="Line 87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56" name="AutoShape 88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57" name="AutoShape 89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58" name="Line 90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59" name="AutoShape 91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60" name="Oval 92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61" name="Oval 93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62" name="Oval 94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7263" name="Oval 95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7250" name="AutoShape 96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51" name="AutoShape 97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7055" name="Rectangle 98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99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3" name="Group 100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87247" name="Line 10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48" name="Oval 10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03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87245" name="Line 10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46" name="Oval 10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06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87243" name="Line 10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44" name="Oval 10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09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87241" name="Line 11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42" name="Oval 11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12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87239" name="Line 11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40" name="Oval 11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15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87237" name="Line 11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38" name="Oval 11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18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87235" name="Line 11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36" name="Oval 12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121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87233" name="Line 12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34" name="Oval 12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7232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7057" name="Rectangle 125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58" name="Rectangle 126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chemeClr val="tx2"/>
                </a:solidFill>
              </a:rPr>
              <a:t>-1</a:t>
            </a:r>
          </a:p>
        </p:txBody>
      </p:sp>
      <p:sp>
        <p:nvSpPr>
          <p:cNvPr id="87059" name="AutoShape 127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60" name="Line 128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061" name="AutoShape 129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62" name="Oval 130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63" name="Oval 131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64" name="AutoShape 132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65" name="AutoShape 133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66" name="Rectangle 134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rgbClr val="00CCFF"/>
                </a:solidFill>
              </a:rPr>
              <a:t>-1</a:t>
            </a:r>
          </a:p>
        </p:txBody>
      </p:sp>
      <p:sp>
        <p:nvSpPr>
          <p:cNvPr id="87067" name="AutoShape 135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68" name="Line 136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069" name="AutoShape 137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70" name="Oval 138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71" name="Oval 139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72" name="Line 140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073" name="AutoShape 141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74" name="Oval 142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75" name="Oval 143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76" name="AutoShape 144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77" name="AutoShape 145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78" name="Line 146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7079" name="Line 147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7080" name="Line 148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7081" name="Line 149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7082" name="Rectangle 153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7083" name="AutoShape 159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84" name="Oval 160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85" name="Oval 161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86" name="AutoShape 162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87" name="AutoShape 163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88" name="Rectangle 164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7089" name="AutoShape 165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90" name="Freeform 166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091" name="AutoShape 167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92" name="Oval 168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93" name="Oval 169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94" name="Freeform 170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095" name="AutoShape 171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96" name="Oval 172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97" name="Oval 173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98" name="AutoShape 174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099" name="AutoShape 175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00" name="Line 176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01" name="Line 177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02" name="Freeform 178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03" name="Freeform 179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04" name="Rectangle 180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 -1</a:t>
            </a:r>
          </a:p>
        </p:txBody>
      </p:sp>
      <p:sp>
        <p:nvSpPr>
          <p:cNvPr id="87105" name="AutoShape 181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06" name="Line 182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07" name="AutoShape 183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08" name="Oval 184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09" name="Oval 185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10" name="AutoShape 186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11" name="AutoShape 187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12" name="AutoShape 189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13" name="Rectangle 188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chemeClr val="accent2"/>
                </a:solidFill>
              </a:rPr>
              <a:t>-1</a:t>
            </a:r>
          </a:p>
        </p:txBody>
      </p:sp>
      <p:sp>
        <p:nvSpPr>
          <p:cNvPr id="87114" name="Line 190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15" name="AutoShape 191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16" name="Oval 192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17" name="Oval 193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18" name="Line 194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19" name="AutoShape 195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20" name="Oval 196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21" name="Oval 197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22" name="AutoShape 198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1" name="Group 200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201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87222" name="Line 20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23" name="Oval 20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204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87220" name="Line 20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21" name="Oval 20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207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87218" name="Line 20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19" name="Oval 20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210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87216" name="Line 21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17" name="Oval 21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213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87214" name="Line 21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15" name="Oval 21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216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87212" name="Line 21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13" name="Oval 21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219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87210" name="Line 22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11" name="Oval 22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222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87208" name="Line 22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209" name="Oval 22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7207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7124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accent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accent2"/>
                </a:solidFill>
              </a:rPr>
              <a:t>1</a:t>
            </a:r>
          </a:p>
        </p:txBody>
      </p:sp>
      <p:sp>
        <p:nvSpPr>
          <p:cNvPr id="87125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2</a:t>
            </a:r>
          </a:p>
        </p:txBody>
      </p:sp>
      <p:sp>
        <p:nvSpPr>
          <p:cNvPr id="87126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87127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7128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7129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0</a:t>
            </a:r>
          </a:p>
        </p:txBody>
      </p:sp>
      <p:sp>
        <p:nvSpPr>
          <p:cNvPr id="87130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accent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accent2"/>
                </a:solidFill>
              </a:rPr>
              <a:t>2</a:t>
            </a:r>
          </a:p>
        </p:txBody>
      </p:sp>
      <p:sp>
        <p:nvSpPr>
          <p:cNvPr id="87131" name="Text Box 236"/>
          <p:cNvSpPr txBox="1">
            <a:spLocks noChangeArrowheads="1"/>
          </p:cNvSpPr>
          <p:nvPr/>
        </p:nvSpPr>
        <p:spPr bwMode="auto">
          <a:xfrm>
            <a:off x="2209800" y="6324600"/>
            <a:ext cx="4876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tx2"/>
                </a:solidFill>
              </a:rPr>
              <a:t>N/2   +          N/2   </a:t>
            </a:r>
          </a:p>
        </p:txBody>
      </p:sp>
      <p:sp>
        <p:nvSpPr>
          <p:cNvPr id="87132" name="Line 237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33" name="Line 238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34" name="Line 239"/>
          <p:cNvSpPr>
            <a:spLocks noChangeShapeType="1"/>
          </p:cNvSpPr>
          <p:nvPr/>
        </p:nvSpPr>
        <p:spPr bwMode="auto">
          <a:xfrm>
            <a:off x="5410200" y="11652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35" name="Line 240"/>
          <p:cNvSpPr>
            <a:spLocks noChangeShapeType="1"/>
          </p:cNvSpPr>
          <p:nvPr/>
        </p:nvSpPr>
        <p:spPr bwMode="auto">
          <a:xfrm>
            <a:off x="54102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36" name="AutoShape 241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37" name="Line 242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38" name="Oval 243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39" name="Oval 244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40" name="Line 245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41" name="Freeform 246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33CCCC"/>
          </a:solidFill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42" name="Line 247"/>
          <p:cNvSpPr>
            <a:spLocks noChangeShapeType="1"/>
          </p:cNvSpPr>
          <p:nvPr/>
        </p:nvSpPr>
        <p:spPr bwMode="auto">
          <a:xfrm>
            <a:off x="54102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43" name="Freeform 248"/>
          <p:cNvSpPr>
            <a:spLocks/>
          </p:cNvSpPr>
          <p:nvPr/>
        </p:nvSpPr>
        <p:spPr bwMode="auto">
          <a:xfrm>
            <a:off x="5418138" y="3271838"/>
            <a:ext cx="373062" cy="3175"/>
          </a:xfrm>
          <a:custGeom>
            <a:avLst/>
            <a:gdLst>
              <a:gd name="T0" fmla="*/ 0 w 235"/>
              <a:gd name="T1" fmla="*/ 0 h 2"/>
              <a:gd name="T2" fmla="*/ 592235131 w 235"/>
              <a:gd name="T3" fmla="*/ 5040313 h 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35" h="2">
                <a:moveTo>
                  <a:pt x="0" y="0"/>
                </a:moveTo>
                <a:lnTo>
                  <a:pt x="235" y="2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44" name="Line 262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45" name="Freeform 263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46" name="Line 264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47" name="AutoShape 265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48" name="Line 266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49" name="Oval 267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50" name="Oval 268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51" name="AutoShape 269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52" name="Line 270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53" name="Freeform 271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54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  <p:sp>
        <p:nvSpPr>
          <p:cNvPr id="87155" name="AutoShape 154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56" name="Freeform 155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solidFill>
            <a:srgbClr val="33CCCC"/>
          </a:solidFill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57" name="AutoShape 156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58" name="Oval 157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59" name="Oval 158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60" name="Rectangle 293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61" name="Rectangle 294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800080"/>
                </a:solidFill>
              </a:rPr>
              <a:t> -1</a:t>
            </a:r>
          </a:p>
        </p:txBody>
      </p:sp>
      <p:sp>
        <p:nvSpPr>
          <p:cNvPr id="87162" name="AutoShape 295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63" name="Line 296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64" name="AutoShape 297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65" name="Oval 298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66" name="Oval 299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67" name="AutoShape 300"/>
          <p:cNvSpPr>
            <a:spLocks noChangeArrowheads="1"/>
          </p:cNvSpPr>
          <p:nvPr/>
        </p:nvSpPr>
        <p:spPr bwMode="auto">
          <a:xfrm rot="8402984">
            <a:off x="4829175" y="5145088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68" name="AutoShape 301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69" name="Rectangle 302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sp>
        <p:nvSpPr>
          <p:cNvPr id="87170" name="AutoShape 303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71" name="Line 304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72" name="AutoShape 305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73" name="Oval 306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74" name="Oval 307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75" name="Line 308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76" name="AutoShape 309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77" name="Oval 310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78" name="Oval 311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79" name="AutoShape 312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80" name="Line 313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7181" name="Line 314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7182" name="Line 315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7183" name="Line 316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7184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7185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2</a:t>
            </a:r>
          </a:p>
        </p:txBody>
      </p:sp>
      <p:sp>
        <p:nvSpPr>
          <p:cNvPr id="87186" name="Line 319"/>
          <p:cNvSpPr>
            <a:spLocks noChangeShapeType="1"/>
          </p:cNvSpPr>
          <p:nvPr/>
        </p:nvSpPr>
        <p:spPr bwMode="auto">
          <a:xfrm flipV="1"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87" name="Line 320"/>
          <p:cNvSpPr>
            <a:spLocks noChangeShapeType="1"/>
          </p:cNvSpPr>
          <p:nvPr/>
        </p:nvSpPr>
        <p:spPr bwMode="auto">
          <a:xfrm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88" name="Line 321"/>
          <p:cNvSpPr>
            <a:spLocks noChangeShapeType="1"/>
          </p:cNvSpPr>
          <p:nvPr/>
        </p:nvSpPr>
        <p:spPr bwMode="auto">
          <a:xfrm>
            <a:off x="5410200" y="54229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89" name="Line 322"/>
          <p:cNvSpPr>
            <a:spLocks noChangeShapeType="1"/>
          </p:cNvSpPr>
          <p:nvPr/>
        </p:nvSpPr>
        <p:spPr bwMode="auto">
          <a:xfrm>
            <a:off x="5410200" y="40005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90" name="Line 323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91" name="AutoShape 324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92" name="Line 325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93" name="Oval 326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94" name="Oval 327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95" name="AutoShape 328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196" name="Freeform 329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008080"/>
          </a:solidFill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97" name="Line 330"/>
          <p:cNvSpPr>
            <a:spLocks noChangeShapeType="1"/>
          </p:cNvSpPr>
          <p:nvPr/>
        </p:nvSpPr>
        <p:spPr bwMode="auto">
          <a:xfrm>
            <a:off x="5410200" y="611346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7198" name="Line 331"/>
          <p:cNvSpPr>
            <a:spLocks noChangeShapeType="1"/>
          </p:cNvSpPr>
          <p:nvPr/>
        </p:nvSpPr>
        <p:spPr bwMode="auto">
          <a:xfrm>
            <a:off x="5410200" y="468471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379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67" name="Rectangle 294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295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88320" name="Rectangle 296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800080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rgbClr val="FF0066"/>
                  </a:solidFill>
                </a:rPr>
                <a:t> </a:t>
              </a:r>
              <a:r>
                <a:rPr lang="en-CA" altLang="en-US" sz="1600">
                  <a:solidFill>
                    <a:srgbClr val="800080"/>
                  </a:solidFill>
                </a:rPr>
                <a:t>-1</a:t>
              </a:r>
            </a:p>
          </p:txBody>
        </p:sp>
        <p:grpSp>
          <p:nvGrpSpPr>
            <p:cNvPr id="3" name="Group 297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298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8325" name="Line 299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326" name="Line 300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327" name="Line 301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328" name="Line 302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329" name="AutoShape 303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30" name="AutoShape 304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31" name="Line 305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332" name="AutoShape 306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33" name="Oval 307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34" name="Oval 308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35" name="Oval 309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36" name="Oval 310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8323" name="AutoShape 311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324" name="AutoShape 312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8069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80008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80008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8070" name="Rectangle 2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71" name="Rectangle 3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88303" name="Rectangle 5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6" name="Group 6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7" name="Group 7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8308" name="Line 8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309" name="Line 9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310" name="Line 10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311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312" name="AutoShape 12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13" name="AutoShape 13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14" name="Line 14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315" name="AutoShape 15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16" name="Oval 16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17" name="Oval 17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18" name="Oval 18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8319" name="Oval 19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8306" name="AutoShape 20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307" name="AutoShape 21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8073" name="Rectangle 22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CCFF"/>
                </a:solidFill>
              </a:rPr>
              <a:t> -1</a:t>
            </a:r>
          </a:p>
        </p:txBody>
      </p:sp>
      <p:grpSp>
        <p:nvGrpSpPr>
          <p:cNvPr id="8" name="Group 23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9" name="Group 24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8291" name="Line 25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92" name="Line 26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93" name="Line 27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94" name="Line 28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95" name="AutoShape 29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296" name="AutoShape 30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297" name="Line 31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98" name="AutoShape 32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299" name="Oval 33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300" name="Oval 34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301" name="Oval 35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302" name="Oval 36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8289" name="AutoShape 37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90" name="AutoShape 38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8075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8076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CCFF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CCFF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CCFF"/>
                </a:solidFill>
              </a:rPr>
              <a:t>0</a:t>
            </a:r>
          </a:p>
        </p:txBody>
      </p:sp>
      <p:sp>
        <p:nvSpPr>
          <p:cNvPr id="88077" name="Rectangle 61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78" name="Rectangle 81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83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8276" name="Line 84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77" name="Line 85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78" name="Line 86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79" name="Line 87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80" name="AutoShape 88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281" name="AutoShape 89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282" name="Line 90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83" name="AutoShape 91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284" name="Oval 92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285" name="Oval 93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286" name="Oval 94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8287" name="Oval 95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8274" name="AutoShape 96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75" name="AutoShape 97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8080" name="Rectangle 125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81" name="Rectangle 126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chemeClr val="tx2"/>
                </a:solidFill>
              </a:rPr>
              <a:t>-1</a:t>
            </a:r>
          </a:p>
        </p:txBody>
      </p:sp>
      <p:sp>
        <p:nvSpPr>
          <p:cNvPr id="88082" name="AutoShape 127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83" name="Line 128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084" name="AutoShape 129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85" name="Oval 130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86" name="Oval 131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87" name="AutoShape 132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88" name="AutoShape 133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89" name="Rectangle 134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rgbClr val="00CCFF"/>
                </a:solidFill>
              </a:rPr>
              <a:t>-1</a:t>
            </a:r>
          </a:p>
        </p:txBody>
      </p:sp>
      <p:sp>
        <p:nvSpPr>
          <p:cNvPr id="88090" name="AutoShape 135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91" name="Line 136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092" name="AutoShape 137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93" name="Oval 138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94" name="Oval 139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95" name="Line 140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096" name="AutoShape 141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97" name="Oval 142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98" name="Oval 143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099" name="AutoShape 144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00" name="AutoShape 145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01" name="Line 146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8102" name="Line 147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8103" name="Line 148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8104" name="Line 149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8105" name="Rectangle 153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800080"/>
                </a:solidFill>
              </a:rPr>
              <a:t>-1 </a:t>
            </a:r>
          </a:p>
        </p:txBody>
      </p:sp>
      <p:sp>
        <p:nvSpPr>
          <p:cNvPr id="88106" name="AutoShape 159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07" name="Oval 160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08" name="Oval 161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09" name="Rectangle 164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-1</a:t>
            </a:r>
          </a:p>
        </p:txBody>
      </p:sp>
      <p:sp>
        <p:nvSpPr>
          <p:cNvPr id="88110" name="AutoShape 165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11" name="Freeform 166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12" name="AutoShape 167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13" name="Oval 168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14" name="Oval 169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15" name="AutoShape 174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16" name="AutoShape 175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17" name="Freeform 178"/>
          <p:cNvSpPr>
            <a:spLocks/>
          </p:cNvSpPr>
          <p:nvPr/>
        </p:nvSpPr>
        <p:spPr bwMode="auto">
          <a:xfrm>
            <a:off x="6477000" y="327025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18" name="Freeform 179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19" name="Rectangle 180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 -1</a:t>
            </a:r>
          </a:p>
        </p:txBody>
      </p:sp>
      <p:sp>
        <p:nvSpPr>
          <p:cNvPr id="88120" name="AutoShape 183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21" name="Line 186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22" name="AutoShape 187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23" name="Oval 188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24" name="Oval 189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25" name="AutoShape 190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26" name="AutoShape 191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27" name="Rectangle 192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accent2"/>
                </a:solidFill>
              </a:rPr>
              <a:t> -1</a:t>
            </a:r>
          </a:p>
        </p:txBody>
      </p:sp>
      <p:sp>
        <p:nvSpPr>
          <p:cNvPr id="88128" name="AutoShape 193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29" name="Line 194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30" name="Oval 196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31" name="Oval 197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32" name="AutoShape 202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207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13" name="Group 208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88271" name="Line 20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72" name="Oval 21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211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88269" name="Line 21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70" name="Oval 21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214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88267" name="Line 21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68" name="Oval 21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217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88265" name="Line 21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66" name="Oval 21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220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88263" name="Line 22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64" name="Oval 22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223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88261" name="Line 22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62" name="Oval 22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226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88259" name="Line 22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60" name="Oval 22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229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88257" name="Line 23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58" name="Oval 23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8256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8134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accent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accent2"/>
                </a:solidFill>
              </a:rPr>
              <a:t>1</a:t>
            </a:r>
          </a:p>
        </p:txBody>
      </p:sp>
      <p:sp>
        <p:nvSpPr>
          <p:cNvPr id="88135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</a:t>
            </a:r>
            <a:r>
              <a:rPr lang="en-US" altLang="en-US" sz="2400" baseline="-25000">
                <a:sym typeface="Symbol" pitchFamily="18" charset="2"/>
              </a:rPr>
              <a:t>8</a:t>
            </a:r>
            <a:r>
              <a:rPr lang="en-US" altLang="en-US" sz="2400" baseline="30000"/>
              <a:t>3</a:t>
            </a:r>
          </a:p>
        </p:txBody>
      </p:sp>
      <p:sp>
        <p:nvSpPr>
          <p:cNvPr id="88136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8137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8138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0</a:t>
            </a:r>
          </a:p>
        </p:txBody>
      </p:sp>
      <p:sp>
        <p:nvSpPr>
          <p:cNvPr id="88139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accent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accent2"/>
                </a:solidFill>
              </a:rPr>
              <a:t>2</a:t>
            </a:r>
          </a:p>
        </p:txBody>
      </p:sp>
      <p:sp>
        <p:nvSpPr>
          <p:cNvPr id="88140" name="Text Box 243"/>
          <p:cNvSpPr txBox="1">
            <a:spLocks noChangeArrowheads="1"/>
          </p:cNvSpPr>
          <p:nvPr/>
        </p:nvSpPr>
        <p:spPr bwMode="auto">
          <a:xfrm>
            <a:off x="2209800" y="6324600"/>
            <a:ext cx="4876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tx2"/>
                </a:solidFill>
              </a:rPr>
              <a:t>N/2   +          N/2   </a:t>
            </a:r>
          </a:p>
        </p:txBody>
      </p:sp>
      <p:sp>
        <p:nvSpPr>
          <p:cNvPr id="88141" name="Line 244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42" name="Line 245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43" name="Line 246"/>
          <p:cNvSpPr>
            <a:spLocks noChangeShapeType="1"/>
          </p:cNvSpPr>
          <p:nvPr/>
        </p:nvSpPr>
        <p:spPr bwMode="auto">
          <a:xfrm>
            <a:off x="5410200" y="11652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44" name="Line 247"/>
          <p:cNvSpPr>
            <a:spLocks noChangeShapeType="1"/>
          </p:cNvSpPr>
          <p:nvPr/>
        </p:nvSpPr>
        <p:spPr bwMode="auto">
          <a:xfrm>
            <a:off x="54102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45" name="AutoShape 248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46" name="Line 249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47" name="Oval 250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48" name="Oval 251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49" name="Line 252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50" name="Freeform 253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33CCCC"/>
          </a:solidFill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51" name="Line 254"/>
          <p:cNvSpPr>
            <a:spLocks noChangeShapeType="1"/>
          </p:cNvSpPr>
          <p:nvPr/>
        </p:nvSpPr>
        <p:spPr bwMode="auto">
          <a:xfrm>
            <a:off x="54102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52" name="Freeform 255"/>
          <p:cNvSpPr>
            <a:spLocks/>
          </p:cNvSpPr>
          <p:nvPr/>
        </p:nvSpPr>
        <p:spPr bwMode="auto">
          <a:xfrm>
            <a:off x="5418138" y="3271838"/>
            <a:ext cx="373062" cy="3175"/>
          </a:xfrm>
          <a:custGeom>
            <a:avLst/>
            <a:gdLst>
              <a:gd name="T0" fmla="*/ 0 w 235"/>
              <a:gd name="T1" fmla="*/ 0 h 2"/>
              <a:gd name="T2" fmla="*/ 592235131 w 235"/>
              <a:gd name="T3" fmla="*/ 5040313 h 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35" h="2">
                <a:moveTo>
                  <a:pt x="0" y="0"/>
                </a:moveTo>
                <a:lnTo>
                  <a:pt x="235" y="2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53" name="Line 269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54" name="Freeform 270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55" name="Line 271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56" name="AutoShape 181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57" name="Line 182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58" name="Oval 184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59" name="Oval 185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60" name="AutoShape 203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61" name="Line 204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62" name="Freeform 205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63" name="AutoShape 163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64" name="Line 198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65" name="AutoShape 199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66" name="Oval 200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67" name="Oval 201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68" name="AutoShape 162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69" name="Freeform 170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solidFill>
            <a:srgbClr val="800080"/>
          </a:solidFill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70" name="AutoShape 171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71" name="Oval 172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72" name="Oval 173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73" name="AutoShape 195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74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00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FF00FF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2</a:t>
            </a:r>
          </a:p>
        </p:txBody>
      </p:sp>
      <p:sp>
        <p:nvSpPr>
          <p:cNvPr id="88175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  <p:sp>
        <p:nvSpPr>
          <p:cNvPr id="88176" name="AutoShape 154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77" name="AutoShape 156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78" name="Oval 157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79" name="Oval 158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80" name="Freeform 155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solidFill>
            <a:srgbClr val="33CCCC"/>
          </a:solidFill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81" name="Line 177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82" name="Line 176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83" name="Rectangle 314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84" name="Rectangle 315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800080"/>
                </a:solidFill>
              </a:rPr>
              <a:t> -1</a:t>
            </a:r>
          </a:p>
        </p:txBody>
      </p:sp>
      <p:sp>
        <p:nvSpPr>
          <p:cNvPr id="88185" name="AutoShape 316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86" name="Line 317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87" name="AutoShape 318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88" name="Oval 319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89" name="Oval 320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90" name="AutoShape 321"/>
          <p:cNvSpPr>
            <a:spLocks noChangeArrowheads="1"/>
          </p:cNvSpPr>
          <p:nvPr/>
        </p:nvSpPr>
        <p:spPr bwMode="auto">
          <a:xfrm rot="8402984">
            <a:off x="4829175" y="5145088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91" name="AutoShape 322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92" name="Rectangle 323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sp>
        <p:nvSpPr>
          <p:cNvPr id="88193" name="AutoShape 324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94" name="Line 325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95" name="AutoShape 326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96" name="Oval 327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97" name="Oval 328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198" name="Line 329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199" name="AutoShape 330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200" name="Oval 331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201" name="Oval 332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202" name="AutoShape 333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203" name="Line 334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8204" name="Line 335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8205" name="Line 336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8206" name="Line 337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8207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8208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2</a:t>
            </a:r>
          </a:p>
        </p:txBody>
      </p:sp>
      <p:sp>
        <p:nvSpPr>
          <p:cNvPr id="88209" name="Line 340"/>
          <p:cNvSpPr>
            <a:spLocks noChangeShapeType="1"/>
          </p:cNvSpPr>
          <p:nvPr/>
        </p:nvSpPr>
        <p:spPr bwMode="auto">
          <a:xfrm flipV="1"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210" name="Line 341"/>
          <p:cNvSpPr>
            <a:spLocks noChangeShapeType="1"/>
          </p:cNvSpPr>
          <p:nvPr/>
        </p:nvSpPr>
        <p:spPr bwMode="auto">
          <a:xfrm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211" name="Line 342"/>
          <p:cNvSpPr>
            <a:spLocks noChangeShapeType="1"/>
          </p:cNvSpPr>
          <p:nvPr/>
        </p:nvSpPr>
        <p:spPr bwMode="auto">
          <a:xfrm>
            <a:off x="5410200" y="54229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212" name="Line 343"/>
          <p:cNvSpPr>
            <a:spLocks noChangeShapeType="1"/>
          </p:cNvSpPr>
          <p:nvPr/>
        </p:nvSpPr>
        <p:spPr bwMode="auto">
          <a:xfrm>
            <a:off x="5410200" y="40005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213" name="Line 344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214" name="AutoShape 345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215" name="Line 346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216" name="Oval 347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217" name="Oval 348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218" name="AutoShape 349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8219" name="Freeform 350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008080"/>
          </a:solidFill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220" name="Line 351"/>
          <p:cNvSpPr>
            <a:spLocks noChangeShapeType="1"/>
          </p:cNvSpPr>
          <p:nvPr/>
        </p:nvSpPr>
        <p:spPr bwMode="auto">
          <a:xfrm>
            <a:off x="5410200" y="611346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8221" name="Line 352"/>
          <p:cNvSpPr>
            <a:spLocks noChangeShapeType="1"/>
          </p:cNvSpPr>
          <p:nvPr/>
        </p:nvSpPr>
        <p:spPr bwMode="auto">
          <a:xfrm>
            <a:off x="5410200" y="468471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21" name="Group 353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22" name="Group 354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88246" name="Line 35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47" name="Oval 35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357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88244" name="Line 358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45" name="Oval 359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360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88242" name="Line 36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43" name="Oval 36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363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88240" name="Line 36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41" name="Oval 36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366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88238" name="Line 36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39" name="Oval 36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369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88236" name="Line 37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37" name="Oval 37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372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88234" name="Line 37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35" name="Oval 37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375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88232" name="Line 37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233" name="Oval 37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8231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4114800" y="1905000"/>
            <a:ext cx="4864100" cy="3781425"/>
            <a:chOff x="4114800" y="2895600"/>
            <a:chExt cx="4864100" cy="3781425"/>
          </a:xfrm>
        </p:grpSpPr>
        <p:pic>
          <p:nvPicPr>
            <p:cNvPr id="127008" name="Picture 13" descr="http://www.writerscafe.org/uploads/stories/a470d30f0761981bfce015d454ba7db9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2895600"/>
              <a:ext cx="4864100" cy="3781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7009" name="Text Box 215"/>
            <p:cNvSpPr txBox="1">
              <a:spLocks noChangeArrowheads="1"/>
            </p:cNvSpPr>
            <p:nvPr/>
          </p:nvSpPr>
          <p:spPr bwMode="auto">
            <a:xfrm>
              <a:off x="4580467" y="5153561"/>
              <a:ext cx="4036041" cy="1323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rgbClr val="000000"/>
                  </a:solidFill>
                  <a:sym typeface="Symbol" pitchFamily="18" charset="2"/>
                </a:rPr>
                <a:t>Swings, capacitors, and inductors</a:t>
              </a:r>
            </a:p>
            <a:p>
              <a:pPr algn="l" eaLnBrk="1" hangingPunct="1"/>
              <a:r>
                <a:rPr lang="en-US" altLang="en-US" sz="2000">
                  <a:solidFill>
                    <a:srgbClr val="000000"/>
                  </a:solidFill>
                  <a:sym typeface="Symbol" pitchFamily="18" charset="2"/>
                </a:rPr>
                <a:t>all resonate at a given frequency,</a:t>
              </a:r>
            </a:p>
            <a:p>
              <a:pPr algn="l" eaLnBrk="1" hangingPunct="1"/>
              <a:r>
                <a:rPr lang="en-US" altLang="en-US" sz="2000">
                  <a:solidFill>
                    <a:srgbClr val="000000"/>
                  </a:solidFill>
                  <a:sym typeface="Symbol" pitchFamily="18" charset="2"/>
                </a:rPr>
                <a:t>which is how the circuit picks out</a:t>
              </a:r>
              <a:br>
                <a:rPr lang="en-US" altLang="en-US" sz="2000">
                  <a:solidFill>
                    <a:srgbClr val="000000"/>
                  </a:solidFill>
                  <a:sym typeface="Symbol" pitchFamily="18" charset="2"/>
                </a:rPr>
              </a:br>
              <a:r>
                <a:rPr lang="en-US" altLang="en-US" sz="2000">
                  <a:solidFill>
                    <a:srgbClr val="000000"/>
                  </a:solidFill>
                  <a:sym typeface="Symbol" pitchFamily="18" charset="2"/>
                </a:rPr>
                <a:t>the contribution of a given frequency.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414338" y="639763"/>
            <a:ext cx="5024437" cy="1036637"/>
            <a:chOff x="414491" y="640488"/>
            <a:chExt cx="5024284" cy="1035912"/>
          </a:xfrm>
        </p:grpSpPr>
        <p:pic>
          <p:nvPicPr>
            <p:cNvPr id="127002" name="Picture 5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685800"/>
              <a:ext cx="2924175" cy="971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7003" name="Rectangle 12"/>
            <p:cNvSpPr>
              <a:spLocks noChangeArrowheads="1"/>
            </p:cNvSpPr>
            <p:nvPr/>
          </p:nvSpPr>
          <p:spPr bwMode="auto">
            <a:xfrm>
              <a:off x="414491" y="877669"/>
              <a:ext cx="1768433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rgbClr val="000000"/>
                  </a:solidFill>
                </a:rPr>
                <a:t>A continuous </a:t>
              </a:r>
            </a:p>
            <a:p>
              <a:pPr algn="l" eaLnBrk="1" hangingPunct="1"/>
              <a:r>
                <a:rPr lang="en-US" altLang="en-US" sz="1800">
                  <a:solidFill>
                    <a:srgbClr val="000000"/>
                  </a:solidFill>
                </a:rPr>
                <a:t>periodic function</a:t>
              </a:r>
            </a:p>
          </p:txBody>
        </p:sp>
        <p:cxnSp>
          <p:nvCxnSpPr>
            <p:cNvPr id="127004" name="Straight Arrow Connector 13"/>
            <p:cNvCxnSpPr>
              <a:cxnSpLocks noChangeShapeType="1"/>
            </p:cNvCxnSpPr>
            <p:nvPr/>
          </p:nvCxnSpPr>
          <p:spPr bwMode="auto">
            <a:xfrm>
              <a:off x="5157100" y="1474056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7005" name="TextBox 14"/>
            <p:cNvSpPr txBox="1">
              <a:spLocks noChangeArrowheads="1"/>
            </p:cNvSpPr>
            <p:nvPr/>
          </p:nvSpPr>
          <p:spPr bwMode="auto">
            <a:xfrm>
              <a:off x="5156202" y="1414790"/>
              <a:ext cx="22313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100">
                  <a:solidFill>
                    <a:srgbClr val="000000"/>
                  </a:solidFill>
                </a:rPr>
                <a:t>t</a:t>
              </a:r>
            </a:p>
          </p:txBody>
        </p:sp>
        <p:sp>
          <p:nvSpPr>
            <p:cNvPr id="127006" name="Rectangle 15"/>
            <p:cNvSpPr>
              <a:spLocks noChangeArrowheads="1"/>
            </p:cNvSpPr>
            <p:nvPr/>
          </p:nvSpPr>
          <p:spPr bwMode="auto">
            <a:xfrm>
              <a:off x="3826934" y="1437101"/>
              <a:ext cx="3898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rgbClr val="000000"/>
                  </a:solidFill>
                </a:rPr>
                <a:t>time</a:t>
              </a:r>
            </a:p>
          </p:txBody>
        </p:sp>
        <p:sp>
          <p:nvSpPr>
            <p:cNvPr id="127007" name="Rectangle 16"/>
            <p:cNvSpPr>
              <a:spLocks noChangeArrowheads="1"/>
            </p:cNvSpPr>
            <p:nvPr/>
          </p:nvSpPr>
          <p:spPr bwMode="auto">
            <a:xfrm>
              <a:off x="2446867" y="640488"/>
              <a:ext cx="44275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rgbClr val="000000"/>
                  </a:solidFill>
                </a:rPr>
                <a:t>y(t)</a:t>
              </a:r>
            </a:p>
          </p:txBody>
        </p:sp>
      </p:grpSp>
      <p:grpSp>
        <p:nvGrpSpPr>
          <p:cNvPr id="4" name="Group 26"/>
          <p:cNvGrpSpPr>
            <a:grpSpLocks/>
          </p:cNvGrpSpPr>
          <p:nvPr/>
        </p:nvGrpSpPr>
        <p:grpSpPr bwMode="auto">
          <a:xfrm>
            <a:off x="195263" y="2562225"/>
            <a:ext cx="3767137" cy="2501900"/>
            <a:chOff x="195263" y="2562225"/>
            <a:chExt cx="3767137" cy="2501900"/>
          </a:xfrm>
        </p:grpSpPr>
        <p:pic>
          <p:nvPicPr>
            <p:cNvPr id="127000" name="Picture 1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263" y="3324225"/>
              <a:ext cx="3767137" cy="1739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7001" name="Rectangle 20"/>
            <p:cNvSpPr>
              <a:spLocks noChangeArrowheads="1"/>
            </p:cNvSpPr>
            <p:nvPr/>
          </p:nvSpPr>
          <p:spPr bwMode="auto">
            <a:xfrm>
              <a:off x="914082" y="2562225"/>
              <a:ext cx="2133918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rgbClr val="000000"/>
                  </a:solidFill>
                  <a:sym typeface="Symbol" pitchFamily="18" charset="2"/>
                </a:rPr>
                <a:t>Find the contribution</a:t>
              </a:r>
            </a:p>
            <a:p>
              <a:pPr algn="l" eaLnBrk="1" hangingPunct="1"/>
              <a:r>
                <a:rPr lang="en-US" altLang="en-US" sz="1800">
                  <a:solidFill>
                    <a:srgbClr val="000000"/>
                  </a:solidFill>
                  <a:sym typeface="Symbol" pitchFamily="18" charset="2"/>
                </a:rPr>
                <a:t>of each frequency</a:t>
              </a:r>
              <a:endParaRPr lang="en-US" altLang="en-US" sz="1800" i="1">
                <a:solidFill>
                  <a:srgbClr val="000000"/>
                </a:solidFill>
                <a:sym typeface="Symbol" pitchFamily="18" charset="2"/>
              </a:endParaRPr>
            </a:p>
          </p:txBody>
        </p:sp>
      </p:grpSp>
      <p:sp>
        <p:nvSpPr>
          <p:cNvPr id="126982" name="Text Box 215"/>
          <p:cNvSpPr txBox="1">
            <a:spLocks noChangeArrowheads="1"/>
          </p:cNvSpPr>
          <p:nvPr/>
        </p:nvSpPr>
        <p:spPr bwMode="auto">
          <a:xfrm>
            <a:off x="7329488" y="17463"/>
            <a:ext cx="1614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Sine &amp;Cosine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2208213" y="4495800"/>
            <a:ext cx="3236912" cy="147796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rgbClr val="000000"/>
                </a:solidFill>
              </a:rPr>
              <a:t>If this is the dominate </a:t>
            </a:r>
            <a:br>
              <a:rPr lang="en-US" altLang="en-US" sz="1800">
                <a:solidFill>
                  <a:srgbClr val="000000"/>
                </a:solidFill>
              </a:rPr>
            </a:br>
            <a:r>
              <a:rPr lang="en-US" altLang="en-US" sz="1800">
                <a:solidFill>
                  <a:srgbClr val="000000"/>
                </a:solidFill>
              </a:rPr>
              <a:t>musical note </a:t>
            </a:r>
            <a:br>
              <a:rPr lang="en-US" altLang="en-US" sz="1800">
                <a:solidFill>
                  <a:srgbClr val="000000"/>
                </a:solidFill>
              </a:rPr>
            </a:br>
            <a:r>
              <a:rPr lang="en-US" altLang="en-US" sz="1800">
                <a:solidFill>
                  <a:srgbClr val="000000"/>
                </a:solidFill>
              </a:rPr>
              <a:t>of frequency </a:t>
            </a:r>
            <a:r>
              <a:rPr lang="en-US" altLang="en-US" sz="1800">
                <a:solidFill>
                  <a:srgbClr val="000000"/>
                </a:solidFill>
                <a:sym typeface="Symbol" pitchFamily="18" charset="2"/>
              </a:rPr>
              <a:t> = 2/T,</a:t>
            </a:r>
            <a:br>
              <a:rPr lang="en-US" altLang="en-US" sz="1800">
                <a:solidFill>
                  <a:srgbClr val="000000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rgbClr val="000000"/>
                </a:solidFill>
                <a:sym typeface="Symbol" pitchFamily="18" charset="2"/>
              </a:rPr>
              <a:t>then all the other basis functions</a:t>
            </a:r>
            <a:r>
              <a:rPr lang="en-US" altLang="en-US" sz="1800">
                <a:solidFill>
                  <a:srgbClr val="000000"/>
                </a:solidFill>
              </a:rPr>
              <a:t> </a:t>
            </a:r>
            <a:br>
              <a:rPr lang="en-US" altLang="en-US" sz="1800">
                <a:solidFill>
                  <a:srgbClr val="000000"/>
                </a:solidFill>
              </a:rPr>
            </a:br>
            <a:r>
              <a:rPr lang="en-US" altLang="en-US" sz="1800">
                <a:solidFill>
                  <a:srgbClr val="000000"/>
                </a:solidFill>
              </a:rPr>
              <a:t>are its harmonics frequencies: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914400" y="6096000"/>
            <a:ext cx="5429250" cy="6461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rgbClr val="000000"/>
                </a:solidFill>
              </a:rPr>
              <a:t>Frequency:</a:t>
            </a:r>
          </a:p>
          <a:p>
            <a:pPr algn="l" eaLnBrk="1" hangingPunct="1"/>
            <a:r>
              <a:rPr lang="en-US" altLang="en-US" sz="1800">
                <a:solidFill>
                  <a:srgbClr val="000000"/>
                </a:solidFill>
              </a:rPr>
              <a:t>Note on the Piano:                                                             </a:t>
            </a:r>
          </a:p>
        </p:txBody>
      </p:sp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2692400" y="6040438"/>
          <a:ext cx="3581403" cy="7413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16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16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16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16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16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16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16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681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  <a:sym typeface="Symbol"/>
                        </a:rPr>
                        <a:t>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  <a:sym typeface="Symbol"/>
                        </a:rPr>
                        <a:t>2,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  <a:sym typeface="Symbol"/>
                        </a:rPr>
                        <a:t>3,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  <a:sym typeface="Symbol"/>
                        </a:rPr>
                        <a:t>4,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  <a:sym typeface="Symbol"/>
                        </a:rPr>
                        <a:t>5,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  <a:sym typeface="Symbol"/>
                        </a:rPr>
                        <a:t>6,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>
                          <a:solidFill>
                            <a:schemeClr val="bg2"/>
                          </a:solidFill>
                        </a:rPr>
                        <a:t>...</a:t>
                      </a: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681"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>
                          <a:solidFill>
                            <a:schemeClr val="bg2"/>
                          </a:solidFill>
                        </a:rPr>
                        <a:t>C</a:t>
                      </a: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>
                          <a:solidFill>
                            <a:schemeClr val="bg2"/>
                          </a:solidFill>
                        </a:rPr>
                        <a:t>C</a:t>
                      </a: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>
                          <a:solidFill>
                            <a:schemeClr val="bg2"/>
                          </a:solidFill>
                        </a:rPr>
                        <a:t>G</a:t>
                      </a: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>
                          <a:solidFill>
                            <a:schemeClr val="bg2"/>
                          </a:solidFill>
                        </a:rPr>
                        <a:t>C</a:t>
                      </a: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>
                          <a:solidFill>
                            <a:schemeClr val="bg2"/>
                          </a:solidFill>
                        </a:rPr>
                        <a:t>E</a:t>
                      </a: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>
                          <a:solidFill>
                            <a:schemeClr val="bg2"/>
                          </a:solidFill>
                        </a:rPr>
                        <a:t>G</a:t>
                      </a: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>
                          <a:solidFill>
                            <a:schemeClr val="bg2"/>
                          </a:solidFill>
                        </a:rPr>
                        <a:t>...</a:t>
                      </a: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ChangeArrowheads="1"/>
          </p:cNvSpPr>
          <p:nvPr/>
        </p:nvSpPr>
        <p:spPr bwMode="auto">
          <a:xfrm>
            <a:off x="838200" y="23622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091" name="Rectangle 3"/>
          <p:cNvSpPr>
            <a:spLocks noChangeArrowheads="1"/>
          </p:cNvSpPr>
          <p:nvPr/>
        </p:nvSpPr>
        <p:spPr bwMode="auto">
          <a:xfrm>
            <a:off x="838200" y="95091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8200" y="1092200"/>
            <a:ext cx="2057400" cy="1047750"/>
            <a:chOff x="528" y="544"/>
            <a:chExt cx="1296" cy="660"/>
          </a:xfrm>
        </p:grpSpPr>
        <p:sp>
          <p:nvSpPr>
            <p:cNvPr id="89344" name="Rectangle 5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tx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chemeClr val="accent2"/>
                  </a:solidFill>
                </a:rPr>
                <a:t> </a:t>
              </a:r>
              <a:r>
                <a:rPr lang="en-CA" altLang="en-US" sz="1600">
                  <a:solidFill>
                    <a:schemeClr val="tx2"/>
                  </a:solidFill>
                </a:rPr>
                <a:t>-1</a:t>
              </a:r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9349" name="Line 8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9350" name="Line 9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9351" name="Line 10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9352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9353" name="AutoShape 12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54" name="AutoShape 13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55" name="Line 14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9356" name="AutoShape 15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57" name="Oval 16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58" name="Oval 17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59" name="Oval 18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60" name="Oval 19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 w="25400" algn="ctr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9347" name="AutoShape 20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48" name="AutoShape 21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 w="25400" algn="ctr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9093" name="Rectangle 22"/>
          <p:cNvSpPr>
            <a:spLocks noChangeArrowheads="1"/>
          </p:cNvSpPr>
          <p:nvPr/>
        </p:nvSpPr>
        <p:spPr bwMode="auto">
          <a:xfrm>
            <a:off x="1966913" y="322580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CCFF"/>
                </a:solidFill>
              </a:rPr>
              <a:t> -1</a:t>
            </a:r>
          </a:p>
        </p:txBody>
      </p:sp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838200" y="2514600"/>
            <a:ext cx="2057400" cy="835025"/>
            <a:chOff x="528" y="544"/>
            <a:chExt cx="1296" cy="526"/>
          </a:xfrm>
        </p:grpSpPr>
        <p:grpSp>
          <p:nvGrpSpPr>
            <p:cNvPr id="6" name="Group 24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9332" name="Line 25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333" name="Line 26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334" name="Line 27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335" name="Line 28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336" name="AutoShape 29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37" name="AutoShape 30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38" name="Line 31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339" name="AutoShape 32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40" name="Oval 33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41" name="Oval 34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42" name="Oval 35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43" name="Oval 36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33CCCC"/>
              </a:solidFill>
              <a:ln w="25400" algn="ctr">
                <a:solidFill>
                  <a:srgbClr val="33CCCC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9330" name="AutoShape 37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31" name="AutoShape 38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33CCCC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9095" name="Text Box 21"/>
          <p:cNvSpPr txBox="1">
            <a:spLocks noChangeArrowheads="1"/>
          </p:cNvSpPr>
          <p:nvPr/>
        </p:nvSpPr>
        <p:spPr bwMode="auto">
          <a:xfrm>
            <a:off x="838200" y="13462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9096" name="Text Box 21"/>
          <p:cNvSpPr txBox="1">
            <a:spLocks noChangeArrowheads="1"/>
          </p:cNvSpPr>
          <p:nvPr/>
        </p:nvSpPr>
        <p:spPr bwMode="auto">
          <a:xfrm>
            <a:off x="8382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CCFF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CCFF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CCFF"/>
                </a:solidFill>
              </a:rPr>
              <a:t>0</a:t>
            </a:r>
          </a:p>
        </p:txBody>
      </p:sp>
      <p:sp>
        <p:nvSpPr>
          <p:cNvPr id="89097" name="Rectangle 61"/>
          <p:cNvSpPr>
            <a:spLocks noChangeArrowheads="1"/>
          </p:cNvSpPr>
          <p:nvPr/>
        </p:nvSpPr>
        <p:spPr bwMode="auto">
          <a:xfrm>
            <a:off x="838200" y="5181600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098" name="Rectangle 62"/>
          <p:cNvSpPr>
            <a:spLocks noChangeArrowheads="1"/>
          </p:cNvSpPr>
          <p:nvPr/>
        </p:nvSpPr>
        <p:spPr bwMode="auto">
          <a:xfrm>
            <a:off x="838200" y="3789363"/>
            <a:ext cx="2057400" cy="1143000"/>
          </a:xfrm>
          <a:prstGeom prst="rect">
            <a:avLst/>
          </a:prstGeom>
          <a:solidFill>
            <a:srgbClr val="800000"/>
          </a:solidFill>
          <a:ln w="25400" algn="ctr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7" name="Group 63"/>
          <p:cNvGrpSpPr>
            <a:grpSpLocks/>
          </p:cNvGrpSpPr>
          <p:nvPr/>
        </p:nvGrpSpPr>
        <p:grpSpPr bwMode="auto">
          <a:xfrm>
            <a:off x="838200" y="3930650"/>
            <a:ext cx="2057400" cy="1047750"/>
            <a:chOff x="528" y="544"/>
            <a:chExt cx="1296" cy="660"/>
          </a:xfrm>
        </p:grpSpPr>
        <p:sp>
          <p:nvSpPr>
            <p:cNvPr id="89312" name="Rectangle 64"/>
            <p:cNvSpPr>
              <a:spLocks noChangeArrowheads="1"/>
            </p:cNvSpPr>
            <p:nvPr/>
          </p:nvSpPr>
          <p:spPr bwMode="auto">
            <a:xfrm>
              <a:off x="1239" y="992"/>
              <a:ext cx="25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800080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1600">
                  <a:solidFill>
                    <a:srgbClr val="800080"/>
                  </a:solidFill>
                </a:rPr>
                <a:t> -1</a:t>
              </a:r>
            </a:p>
          </p:txBody>
        </p:sp>
        <p:grpSp>
          <p:nvGrpSpPr>
            <p:cNvPr id="8" name="Group 65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grpSp>
            <p:nvGrpSpPr>
              <p:cNvPr id="9" name="Group 66"/>
              <p:cNvGrpSpPr>
                <a:grpSpLocks/>
              </p:cNvGrpSpPr>
              <p:nvPr/>
            </p:nvGrpSpPr>
            <p:grpSpPr bwMode="auto">
              <a:xfrm>
                <a:off x="528" y="544"/>
                <a:ext cx="1296" cy="526"/>
                <a:chOff x="528" y="544"/>
                <a:chExt cx="1296" cy="526"/>
              </a:xfrm>
            </p:grpSpPr>
            <p:sp>
              <p:nvSpPr>
                <p:cNvPr id="89317" name="Line 67"/>
                <p:cNvSpPr>
                  <a:spLocks noChangeShapeType="1"/>
                </p:cNvSpPr>
                <p:nvPr/>
              </p:nvSpPr>
              <p:spPr bwMode="auto">
                <a:xfrm>
                  <a:off x="528" y="589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9318" name="Line 68"/>
                <p:cNvSpPr>
                  <a:spLocks noChangeShapeType="1"/>
                </p:cNvSpPr>
                <p:nvPr/>
              </p:nvSpPr>
              <p:spPr bwMode="auto">
                <a:xfrm>
                  <a:off x="1668" y="1022"/>
                  <a:ext cx="15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9319" name="Line 69"/>
                <p:cNvSpPr>
                  <a:spLocks noChangeShapeType="1"/>
                </p:cNvSpPr>
                <p:nvPr/>
              </p:nvSpPr>
              <p:spPr bwMode="auto">
                <a:xfrm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9320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960" y="589"/>
                  <a:ext cx="672" cy="432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9321" name="AutoShape 71"/>
                <p:cNvSpPr>
                  <a:spLocks noChangeArrowheads="1"/>
                </p:cNvSpPr>
                <p:nvPr/>
              </p:nvSpPr>
              <p:spPr bwMode="auto">
                <a:xfrm rot="5400000">
                  <a:off x="1217" y="537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22" name="AutoShape 72"/>
                <p:cNvSpPr>
                  <a:spLocks noChangeArrowheads="1"/>
                </p:cNvSpPr>
                <p:nvPr/>
              </p:nvSpPr>
              <p:spPr bwMode="auto">
                <a:xfrm rot="5400000">
                  <a:off x="121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23" name="Line 73"/>
                <p:cNvSpPr>
                  <a:spLocks noChangeShapeType="1"/>
                </p:cNvSpPr>
                <p:nvPr/>
              </p:nvSpPr>
              <p:spPr bwMode="auto">
                <a:xfrm>
                  <a:off x="528" y="1022"/>
                  <a:ext cx="1296" cy="0"/>
                </a:xfrm>
                <a:prstGeom prst="line">
                  <a:avLst/>
                </a:prstGeom>
                <a:noFill/>
                <a:ln w="25400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9324" name="AutoShape 74"/>
                <p:cNvSpPr>
                  <a:spLocks noChangeArrowheads="1"/>
                </p:cNvSpPr>
                <p:nvPr/>
              </p:nvSpPr>
              <p:spPr bwMode="auto">
                <a:xfrm rot="5400000">
                  <a:off x="659" y="970"/>
                  <a:ext cx="69" cy="10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25" name="Oval 75"/>
                <p:cNvSpPr>
                  <a:spLocks noChangeArrowheads="1"/>
                </p:cNvSpPr>
                <p:nvPr/>
              </p:nvSpPr>
              <p:spPr bwMode="auto">
                <a:xfrm>
                  <a:off x="912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26" name="Oval 76"/>
                <p:cNvSpPr>
                  <a:spLocks noChangeArrowheads="1"/>
                </p:cNvSpPr>
                <p:nvPr/>
              </p:nvSpPr>
              <p:spPr bwMode="auto">
                <a:xfrm>
                  <a:off x="1584" y="97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27" name="Oval 77"/>
                <p:cNvSpPr>
                  <a:spLocks noChangeArrowheads="1"/>
                </p:cNvSpPr>
                <p:nvPr/>
              </p:nvSpPr>
              <p:spPr bwMode="auto">
                <a:xfrm>
                  <a:off x="912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89328" name="Oval 78"/>
                <p:cNvSpPr>
                  <a:spLocks noChangeArrowheads="1"/>
                </p:cNvSpPr>
                <p:nvPr/>
              </p:nvSpPr>
              <p:spPr bwMode="auto">
                <a:xfrm>
                  <a:off x="1584" y="544"/>
                  <a:ext cx="96" cy="96"/>
                </a:xfrm>
                <a:prstGeom prst="ellipse">
                  <a:avLst/>
                </a:prstGeom>
                <a:solidFill>
                  <a:srgbClr val="800080"/>
                </a:solidFill>
                <a:ln w="25400" algn="ctr">
                  <a:solidFill>
                    <a:srgbClr val="80008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89315" name="AutoShape 79"/>
              <p:cNvSpPr>
                <a:spLocks noChangeArrowheads="1"/>
              </p:cNvSpPr>
              <p:nvPr/>
            </p:nvSpPr>
            <p:spPr bwMode="auto">
              <a:xfrm rot="7293002">
                <a:off x="1403" y="853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16" name="AutoShape 80"/>
              <p:cNvSpPr>
                <a:spLocks noChangeArrowheads="1"/>
              </p:cNvSpPr>
              <p:nvPr/>
            </p:nvSpPr>
            <p:spPr bwMode="auto">
              <a:xfrm rot="3812988">
                <a:off x="1403" y="661"/>
                <a:ext cx="71" cy="94"/>
              </a:xfrm>
              <a:prstGeom prst="triangle">
                <a:avLst>
                  <a:gd name="adj" fmla="val 50000"/>
                </a:avLst>
              </a:prstGeom>
              <a:solidFill>
                <a:srgbClr val="800080"/>
              </a:solidFill>
              <a:ln w="25400" algn="ctr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89100" name="Rectangle 81"/>
          <p:cNvSpPr>
            <a:spLocks noChangeArrowheads="1"/>
          </p:cNvSpPr>
          <p:nvPr/>
        </p:nvSpPr>
        <p:spPr bwMode="auto">
          <a:xfrm>
            <a:off x="1966913" y="6064250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838200" y="5353050"/>
            <a:ext cx="2057400" cy="835025"/>
            <a:chOff x="528" y="544"/>
            <a:chExt cx="1296" cy="526"/>
          </a:xfrm>
        </p:grpSpPr>
        <p:grpSp>
          <p:nvGrpSpPr>
            <p:cNvPr id="11" name="Group 83"/>
            <p:cNvGrpSpPr>
              <a:grpSpLocks/>
            </p:cNvGrpSpPr>
            <p:nvPr/>
          </p:nvGrpSpPr>
          <p:grpSpPr bwMode="auto">
            <a:xfrm>
              <a:off x="528" y="544"/>
              <a:ext cx="1296" cy="526"/>
              <a:chOff x="528" y="544"/>
              <a:chExt cx="1296" cy="526"/>
            </a:xfrm>
          </p:grpSpPr>
          <p:sp>
            <p:nvSpPr>
              <p:cNvPr id="89300" name="Line 84"/>
              <p:cNvSpPr>
                <a:spLocks noChangeShapeType="1"/>
              </p:cNvSpPr>
              <p:nvPr/>
            </p:nvSpPr>
            <p:spPr bwMode="auto">
              <a:xfrm>
                <a:off x="528" y="589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301" name="Line 85"/>
              <p:cNvSpPr>
                <a:spLocks noChangeShapeType="1"/>
              </p:cNvSpPr>
              <p:nvPr/>
            </p:nvSpPr>
            <p:spPr bwMode="auto">
              <a:xfrm>
                <a:off x="1668" y="1022"/>
                <a:ext cx="15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302" name="Line 86"/>
              <p:cNvSpPr>
                <a:spLocks noChangeShapeType="1"/>
              </p:cNvSpPr>
              <p:nvPr/>
            </p:nvSpPr>
            <p:spPr bwMode="auto">
              <a:xfrm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303" name="Line 87"/>
              <p:cNvSpPr>
                <a:spLocks noChangeShapeType="1"/>
              </p:cNvSpPr>
              <p:nvPr/>
            </p:nvSpPr>
            <p:spPr bwMode="auto">
              <a:xfrm flipV="1">
                <a:off x="960" y="589"/>
                <a:ext cx="672" cy="432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304" name="AutoShape 88"/>
              <p:cNvSpPr>
                <a:spLocks noChangeArrowheads="1"/>
              </p:cNvSpPr>
              <p:nvPr/>
            </p:nvSpPr>
            <p:spPr bwMode="auto">
              <a:xfrm rot="5400000">
                <a:off x="1217" y="537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05" name="AutoShape 89"/>
              <p:cNvSpPr>
                <a:spLocks noChangeArrowheads="1"/>
              </p:cNvSpPr>
              <p:nvPr/>
            </p:nvSpPr>
            <p:spPr bwMode="auto">
              <a:xfrm rot="5400000">
                <a:off x="121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06" name="Line 90"/>
              <p:cNvSpPr>
                <a:spLocks noChangeShapeType="1"/>
              </p:cNvSpPr>
              <p:nvPr/>
            </p:nvSpPr>
            <p:spPr bwMode="auto">
              <a:xfrm>
                <a:off x="528" y="1022"/>
                <a:ext cx="1296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307" name="AutoShape 91"/>
              <p:cNvSpPr>
                <a:spLocks noChangeArrowheads="1"/>
              </p:cNvSpPr>
              <p:nvPr/>
            </p:nvSpPr>
            <p:spPr bwMode="auto">
              <a:xfrm rot="5400000">
                <a:off x="659" y="970"/>
                <a:ext cx="69" cy="104"/>
              </a:xfrm>
              <a:prstGeom prst="triangle">
                <a:avLst>
                  <a:gd name="adj" fmla="val 50000"/>
                </a:avLst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08" name="Oval 92"/>
              <p:cNvSpPr>
                <a:spLocks noChangeArrowheads="1"/>
              </p:cNvSpPr>
              <p:nvPr/>
            </p:nvSpPr>
            <p:spPr bwMode="auto">
              <a:xfrm>
                <a:off x="912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09" name="Oval 93"/>
              <p:cNvSpPr>
                <a:spLocks noChangeArrowheads="1"/>
              </p:cNvSpPr>
              <p:nvPr/>
            </p:nvSpPr>
            <p:spPr bwMode="auto">
              <a:xfrm>
                <a:off x="1584" y="97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10" name="Oval 94"/>
              <p:cNvSpPr>
                <a:spLocks noChangeArrowheads="1"/>
              </p:cNvSpPr>
              <p:nvPr/>
            </p:nvSpPr>
            <p:spPr bwMode="auto">
              <a:xfrm>
                <a:off x="912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9311" name="Oval 95"/>
              <p:cNvSpPr>
                <a:spLocks noChangeArrowheads="1"/>
              </p:cNvSpPr>
              <p:nvPr/>
            </p:nvSpPr>
            <p:spPr bwMode="auto">
              <a:xfrm>
                <a:off x="1584" y="544"/>
                <a:ext cx="96" cy="96"/>
              </a:xfrm>
              <a:prstGeom prst="ellipse">
                <a:avLst/>
              </a:prstGeom>
              <a:solidFill>
                <a:srgbClr val="008080"/>
              </a:solidFill>
              <a:ln w="25400" algn="ctr">
                <a:solidFill>
                  <a:srgbClr val="0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9298" name="AutoShape 96"/>
            <p:cNvSpPr>
              <a:spLocks noChangeArrowheads="1"/>
            </p:cNvSpPr>
            <p:nvPr/>
          </p:nvSpPr>
          <p:spPr bwMode="auto">
            <a:xfrm rot="7293002">
              <a:off x="1403" y="853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99" name="AutoShape 97"/>
            <p:cNvSpPr>
              <a:spLocks noChangeArrowheads="1"/>
            </p:cNvSpPr>
            <p:nvPr/>
          </p:nvSpPr>
          <p:spPr bwMode="auto">
            <a:xfrm rot="3812988">
              <a:off x="1403" y="661"/>
              <a:ext cx="71" cy="94"/>
            </a:xfrm>
            <a:prstGeom prst="triangle">
              <a:avLst>
                <a:gd name="adj" fmla="val 50000"/>
              </a:avLst>
            </a:prstGeom>
            <a:solidFill>
              <a:srgbClr val="008080"/>
            </a:solidFill>
            <a:ln w="25400" algn="ctr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9102" name="Rectangle 98"/>
          <p:cNvSpPr>
            <a:spLocks noChangeArrowheads="1"/>
          </p:cNvSpPr>
          <p:nvPr/>
        </p:nvSpPr>
        <p:spPr bwMode="auto">
          <a:xfrm>
            <a:off x="5791200" y="914400"/>
            <a:ext cx="2514600" cy="5430838"/>
          </a:xfrm>
          <a:prstGeom prst="rect">
            <a:avLst/>
          </a:prstGeom>
          <a:solidFill>
            <a:srgbClr val="FF6600"/>
          </a:solidFill>
          <a:ln w="2540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" name="Group 99"/>
          <p:cNvGrpSpPr>
            <a:grpSpLocks/>
          </p:cNvGrpSpPr>
          <p:nvPr/>
        </p:nvGrpSpPr>
        <p:grpSpPr bwMode="auto">
          <a:xfrm>
            <a:off x="8297863" y="914400"/>
            <a:ext cx="922337" cy="5391150"/>
            <a:chOff x="5227" y="480"/>
            <a:chExt cx="581" cy="3396"/>
          </a:xfrm>
        </p:grpSpPr>
        <p:grpSp>
          <p:nvGrpSpPr>
            <p:cNvPr id="13" name="Group 100"/>
            <p:cNvGrpSpPr>
              <a:grpSpLocks/>
            </p:cNvGrpSpPr>
            <p:nvPr/>
          </p:nvGrpSpPr>
          <p:grpSpPr bwMode="auto">
            <a:xfrm rot="10800000">
              <a:off x="5229" y="1045"/>
              <a:ext cx="147" cy="48"/>
              <a:chOff x="576" y="1680"/>
              <a:chExt cx="147" cy="48"/>
            </a:xfrm>
          </p:grpSpPr>
          <p:sp>
            <p:nvSpPr>
              <p:cNvPr id="89295" name="Line 101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96" name="Oval 102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4" name="Group 103"/>
            <p:cNvGrpSpPr>
              <a:grpSpLocks/>
            </p:cNvGrpSpPr>
            <p:nvPr/>
          </p:nvGrpSpPr>
          <p:grpSpPr bwMode="auto">
            <a:xfrm rot="10800000">
              <a:off x="5231" y="1943"/>
              <a:ext cx="147" cy="48"/>
              <a:chOff x="576" y="1680"/>
              <a:chExt cx="147" cy="48"/>
            </a:xfrm>
          </p:grpSpPr>
          <p:sp>
            <p:nvSpPr>
              <p:cNvPr id="89293" name="Line 10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94" name="Oval 10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5" name="Group 106"/>
            <p:cNvGrpSpPr>
              <a:grpSpLocks/>
            </p:cNvGrpSpPr>
            <p:nvPr/>
          </p:nvGrpSpPr>
          <p:grpSpPr bwMode="auto">
            <a:xfrm rot="10800000">
              <a:off x="5227" y="2401"/>
              <a:ext cx="147" cy="48"/>
              <a:chOff x="576" y="1680"/>
              <a:chExt cx="147" cy="48"/>
            </a:xfrm>
          </p:grpSpPr>
          <p:sp>
            <p:nvSpPr>
              <p:cNvPr id="89291" name="Line 10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92" name="Oval 10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" name="Group 109"/>
            <p:cNvGrpSpPr>
              <a:grpSpLocks/>
            </p:cNvGrpSpPr>
            <p:nvPr/>
          </p:nvGrpSpPr>
          <p:grpSpPr bwMode="auto">
            <a:xfrm rot="10800000">
              <a:off x="5229" y="1510"/>
              <a:ext cx="147" cy="48"/>
              <a:chOff x="576" y="1680"/>
              <a:chExt cx="147" cy="48"/>
            </a:xfrm>
          </p:grpSpPr>
          <p:sp>
            <p:nvSpPr>
              <p:cNvPr id="89289" name="Line 11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90" name="Oval 11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" name="Group 112"/>
            <p:cNvGrpSpPr>
              <a:grpSpLocks/>
            </p:cNvGrpSpPr>
            <p:nvPr/>
          </p:nvGrpSpPr>
          <p:grpSpPr bwMode="auto">
            <a:xfrm rot="10800000">
              <a:off x="5229" y="614"/>
              <a:ext cx="147" cy="48"/>
              <a:chOff x="576" y="1680"/>
              <a:chExt cx="147" cy="48"/>
            </a:xfrm>
          </p:grpSpPr>
          <p:sp>
            <p:nvSpPr>
              <p:cNvPr id="89287" name="Line 11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88" name="Oval 11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" name="Group 115"/>
            <p:cNvGrpSpPr>
              <a:grpSpLocks/>
            </p:cNvGrpSpPr>
            <p:nvPr/>
          </p:nvGrpSpPr>
          <p:grpSpPr bwMode="auto">
            <a:xfrm rot="10800000">
              <a:off x="5227" y="2831"/>
              <a:ext cx="147" cy="48"/>
              <a:chOff x="576" y="1680"/>
              <a:chExt cx="147" cy="48"/>
            </a:xfrm>
          </p:grpSpPr>
          <p:sp>
            <p:nvSpPr>
              <p:cNvPr id="89285" name="Line 11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86" name="Oval 11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" name="Group 118"/>
            <p:cNvGrpSpPr>
              <a:grpSpLocks/>
            </p:cNvGrpSpPr>
            <p:nvPr/>
          </p:nvGrpSpPr>
          <p:grpSpPr bwMode="auto">
            <a:xfrm rot="10800000">
              <a:off x="5227" y="3298"/>
              <a:ext cx="147" cy="48"/>
              <a:chOff x="576" y="1680"/>
              <a:chExt cx="147" cy="48"/>
            </a:xfrm>
          </p:grpSpPr>
          <p:sp>
            <p:nvSpPr>
              <p:cNvPr id="89283" name="Line 11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84" name="Oval 12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" name="Group 121"/>
            <p:cNvGrpSpPr>
              <a:grpSpLocks/>
            </p:cNvGrpSpPr>
            <p:nvPr/>
          </p:nvGrpSpPr>
          <p:grpSpPr bwMode="auto">
            <a:xfrm rot="10800000">
              <a:off x="5227" y="3731"/>
              <a:ext cx="147" cy="48"/>
              <a:chOff x="576" y="1680"/>
              <a:chExt cx="147" cy="48"/>
            </a:xfrm>
          </p:grpSpPr>
          <p:sp>
            <p:nvSpPr>
              <p:cNvPr id="89281" name="Line 12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82" name="Oval 12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9280" name="Rectangle 57"/>
            <p:cNvSpPr>
              <a:spLocks noChangeArrowheads="1"/>
            </p:cNvSpPr>
            <p:nvPr/>
          </p:nvSpPr>
          <p:spPr bwMode="auto">
            <a:xfrm>
              <a:off x="5376" y="480"/>
              <a:ext cx="432" cy="3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36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32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9104" name="Rectangle 125"/>
          <p:cNvSpPr>
            <a:spLocks noChangeArrowheads="1"/>
          </p:cNvSpPr>
          <p:nvPr/>
        </p:nvSpPr>
        <p:spPr bwMode="auto">
          <a:xfrm>
            <a:off x="3276600" y="9144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05" name="Rectangle 126"/>
          <p:cNvSpPr>
            <a:spLocks noChangeArrowheads="1"/>
          </p:cNvSpPr>
          <p:nvPr/>
        </p:nvSpPr>
        <p:spPr bwMode="auto">
          <a:xfrm>
            <a:off x="4627563" y="25384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chemeClr val="tx2"/>
                </a:solidFill>
              </a:rPr>
              <a:t>-1</a:t>
            </a:r>
          </a:p>
        </p:txBody>
      </p:sp>
      <p:sp>
        <p:nvSpPr>
          <p:cNvPr id="89106" name="AutoShape 127"/>
          <p:cNvSpPr>
            <a:spLocks noChangeArrowheads="1"/>
          </p:cNvSpPr>
          <p:nvPr/>
        </p:nvSpPr>
        <p:spPr bwMode="auto">
          <a:xfrm rot="5400000">
            <a:off x="34853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07" name="Line 128"/>
          <p:cNvSpPr>
            <a:spLocks noChangeShapeType="1"/>
          </p:cNvSpPr>
          <p:nvPr/>
        </p:nvSpPr>
        <p:spPr bwMode="auto">
          <a:xfrm>
            <a:off x="32766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08" name="AutoShape 129"/>
          <p:cNvSpPr>
            <a:spLocks noChangeArrowheads="1"/>
          </p:cNvSpPr>
          <p:nvPr/>
        </p:nvSpPr>
        <p:spPr bwMode="auto">
          <a:xfrm rot="5400000">
            <a:off x="44346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09" name="Oval 130"/>
          <p:cNvSpPr>
            <a:spLocks noChangeArrowheads="1"/>
          </p:cNvSpPr>
          <p:nvPr/>
        </p:nvSpPr>
        <p:spPr bwMode="auto">
          <a:xfrm>
            <a:off x="38862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10" name="Oval 131"/>
          <p:cNvSpPr>
            <a:spLocks noChangeArrowheads="1"/>
          </p:cNvSpPr>
          <p:nvPr/>
        </p:nvSpPr>
        <p:spPr bwMode="auto">
          <a:xfrm>
            <a:off x="49530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11" name="AutoShape 132"/>
          <p:cNvSpPr>
            <a:spLocks noChangeArrowheads="1"/>
          </p:cNvSpPr>
          <p:nvPr/>
        </p:nvSpPr>
        <p:spPr bwMode="auto">
          <a:xfrm rot="8700000">
            <a:off x="4821238" y="2308225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12" name="AutoShape 133"/>
          <p:cNvSpPr>
            <a:spLocks noChangeArrowheads="1"/>
          </p:cNvSpPr>
          <p:nvPr/>
        </p:nvSpPr>
        <p:spPr bwMode="auto">
          <a:xfrm rot="2280000">
            <a:off x="4760913" y="1354138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13" name="Rectangle 134"/>
          <p:cNvSpPr>
            <a:spLocks noChangeArrowheads="1"/>
          </p:cNvSpPr>
          <p:nvPr/>
        </p:nvSpPr>
        <p:spPr bwMode="auto">
          <a:xfrm>
            <a:off x="4389438" y="32210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rgbClr val="00CCFF"/>
                </a:solidFill>
              </a:rPr>
              <a:t>-1</a:t>
            </a:r>
          </a:p>
        </p:txBody>
      </p:sp>
      <p:sp>
        <p:nvSpPr>
          <p:cNvPr id="89114" name="AutoShape 135"/>
          <p:cNvSpPr>
            <a:spLocks noChangeArrowheads="1"/>
          </p:cNvSpPr>
          <p:nvPr/>
        </p:nvSpPr>
        <p:spPr bwMode="auto">
          <a:xfrm rot="5400000">
            <a:off x="44267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15" name="Line 136"/>
          <p:cNvSpPr>
            <a:spLocks noChangeShapeType="1"/>
          </p:cNvSpPr>
          <p:nvPr/>
        </p:nvSpPr>
        <p:spPr bwMode="auto">
          <a:xfrm>
            <a:off x="3276600" y="3273425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16" name="AutoShape 137"/>
          <p:cNvSpPr>
            <a:spLocks noChangeArrowheads="1"/>
          </p:cNvSpPr>
          <p:nvPr/>
        </p:nvSpPr>
        <p:spPr bwMode="auto">
          <a:xfrm rot="5400000">
            <a:off x="3485356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17" name="Oval 138"/>
          <p:cNvSpPr>
            <a:spLocks noChangeArrowheads="1"/>
          </p:cNvSpPr>
          <p:nvPr/>
        </p:nvSpPr>
        <p:spPr bwMode="auto">
          <a:xfrm>
            <a:off x="38862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18" name="Oval 139"/>
          <p:cNvSpPr>
            <a:spLocks noChangeArrowheads="1"/>
          </p:cNvSpPr>
          <p:nvPr/>
        </p:nvSpPr>
        <p:spPr bwMode="auto">
          <a:xfrm>
            <a:off x="4953000" y="31940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19" name="Line 140"/>
          <p:cNvSpPr>
            <a:spLocks noChangeShapeType="1"/>
          </p:cNvSpPr>
          <p:nvPr/>
        </p:nvSpPr>
        <p:spPr bwMode="auto">
          <a:xfrm>
            <a:off x="3276600" y="25860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20" name="AutoShape 141"/>
          <p:cNvSpPr>
            <a:spLocks noChangeArrowheads="1"/>
          </p:cNvSpPr>
          <p:nvPr/>
        </p:nvSpPr>
        <p:spPr bwMode="auto">
          <a:xfrm rot="5400000">
            <a:off x="4702969" y="2501107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21" name="Oval 142"/>
          <p:cNvSpPr>
            <a:spLocks noChangeArrowheads="1"/>
          </p:cNvSpPr>
          <p:nvPr/>
        </p:nvSpPr>
        <p:spPr bwMode="auto">
          <a:xfrm>
            <a:off x="38862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22" name="Oval 143"/>
          <p:cNvSpPr>
            <a:spLocks noChangeArrowheads="1"/>
          </p:cNvSpPr>
          <p:nvPr/>
        </p:nvSpPr>
        <p:spPr bwMode="auto">
          <a:xfrm>
            <a:off x="4953000" y="25098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23" name="AutoShape 144"/>
          <p:cNvSpPr>
            <a:spLocks noChangeArrowheads="1"/>
          </p:cNvSpPr>
          <p:nvPr/>
        </p:nvSpPr>
        <p:spPr bwMode="auto">
          <a:xfrm rot="8408340">
            <a:off x="4738688" y="28956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24" name="AutoShape 145"/>
          <p:cNvSpPr>
            <a:spLocks noChangeArrowheads="1"/>
          </p:cNvSpPr>
          <p:nvPr/>
        </p:nvSpPr>
        <p:spPr bwMode="auto">
          <a:xfrm rot="2220000">
            <a:off x="4832350" y="1939925"/>
            <a:ext cx="112713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25" name="Line 146"/>
          <p:cNvSpPr>
            <a:spLocks noChangeShapeType="1"/>
          </p:cNvSpPr>
          <p:nvPr/>
        </p:nvSpPr>
        <p:spPr bwMode="auto">
          <a:xfrm>
            <a:off x="2895600" y="11636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9126" name="Line 147"/>
          <p:cNvSpPr>
            <a:spLocks noChangeShapeType="1"/>
          </p:cNvSpPr>
          <p:nvPr/>
        </p:nvSpPr>
        <p:spPr bwMode="auto">
          <a:xfrm>
            <a:off x="28956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9127" name="Line 148"/>
          <p:cNvSpPr>
            <a:spLocks noChangeShapeType="1"/>
          </p:cNvSpPr>
          <p:nvPr/>
        </p:nvSpPr>
        <p:spPr bwMode="auto">
          <a:xfrm>
            <a:off x="28956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9128" name="Line 149"/>
          <p:cNvSpPr>
            <a:spLocks noChangeShapeType="1"/>
          </p:cNvSpPr>
          <p:nvPr/>
        </p:nvSpPr>
        <p:spPr bwMode="auto">
          <a:xfrm>
            <a:off x="2895600" y="32734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9129" name="Rectangle 153"/>
          <p:cNvSpPr>
            <a:spLocks noChangeArrowheads="1"/>
          </p:cNvSpPr>
          <p:nvPr/>
        </p:nvSpPr>
        <p:spPr bwMode="auto">
          <a:xfrm>
            <a:off x="7135813" y="5383213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rgbClr val="800080"/>
                </a:solidFill>
              </a:rPr>
              <a:t>-1</a:t>
            </a:r>
          </a:p>
        </p:txBody>
      </p:sp>
      <p:sp>
        <p:nvSpPr>
          <p:cNvPr id="89130" name="AutoShape 154"/>
          <p:cNvSpPr>
            <a:spLocks noChangeArrowheads="1"/>
          </p:cNvSpPr>
          <p:nvPr/>
        </p:nvSpPr>
        <p:spPr bwMode="auto">
          <a:xfrm rot="5400000">
            <a:off x="7773194" y="3918744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31" name="Oval 155"/>
          <p:cNvSpPr>
            <a:spLocks noChangeArrowheads="1"/>
          </p:cNvSpPr>
          <p:nvPr/>
        </p:nvSpPr>
        <p:spPr bwMode="auto">
          <a:xfrm>
            <a:off x="6397625" y="3924300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32" name="Oval 156"/>
          <p:cNvSpPr>
            <a:spLocks noChangeArrowheads="1"/>
          </p:cNvSpPr>
          <p:nvPr/>
        </p:nvSpPr>
        <p:spPr bwMode="auto">
          <a:xfrm>
            <a:off x="7970838" y="3924300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33" name="Rectangle 157"/>
          <p:cNvSpPr>
            <a:spLocks noChangeArrowheads="1"/>
          </p:cNvSpPr>
          <p:nvPr/>
        </p:nvSpPr>
        <p:spPr bwMode="auto">
          <a:xfrm>
            <a:off x="7088188" y="606583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/>
              <a:t> </a:t>
            </a:r>
            <a:r>
              <a:rPr lang="en-CA" altLang="en-US" sz="1600">
                <a:solidFill>
                  <a:srgbClr val="008080"/>
                </a:solidFill>
              </a:rPr>
              <a:t>-1</a:t>
            </a:r>
          </a:p>
        </p:txBody>
      </p:sp>
      <p:sp>
        <p:nvSpPr>
          <p:cNvPr id="89134" name="AutoShape 158"/>
          <p:cNvSpPr>
            <a:spLocks noChangeArrowheads="1"/>
          </p:cNvSpPr>
          <p:nvPr/>
        </p:nvSpPr>
        <p:spPr bwMode="auto">
          <a:xfrm rot="5400000">
            <a:off x="7169944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35" name="Freeform 159"/>
          <p:cNvSpPr>
            <a:spLocks/>
          </p:cNvSpPr>
          <p:nvPr/>
        </p:nvSpPr>
        <p:spPr bwMode="auto">
          <a:xfrm>
            <a:off x="5776913" y="6110288"/>
            <a:ext cx="2525712" cy="1587"/>
          </a:xfrm>
          <a:custGeom>
            <a:avLst/>
            <a:gdLst>
              <a:gd name="T0" fmla="*/ 0 w 1591"/>
              <a:gd name="T1" fmla="*/ 0 h 1"/>
              <a:gd name="T2" fmla="*/ 2147483647 w 1591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1" h="1">
                <a:moveTo>
                  <a:pt x="0" y="0"/>
                </a:moveTo>
                <a:lnTo>
                  <a:pt x="1591" y="1"/>
                </a:lnTo>
              </a:path>
            </a:pathLst>
          </a:custGeom>
          <a:solidFill>
            <a:srgbClr val="008080"/>
          </a:solidFill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36" name="AutoShape 160"/>
          <p:cNvSpPr>
            <a:spLocks noChangeArrowheads="1"/>
          </p:cNvSpPr>
          <p:nvPr/>
        </p:nvSpPr>
        <p:spPr bwMode="auto">
          <a:xfrm rot="5400000">
            <a:off x="59967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37" name="Oval 161"/>
          <p:cNvSpPr>
            <a:spLocks noChangeArrowheads="1"/>
          </p:cNvSpPr>
          <p:nvPr/>
        </p:nvSpPr>
        <p:spPr bwMode="auto">
          <a:xfrm>
            <a:off x="639762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38" name="Oval 162"/>
          <p:cNvSpPr>
            <a:spLocks noChangeArrowheads="1"/>
          </p:cNvSpPr>
          <p:nvPr/>
        </p:nvSpPr>
        <p:spPr bwMode="auto">
          <a:xfrm>
            <a:off x="795337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39" name="AutoShape 163"/>
          <p:cNvSpPr>
            <a:spLocks noChangeArrowheads="1"/>
          </p:cNvSpPr>
          <p:nvPr/>
        </p:nvSpPr>
        <p:spPr bwMode="auto">
          <a:xfrm rot="9153434">
            <a:off x="7780338" y="57150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40" name="Rectangle 167"/>
          <p:cNvSpPr>
            <a:spLocks noChangeArrowheads="1"/>
          </p:cNvSpPr>
          <p:nvPr/>
        </p:nvSpPr>
        <p:spPr bwMode="auto">
          <a:xfrm>
            <a:off x="7635875" y="39624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 -1</a:t>
            </a:r>
          </a:p>
        </p:txBody>
      </p:sp>
      <p:sp>
        <p:nvSpPr>
          <p:cNvPr id="89141" name="AutoShape 168"/>
          <p:cNvSpPr>
            <a:spLocks noChangeArrowheads="1"/>
          </p:cNvSpPr>
          <p:nvPr/>
        </p:nvSpPr>
        <p:spPr bwMode="auto">
          <a:xfrm rot="5400000">
            <a:off x="5999956" y="3915569"/>
            <a:ext cx="109538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42" name="Line 169"/>
          <p:cNvSpPr>
            <a:spLocks noChangeShapeType="1"/>
          </p:cNvSpPr>
          <p:nvPr/>
        </p:nvSpPr>
        <p:spPr bwMode="auto">
          <a:xfrm>
            <a:off x="5791200" y="1163638"/>
            <a:ext cx="25146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43" name="AutoShape 170"/>
          <p:cNvSpPr>
            <a:spLocks noChangeArrowheads="1"/>
          </p:cNvSpPr>
          <p:nvPr/>
        </p:nvSpPr>
        <p:spPr bwMode="auto">
          <a:xfrm rot="5400000">
            <a:off x="7177881" y="1081882"/>
            <a:ext cx="109537" cy="165100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44" name="Oval 171"/>
          <p:cNvSpPr>
            <a:spLocks noChangeArrowheads="1"/>
          </p:cNvSpPr>
          <p:nvPr/>
        </p:nvSpPr>
        <p:spPr bwMode="auto">
          <a:xfrm>
            <a:off x="64008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45" name="Oval 172"/>
          <p:cNvSpPr>
            <a:spLocks noChangeArrowheads="1"/>
          </p:cNvSpPr>
          <p:nvPr/>
        </p:nvSpPr>
        <p:spPr bwMode="auto">
          <a:xfrm>
            <a:off x="7924800" y="1087438"/>
            <a:ext cx="152400" cy="152400"/>
          </a:xfrm>
          <a:prstGeom prst="ellipse">
            <a:avLst/>
          </a:prstGeom>
          <a:solidFill>
            <a:schemeClr val="tx2"/>
          </a:solidFill>
          <a:ln w="25400" algn="ctr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46" name="AutoShape 173"/>
          <p:cNvSpPr>
            <a:spLocks noChangeArrowheads="1"/>
          </p:cNvSpPr>
          <p:nvPr/>
        </p:nvSpPr>
        <p:spPr bwMode="auto">
          <a:xfrm rot="9000000">
            <a:off x="7862888" y="3733800"/>
            <a:ext cx="112712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47" name="AutoShape 174"/>
          <p:cNvSpPr>
            <a:spLocks noChangeArrowheads="1"/>
          </p:cNvSpPr>
          <p:nvPr/>
        </p:nvSpPr>
        <p:spPr bwMode="auto">
          <a:xfrm rot="1800000">
            <a:off x="7772400" y="1371600"/>
            <a:ext cx="112713" cy="149225"/>
          </a:xfrm>
          <a:prstGeom prst="triangle">
            <a:avLst>
              <a:gd name="adj" fmla="val 50000"/>
            </a:avLst>
          </a:prstGeom>
          <a:solidFill>
            <a:schemeClr val="tx2"/>
          </a:solidFill>
          <a:ln w="25400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48" name="Rectangle 175"/>
          <p:cNvSpPr>
            <a:spLocks noChangeArrowheads="1"/>
          </p:cNvSpPr>
          <p:nvPr/>
        </p:nvSpPr>
        <p:spPr bwMode="auto">
          <a:xfrm>
            <a:off x="7239000" y="46482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accent2"/>
                </a:solidFill>
              </a:rPr>
              <a:t> -1</a:t>
            </a:r>
          </a:p>
        </p:txBody>
      </p:sp>
      <p:sp>
        <p:nvSpPr>
          <p:cNvPr id="89149" name="AutoShape 180"/>
          <p:cNvSpPr>
            <a:spLocks noChangeArrowheads="1"/>
          </p:cNvSpPr>
          <p:nvPr/>
        </p:nvSpPr>
        <p:spPr bwMode="auto">
          <a:xfrm rot="9299074">
            <a:off x="7800975" y="43434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1" name="Group 182"/>
          <p:cNvGrpSpPr>
            <a:grpSpLocks/>
          </p:cNvGrpSpPr>
          <p:nvPr/>
        </p:nvGrpSpPr>
        <p:grpSpPr bwMode="auto">
          <a:xfrm>
            <a:off x="0" y="838200"/>
            <a:ext cx="847725" cy="5345113"/>
            <a:chOff x="0" y="432"/>
            <a:chExt cx="534" cy="3367"/>
          </a:xfrm>
        </p:grpSpPr>
        <p:grpSp>
          <p:nvGrpSpPr>
            <p:cNvPr id="22" name="Group 183"/>
            <p:cNvGrpSpPr>
              <a:grpSpLocks/>
            </p:cNvGrpSpPr>
            <p:nvPr/>
          </p:nvGrpSpPr>
          <p:grpSpPr bwMode="auto">
            <a:xfrm>
              <a:off x="384" y="1941"/>
              <a:ext cx="147" cy="48"/>
              <a:chOff x="576" y="1680"/>
              <a:chExt cx="147" cy="48"/>
            </a:xfrm>
          </p:grpSpPr>
          <p:sp>
            <p:nvSpPr>
              <p:cNvPr id="89270" name="Line 184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71" name="Oval 185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3" name="Group 186"/>
            <p:cNvGrpSpPr>
              <a:grpSpLocks/>
            </p:cNvGrpSpPr>
            <p:nvPr/>
          </p:nvGrpSpPr>
          <p:grpSpPr bwMode="auto">
            <a:xfrm>
              <a:off x="384" y="1511"/>
              <a:ext cx="147" cy="48"/>
              <a:chOff x="576" y="1680"/>
              <a:chExt cx="147" cy="48"/>
            </a:xfrm>
          </p:grpSpPr>
          <p:sp>
            <p:nvSpPr>
              <p:cNvPr id="89268" name="Line 187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69" name="Oval 188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4" name="Group 189"/>
            <p:cNvGrpSpPr>
              <a:grpSpLocks/>
            </p:cNvGrpSpPr>
            <p:nvPr/>
          </p:nvGrpSpPr>
          <p:grpSpPr bwMode="auto">
            <a:xfrm>
              <a:off x="387" y="1046"/>
              <a:ext cx="147" cy="48"/>
              <a:chOff x="576" y="1680"/>
              <a:chExt cx="147" cy="48"/>
            </a:xfrm>
          </p:grpSpPr>
          <p:sp>
            <p:nvSpPr>
              <p:cNvPr id="89266" name="Line 190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67" name="Oval 191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" name="Group 192"/>
            <p:cNvGrpSpPr>
              <a:grpSpLocks/>
            </p:cNvGrpSpPr>
            <p:nvPr/>
          </p:nvGrpSpPr>
          <p:grpSpPr bwMode="auto">
            <a:xfrm>
              <a:off x="387" y="614"/>
              <a:ext cx="147" cy="48"/>
              <a:chOff x="576" y="1680"/>
              <a:chExt cx="147" cy="48"/>
            </a:xfrm>
          </p:grpSpPr>
          <p:sp>
            <p:nvSpPr>
              <p:cNvPr id="89264" name="Line 193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65" name="Oval 194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" name="Group 195"/>
            <p:cNvGrpSpPr>
              <a:grpSpLocks/>
            </p:cNvGrpSpPr>
            <p:nvPr/>
          </p:nvGrpSpPr>
          <p:grpSpPr bwMode="auto">
            <a:xfrm>
              <a:off x="384" y="3729"/>
              <a:ext cx="147" cy="48"/>
              <a:chOff x="576" y="1680"/>
              <a:chExt cx="147" cy="48"/>
            </a:xfrm>
          </p:grpSpPr>
          <p:sp>
            <p:nvSpPr>
              <p:cNvPr id="89262" name="Line 196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63" name="Oval 197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" name="Group 198"/>
            <p:cNvGrpSpPr>
              <a:grpSpLocks/>
            </p:cNvGrpSpPr>
            <p:nvPr/>
          </p:nvGrpSpPr>
          <p:grpSpPr bwMode="auto">
            <a:xfrm>
              <a:off x="384" y="3299"/>
              <a:ext cx="147" cy="48"/>
              <a:chOff x="576" y="1680"/>
              <a:chExt cx="147" cy="48"/>
            </a:xfrm>
          </p:grpSpPr>
          <p:sp>
            <p:nvSpPr>
              <p:cNvPr id="89260" name="Line 199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61" name="Oval 200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" name="Group 201"/>
            <p:cNvGrpSpPr>
              <a:grpSpLocks/>
            </p:cNvGrpSpPr>
            <p:nvPr/>
          </p:nvGrpSpPr>
          <p:grpSpPr bwMode="auto">
            <a:xfrm>
              <a:off x="387" y="2834"/>
              <a:ext cx="147" cy="48"/>
              <a:chOff x="576" y="1680"/>
              <a:chExt cx="147" cy="48"/>
            </a:xfrm>
          </p:grpSpPr>
          <p:sp>
            <p:nvSpPr>
              <p:cNvPr id="89258" name="Line 202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59" name="Oval 203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" name="Group 204"/>
            <p:cNvGrpSpPr>
              <a:grpSpLocks/>
            </p:cNvGrpSpPr>
            <p:nvPr/>
          </p:nvGrpSpPr>
          <p:grpSpPr bwMode="auto">
            <a:xfrm>
              <a:off x="387" y="2402"/>
              <a:ext cx="147" cy="48"/>
              <a:chOff x="576" y="1680"/>
              <a:chExt cx="147" cy="48"/>
            </a:xfrm>
          </p:grpSpPr>
          <p:sp>
            <p:nvSpPr>
              <p:cNvPr id="89256" name="Line 205"/>
              <p:cNvSpPr>
                <a:spLocks noChangeShapeType="1"/>
              </p:cNvSpPr>
              <p:nvPr/>
            </p:nvSpPr>
            <p:spPr bwMode="auto">
              <a:xfrm>
                <a:off x="627" y="1704"/>
                <a:ext cx="9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257" name="Oval 206"/>
              <p:cNvSpPr>
                <a:spLocks noChangeArrowheads="1"/>
              </p:cNvSpPr>
              <p:nvPr/>
            </p:nvSpPr>
            <p:spPr bwMode="auto">
              <a:xfrm>
                <a:off x="576" y="1680"/>
                <a:ext cx="48" cy="48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89255" name="Rectangle 56"/>
            <p:cNvSpPr>
              <a:spLocks noChangeArrowheads="1"/>
            </p:cNvSpPr>
            <p:nvPr/>
          </p:nvSpPr>
          <p:spPr bwMode="auto">
            <a:xfrm>
              <a:off x="0" y="432"/>
              <a:ext cx="384" cy="3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0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4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2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6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1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5</a:t>
              </a:r>
            </a:p>
            <a:p>
              <a:pPr eaLnBrk="1" hangingPunct="1"/>
              <a:endParaRPr lang="en-US" altLang="en-US" sz="40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3</a:t>
              </a:r>
            </a:p>
            <a:p>
              <a:pPr eaLnBrk="1" hangingPunct="1"/>
              <a:endParaRPr lang="en-US" altLang="en-US" sz="2700" i="1" baseline="-25000"/>
            </a:p>
            <a:p>
              <a:pPr eaLnBrk="1" hangingPunct="1"/>
              <a:r>
                <a:rPr lang="en-US" altLang="en-US" sz="2400" i="1"/>
                <a:t>x</a:t>
              </a:r>
              <a:r>
                <a:rPr lang="en-US" altLang="en-US" sz="3200" i="1" baseline="-25000"/>
                <a:t>7</a:t>
              </a:r>
            </a:p>
          </p:txBody>
        </p:sp>
      </p:grpSp>
      <p:sp>
        <p:nvSpPr>
          <p:cNvPr id="89151" name="Text Box 21"/>
          <p:cNvSpPr txBox="1">
            <a:spLocks noChangeArrowheads="1"/>
          </p:cNvSpPr>
          <p:nvPr/>
        </p:nvSpPr>
        <p:spPr bwMode="auto">
          <a:xfrm>
            <a:off x="5792788" y="41830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accent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accent2"/>
                </a:solidFill>
              </a:rPr>
              <a:t>1</a:t>
            </a:r>
          </a:p>
        </p:txBody>
      </p:sp>
      <p:sp>
        <p:nvSpPr>
          <p:cNvPr id="89152" name="Text Box 21"/>
          <p:cNvSpPr txBox="1">
            <a:spLocks noChangeArrowheads="1"/>
          </p:cNvSpPr>
          <p:nvPr/>
        </p:nvSpPr>
        <p:spPr bwMode="auto">
          <a:xfrm>
            <a:off x="5791200" y="5607050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3</a:t>
            </a:r>
          </a:p>
        </p:txBody>
      </p:sp>
      <p:sp>
        <p:nvSpPr>
          <p:cNvPr id="89153" name="Text Box 21"/>
          <p:cNvSpPr txBox="1">
            <a:spLocks noChangeArrowheads="1"/>
          </p:cNvSpPr>
          <p:nvPr/>
        </p:nvSpPr>
        <p:spPr bwMode="auto">
          <a:xfrm>
            <a:off x="3276600" y="205740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9154" name="Text Box 21"/>
          <p:cNvSpPr txBox="1">
            <a:spLocks noChangeArrowheads="1"/>
          </p:cNvSpPr>
          <p:nvPr/>
        </p:nvSpPr>
        <p:spPr bwMode="auto">
          <a:xfrm>
            <a:off x="5791200" y="34988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tx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89155" name="Text Box 21"/>
          <p:cNvSpPr txBox="1">
            <a:spLocks noChangeArrowheads="1"/>
          </p:cNvSpPr>
          <p:nvPr/>
        </p:nvSpPr>
        <p:spPr bwMode="auto">
          <a:xfrm>
            <a:off x="838200" y="561181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0</a:t>
            </a:r>
          </a:p>
        </p:txBody>
      </p:sp>
      <p:sp>
        <p:nvSpPr>
          <p:cNvPr id="89156" name="Text Box 21"/>
          <p:cNvSpPr txBox="1">
            <a:spLocks noChangeArrowheads="1"/>
          </p:cNvSpPr>
          <p:nvPr/>
        </p:nvSpPr>
        <p:spPr bwMode="auto">
          <a:xfrm>
            <a:off x="838200" y="4186238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80008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80008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9157" name="Text Box 21"/>
          <p:cNvSpPr txBox="1">
            <a:spLocks noChangeArrowheads="1"/>
          </p:cNvSpPr>
          <p:nvPr/>
        </p:nvSpPr>
        <p:spPr bwMode="auto">
          <a:xfrm>
            <a:off x="3276600" y="2771775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33CCCC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33CCCC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accent2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chemeClr val="accent2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chemeClr val="accent2"/>
                </a:solidFill>
              </a:rPr>
              <a:t>2</a:t>
            </a:r>
          </a:p>
        </p:txBody>
      </p:sp>
      <p:sp>
        <p:nvSpPr>
          <p:cNvPr id="89158" name="Text Box 217"/>
          <p:cNvSpPr txBox="1">
            <a:spLocks noChangeArrowheads="1"/>
          </p:cNvSpPr>
          <p:nvPr/>
        </p:nvSpPr>
        <p:spPr bwMode="auto">
          <a:xfrm>
            <a:off x="2209800" y="6324600"/>
            <a:ext cx="6934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chemeClr val="tx2"/>
                </a:solidFill>
              </a:rPr>
              <a:t>N/2   +          N/2        +   N/2 </a:t>
            </a:r>
            <a:r>
              <a:rPr lang="en-CA" altLang="en-US">
                <a:solidFill>
                  <a:schemeClr val="tx2"/>
                </a:solidFill>
                <a:sym typeface="Wingdings" pitchFamily="2" charset="2"/>
              </a:rPr>
              <a:t> O (N log N)</a:t>
            </a:r>
            <a:r>
              <a:rPr lang="en-CA" altLang="en-US">
                <a:solidFill>
                  <a:schemeClr val="tx2"/>
                </a:solidFill>
              </a:rPr>
              <a:t>   </a:t>
            </a:r>
          </a:p>
        </p:txBody>
      </p:sp>
      <p:sp>
        <p:nvSpPr>
          <p:cNvPr id="89159" name="Line 218"/>
          <p:cNvSpPr>
            <a:spLocks noChangeShapeType="1"/>
          </p:cNvSpPr>
          <p:nvPr/>
        </p:nvSpPr>
        <p:spPr bwMode="auto">
          <a:xfrm flipV="1"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60" name="Line 219"/>
          <p:cNvSpPr>
            <a:spLocks noChangeShapeType="1"/>
          </p:cNvSpPr>
          <p:nvPr/>
        </p:nvSpPr>
        <p:spPr bwMode="auto">
          <a:xfrm>
            <a:off x="3962400" y="1143000"/>
            <a:ext cx="1066800" cy="1447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61" name="Line 220"/>
          <p:cNvSpPr>
            <a:spLocks noChangeShapeType="1"/>
          </p:cNvSpPr>
          <p:nvPr/>
        </p:nvSpPr>
        <p:spPr bwMode="auto">
          <a:xfrm>
            <a:off x="5410200" y="116522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62" name="Line 221"/>
          <p:cNvSpPr>
            <a:spLocks noChangeShapeType="1"/>
          </p:cNvSpPr>
          <p:nvPr/>
        </p:nvSpPr>
        <p:spPr bwMode="auto">
          <a:xfrm>
            <a:off x="5410200" y="25860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63" name="AutoShape 222"/>
          <p:cNvSpPr>
            <a:spLocks noChangeArrowheads="1"/>
          </p:cNvSpPr>
          <p:nvPr/>
        </p:nvSpPr>
        <p:spPr bwMode="auto">
          <a:xfrm rot="5400000">
            <a:off x="4702969" y="1770857"/>
            <a:ext cx="109537" cy="1524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64" name="Line 223"/>
          <p:cNvSpPr>
            <a:spLocks noChangeShapeType="1"/>
          </p:cNvSpPr>
          <p:nvPr/>
        </p:nvSpPr>
        <p:spPr bwMode="auto">
          <a:xfrm>
            <a:off x="3276600" y="1847850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65" name="Oval 224"/>
          <p:cNvSpPr>
            <a:spLocks noChangeArrowheads="1"/>
          </p:cNvSpPr>
          <p:nvPr/>
        </p:nvSpPr>
        <p:spPr bwMode="auto">
          <a:xfrm>
            <a:off x="3886200" y="1768475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66" name="Oval 225"/>
          <p:cNvSpPr>
            <a:spLocks noChangeArrowheads="1"/>
          </p:cNvSpPr>
          <p:nvPr/>
        </p:nvSpPr>
        <p:spPr bwMode="auto">
          <a:xfrm>
            <a:off x="4953000" y="17716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67" name="Line 226"/>
          <p:cNvSpPr>
            <a:spLocks noChangeShapeType="1"/>
          </p:cNvSpPr>
          <p:nvPr/>
        </p:nvSpPr>
        <p:spPr bwMode="auto">
          <a:xfrm flipV="1">
            <a:off x="3962400" y="1828800"/>
            <a:ext cx="1066800" cy="144780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68" name="Freeform 227"/>
          <p:cNvSpPr>
            <a:spLocks/>
          </p:cNvSpPr>
          <p:nvPr/>
        </p:nvSpPr>
        <p:spPr bwMode="auto">
          <a:xfrm>
            <a:off x="3962400" y="18288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33CCCC"/>
          </a:solidFill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69" name="Line 228"/>
          <p:cNvSpPr>
            <a:spLocks noChangeShapeType="1"/>
          </p:cNvSpPr>
          <p:nvPr/>
        </p:nvSpPr>
        <p:spPr bwMode="auto">
          <a:xfrm>
            <a:off x="5410200" y="184943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70" name="Freeform 229"/>
          <p:cNvSpPr>
            <a:spLocks/>
          </p:cNvSpPr>
          <p:nvPr/>
        </p:nvSpPr>
        <p:spPr bwMode="auto">
          <a:xfrm>
            <a:off x="5418138" y="3271838"/>
            <a:ext cx="373062" cy="3175"/>
          </a:xfrm>
          <a:custGeom>
            <a:avLst/>
            <a:gdLst>
              <a:gd name="T0" fmla="*/ 0 w 235"/>
              <a:gd name="T1" fmla="*/ 0 h 2"/>
              <a:gd name="T2" fmla="*/ 592235131 w 235"/>
              <a:gd name="T3" fmla="*/ 5040313 h 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35" h="2">
                <a:moveTo>
                  <a:pt x="0" y="0"/>
                </a:moveTo>
                <a:lnTo>
                  <a:pt x="235" y="2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71" name="Line 243"/>
          <p:cNvSpPr>
            <a:spLocks noChangeShapeType="1"/>
          </p:cNvSpPr>
          <p:nvPr/>
        </p:nvSpPr>
        <p:spPr bwMode="auto">
          <a:xfrm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72" name="Freeform 244"/>
          <p:cNvSpPr>
            <a:spLocks/>
          </p:cNvSpPr>
          <p:nvPr/>
        </p:nvSpPr>
        <p:spPr bwMode="auto">
          <a:xfrm>
            <a:off x="5748338" y="4000500"/>
            <a:ext cx="2554287" cy="1588"/>
          </a:xfrm>
          <a:custGeom>
            <a:avLst/>
            <a:gdLst>
              <a:gd name="T0" fmla="*/ 0 w 1609"/>
              <a:gd name="T1" fmla="*/ 0 h 1"/>
              <a:gd name="T2" fmla="*/ 2147483647 w 1609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09" h="1">
                <a:moveTo>
                  <a:pt x="0" y="0"/>
                </a:moveTo>
                <a:lnTo>
                  <a:pt x="1609" y="1"/>
                </a:lnTo>
              </a:path>
            </a:pathLst>
          </a:cu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73" name="Line 245"/>
          <p:cNvSpPr>
            <a:spLocks noChangeShapeType="1"/>
          </p:cNvSpPr>
          <p:nvPr/>
        </p:nvSpPr>
        <p:spPr bwMode="auto">
          <a:xfrm flipV="1">
            <a:off x="6477000" y="1143000"/>
            <a:ext cx="1524000" cy="2819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74" name="AutoShape 246"/>
          <p:cNvSpPr>
            <a:spLocks noChangeArrowheads="1"/>
          </p:cNvSpPr>
          <p:nvPr/>
        </p:nvSpPr>
        <p:spPr bwMode="auto">
          <a:xfrm rot="5400000">
            <a:off x="7184231" y="1774032"/>
            <a:ext cx="109537" cy="1524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75" name="Line 247"/>
          <p:cNvSpPr>
            <a:spLocks noChangeShapeType="1"/>
          </p:cNvSpPr>
          <p:nvPr/>
        </p:nvSpPr>
        <p:spPr bwMode="auto">
          <a:xfrm>
            <a:off x="5791200" y="1847850"/>
            <a:ext cx="2514600" cy="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76" name="Oval 248"/>
          <p:cNvSpPr>
            <a:spLocks noChangeArrowheads="1"/>
          </p:cNvSpPr>
          <p:nvPr/>
        </p:nvSpPr>
        <p:spPr bwMode="auto">
          <a:xfrm>
            <a:off x="6400800" y="1768475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77" name="Oval 249"/>
          <p:cNvSpPr>
            <a:spLocks noChangeArrowheads="1"/>
          </p:cNvSpPr>
          <p:nvPr/>
        </p:nvSpPr>
        <p:spPr bwMode="auto">
          <a:xfrm>
            <a:off x="7924800" y="1771650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78" name="AutoShape 250"/>
          <p:cNvSpPr>
            <a:spLocks noChangeArrowheads="1"/>
          </p:cNvSpPr>
          <p:nvPr/>
        </p:nvSpPr>
        <p:spPr bwMode="auto">
          <a:xfrm rot="1800000">
            <a:off x="7783513" y="20574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79" name="Line 251"/>
          <p:cNvSpPr>
            <a:spLocks noChangeShapeType="1"/>
          </p:cNvSpPr>
          <p:nvPr/>
        </p:nvSpPr>
        <p:spPr bwMode="auto">
          <a:xfrm flipV="1">
            <a:off x="6477000" y="1828800"/>
            <a:ext cx="1524000" cy="2895600"/>
          </a:xfrm>
          <a:prstGeom prst="line">
            <a:avLst/>
          </a:pr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80" name="Freeform 252"/>
          <p:cNvSpPr>
            <a:spLocks/>
          </p:cNvSpPr>
          <p:nvPr/>
        </p:nvSpPr>
        <p:spPr bwMode="auto">
          <a:xfrm>
            <a:off x="6477000" y="1828800"/>
            <a:ext cx="1517650" cy="2857500"/>
          </a:xfrm>
          <a:custGeom>
            <a:avLst/>
            <a:gdLst>
              <a:gd name="T0" fmla="*/ 0 w 956"/>
              <a:gd name="T1" fmla="*/ 0 h 1800"/>
              <a:gd name="T2" fmla="*/ 2147483647 w 956"/>
              <a:gd name="T3" fmla="*/ 2147483647 h 18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56" h="1800">
                <a:moveTo>
                  <a:pt x="0" y="0"/>
                </a:moveTo>
                <a:lnTo>
                  <a:pt x="956" y="1800"/>
                </a:lnTo>
              </a:path>
            </a:pathLst>
          </a:custGeom>
          <a:noFill/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81" name="AutoShape 253"/>
          <p:cNvSpPr>
            <a:spLocks noChangeArrowheads="1"/>
          </p:cNvSpPr>
          <p:nvPr/>
        </p:nvSpPr>
        <p:spPr bwMode="auto">
          <a:xfrm rot="1800000">
            <a:off x="7820025" y="27432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82" name="Line 254"/>
          <p:cNvSpPr>
            <a:spLocks noChangeShapeType="1"/>
          </p:cNvSpPr>
          <p:nvPr/>
        </p:nvSpPr>
        <p:spPr bwMode="auto">
          <a:xfrm>
            <a:off x="5791200" y="258445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83" name="AutoShape 255"/>
          <p:cNvSpPr>
            <a:spLocks noChangeArrowheads="1"/>
          </p:cNvSpPr>
          <p:nvPr/>
        </p:nvSpPr>
        <p:spPr bwMode="auto">
          <a:xfrm rot="5400000">
            <a:off x="7727156" y="2501107"/>
            <a:ext cx="109537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84" name="Oval 256"/>
          <p:cNvSpPr>
            <a:spLocks noChangeArrowheads="1"/>
          </p:cNvSpPr>
          <p:nvPr/>
        </p:nvSpPr>
        <p:spPr bwMode="auto">
          <a:xfrm>
            <a:off x="6400800" y="25146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85" name="Oval 257"/>
          <p:cNvSpPr>
            <a:spLocks noChangeArrowheads="1"/>
          </p:cNvSpPr>
          <p:nvPr/>
        </p:nvSpPr>
        <p:spPr bwMode="auto">
          <a:xfrm>
            <a:off x="7924800" y="25146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86" name="AutoShape 258"/>
          <p:cNvSpPr>
            <a:spLocks noChangeArrowheads="1"/>
          </p:cNvSpPr>
          <p:nvPr/>
        </p:nvSpPr>
        <p:spPr bwMode="auto">
          <a:xfrm rot="9149826">
            <a:off x="7780338" y="5029200"/>
            <a:ext cx="112712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87" name="Freeform 259"/>
          <p:cNvSpPr>
            <a:spLocks/>
          </p:cNvSpPr>
          <p:nvPr/>
        </p:nvSpPr>
        <p:spPr bwMode="auto">
          <a:xfrm>
            <a:off x="5770563" y="5422900"/>
            <a:ext cx="2532062" cy="1588"/>
          </a:xfrm>
          <a:custGeom>
            <a:avLst/>
            <a:gdLst>
              <a:gd name="T0" fmla="*/ 0 w 1595"/>
              <a:gd name="T1" fmla="*/ 0 h 1"/>
              <a:gd name="T2" fmla="*/ 2147483647 w 1595"/>
              <a:gd name="T3" fmla="*/ 2521744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5" h="1">
                <a:moveTo>
                  <a:pt x="0" y="0"/>
                </a:moveTo>
                <a:lnTo>
                  <a:pt x="1595" y="1"/>
                </a:lnTo>
              </a:path>
            </a:pathLst>
          </a:custGeom>
          <a:solidFill>
            <a:srgbClr val="800080"/>
          </a:solidFill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88" name="AutoShape 260"/>
          <p:cNvSpPr>
            <a:spLocks noChangeArrowheads="1"/>
          </p:cNvSpPr>
          <p:nvPr/>
        </p:nvSpPr>
        <p:spPr bwMode="auto">
          <a:xfrm rot="5400000">
            <a:off x="7214394" y="5337969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89" name="Oval 261"/>
          <p:cNvSpPr>
            <a:spLocks noChangeArrowheads="1"/>
          </p:cNvSpPr>
          <p:nvPr/>
        </p:nvSpPr>
        <p:spPr bwMode="auto">
          <a:xfrm>
            <a:off x="63976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90" name="Oval 262"/>
          <p:cNvSpPr>
            <a:spLocks noChangeArrowheads="1"/>
          </p:cNvSpPr>
          <p:nvPr/>
        </p:nvSpPr>
        <p:spPr bwMode="auto">
          <a:xfrm>
            <a:off x="795337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91" name="AutoShape 263"/>
          <p:cNvSpPr>
            <a:spLocks noChangeArrowheads="1"/>
          </p:cNvSpPr>
          <p:nvPr/>
        </p:nvSpPr>
        <p:spPr bwMode="auto">
          <a:xfrm rot="5400000">
            <a:off x="5999956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92" name="Text Box 21"/>
          <p:cNvSpPr txBox="1">
            <a:spLocks noChangeArrowheads="1"/>
          </p:cNvSpPr>
          <p:nvPr/>
        </p:nvSpPr>
        <p:spPr bwMode="auto">
          <a:xfrm>
            <a:off x="5791200" y="4919663"/>
            <a:ext cx="596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00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FF00FF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2</a:t>
            </a:r>
          </a:p>
        </p:txBody>
      </p:sp>
      <p:sp>
        <p:nvSpPr>
          <p:cNvPr id="89193" name="Rectangle 1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Stepping Through the FFT</a:t>
            </a:r>
          </a:p>
          <a:p>
            <a:endParaRPr lang="en-US" altLang="en-US" sz="4400">
              <a:solidFill>
                <a:schemeClr val="tx2"/>
              </a:solidFill>
            </a:endParaRPr>
          </a:p>
        </p:txBody>
      </p:sp>
      <p:sp>
        <p:nvSpPr>
          <p:cNvPr id="89194" name="AutoShape 266"/>
          <p:cNvSpPr>
            <a:spLocks noChangeAspect="1" noChangeArrowheads="1"/>
          </p:cNvSpPr>
          <p:nvPr/>
        </p:nvSpPr>
        <p:spPr bwMode="auto">
          <a:xfrm rot="5400000">
            <a:off x="7380288" y="4606925"/>
            <a:ext cx="111125" cy="155575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95" name="AutoShape 267"/>
          <p:cNvSpPr>
            <a:spLocks noChangeArrowheads="1"/>
          </p:cNvSpPr>
          <p:nvPr/>
        </p:nvSpPr>
        <p:spPr bwMode="auto">
          <a:xfrm rot="5400000">
            <a:off x="5996781" y="459978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33CCCC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96" name="Oval 268"/>
          <p:cNvSpPr>
            <a:spLocks noChangeArrowheads="1"/>
          </p:cNvSpPr>
          <p:nvPr/>
        </p:nvSpPr>
        <p:spPr bwMode="auto">
          <a:xfrm>
            <a:off x="6397625" y="4605338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97" name="Oval 269"/>
          <p:cNvSpPr>
            <a:spLocks noChangeArrowheads="1"/>
          </p:cNvSpPr>
          <p:nvPr/>
        </p:nvSpPr>
        <p:spPr bwMode="auto">
          <a:xfrm>
            <a:off x="7953375" y="4608513"/>
            <a:ext cx="152400" cy="152400"/>
          </a:xfrm>
          <a:prstGeom prst="ellipse">
            <a:avLst/>
          </a:prstGeom>
          <a:solidFill>
            <a:srgbClr val="33CCCC"/>
          </a:solidFill>
          <a:ln w="25400" algn="ctr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198" name="Freeform 270"/>
          <p:cNvSpPr>
            <a:spLocks/>
          </p:cNvSpPr>
          <p:nvPr/>
        </p:nvSpPr>
        <p:spPr bwMode="auto">
          <a:xfrm>
            <a:off x="5767388" y="4684713"/>
            <a:ext cx="2535237" cy="1587"/>
          </a:xfrm>
          <a:custGeom>
            <a:avLst/>
            <a:gdLst>
              <a:gd name="T0" fmla="*/ 0 w 1597"/>
              <a:gd name="T1" fmla="*/ 0 h 1"/>
              <a:gd name="T2" fmla="*/ 2147483647 w 1597"/>
              <a:gd name="T3" fmla="*/ 2518569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97" h="1">
                <a:moveTo>
                  <a:pt x="0" y="0"/>
                </a:moveTo>
                <a:lnTo>
                  <a:pt x="1597" y="1"/>
                </a:lnTo>
              </a:path>
            </a:pathLst>
          </a:custGeom>
          <a:solidFill>
            <a:srgbClr val="33CCCC"/>
          </a:solidFill>
          <a:ln w="25400">
            <a:solidFill>
              <a:srgbClr val="33CC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199" name="Line 271"/>
          <p:cNvSpPr>
            <a:spLocks noChangeShapeType="1"/>
          </p:cNvSpPr>
          <p:nvPr/>
        </p:nvSpPr>
        <p:spPr bwMode="auto">
          <a:xfrm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00" name="Line 272"/>
          <p:cNvSpPr>
            <a:spLocks noChangeShapeType="1"/>
          </p:cNvSpPr>
          <p:nvPr/>
        </p:nvSpPr>
        <p:spPr bwMode="auto">
          <a:xfrm flipV="1">
            <a:off x="6477000" y="2590800"/>
            <a:ext cx="1524000" cy="28194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01" name="AutoShape 164"/>
          <p:cNvSpPr>
            <a:spLocks noChangeArrowheads="1"/>
          </p:cNvSpPr>
          <p:nvPr/>
        </p:nvSpPr>
        <p:spPr bwMode="auto">
          <a:xfrm rot="1800000">
            <a:off x="7851775" y="33909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02" name="AutoShape 176"/>
          <p:cNvSpPr>
            <a:spLocks noChangeArrowheads="1"/>
          </p:cNvSpPr>
          <p:nvPr/>
        </p:nvSpPr>
        <p:spPr bwMode="auto">
          <a:xfrm rot="5400000">
            <a:off x="7398544" y="318849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03" name="Line 177"/>
          <p:cNvSpPr>
            <a:spLocks noChangeShapeType="1"/>
          </p:cNvSpPr>
          <p:nvPr/>
        </p:nvSpPr>
        <p:spPr bwMode="auto">
          <a:xfrm>
            <a:off x="5791200" y="3273425"/>
            <a:ext cx="2514600" cy="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04" name="Oval 178"/>
          <p:cNvSpPr>
            <a:spLocks noChangeArrowheads="1"/>
          </p:cNvSpPr>
          <p:nvPr/>
        </p:nvSpPr>
        <p:spPr bwMode="auto">
          <a:xfrm>
            <a:off x="6400800" y="3200400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05" name="Oval 179"/>
          <p:cNvSpPr>
            <a:spLocks noChangeArrowheads="1"/>
          </p:cNvSpPr>
          <p:nvPr/>
        </p:nvSpPr>
        <p:spPr bwMode="auto">
          <a:xfrm>
            <a:off x="7924800" y="3194050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06" name="Freeform 166"/>
          <p:cNvSpPr>
            <a:spLocks/>
          </p:cNvSpPr>
          <p:nvPr/>
        </p:nvSpPr>
        <p:spPr bwMode="auto">
          <a:xfrm>
            <a:off x="6477000" y="3276600"/>
            <a:ext cx="1524000" cy="2819400"/>
          </a:xfrm>
          <a:custGeom>
            <a:avLst/>
            <a:gdLst>
              <a:gd name="T0" fmla="*/ 0 w 676"/>
              <a:gd name="T1" fmla="*/ 0 h 920"/>
              <a:gd name="T2" fmla="*/ 2147483647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07" name="Freeform 165"/>
          <p:cNvSpPr>
            <a:spLocks/>
          </p:cNvSpPr>
          <p:nvPr/>
        </p:nvSpPr>
        <p:spPr bwMode="auto">
          <a:xfrm>
            <a:off x="6477000" y="3276600"/>
            <a:ext cx="1543050" cy="2825750"/>
          </a:xfrm>
          <a:custGeom>
            <a:avLst/>
            <a:gdLst>
              <a:gd name="T0" fmla="*/ 0 w 972"/>
              <a:gd name="T1" fmla="*/ 2147483647 h 1780"/>
              <a:gd name="T2" fmla="*/ 2147483647 w 972"/>
              <a:gd name="T3" fmla="*/ 0 h 17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2" h="1780">
                <a:moveTo>
                  <a:pt x="0" y="1780"/>
                </a:moveTo>
                <a:lnTo>
                  <a:pt x="972" y="0"/>
                </a:lnTo>
              </a:path>
            </a:pathLst>
          </a:cu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08" name="Rectangle 273"/>
          <p:cNvSpPr>
            <a:spLocks noChangeArrowheads="1"/>
          </p:cNvSpPr>
          <p:nvPr/>
        </p:nvSpPr>
        <p:spPr bwMode="auto">
          <a:xfrm>
            <a:off x="3276600" y="3733800"/>
            <a:ext cx="2133600" cy="2590800"/>
          </a:xfrm>
          <a:prstGeom prst="rect">
            <a:avLst/>
          </a:prstGeom>
          <a:solidFill>
            <a:srgbClr val="006600"/>
          </a:solidFill>
          <a:ln w="25400" algn="ctr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09" name="Rectangle 274"/>
          <p:cNvSpPr>
            <a:spLocks noChangeArrowheads="1"/>
          </p:cNvSpPr>
          <p:nvPr/>
        </p:nvSpPr>
        <p:spPr bwMode="auto">
          <a:xfrm>
            <a:off x="4627563" y="5373688"/>
            <a:ext cx="4048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800080"/>
                </a:solidFill>
              </a:rPr>
              <a:t> -1</a:t>
            </a:r>
          </a:p>
        </p:txBody>
      </p:sp>
      <p:sp>
        <p:nvSpPr>
          <p:cNvPr id="89210" name="AutoShape 275"/>
          <p:cNvSpPr>
            <a:spLocks noChangeArrowheads="1"/>
          </p:cNvSpPr>
          <p:nvPr/>
        </p:nvSpPr>
        <p:spPr bwMode="auto">
          <a:xfrm rot="5400000">
            <a:off x="3482181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11" name="Line 276"/>
          <p:cNvSpPr>
            <a:spLocks noChangeShapeType="1"/>
          </p:cNvSpPr>
          <p:nvPr/>
        </p:nvSpPr>
        <p:spPr bwMode="auto">
          <a:xfrm>
            <a:off x="3273425" y="40005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12" name="AutoShape 277"/>
          <p:cNvSpPr>
            <a:spLocks noChangeArrowheads="1"/>
          </p:cNvSpPr>
          <p:nvPr/>
        </p:nvSpPr>
        <p:spPr bwMode="auto">
          <a:xfrm rot="5400000">
            <a:off x="4431506" y="39187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13" name="Oval 278"/>
          <p:cNvSpPr>
            <a:spLocks noChangeArrowheads="1"/>
          </p:cNvSpPr>
          <p:nvPr/>
        </p:nvSpPr>
        <p:spPr bwMode="auto">
          <a:xfrm>
            <a:off x="38830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14" name="Oval 279"/>
          <p:cNvSpPr>
            <a:spLocks noChangeArrowheads="1"/>
          </p:cNvSpPr>
          <p:nvPr/>
        </p:nvSpPr>
        <p:spPr bwMode="auto">
          <a:xfrm>
            <a:off x="4949825" y="39243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15" name="AutoShape 280"/>
          <p:cNvSpPr>
            <a:spLocks noChangeArrowheads="1"/>
          </p:cNvSpPr>
          <p:nvPr/>
        </p:nvSpPr>
        <p:spPr bwMode="auto">
          <a:xfrm rot="8402984">
            <a:off x="4829175" y="5145088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16" name="AutoShape 281"/>
          <p:cNvSpPr>
            <a:spLocks noChangeArrowheads="1"/>
          </p:cNvSpPr>
          <p:nvPr/>
        </p:nvSpPr>
        <p:spPr bwMode="auto">
          <a:xfrm rot="2280000">
            <a:off x="4756150" y="41910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17" name="Rectangle 282"/>
          <p:cNvSpPr>
            <a:spLocks noChangeArrowheads="1"/>
          </p:cNvSpPr>
          <p:nvPr/>
        </p:nvSpPr>
        <p:spPr bwMode="auto">
          <a:xfrm>
            <a:off x="4343400" y="6057900"/>
            <a:ext cx="404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rgbClr val="008080"/>
                </a:solidFill>
              </a:rPr>
              <a:t> -1</a:t>
            </a:r>
          </a:p>
        </p:txBody>
      </p:sp>
      <p:sp>
        <p:nvSpPr>
          <p:cNvPr id="89218" name="AutoShape 283"/>
          <p:cNvSpPr>
            <a:spLocks noChangeArrowheads="1"/>
          </p:cNvSpPr>
          <p:nvPr/>
        </p:nvSpPr>
        <p:spPr bwMode="auto">
          <a:xfrm rot="5400000">
            <a:off x="4423569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19" name="Line 284"/>
          <p:cNvSpPr>
            <a:spLocks noChangeShapeType="1"/>
          </p:cNvSpPr>
          <p:nvPr/>
        </p:nvSpPr>
        <p:spPr bwMode="auto">
          <a:xfrm>
            <a:off x="3273425" y="6110288"/>
            <a:ext cx="2514600" cy="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20" name="AutoShape 285"/>
          <p:cNvSpPr>
            <a:spLocks noChangeArrowheads="1"/>
          </p:cNvSpPr>
          <p:nvPr/>
        </p:nvSpPr>
        <p:spPr bwMode="auto">
          <a:xfrm rot="5400000">
            <a:off x="3482181" y="6028532"/>
            <a:ext cx="109537" cy="1651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21" name="Oval 286"/>
          <p:cNvSpPr>
            <a:spLocks noChangeArrowheads="1"/>
          </p:cNvSpPr>
          <p:nvPr/>
        </p:nvSpPr>
        <p:spPr bwMode="auto">
          <a:xfrm>
            <a:off x="388302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22" name="Oval 287"/>
          <p:cNvSpPr>
            <a:spLocks noChangeArrowheads="1"/>
          </p:cNvSpPr>
          <p:nvPr/>
        </p:nvSpPr>
        <p:spPr bwMode="auto">
          <a:xfrm>
            <a:off x="4949825" y="60309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23" name="Line 288"/>
          <p:cNvSpPr>
            <a:spLocks noChangeShapeType="1"/>
          </p:cNvSpPr>
          <p:nvPr/>
        </p:nvSpPr>
        <p:spPr bwMode="auto">
          <a:xfrm>
            <a:off x="3273425" y="5422900"/>
            <a:ext cx="2514600" cy="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24" name="AutoShape 289"/>
          <p:cNvSpPr>
            <a:spLocks noChangeArrowheads="1"/>
          </p:cNvSpPr>
          <p:nvPr/>
        </p:nvSpPr>
        <p:spPr bwMode="auto">
          <a:xfrm rot="5400000">
            <a:off x="4699794" y="5341144"/>
            <a:ext cx="109538" cy="165100"/>
          </a:xfrm>
          <a:prstGeom prst="triangle">
            <a:avLst>
              <a:gd name="adj" fmla="val 50000"/>
            </a:avLst>
          </a:prstGeom>
          <a:solidFill>
            <a:srgbClr val="800080"/>
          </a:solidFill>
          <a:ln w="25400" algn="ctr">
            <a:solidFill>
              <a:srgbClr val="800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25" name="Oval 290"/>
          <p:cNvSpPr>
            <a:spLocks noChangeArrowheads="1"/>
          </p:cNvSpPr>
          <p:nvPr/>
        </p:nvSpPr>
        <p:spPr bwMode="auto">
          <a:xfrm>
            <a:off x="38830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26" name="Oval 291"/>
          <p:cNvSpPr>
            <a:spLocks noChangeArrowheads="1"/>
          </p:cNvSpPr>
          <p:nvPr/>
        </p:nvSpPr>
        <p:spPr bwMode="auto">
          <a:xfrm>
            <a:off x="4949825" y="5346700"/>
            <a:ext cx="152400" cy="152400"/>
          </a:xfrm>
          <a:prstGeom prst="ellipse">
            <a:avLst/>
          </a:prstGeom>
          <a:solidFill>
            <a:srgbClr val="800080"/>
          </a:solidFill>
          <a:ln w="25400" algn="ctr">
            <a:solidFill>
              <a:srgbClr val="800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27" name="AutoShape 292"/>
          <p:cNvSpPr>
            <a:spLocks noChangeArrowheads="1"/>
          </p:cNvSpPr>
          <p:nvPr/>
        </p:nvSpPr>
        <p:spPr bwMode="auto">
          <a:xfrm rot="8633392">
            <a:off x="4746625" y="5715000"/>
            <a:ext cx="112713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28" name="Line 293"/>
          <p:cNvSpPr>
            <a:spLocks noChangeShapeType="1"/>
          </p:cNvSpPr>
          <p:nvPr/>
        </p:nvSpPr>
        <p:spPr bwMode="auto">
          <a:xfrm>
            <a:off x="2895600" y="40020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9229" name="Line 294"/>
          <p:cNvSpPr>
            <a:spLocks noChangeShapeType="1"/>
          </p:cNvSpPr>
          <p:nvPr/>
        </p:nvSpPr>
        <p:spPr bwMode="auto">
          <a:xfrm>
            <a:off x="2895600" y="46878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9230" name="Line 295"/>
          <p:cNvSpPr>
            <a:spLocks noChangeShapeType="1"/>
          </p:cNvSpPr>
          <p:nvPr/>
        </p:nvSpPr>
        <p:spPr bwMode="auto">
          <a:xfrm>
            <a:off x="2895600" y="5424488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9231" name="Line 296"/>
          <p:cNvSpPr>
            <a:spLocks noChangeShapeType="1"/>
          </p:cNvSpPr>
          <p:nvPr/>
        </p:nvSpPr>
        <p:spPr bwMode="auto">
          <a:xfrm>
            <a:off x="2895600" y="6111875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9232" name="Text Box 21"/>
          <p:cNvSpPr txBox="1">
            <a:spLocks noChangeArrowheads="1"/>
          </p:cNvSpPr>
          <p:nvPr/>
        </p:nvSpPr>
        <p:spPr bwMode="auto">
          <a:xfrm>
            <a:off x="3276600" y="4919663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800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800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800080"/>
                </a:solidFill>
              </a:rPr>
              <a:t>0</a:t>
            </a:r>
          </a:p>
        </p:txBody>
      </p:sp>
      <p:sp>
        <p:nvSpPr>
          <p:cNvPr id="89233" name="Text Box 21"/>
          <p:cNvSpPr txBox="1">
            <a:spLocks noChangeArrowheads="1"/>
          </p:cNvSpPr>
          <p:nvPr/>
        </p:nvSpPr>
        <p:spPr bwMode="auto">
          <a:xfrm>
            <a:off x="3276600" y="5607050"/>
            <a:ext cx="60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8080"/>
                </a:solidFill>
                <a:sym typeface="Symbol" pitchFamily="18" charset="2"/>
              </a:rPr>
              <a:t></a:t>
            </a:r>
            <a:r>
              <a:rPr lang="en-US" altLang="en-US" sz="2400" baseline="-25000">
                <a:solidFill>
                  <a:srgbClr val="008080"/>
                </a:solidFill>
                <a:sym typeface="Symbol" pitchFamily="18" charset="2"/>
              </a:rPr>
              <a:t>8</a:t>
            </a:r>
            <a:r>
              <a:rPr lang="en-US" altLang="en-US" sz="2400" baseline="30000">
                <a:solidFill>
                  <a:srgbClr val="008080"/>
                </a:solidFill>
              </a:rPr>
              <a:t>2</a:t>
            </a:r>
          </a:p>
        </p:txBody>
      </p:sp>
      <p:sp>
        <p:nvSpPr>
          <p:cNvPr id="89234" name="Line 299"/>
          <p:cNvSpPr>
            <a:spLocks noChangeShapeType="1"/>
          </p:cNvSpPr>
          <p:nvPr/>
        </p:nvSpPr>
        <p:spPr bwMode="auto">
          <a:xfrm flipV="1"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35" name="Line 300"/>
          <p:cNvSpPr>
            <a:spLocks noChangeShapeType="1"/>
          </p:cNvSpPr>
          <p:nvPr/>
        </p:nvSpPr>
        <p:spPr bwMode="auto">
          <a:xfrm>
            <a:off x="3962400" y="3962400"/>
            <a:ext cx="1066800" cy="1447800"/>
          </a:xfrm>
          <a:prstGeom prst="line">
            <a:avLst/>
          </a:prstGeom>
          <a:noFill/>
          <a:ln w="25400">
            <a:solidFill>
              <a:srgbClr val="8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36" name="Line 301"/>
          <p:cNvSpPr>
            <a:spLocks noChangeShapeType="1"/>
          </p:cNvSpPr>
          <p:nvPr/>
        </p:nvSpPr>
        <p:spPr bwMode="auto">
          <a:xfrm>
            <a:off x="5410200" y="54229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37" name="Line 302"/>
          <p:cNvSpPr>
            <a:spLocks noChangeShapeType="1"/>
          </p:cNvSpPr>
          <p:nvPr/>
        </p:nvSpPr>
        <p:spPr bwMode="auto">
          <a:xfrm>
            <a:off x="5410200" y="40005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38" name="Line 303"/>
          <p:cNvSpPr>
            <a:spLocks noChangeShapeType="1"/>
          </p:cNvSpPr>
          <p:nvPr/>
        </p:nvSpPr>
        <p:spPr bwMode="auto">
          <a:xfrm flipV="1">
            <a:off x="3959225" y="4665663"/>
            <a:ext cx="1066800" cy="144780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39" name="AutoShape 304"/>
          <p:cNvSpPr>
            <a:spLocks noChangeArrowheads="1"/>
          </p:cNvSpPr>
          <p:nvPr/>
        </p:nvSpPr>
        <p:spPr bwMode="auto">
          <a:xfrm rot="5400000">
            <a:off x="4699794" y="4606132"/>
            <a:ext cx="109537" cy="152400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40" name="Line 305"/>
          <p:cNvSpPr>
            <a:spLocks noChangeShapeType="1"/>
          </p:cNvSpPr>
          <p:nvPr/>
        </p:nvSpPr>
        <p:spPr bwMode="auto">
          <a:xfrm>
            <a:off x="3273425" y="4684713"/>
            <a:ext cx="2514600" cy="0"/>
          </a:xfrm>
          <a:prstGeom prst="line">
            <a:avLst/>
          </a:prstGeom>
          <a:noFill/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41" name="Oval 306"/>
          <p:cNvSpPr>
            <a:spLocks noChangeArrowheads="1"/>
          </p:cNvSpPr>
          <p:nvPr/>
        </p:nvSpPr>
        <p:spPr bwMode="auto">
          <a:xfrm>
            <a:off x="3883025" y="4605338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42" name="Oval 307"/>
          <p:cNvSpPr>
            <a:spLocks noChangeArrowheads="1"/>
          </p:cNvSpPr>
          <p:nvPr/>
        </p:nvSpPr>
        <p:spPr bwMode="auto">
          <a:xfrm>
            <a:off x="4949825" y="4608513"/>
            <a:ext cx="152400" cy="152400"/>
          </a:xfrm>
          <a:prstGeom prst="ellipse">
            <a:avLst/>
          </a:prstGeom>
          <a:solidFill>
            <a:srgbClr val="008080"/>
          </a:solidFill>
          <a:ln w="25400" algn="ctr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43" name="AutoShape 308"/>
          <p:cNvSpPr>
            <a:spLocks noChangeArrowheads="1"/>
          </p:cNvSpPr>
          <p:nvPr/>
        </p:nvSpPr>
        <p:spPr bwMode="auto">
          <a:xfrm rot="2220000">
            <a:off x="4829175" y="4779963"/>
            <a:ext cx="112713" cy="149225"/>
          </a:xfrm>
          <a:prstGeom prst="triangle">
            <a:avLst>
              <a:gd name="adj" fmla="val 50000"/>
            </a:avLst>
          </a:prstGeom>
          <a:solidFill>
            <a:srgbClr val="008080"/>
          </a:solidFill>
          <a:ln w="25400" algn="ctr">
            <a:solidFill>
              <a:srgbClr val="0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9244" name="Freeform 309"/>
          <p:cNvSpPr>
            <a:spLocks/>
          </p:cNvSpPr>
          <p:nvPr/>
        </p:nvSpPr>
        <p:spPr bwMode="auto">
          <a:xfrm>
            <a:off x="3962400" y="4648200"/>
            <a:ext cx="1073150" cy="1460500"/>
          </a:xfrm>
          <a:custGeom>
            <a:avLst/>
            <a:gdLst>
              <a:gd name="T0" fmla="*/ 0 w 676"/>
              <a:gd name="T1" fmla="*/ 0 h 920"/>
              <a:gd name="T2" fmla="*/ 1703625625 w 676"/>
              <a:gd name="T3" fmla="*/ 2147483647 h 9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6" h="920">
                <a:moveTo>
                  <a:pt x="0" y="0"/>
                </a:moveTo>
                <a:lnTo>
                  <a:pt x="676" y="920"/>
                </a:lnTo>
              </a:path>
            </a:pathLst>
          </a:custGeom>
          <a:solidFill>
            <a:srgbClr val="008080"/>
          </a:solidFill>
          <a:ln w="25400">
            <a:solidFill>
              <a:srgbClr val="0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45" name="Line 310"/>
          <p:cNvSpPr>
            <a:spLocks noChangeShapeType="1"/>
          </p:cNvSpPr>
          <p:nvPr/>
        </p:nvSpPr>
        <p:spPr bwMode="auto">
          <a:xfrm>
            <a:off x="5410200" y="611346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9246" name="Line 311"/>
          <p:cNvSpPr>
            <a:spLocks noChangeShapeType="1"/>
          </p:cNvSpPr>
          <p:nvPr/>
        </p:nvSpPr>
        <p:spPr bwMode="auto">
          <a:xfrm>
            <a:off x="5410200" y="4684713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Picture 9" descr="C:\Documents and Settings\Administrator\Application Data\Microsoft\Media Catalog\Downloaded Clips\cl23\j0088738.wmf"/>
          <p:cNvSpPr>
            <a:spLocks noChangeAspect="1" noChangeArrowheads="1"/>
          </p:cNvSpPr>
          <p:nvPr/>
        </p:nvSpPr>
        <p:spPr bwMode="auto">
          <a:xfrm>
            <a:off x="7412038" y="152400"/>
            <a:ext cx="1331912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90115" name="Rectangle 11"/>
          <p:cNvSpPr>
            <a:spLocks noChangeArrowheads="1"/>
          </p:cNvSpPr>
          <p:nvPr/>
        </p:nvSpPr>
        <p:spPr bwMode="auto">
          <a:xfrm>
            <a:off x="0" y="287338"/>
            <a:ext cx="9144000" cy="657066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zh-CN" sz="1600" b="1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Algorithm FFT (ReX, ImX)</a:t>
            </a:r>
            <a:r>
              <a:rPr lang="en-CA" altLang="zh-CN" sz="14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Input:    ReX[ ], ImX[ ] = real, imaginary parts of the time samples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Output:  ReX[ ], ImX[ ] = cosine, sine coefficients of frequency domain</a:t>
            </a:r>
          </a:p>
          <a:p>
            <a:pPr eaLnBrk="1" hangingPunct="1"/>
            <a:endParaRPr lang="en-CA" altLang="zh-CN" sz="800">
              <a:solidFill>
                <a:schemeClr val="bg2"/>
              </a:solidFill>
              <a:ea typeface="SimSun" pitchFamily="2" charset="-122"/>
              <a:cs typeface="Times New Roman" pitchFamily="18" charset="0"/>
              <a:sym typeface="Symbol" pitchFamily="18" charset="2"/>
            </a:endParaRP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N = SizeOf( ReX )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PutInBitReverseOrder (ReX, ImX)         % time domain decomposition</a:t>
            </a:r>
          </a:p>
          <a:p>
            <a:pPr eaLnBrk="1" hangingPunct="1"/>
            <a:endParaRPr lang="en-CA" altLang="zh-CN" sz="800">
              <a:solidFill>
                <a:schemeClr val="bg2"/>
              </a:solidFill>
              <a:ea typeface="SimSun" pitchFamily="2" charset="-122"/>
              <a:cs typeface="Times New Roman" pitchFamily="18" charset="0"/>
              <a:sym typeface="Symbol" pitchFamily="18" charset="2"/>
            </a:endParaRP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% frequency domain synthesis 	            (done in place)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for k = 1 to log </a:t>
            </a:r>
            <a:r>
              <a:rPr lang="en-CA" altLang="zh-CN" sz="1600" baseline="-250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2 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N 		            % Loop for each stage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Wre = 1;  Wim = 0;  θ = 2</a:t>
            </a:r>
            <a:r>
              <a:rPr lang="fr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π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/ 2</a:t>
            </a:r>
            <a:r>
              <a:rPr lang="en-CA" altLang="zh-CN" sz="1600" baseline="300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k   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</a:t>
            </a:r>
            <a:r>
              <a:rPr lang="en-CA" altLang="zh-CN" sz="1600" baseline="300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% Initialize stage constants</a:t>
            </a:r>
          </a:p>
          <a:p>
            <a:pPr eaLnBrk="1" hangingPunct="1"/>
            <a:endParaRPr lang="en-CA" altLang="zh-CN" sz="800">
              <a:solidFill>
                <a:schemeClr val="bg2"/>
              </a:solidFill>
              <a:ea typeface="SimSun" pitchFamily="2" charset="-122"/>
              <a:cs typeface="Times New Roman" pitchFamily="18" charset="0"/>
              <a:sym typeface="Symbol" pitchFamily="18" charset="2"/>
            </a:endParaRPr>
          </a:p>
          <a:p>
            <a:pPr eaLnBrk="1" hangingPunct="1"/>
            <a:r>
              <a:rPr lang="en-CA" altLang="zh-CN" sz="14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for j = 1 to 2</a:t>
            </a:r>
            <a:r>
              <a:rPr lang="en-CA" altLang="zh-CN" sz="1600" baseline="300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k-1 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		            % Loop for each sub DFT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for i = j-1 to N-1 step 2</a:t>
            </a:r>
            <a:r>
              <a:rPr lang="en-CA" altLang="zh-CN" sz="1600" baseline="300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k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	            % Loop for each butterfly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     ip = i + 2</a:t>
            </a:r>
            <a:r>
              <a:rPr lang="en-CA" altLang="zh-CN" sz="1600" baseline="300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k-1 </a:t>
            </a:r>
            <a:endParaRPr lang="en-CA" altLang="zh-CN" sz="1600">
              <a:solidFill>
                <a:schemeClr val="bg2"/>
              </a:solidFill>
              <a:ea typeface="SimSun" pitchFamily="2" charset="-122"/>
              <a:cs typeface="Times New Roman" pitchFamily="18" charset="0"/>
              <a:sym typeface="Symbol" pitchFamily="18" charset="2"/>
            </a:endParaRP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     tmpRe   = ReX[ip]·Wre  -  ImX[ip]·Wim	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     </a:t>
            </a:r>
            <a:r>
              <a:rPr lang="pl-PL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tmpIm   = ReX[ip]·Wim + ImX[ip]·Wre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     </a:t>
            </a:r>
            <a:r>
              <a:rPr lang="pl-PL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ReX[ip] = ReX[ i ] - tmpRe</a:t>
            </a:r>
          </a:p>
          <a:p>
            <a:pPr eaLnBrk="1" hangingPunct="1"/>
            <a:r>
              <a:rPr lang="pl-PL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    </a:t>
            </a:r>
            <a:r>
              <a:rPr lang="pl-PL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ImX[ip] = ImX[ 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i</a:t>
            </a:r>
            <a:r>
              <a:rPr lang="pl-PL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] - tempIm</a:t>
            </a:r>
          </a:p>
          <a:p>
            <a:pPr eaLnBrk="1" hangingPunct="1"/>
            <a:r>
              <a:rPr lang="pl-PL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    </a:t>
            </a:r>
            <a:r>
              <a:rPr lang="pl-PL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ReX[ i ] = ReX[ i ] + tempRe</a:t>
            </a:r>
          </a:p>
          <a:p>
            <a:pPr eaLnBrk="1" hangingPunct="1"/>
            <a:r>
              <a:rPr lang="pl-PL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    </a:t>
            </a:r>
            <a:r>
              <a:rPr lang="pl-PL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ImX[ i ] = ImX[ i ] + tempIm</a:t>
            </a:r>
          </a:p>
          <a:p>
            <a:pPr eaLnBrk="1" hangingPunct="1"/>
            <a:r>
              <a:rPr lang="pl-PL" altLang="zh-CN" sz="14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</a:t>
            </a:r>
            <a:r>
              <a:rPr lang="en-CA" altLang="zh-CN" sz="14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 </a:t>
            </a:r>
            <a:r>
              <a:rPr lang="pl-PL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next i</a:t>
            </a:r>
          </a:p>
          <a:p>
            <a:pPr eaLnBrk="1" hangingPunct="1"/>
            <a:endParaRPr lang="pl-PL" altLang="zh-CN" sz="800">
              <a:solidFill>
                <a:schemeClr val="bg2"/>
              </a:solidFill>
              <a:ea typeface="SimSun" pitchFamily="2" charset="-122"/>
              <a:cs typeface="Times New Roman" pitchFamily="18" charset="0"/>
              <a:sym typeface="Symbol" pitchFamily="18" charset="2"/>
            </a:endParaRPr>
          </a:p>
          <a:p>
            <a:pPr eaLnBrk="1" hangingPunct="1"/>
            <a:r>
              <a:rPr lang="en-CA" altLang="zh-CN" sz="14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  </a:t>
            </a:r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tempRe = Wre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 Wre =    tmpRe·cos(θ) + Wim·sin(θ)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     Wim = - tmpRe·sin(θ) + Wim· cos(θ)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     next j</a:t>
            </a: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next k</a:t>
            </a:r>
          </a:p>
          <a:p>
            <a:pPr eaLnBrk="1" hangingPunct="1"/>
            <a:endParaRPr lang="en-CA" altLang="zh-CN" sz="800">
              <a:solidFill>
                <a:schemeClr val="bg2"/>
              </a:solidFill>
              <a:ea typeface="SimSun" pitchFamily="2" charset="-122"/>
              <a:cs typeface="Times New Roman" pitchFamily="18" charset="0"/>
              <a:sym typeface="Symbol" pitchFamily="18" charset="2"/>
            </a:endParaRPr>
          </a:p>
          <a:p>
            <a:pPr eaLnBrk="1" hangingPunct="1"/>
            <a:r>
              <a:rPr lang="en-CA" altLang="zh-CN" sz="1600">
                <a:solidFill>
                  <a:schemeClr val="bg2"/>
                </a:solidFill>
                <a:ea typeface="SimSun" pitchFamily="2" charset="-122"/>
                <a:cs typeface="Times New Roman" pitchFamily="18" charset="0"/>
                <a:sym typeface="Symbol" pitchFamily="18" charset="2"/>
              </a:rPr>
              <a:t>return (ReX, ImX)        % ReX[ ],ImX[ ] return freq coeffs 0 to N-1</a:t>
            </a:r>
            <a:endParaRPr lang="en-CA" altLang="en-US" sz="1600">
              <a:solidFill>
                <a:schemeClr val="bg2"/>
              </a:solidFill>
              <a:ea typeface="SimSun" pitchFamily="2" charset="-122"/>
              <a:cs typeface="Times New Roman" pitchFamily="18" charset="0"/>
              <a:sym typeface="Symbol" pitchFamily="18" charset="2"/>
            </a:endParaRPr>
          </a:p>
        </p:txBody>
      </p:sp>
      <p:graphicFrame>
        <p:nvGraphicFramePr>
          <p:cNvPr id="90116" name="Object 10"/>
          <p:cNvGraphicFramePr>
            <a:graphicFrameLocks noChangeAspect="1"/>
          </p:cNvGraphicFramePr>
          <p:nvPr/>
        </p:nvGraphicFramePr>
        <p:xfrm>
          <a:off x="6305550" y="609600"/>
          <a:ext cx="2838450" cy="6248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3" imgW="2838846" imgH="6171429" progId="PBrush">
                  <p:embed/>
                </p:oleObj>
              </mc:Choice>
              <mc:Fallback>
                <p:oleObj name="Bitmap Image" r:id="rId3" imgW="2838846" imgH="6171429" progId="PBrush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05550" y="609600"/>
                        <a:ext cx="2838450" cy="6248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6096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 sz="4000" b="1">
                <a:solidFill>
                  <a:schemeClr val="tx1"/>
                </a:solidFill>
                <a:latin typeface="Comic Sans MS" pitchFamily="66" charset="0"/>
              </a:rPr>
              <a:t>Grade School Revisited:</a:t>
            </a:r>
            <a:br>
              <a:rPr lang="en-US" altLang="en-US" sz="4000" b="1">
                <a:solidFill>
                  <a:schemeClr val="tx1"/>
                </a:solidFill>
                <a:latin typeface="Comic Sans MS" pitchFamily="66" charset="0"/>
              </a:rPr>
            </a:br>
            <a:r>
              <a:rPr lang="en-US" altLang="en-US" sz="4000" b="1">
                <a:solidFill>
                  <a:schemeClr val="tx1"/>
                </a:solidFill>
                <a:latin typeface="Comic Sans MS" pitchFamily="66" charset="0"/>
              </a:rPr>
              <a:t>How To Multiply Two Numbers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609600" y="-381000"/>
            <a:ext cx="8077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>
              <a:defRPr/>
            </a:pPr>
            <a:r>
              <a:rPr lang="en-US" sz="4400" ker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Multiplying Big Integers</a:t>
            </a:r>
            <a:endParaRPr lang="en-US" sz="4400" kern="0" dirty="0">
              <a:solidFill>
                <a:schemeClr val="tx2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59199488"/>
      </p:ext>
    </p:extLst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95235" name="Text Box 215"/>
          <p:cNvSpPr txBox="1">
            <a:spLocks noChangeArrowheads="1"/>
          </p:cNvSpPr>
          <p:nvPr/>
        </p:nvSpPr>
        <p:spPr bwMode="auto">
          <a:xfrm>
            <a:off x="1676400" y="898525"/>
            <a:ext cx="59356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0011 … 1010 0011 1011 0001 0010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04800" y="2438400"/>
            <a:ext cx="5314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Break into </a:t>
            </a:r>
            <a:r>
              <a:rPr lang="en-US" altLang="en-US" i="1">
                <a:solidFill>
                  <a:schemeClr val="accent1"/>
                </a:solidFill>
              </a:rPr>
              <a:t>m = O(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log N)</a:t>
            </a:r>
            <a:r>
              <a:rPr lang="en-US" altLang="en-US">
                <a:sym typeface="Symbol" pitchFamily="18" charset="2"/>
              </a:rPr>
              <a:t> bit blocks</a:t>
            </a:r>
          </a:p>
        </p:txBody>
      </p:sp>
      <p:grpSp>
        <p:nvGrpSpPr>
          <p:cNvPr id="2" name="Group 33"/>
          <p:cNvGrpSpPr>
            <a:grpSpLocks/>
          </p:cNvGrpSpPr>
          <p:nvPr/>
        </p:nvGrpSpPr>
        <p:grpSpPr bwMode="auto">
          <a:xfrm>
            <a:off x="3627438" y="1271588"/>
            <a:ext cx="719137" cy="519112"/>
            <a:chOff x="2285" y="801"/>
            <a:chExt cx="453" cy="327"/>
          </a:xfrm>
        </p:grpSpPr>
        <p:sp>
          <p:nvSpPr>
            <p:cNvPr id="95238" name="Line 29"/>
            <p:cNvSpPr>
              <a:spLocks noChangeShapeType="1"/>
            </p:cNvSpPr>
            <p:nvPr/>
          </p:nvSpPr>
          <p:spPr bwMode="auto">
            <a:xfrm>
              <a:off x="2285" y="884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95239" name="Rectangle 30"/>
            <p:cNvSpPr>
              <a:spLocks noChangeArrowheads="1"/>
            </p:cNvSpPr>
            <p:nvPr/>
          </p:nvSpPr>
          <p:spPr bwMode="auto">
            <a:xfrm>
              <a:off x="2344" y="80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92073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319491" name="Text Box 215"/>
          <p:cNvSpPr txBox="1">
            <a:spLocks noChangeArrowheads="1"/>
          </p:cNvSpPr>
          <p:nvPr/>
        </p:nvSpPr>
        <p:spPr bwMode="auto">
          <a:xfrm>
            <a:off x="304800" y="898525"/>
            <a:ext cx="83359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0000 … 0000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0000 0011 1010 0011 1011 0001 0010</a:t>
            </a: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04800" y="2438400"/>
            <a:ext cx="871378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Break into </a:t>
            </a:r>
            <a:r>
              <a:rPr lang="en-US" altLang="en-US" i="1">
                <a:solidFill>
                  <a:schemeClr val="accent1"/>
                </a:solidFill>
              </a:rPr>
              <a:t>m = O(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log N)</a:t>
            </a:r>
            <a:r>
              <a:rPr lang="en-US" altLang="en-US">
                <a:sym typeface="Symbol" pitchFamily="18" charset="2"/>
              </a:rPr>
              <a:t> bit blocks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Pad with zero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2N</a:t>
            </a:r>
            <a:r>
              <a:rPr lang="en-US" altLang="en-US">
                <a:sym typeface="Symbol" pitchFamily="18" charset="2"/>
              </a:rPr>
              <a:t> bits to hold product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blocks where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is a power of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>
                <a:sym typeface="Symbol" pitchFamily="18" charset="2"/>
              </a:rPr>
              <a:t>, ie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n=2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r</a:t>
            </a:r>
            <a:r>
              <a:rPr lang="en-US" altLang="en-US">
                <a:sym typeface="Symbol" pitchFamily="18" charset="2"/>
              </a:rPr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Let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p</a:t>
            </a:r>
            <a:r>
              <a:rPr lang="en-US" altLang="en-US">
                <a:sym typeface="Symbol" pitchFamily="18" charset="2"/>
              </a:rPr>
              <a:t> be a prime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log p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≥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block size =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m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p-1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is divisible by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 n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, so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Z mod p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has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n n</a:t>
            </a:r>
            <a:r>
              <a:rPr lang="en-US" altLang="en-US" i="1" baseline="300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th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roots of unity.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View each block as a finite field element in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Z mod p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.</a:t>
            </a:r>
            <a:br>
              <a:rPr lang="en-US" altLang="en-US">
                <a:cs typeface="Times New Roman" pitchFamily="18" charset="0"/>
                <a:sym typeface="Symbol" pitchFamily="18" charset="2"/>
              </a:rPr>
            </a:br>
            <a:r>
              <a:rPr lang="en-US" altLang="en-US">
                <a:cs typeface="Times New Roman" pitchFamily="18" charset="0"/>
                <a:sym typeface="Symbol" pitchFamily="18" charset="2"/>
              </a:rPr>
              <a:t>     (no actual work)</a:t>
            </a:r>
          </a:p>
        </p:txBody>
      </p:sp>
      <p:sp>
        <p:nvSpPr>
          <p:cNvPr id="319496" name="Rectangle 8"/>
          <p:cNvSpPr>
            <a:spLocks noChangeArrowheads="1"/>
          </p:cNvSpPr>
          <p:nvPr/>
        </p:nvSpPr>
        <p:spPr bwMode="auto">
          <a:xfrm>
            <a:off x="1920875" y="1295400"/>
            <a:ext cx="18891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n=2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r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</a:t>
            </a:r>
            <a:r>
              <a:rPr lang="en-US" altLang="en-US">
                <a:sym typeface="Symbol" pitchFamily="18" charset="2"/>
              </a:rPr>
              <a:t>blocks</a:t>
            </a:r>
          </a:p>
        </p:txBody>
      </p:sp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5829300" y="1306513"/>
            <a:ext cx="1225550" cy="457200"/>
            <a:chOff x="3672" y="823"/>
            <a:chExt cx="772" cy="288"/>
          </a:xfrm>
        </p:grpSpPr>
        <p:sp>
          <p:nvSpPr>
            <p:cNvPr id="96269" name="Line 13"/>
            <p:cNvSpPr>
              <a:spLocks noChangeShapeType="1"/>
            </p:cNvSpPr>
            <p:nvPr/>
          </p:nvSpPr>
          <p:spPr bwMode="auto">
            <a:xfrm>
              <a:off x="3733" y="874"/>
              <a:ext cx="635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96270" name="Rectangle 14"/>
            <p:cNvSpPr>
              <a:spLocks noChangeArrowheads="1"/>
            </p:cNvSpPr>
            <p:nvPr/>
          </p:nvSpPr>
          <p:spPr bwMode="auto">
            <a:xfrm>
              <a:off x="3672" y="823"/>
              <a:ext cx="7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O(</a:t>
              </a:r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log p)</a:t>
              </a:r>
            </a:p>
          </p:txBody>
        </p:sp>
      </p:grpSp>
      <p:grpSp>
        <p:nvGrpSpPr>
          <p:cNvPr id="3" name="Group 21"/>
          <p:cNvGrpSpPr>
            <a:grpSpLocks/>
          </p:cNvGrpSpPr>
          <p:nvPr/>
        </p:nvGrpSpPr>
        <p:grpSpPr bwMode="auto">
          <a:xfrm>
            <a:off x="1106488" y="1371600"/>
            <a:ext cx="7424737" cy="914400"/>
            <a:chOff x="697" y="864"/>
            <a:chExt cx="4677" cy="576"/>
          </a:xfrm>
        </p:grpSpPr>
        <p:sp>
          <p:nvSpPr>
            <p:cNvPr id="96267" name="Text Box 215"/>
            <p:cNvSpPr txBox="1">
              <a:spLocks noChangeArrowheads="1"/>
            </p:cNvSpPr>
            <p:nvPr/>
          </p:nvSpPr>
          <p:spPr bwMode="auto">
            <a:xfrm>
              <a:off x="697" y="1113"/>
              <a:ext cx="467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</a:t>
              </a:r>
              <a:r>
                <a:rPr lang="en-US" altLang="en-US" i="1">
                  <a:solidFill>
                    <a:schemeClr val="accent1"/>
                  </a:solidFill>
                </a:rPr>
                <a:t>   …   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7       </a:t>
              </a:r>
              <a:r>
                <a:rPr lang="en-US" altLang="en-US" i="1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6</a:t>
              </a:r>
              <a:r>
                <a:rPr lang="en-US" altLang="en-US" i="1">
                  <a:solidFill>
                    <a:schemeClr val="accent1"/>
                  </a:solidFill>
                </a:rPr>
                <a:t>    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5</a:t>
              </a:r>
              <a:r>
                <a:rPr lang="en-US" altLang="en-US" i="1">
                  <a:solidFill>
                    <a:schemeClr val="accent1"/>
                  </a:solidFill>
                </a:rPr>
                <a:t>     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4       </a:t>
              </a:r>
              <a:r>
                <a:rPr lang="en-US" altLang="en-US" i="1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i="1">
                  <a:solidFill>
                    <a:schemeClr val="accent1"/>
                  </a:solidFill>
                </a:rPr>
                <a:t>    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        </a:t>
              </a:r>
              <a:r>
                <a:rPr lang="en-US" altLang="en-US" i="1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       </a:t>
              </a:r>
              <a:r>
                <a:rPr lang="en-US" altLang="en-US" i="1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</a:rPr>
                <a:t> </a:t>
              </a:r>
            </a:p>
          </p:txBody>
        </p:sp>
        <p:sp>
          <p:nvSpPr>
            <p:cNvPr id="96268" name="AutoShape 20"/>
            <p:cNvSpPr>
              <a:spLocks noChangeArrowheads="1"/>
            </p:cNvSpPr>
            <p:nvPr/>
          </p:nvSpPr>
          <p:spPr bwMode="auto">
            <a:xfrm>
              <a:off x="3072" y="864"/>
              <a:ext cx="96" cy="336"/>
            </a:xfrm>
            <a:prstGeom prst="downArrow">
              <a:avLst>
                <a:gd name="adj1" fmla="val 50000"/>
                <a:gd name="adj2" fmla="val 87500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96264" name="Group 33"/>
          <p:cNvGrpSpPr>
            <a:grpSpLocks/>
          </p:cNvGrpSpPr>
          <p:nvPr/>
        </p:nvGrpSpPr>
        <p:grpSpPr bwMode="auto">
          <a:xfrm>
            <a:off x="3776663" y="1271588"/>
            <a:ext cx="719137" cy="519112"/>
            <a:chOff x="2285" y="801"/>
            <a:chExt cx="453" cy="327"/>
          </a:xfrm>
        </p:grpSpPr>
        <p:sp>
          <p:nvSpPr>
            <p:cNvPr id="96265" name="Line 29"/>
            <p:cNvSpPr>
              <a:spLocks noChangeShapeType="1"/>
            </p:cNvSpPr>
            <p:nvPr/>
          </p:nvSpPr>
          <p:spPr bwMode="auto">
            <a:xfrm>
              <a:off x="2285" y="884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96266" name="Rectangle 30"/>
            <p:cNvSpPr>
              <a:spLocks noChangeArrowheads="1"/>
            </p:cNvSpPr>
            <p:nvPr/>
          </p:nvSpPr>
          <p:spPr bwMode="auto">
            <a:xfrm>
              <a:off x="2344" y="80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5644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9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9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9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9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78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78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978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978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9491" grpId="0"/>
      <p:bldP spid="319496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97283" name="Text Box 215"/>
          <p:cNvSpPr txBox="1">
            <a:spLocks noChangeArrowheads="1"/>
          </p:cNvSpPr>
          <p:nvPr/>
        </p:nvSpPr>
        <p:spPr bwMode="auto">
          <a:xfrm>
            <a:off x="304800" y="898525"/>
            <a:ext cx="83359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0000 … 0000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0000 0011 1010 0011 1011 0001 0010</a:t>
            </a: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04800" y="2863850"/>
            <a:ext cx="6524625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View as coefficients of a polynomial.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Note </a:t>
            </a:r>
            <a:r>
              <a:rPr lang="en-US" altLang="en-US" i="1">
                <a:solidFill>
                  <a:schemeClr val="accent1"/>
                </a:solidFill>
              </a:rPr>
              <a:t>X = f(2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Same for </a:t>
            </a:r>
            <a:r>
              <a:rPr lang="en-US" altLang="en-US" i="1">
                <a:solidFill>
                  <a:schemeClr val="accent1"/>
                </a:solidFill>
              </a:rPr>
              <a:t>Y = g(2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Multiply </a:t>
            </a:r>
            <a:r>
              <a:rPr lang="en-US" altLang="en-US" i="1">
                <a:solidFill>
                  <a:schemeClr val="accent1"/>
                </a:solidFill>
              </a:rPr>
              <a:t>g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×f</a:t>
            </a:r>
            <a:r>
              <a:rPr lang="en-US" altLang="en-US">
                <a:cs typeface="Times New Roman" pitchFamily="18" charset="0"/>
              </a:rPr>
              <a:t> using FFT in time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O(nlogn)</a:t>
            </a:r>
            <a:r>
              <a:rPr lang="en-US" altLang="en-US">
                <a:cs typeface="Times New Roman" pitchFamily="18" charset="0"/>
              </a:rPr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</a:rPr>
              <a:t>Note </a:t>
            </a:r>
            <a:r>
              <a:rPr lang="en-US" altLang="en-US" i="1">
                <a:solidFill>
                  <a:schemeClr val="accent1"/>
                </a:solidFill>
              </a:rPr>
              <a:t>X×Y = [g×f](2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.</a:t>
            </a:r>
            <a:endParaRPr lang="en-US" altLang="en-US">
              <a:cs typeface="Times New Roman" pitchFamily="18" charset="0"/>
            </a:endParaRPr>
          </a:p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Evaluate </a:t>
            </a:r>
            <a:r>
              <a:rPr lang="en-US" altLang="en-US" i="1">
                <a:solidFill>
                  <a:schemeClr val="accent1"/>
                </a:solidFill>
              </a:rPr>
              <a:t>[g×f](2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 in time </a:t>
            </a:r>
            <a:r>
              <a:rPr lang="en-US" altLang="en-US" i="1">
                <a:solidFill>
                  <a:schemeClr val="accent1"/>
                </a:solidFill>
              </a:rPr>
              <a:t>O(n)</a:t>
            </a:r>
            <a:r>
              <a:rPr lang="en-US" altLang="en-US"/>
              <a:t> operations,</a:t>
            </a:r>
            <a:br>
              <a:rPr lang="en-US" altLang="en-US"/>
            </a:br>
            <a:r>
              <a:rPr lang="en-US" altLang="en-US"/>
              <a:t>   but each op could be on </a:t>
            </a:r>
            <a:r>
              <a:rPr lang="en-US" altLang="en-US" i="1">
                <a:solidFill>
                  <a:schemeClr val="accent1"/>
                </a:solidFill>
              </a:rPr>
              <a:t>O(n) </a:t>
            </a:r>
            <a:r>
              <a:rPr lang="en-US" altLang="en-US"/>
              <a:t>bit numbers </a:t>
            </a:r>
            <a:br>
              <a:rPr lang="en-US" altLang="en-US"/>
            </a:br>
            <a:r>
              <a:rPr lang="en-US" altLang="en-US"/>
              <a:t>   for a total of </a:t>
            </a:r>
            <a:r>
              <a:rPr lang="en-US" altLang="en-US" i="1">
                <a:solidFill>
                  <a:schemeClr val="accent1"/>
                </a:solidFill>
              </a:rPr>
              <a:t>O(n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 time.</a:t>
            </a:r>
          </a:p>
        </p:txBody>
      </p:sp>
      <p:sp>
        <p:nvSpPr>
          <p:cNvPr id="320521" name="Text Box 215"/>
          <p:cNvSpPr txBox="1">
            <a:spLocks noChangeArrowheads="1"/>
          </p:cNvSpPr>
          <p:nvPr/>
        </p:nvSpPr>
        <p:spPr bwMode="auto">
          <a:xfrm>
            <a:off x="609600" y="1766888"/>
            <a:ext cx="8347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3821113" y="1271588"/>
            <a:ext cx="719137" cy="519112"/>
            <a:chOff x="2285" y="801"/>
            <a:chExt cx="453" cy="327"/>
          </a:xfrm>
        </p:grpSpPr>
        <p:sp>
          <p:nvSpPr>
            <p:cNvPr id="97288" name="Line 13"/>
            <p:cNvSpPr>
              <a:spLocks noChangeShapeType="1"/>
            </p:cNvSpPr>
            <p:nvPr/>
          </p:nvSpPr>
          <p:spPr bwMode="auto">
            <a:xfrm>
              <a:off x="2285" y="884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97289" name="Rectangle 14"/>
            <p:cNvSpPr>
              <a:spLocks noChangeArrowheads="1"/>
            </p:cNvSpPr>
            <p:nvPr/>
          </p:nvSpPr>
          <p:spPr bwMode="auto">
            <a:xfrm>
              <a:off x="2344" y="80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m</a:t>
              </a:r>
            </a:p>
          </p:txBody>
        </p:sp>
      </p:grpSp>
      <p:sp>
        <p:nvSpPr>
          <p:cNvPr id="320527" name="Text Box 215"/>
          <p:cNvSpPr txBox="1">
            <a:spLocks noChangeArrowheads="1"/>
          </p:cNvSpPr>
          <p:nvPr/>
        </p:nvSpPr>
        <p:spPr bwMode="auto">
          <a:xfrm>
            <a:off x="609600" y="2235200"/>
            <a:ext cx="8426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g(x) = b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b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b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b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b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856435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0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0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0521" grpId="0"/>
      <p:bldP spid="320527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321539" name="Text Box 215"/>
          <p:cNvSpPr txBox="1">
            <a:spLocks noChangeArrowheads="1"/>
          </p:cNvSpPr>
          <p:nvPr/>
        </p:nvSpPr>
        <p:spPr bwMode="auto">
          <a:xfrm>
            <a:off x="165100" y="2209800"/>
            <a:ext cx="83693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×Y</a:t>
            </a:r>
            <a:r>
              <a:rPr lang="en-US" altLang="en-US" i="1">
                <a:solidFill>
                  <a:schemeClr val="accent1"/>
                </a:solidFill>
              </a:rPr>
              <a:t> = 0011 1010 0011 1011 0001 0010 1110 0011 0010</a:t>
            </a: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228600" y="838200"/>
            <a:ext cx="4956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Evaluate </a:t>
            </a:r>
            <a:r>
              <a:rPr lang="en-US" altLang="en-US" i="1">
                <a:solidFill>
                  <a:schemeClr val="accent1"/>
                </a:solidFill>
              </a:rPr>
              <a:t>[g×f](2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 in time </a:t>
            </a:r>
            <a:r>
              <a:rPr lang="en-US" altLang="en-US" i="1">
                <a:solidFill>
                  <a:schemeClr val="accent1"/>
                </a:solidFill>
              </a:rPr>
              <a:t>O(n)</a:t>
            </a:r>
            <a:r>
              <a:rPr lang="en-US" altLang="en-US"/>
              <a:t>.</a:t>
            </a:r>
            <a:endParaRPr lang="en-US" altLang="en-US"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321545" name="Text Box 215"/>
          <p:cNvSpPr txBox="1">
            <a:spLocks noChangeArrowheads="1"/>
          </p:cNvSpPr>
          <p:nvPr/>
        </p:nvSpPr>
        <p:spPr bwMode="auto">
          <a:xfrm>
            <a:off x="152400" y="1385888"/>
            <a:ext cx="88963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[g×f](x) = c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c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c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4038600" y="2549525"/>
            <a:ext cx="1400175" cy="955675"/>
            <a:chOff x="2544" y="1606"/>
            <a:chExt cx="882" cy="602"/>
          </a:xfrm>
        </p:grpSpPr>
        <p:grpSp>
          <p:nvGrpSpPr>
            <p:cNvPr id="98313" name="Group 6"/>
            <p:cNvGrpSpPr>
              <a:grpSpLocks/>
            </p:cNvGrpSpPr>
            <p:nvPr/>
          </p:nvGrpSpPr>
          <p:grpSpPr bwMode="auto">
            <a:xfrm>
              <a:off x="2829" y="1606"/>
              <a:ext cx="453" cy="327"/>
              <a:chOff x="2285" y="801"/>
              <a:chExt cx="453" cy="327"/>
            </a:xfrm>
          </p:grpSpPr>
          <p:sp>
            <p:nvSpPr>
              <p:cNvPr id="98317" name="Line 7"/>
              <p:cNvSpPr>
                <a:spLocks noChangeShapeType="1"/>
              </p:cNvSpPr>
              <p:nvPr/>
            </p:nvSpPr>
            <p:spPr bwMode="auto">
              <a:xfrm>
                <a:off x="2285" y="884"/>
                <a:ext cx="453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8318" name="Rectangle 8"/>
              <p:cNvSpPr>
                <a:spLocks noChangeArrowheads="1"/>
              </p:cNvSpPr>
              <p:nvPr/>
            </p:nvSpPr>
            <p:spPr bwMode="auto">
              <a:xfrm>
                <a:off x="2345" y="80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m</a:t>
                </a:r>
              </a:p>
            </p:txBody>
          </p:sp>
        </p:grpSp>
        <p:grpSp>
          <p:nvGrpSpPr>
            <p:cNvPr id="98314" name="Group 10"/>
            <p:cNvGrpSpPr>
              <a:grpSpLocks/>
            </p:cNvGrpSpPr>
            <p:nvPr/>
          </p:nvGrpSpPr>
          <p:grpSpPr bwMode="auto">
            <a:xfrm>
              <a:off x="2544" y="1881"/>
              <a:ext cx="882" cy="327"/>
              <a:chOff x="3617" y="791"/>
              <a:chExt cx="882" cy="327"/>
            </a:xfrm>
          </p:grpSpPr>
          <p:sp>
            <p:nvSpPr>
              <p:cNvPr id="98315" name="Line 11"/>
              <p:cNvSpPr>
                <a:spLocks noChangeShapeType="1"/>
              </p:cNvSpPr>
              <p:nvPr/>
            </p:nvSpPr>
            <p:spPr bwMode="auto">
              <a:xfrm>
                <a:off x="3733" y="874"/>
                <a:ext cx="635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8316" name="Rectangle 12"/>
              <p:cNvSpPr>
                <a:spLocks noChangeArrowheads="1"/>
              </p:cNvSpPr>
              <p:nvPr/>
            </p:nvSpPr>
            <p:spPr bwMode="auto">
              <a:xfrm>
                <a:off x="3617" y="791"/>
                <a:ext cx="882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</a:rPr>
                  <a:t>O(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log p)</a:t>
                </a:r>
              </a:p>
            </p:txBody>
          </p:sp>
        </p:grpSp>
      </p:grp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225425" y="3625850"/>
            <a:ext cx="760253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Some texts say the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i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can just be shifted and joined.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Problem: The field elements may be too big.</a:t>
            </a:r>
          </a:p>
        </p:txBody>
      </p:sp>
      <p:sp>
        <p:nvSpPr>
          <p:cNvPr id="321550" name="AutoShape 14"/>
          <p:cNvSpPr>
            <a:spLocks noChangeArrowheads="1"/>
          </p:cNvSpPr>
          <p:nvPr/>
        </p:nvSpPr>
        <p:spPr bwMode="auto">
          <a:xfrm>
            <a:off x="4876800" y="1905000"/>
            <a:ext cx="152400" cy="381000"/>
          </a:xfrm>
          <a:prstGeom prst="downArrow">
            <a:avLst>
              <a:gd name="adj1" fmla="val 50000"/>
              <a:gd name="adj2" fmla="val 62500"/>
            </a:avLst>
          </a:prstGeom>
          <a:noFill/>
          <a:ln w="254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3783629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1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1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1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1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1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1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539" grpId="0"/>
      <p:bldP spid="321545" grpId="0"/>
      <p:bldP spid="321550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99331" name="Text Box 215"/>
          <p:cNvSpPr txBox="1">
            <a:spLocks noChangeArrowheads="1"/>
          </p:cNvSpPr>
          <p:nvPr/>
        </p:nvSpPr>
        <p:spPr bwMode="auto">
          <a:xfrm>
            <a:off x="228600" y="838200"/>
            <a:ext cx="4956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Evaluate </a:t>
            </a:r>
            <a:r>
              <a:rPr lang="en-US" altLang="en-US" i="1">
                <a:solidFill>
                  <a:schemeClr val="accent1"/>
                </a:solidFill>
              </a:rPr>
              <a:t>[g×f](2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 in time </a:t>
            </a:r>
            <a:r>
              <a:rPr lang="en-US" altLang="en-US" i="1">
                <a:solidFill>
                  <a:schemeClr val="accent1"/>
                </a:solidFill>
              </a:rPr>
              <a:t>O(n)</a:t>
            </a:r>
            <a:r>
              <a:rPr lang="en-US" altLang="en-US"/>
              <a:t>.</a:t>
            </a:r>
            <a:endParaRPr lang="en-US" altLang="en-US"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99332" name="Text Box 215"/>
          <p:cNvSpPr txBox="1">
            <a:spLocks noChangeArrowheads="1"/>
          </p:cNvSpPr>
          <p:nvPr/>
        </p:nvSpPr>
        <p:spPr bwMode="auto">
          <a:xfrm>
            <a:off x="457200" y="1368425"/>
            <a:ext cx="84931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[g×f](x) = c</a:t>
            </a:r>
            <a:r>
              <a:rPr lang="en-US" altLang="en-US" i="1" baseline="-25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c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c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2409825" y="2022475"/>
            <a:ext cx="6156325" cy="2805113"/>
            <a:chOff x="1518" y="1274"/>
            <a:chExt cx="3878" cy="1767"/>
          </a:xfrm>
        </p:grpSpPr>
        <p:grpSp>
          <p:nvGrpSpPr>
            <p:cNvPr id="99337" name="Group 7"/>
            <p:cNvGrpSpPr>
              <a:grpSpLocks/>
            </p:cNvGrpSpPr>
            <p:nvPr/>
          </p:nvGrpSpPr>
          <p:grpSpPr bwMode="auto">
            <a:xfrm>
              <a:off x="2955" y="2321"/>
              <a:ext cx="453" cy="327"/>
              <a:chOff x="2285" y="801"/>
              <a:chExt cx="453" cy="327"/>
            </a:xfrm>
          </p:grpSpPr>
          <p:sp>
            <p:nvSpPr>
              <p:cNvPr id="99349" name="Line 8"/>
              <p:cNvSpPr>
                <a:spLocks noChangeShapeType="1"/>
              </p:cNvSpPr>
              <p:nvPr/>
            </p:nvSpPr>
            <p:spPr bwMode="auto">
              <a:xfrm>
                <a:off x="2285" y="884"/>
                <a:ext cx="453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9350" name="Rectangle 9"/>
              <p:cNvSpPr>
                <a:spLocks noChangeArrowheads="1"/>
              </p:cNvSpPr>
              <p:nvPr/>
            </p:nvSpPr>
            <p:spPr bwMode="auto">
              <a:xfrm>
                <a:off x="2345" y="80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m</a:t>
                </a:r>
              </a:p>
            </p:txBody>
          </p:sp>
        </p:grpSp>
        <p:grpSp>
          <p:nvGrpSpPr>
            <p:cNvPr id="99338" name="Group 10"/>
            <p:cNvGrpSpPr>
              <a:grpSpLocks/>
            </p:cNvGrpSpPr>
            <p:nvPr/>
          </p:nvGrpSpPr>
          <p:grpSpPr bwMode="auto">
            <a:xfrm>
              <a:off x="1518" y="2714"/>
              <a:ext cx="882" cy="327"/>
              <a:chOff x="3617" y="791"/>
              <a:chExt cx="882" cy="327"/>
            </a:xfrm>
          </p:grpSpPr>
          <p:sp>
            <p:nvSpPr>
              <p:cNvPr id="99347" name="Line 11"/>
              <p:cNvSpPr>
                <a:spLocks noChangeShapeType="1"/>
              </p:cNvSpPr>
              <p:nvPr/>
            </p:nvSpPr>
            <p:spPr bwMode="auto">
              <a:xfrm>
                <a:off x="3733" y="874"/>
                <a:ext cx="635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9348" name="Rectangle 12"/>
              <p:cNvSpPr>
                <a:spLocks noChangeArrowheads="1"/>
              </p:cNvSpPr>
              <p:nvPr/>
            </p:nvSpPr>
            <p:spPr bwMode="auto">
              <a:xfrm>
                <a:off x="3617" y="791"/>
                <a:ext cx="882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</a:rPr>
                  <a:t>O(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log p)</a:t>
                </a:r>
              </a:p>
            </p:txBody>
          </p:sp>
        </p:grpSp>
        <p:sp>
          <p:nvSpPr>
            <p:cNvPr id="99339" name="AutoShape 14"/>
            <p:cNvSpPr>
              <a:spLocks noChangeArrowheads="1"/>
            </p:cNvSpPr>
            <p:nvPr/>
          </p:nvSpPr>
          <p:spPr bwMode="auto">
            <a:xfrm>
              <a:off x="3084" y="1356"/>
              <a:ext cx="132" cy="381"/>
            </a:xfrm>
            <a:prstGeom prst="downArrow">
              <a:avLst>
                <a:gd name="adj1" fmla="val 50000"/>
                <a:gd name="adj2" fmla="val 72159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9340" name="Rectangle 15"/>
            <p:cNvSpPr>
              <a:spLocks noChangeArrowheads="1"/>
            </p:cNvSpPr>
            <p:nvPr/>
          </p:nvSpPr>
          <p:spPr bwMode="auto">
            <a:xfrm>
              <a:off x="4608" y="1274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101011</a:t>
              </a:r>
            </a:p>
          </p:txBody>
        </p:sp>
        <p:sp>
          <p:nvSpPr>
            <p:cNvPr id="99341" name="Rectangle 16"/>
            <p:cNvSpPr>
              <a:spLocks noChangeArrowheads="1"/>
            </p:cNvSpPr>
            <p:nvPr/>
          </p:nvSpPr>
          <p:spPr bwMode="auto">
            <a:xfrm>
              <a:off x="4093" y="1473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001101</a:t>
              </a:r>
            </a:p>
          </p:txBody>
        </p:sp>
        <p:sp>
          <p:nvSpPr>
            <p:cNvPr id="99342" name="Rectangle 17"/>
            <p:cNvSpPr>
              <a:spLocks noChangeArrowheads="1"/>
            </p:cNvSpPr>
            <p:nvPr/>
          </p:nvSpPr>
          <p:spPr bwMode="auto">
            <a:xfrm>
              <a:off x="3593" y="1672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110001</a:t>
              </a:r>
            </a:p>
          </p:txBody>
        </p:sp>
        <p:sp>
          <p:nvSpPr>
            <p:cNvPr id="99343" name="Rectangle 18"/>
            <p:cNvSpPr>
              <a:spLocks noChangeArrowheads="1"/>
            </p:cNvSpPr>
            <p:nvPr/>
          </p:nvSpPr>
          <p:spPr bwMode="auto">
            <a:xfrm>
              <a:off x="3093" y="1871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000111</a:t>
              </a:r>
            </a:p>
          </p:txBody>
        </p:sp>
        <p:sp>
          <p:nvSpPr>
            <p:cNvPr id="99344" name="Rectangle 19"/>
            <p:cNvSpPr>
              <a:spLocks noChangeArrowheads="1"/>
            </p:cNvSpPr>
            <p:nvPr/>
          </p:nvSpPr>
          <p:spPr bwMode="auto">
            <a:xfrm>
              <a:off x="2592" y="2070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101011</a:t>
              </a:r>
            </a:p>
          </p:txBody>
        </p:sp>
        <p:sp>
          <p:nvSpPr>
            <p:cNvPr id="99345" name="Rectangle 20"/>
            <p:cNvSpPr>
              <a:spLocks noChangeArrowheads="1"/>
            </p:cNvSpPr>
            <p:nvPr/>
          </p:nvSpPr>
          <p:spPr bwMode="auto">
            <a:xfrm>
              <a:off x="2071" y="2269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100100</a:t>
              </a:r>
            </a:p>
          </p:txBody>
        </p:sp>
        <p:sp>
          <p:nvSpPr>
            <p:cNvPr id="99346" name="Rectangle 21"/>
            <p:cNvSpPr>
              <a:spLocks noChangeArrowheads="1"/>
            </p:cNvSpPr>
            <p:nvPr/>
          </p:nvSpPr>
          <p:spPr bwMode="auto">
            <a:xfrm>
              <a:off x="1566" y="2468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010011</a:t>
              </a:r>
            </a:p>
          </p:txBody>
        </p:sp>
      </p:grp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55563" y="1990725"/>
            <a:ext cx="30289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Shift each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i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by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im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Add</a:t>
            </a:r>
          </a:p>
        </p:txBody>
      </p:sp>
      <p:sp>
        <p:nvSpPr>
          <p:cNvPr id="322592" name="Text Box 215"/>
          <p:cNvSpPr txBox="1">
            <a:spLocks noChangeArrowheads="1"/>
          </p:cNvSpPr>
          <p:nvPr/>
        </p:nvSpPr>
        <p:spPr bwMode="auto">
          <a:xfrm>
            <a:off x="1320800" y="4765675"/>
            <a:ext cx="7213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×Y</a:t>
            </a:r>
            <a:r>
              <a:rPr lang="en-US" altLang="en-US" i="1">
                <a:solidFill>
                  <a:schemeClr val="accent1"/>
                </a:solidFill>
              </a:rPr>
              <a:t> = 01 0101 0110 1011 1010 0001 1111 1011</a:t>
            </a:r>
          </a:p>
        </p:txBody>
      </p:sp>
      <p:sp>
        <p:nvSpPr>
          <p:cNvPr id="322593" name="Text Box 215"/>
          <p:cNvSpPr txBox="1">
            <a:spLocks noChangeArrowheads="1"/>
          </p:cNvSpPr>
          <p:nvPr/>
        </p:nvSpPr>
        <p:spPr bwMode="auto">
          <a:xfrm>
            <a:off x="1073150" y="5408613"/>
            <a:ext cx="6858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Adding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numbers each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bits long takes </a:t>
            </a:r>
            <a:r>
              <a:rPr lang="en-US" altLang="en-US" i="1">
                <a:solidFill>
                  <a:schemeClr val="accent1"/>
                </a:solidFill>
              </a:rPr>
              <a:t>O(n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eaLnBrk="1" hangingPunct="1"/>
            <a:r>
              <a:rPr lang="en-US" altLang="en-US">
                <a:sym typeface="Symbol" pitchFamily="18" charset="2"/>
              </a:rPr>
              <a:t>but here the numbers are sparse.</a:t>
            </a:r>
            <a:r>
              <a:rPr lang="en-US" altLang="en-US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10439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2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2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2592" grpId="0"/>
      <p:bldP spid="322593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100355" name="Text Box 215"/>
          <p:cNvSpPr txBox="1">
            <a:spLocks noChangeArrowheads="1"/>
          </p:cNvSpPr>
          <p:nvPr/>
        </p:nvSpPr>
        <p:spPr bwMode="auto">
          <a:xfrm>
            <a:off x="228600" y="838200"/>
            <a:ext cx="4956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Evaluate </a:t>
            </a:r>
            <a:r>
              <a:rPr lang="en-US" altLang="en-US" i="1">
                <a:solidFill>
                  <a:schemeClr val="accent1"/>
                </a:solidFill>
              </a:rPr>
              <a:t>[g×f](2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 in time </a:t>
            </a:r>
            <a:r>
              <a:rPr lang="en-US" altLang="en-US" i="1">
                <a:solidFill>
                  <a:schemeClr val="accent1"/>
                </a:solidFill>
              </a:rPr>
              <a:t>O(n)</a:t>
            </a:r>
            <a:r>
              <a:rPr lang="en-US" altLang="en-US"/>
              <a:t>.</a:t>
            </a:r>
            <a:endParaRPr lang="en-US" altLang="en-US"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100356" name="Text Box 215"/>
          <p:cNvSpPr txBox="1">
            <a:spLocks noChangeArrowheads="1"/>
          </p:cNvSpPr>
          <p:nvPr/>
        </p:nvSpPr>
        <p:spPr bwMode="auto">
          <a:xfrm>
            <a:off x="457200" y="1368425"/>
            <a:ext cx="84931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[g×f](x) = c</a:t>
            </a:r>
            <a:r>
              <a:rPr lang="en-US" altLang="en-US" i="1" baseline="-25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c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c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grpSp>
        <p:nvGrpSpPr>
          <p:cNvPr id="100357" name="Group 5"/>
          <p:cNvGrpSpPr>
            <a:grpSpLocks/>
          </p:cNvGrpSpPr>
          <p:nvPr/>
        </p:nvGrpSpPr>
        <p:grpSpPr bwMode="auto">
          <a:xfrm>
            <a:off x="2409825" y="2022475"/>
            <a:ext cx="6156325" cy="2805113"/>
            <a:chOff x="1518" y="1274"/>
            <a:chExt cx="3878" cy="1767"/>
          </a:xfrm>
        </p:grpSpPr>
        <p:grpSp>
          <p:nvGrpSpPr>
            <p:cNvPr id="100361" name="Group 7"/>
            <p:cNvGrpSpPr>
              <a:grpSpLocks/>
            </p:cNvGrpSpPr>
            <p:nvPr/>
          </p:nvGrpSpPr>
          <p:grpSpPr bwMode="auto">
            <a:xfrm>
              <a:off x="2955" y="2321"/>
              <a:ext cx="453" cy="327"/>
              <a:chOff x="2285" y="801"/>
              <a:chExt cx="453" cy="327"/>
            </a:xfrm>
          </p:grpSpPr>
          <p:sp>
            <p:nvSpPr>
              <p:cNvPr id="100373" name="Line 8"/>
              <p:cNvSpPr>
                <a:spLocks noChangeShapeType="1"/>
              </p:cNvSpPr>
              <p:nvPr/>
            </p:nvSpPr>
            <p:spPr bwMode="auto">
              <a:xfrm>
                <a:off x="2285" y="884"/>
                <a:ext cx="453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0374" name="Rectangle 9"/>
              <p:cNvSpPr>
                <a:spLocks noChangeArrowheads="1"/>
              </p:cNvSpPr>
              <p:nvPr/>
            </p:nvSpPr>
            <p:spPr bwMode="auto">
              <a:xfrm>
                <a:off x="2345" y="80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m</a:t>
                </a:r>
              </a:p>
            </p:txBody>
          </p:sp>
        </p:grpSp>
        <p:grpSp>
          <p:nvGrpSpPr>
            <p:cNvPr id="100362" name="Group 10"/>
            <p:cNvGrpSpPr>
              <a:grpSpLocks/>
            </p:cNvGrpSpPr>
            <p:nvPr/>
          </p:nvGrpSpPr>
          <p:grpSpPr bwMode="auto">
            <a:xfrm>
              <a:off x="1518" y="2714"/>
              <a:ext cx="882" cy="327"/>
              <a:chOff x="3617" y="791"/>
              <a:chExt cx="882" cy="327"/>
            </a:xfrm>
          </p:grpSpPr>
          <p:sp>
            <p:nvSpPr>
              <p:cNvPr id="100371" name="Line 11"/>
              <p:cNvSpPr>
                <a:spLocks noChangeShapeType="1"/>
              </p:cNvSpPr>
              <p:nvPr/>
            </p:nvSpPr>
            <p:spPr bwMode="auto">
              <a:xfrm>
                <a:off x="3733" y="874"/>
                <a:ext cx="635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0372" name="Rectangle 12"/>
              <p:cNvSpPr>
                <a:spLocks noChangeArrowheads="1"/>
              </p:cNvSpPr>
              <p:nvPr/>
            </p:nvSpPr>
            <p:spPr bwMode="auto">
              <a:xfrm>
                <a:off x="3617" y="791"/>
                <a:ext cx="882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</a:rPr>
                  <a:t>O(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log p)</a:t>
                </a:r>
              </a:p>
            </p:txBody>
          </p:sp>
        </p:grpSp>
        <p:sp>
          <p:nvSpPr>
            <p:cNvPr id="100363" name="AutoShape 14"/>
            <p:cNvSpPr>
              <a:spLocks noChangeArrowheads="1"/>
            </p:cNvSpPr>
            <p:nvPr/>
          </p:nvSpPr>
          <p:spPr bwMode="auto">
            <a:xfrm>
              <a:off x="3084" y="1356"/>
              <a:ext cx="132" cy="381"/>
            </a:xfrm>
            <a:prstGeom prst="downArrow">
              <a:avLst>
                <a:gd name="adj1" fmla="val 50000"/>
                <a:gd name="adj2" fmla="val 72159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00364" name="Rectangle 15"/>
            <p:cNvSpPr>
              <a:spLocks noChangeArrowheads="1"/>
            </p:cNvSpPr>
            <p:nvPr/>
          </p:nvSpPr>
          <p:spPr bwMode="auto">
            <a:xfrm>
              <a:off x="4608" y="1274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101011</a:t>
              </a:r>
            </a:p>
          </p:txBody>
        </p:sp>
        <p:sp>
          <p:nvSpPr>
            <p:cNvPr id="100365" name="Rectangle 16"/>
            <p:cNvSpPr>
              <a:spLocks noChangeArrowheads="1"/>
            </p:cNvSpPr>
            <p:nvPr/>
          </p:nvSpPr>
          <p:spPr bwMode="auto">
            <a:xfrm>
              <a:off x="4093" y="1473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001101</a:t>
              </a:r>
            </a:p>
          </p:txBody>
        </p:sp>
        <p:sp>
          <p:nvSpPr>
            <p:cNvPr id="100366" name="Rectangle 17"/>
            <p:cNvSpPr>
              <a:spLocks noChangeArrowheads="1"/>
            </p:cNvSpPr>
            <p:nvPr/>
          </p:nvSpPr>
          <p:spPr bwMode="auto">
            <a:xfrm>
              <a:off x="3593" y="1672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110001</a:t>
              </a:r>
            </a:p>
          </p:txBody>
        </p:sp>
        <p:sp>
          <p:nvSpPr>
            <p:cNvPr id="100367" name="Rectangle 18"/>
            <p:cNvSpPr>
              <a:spLocks noChangeArrowheads="1"/>
            </p:cNvSpPr>
            <p:nvPr/>
          </p:nvSpPr>
          <p:spPr bwMode="auto">
            <a:xfrm>
              <a:off x="3093" y="1871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000111</a:t>
              </a:r>
            </a:p>
          </p:txBody>
        </p:sp>
        <p:sp>
          <p:nvSpPr>
            <p:cNvPr id="100368" name="Rectangle 19"/>
            <p:cNvSpPr>
              <a:spLocks noChangeArrowheads="1"/>
            </p:cNvSpPr>
            <p:nvPr/>
          </p:nvSpPr>
          <p:spPr bwMode="auto">
            <a:xfrm>
              <a:off x="2592" y="2070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101011</a:t>
              </a:r>
            </a:p>
          </p:txBody>
        </p:sp>
        <p:sp>
          <p:nvSpPr>
            <p:cNvPr id="100369" name="Rectangle 20"/>
            <p:cNvSpPr>
              <a:spLocks noChangeArrowheads="1"/>
            </p:cNvSpPr>
            <p:nvPr/>
          </p:nvSpPr>
          <p:spPr bwMode="auto">
            <a:xfrm>
              <a:off x="2071" y="2269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100100</a:t>
              </a:r>
            </a:p>
          </p:txBody>
        </p:sp>
        <p:sp>
          <p:nvSpPr>
            <p:cNvPr id="100370" name="Rectangle 21"/>
            <p:cNvSpPr>
              <a:spLocks noChangeArrowheads="1"/>
            </p:cNvSpPr>
            <p:nvPr/>
          </p:nvSpPr>
          <p:spPr bwMode="auto">
            <a:xfrm>
              <a:off x="1566" y="2468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010011</a:t>
              </a:r>
            </a:p>
          </p:txBody>
        </p:sp>
      </p:grpSp>
      <p:sp>
        <p:nvSpPr>
          <p:cNvPr id="100358" name="Text Box 215"/>
          <p:cNvSpPr txBox="1">
            <a:spLocks noChangeArrowheads="1"/>
          </p:cNvSpPr>
          <p:nvPr/>
        </p:nvSpPr>
        <p:spPr bwMode="auto">
          <a:xfrm>
            <a:off x="55563" y="1990725"/>
            <a:ext cx="30289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Shift each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i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by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im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Add</a:t>
            </a:r>
          </a:p>
        </p:txBody>
      </p:sp>
      <p:sp>
        <p:nvSpPr>
          <p:cNvPr id="100359" name="Text Box 215"/>
          <p:cNvSpPr txBox="1">
            <a:spLocks noChangeArrowheads="1"/>
          </p:cNvSpPr>
          <p:nvPr/>
        </p:nvSpPr>
        <p:spPr bwMode="auto">
          <a:xfrm>
            <a:off x="1320800" y="4765675"/>
            <a:ext cx="7213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×Y</a:t>
            </a:r>
            <a:r>
              <a:rPr lang="en-US" altLang="en-US" i="1">
                <a:solidFill>
                  <a:schemeClr val="accent1"/>
                </a:solidFill>
              </a:rPr>
              <a:t> = 01 0101 0110 1011 1010 0001 1111 1011</a:t>
            </a:r>
          </a:p>
        </p:txBody>
      </p:sp>
      <p:sp>
        <p:nvSpPr>
          <p:cNvPr id="322593" name="Text Box 215"/>
          <p:cNvSpPr txBox="1">
            <a:spLocks noChangeArrowheads="1"/>
          </p:cNvSpPr>
          <p:nvPr/>
        </p:nvSpPr>
        <p:spPr bwMode="auto">
          <a:xfrm>
            <a:off x="1295400" y="5408613"/>
            <a:ext cx="639921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At each point, at most two numbers overlap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Wingdings" pitchFamily="2" charset="2"/>
              </a:rPr>
              <a:t> Carry is at most one</a:t>
            </a:r>
          </a:p>
          <a:p>
            <a:pPr eaLnBrk="1" hangingPunct="1"/>
            <a:r>
              <a:rPr lang="en-US" altLang="en-US">
                <a:sym typeface="Wingdings" pitchFamily="2" charset="2"/>
              </a:rPr>
              <a:t> 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O(N) </a:t>
            </a:r>
            <a:r>
              <a:rPr lang="en-US" altLang="en-US">
                <a:sym typeface="Symbol" pitchFamily="18" charset="2"/>
              </a:rPr>
              <a:t>bit operations.</a:t>
            </a:r>
          </a:p>
        </p:txBody>
      </p:sp>
    </p:spTree>
    <p:extLst>
      <p:ext uri="{BB962C8B-B14F-4D97-AF65-F5344CB8AC3E}">
        <p14:creationId xmlns:p14="http://schemas.microsoft.com/office/powerpoint/2010/main" val="18986010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2593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325635" name="Text Box 215"/>
          <p:cNvSpPr txBox="1">
            <a:spLocks noChangeArrowheads="1"/>
          </p:cNvSpPr>
          <p:nvPr/>
        </p:nvSpPr>
        <p:spPr bwMode="auto">
          <a:xfrm>
            <a:off x="1905000" y="898525"/>
            <a:ext cx="66563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11…10100011101100010010      (N bits)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25636" name="Text Box 215"/>
          <p:cNvSpPr txBox="1">
            <a:spLocks noChangeArrowheads="1"/>
          </p:cNvSpPr>
          <p:nvPr/>
        </p:nvSpPr>
        <p:spPr bwMode="auto">
          <a:xfrm>
            <a:off x="1911350" y="1371600"/>
            <a:ext cx="50276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Y = 10…01001100011001001111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25637" name="Text Box 215"/>
          <p:cNvSpPr txBox="1">
            <a:spLocks noChangeArrowheads="1"/>
          </p:cNvSpPr>
          <p:nvPr/>
        </p:nvSpPr>
        <p:spPr bwMode="auto">
          <a:xfrm>
            <a:off x="128588" y="1844675"/>
            <a:ext cx="90408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</a:t>
            </a:r>
            <a:r>
              <a:rPr lang="en-US" altLang="en-US" i="1">
                <a:solidFill>
                  <a:schemeClr val="accent1"/>
                </a:solidFill>
              </a:rPr>
              <a:t>Y = 10…1110110101001001010100010100110010011110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25638" name="Text Box 215"/>
          <p:cNvSpPr txBox="1">
            <a:spLocks noChangeArrowheads="1"/>
          </p:cNvSpPr>
          <p:nvPr/>
        </p:nvSpPr>
        <p:spPr bwMode="auto">
          <a:xfrm>
            <a:off x="2338388" y="2590800"/>
            <a:ext cx="555942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Suppose N is really really big.</a:t>
            </a:r>
          </a:p>
          <a:p>
            <a:pPr eaLnBrk="1" hangingPunct="1"/>
            <a:r>
              <a:rPr lang="en-US" altLang="en-US">
                <a:sym typeface="Symbol" pitchFamily="18" charset="2"/>
              </a:rPr>
              <a:t>How many bit operations are needed?</a:t>
            </a:r>
          </a:p>
        </p:txBody>
      </p:sp>
      <p:sp>
        <p:nvSpPr>
          <p:cNvPr id="325659" name="Text Box 215"/>
          <p:cNvSpPr txBox="1">
            <a:spLocks noChangeArrowheads="1"/>
          </p:cNvSpPr>
          <p:nvPr/>
        </p:nvSpPr>
        <p:spPr bwMode="auto">
          <a:xfrm>
            <a:off x="304800" y="3962400"/>
            <a:ext cx="728662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O(N logN)</a:t>
            </a:r>
          </a:p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O(N logN loglogN)</a:t>
            </a:r>
          </a:p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O(N logN loglogN logloglogN loglogloglogN …)</a:t>
            </a:r>
          </a:p>
        </p:txBody>
      </p:sp>
      <p:sp>
        <p:nvSpPr>
          <p:cNvPr id="325660" name="Text Box 215"/>
          <p:cNvSpPr txBox="1">
            <a:spLocks noChangeArrowheads="1"/>
          </p:cNvSpPr>
          <p:nvPr/>
        </p:nvSpPr>
        <p:spPr bwMode="auto">
          <a:xfrm>
            <a:off x="4448175" y="4011613"/>
            <a:ext cx="3640138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FFT time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Time stated in text</a:t>
            </a:r>
          </a:p>
          <a:p>
            <a:pPr algn="l" eaLnBrk="1" hangingPunct="1">
              <a:buFontTx/>
              <a:buChar char="•"/>
            </a:pPr>
            <a:endParaRPr lang="en-US" altLang="en-US">
              <a:sym typeface="Symbol" pitchFamily="18" charset="2"/>
            </a:endParaRP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Time as far as I can see</a:t>
            </a:r>
          </a:p>
        </p:txBody>
      </p:sp>
    </p:spTree>
    <p:extLst>
      <p:ext uri="{BB962C8B-B14F-4D97-AF65-F5344CB8AC3E}">
        <p14:creationId xmlns:p14="http://schemas.microsoft.com/office/powerpoint/2010/main" val="1362643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5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5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5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5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5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5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5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5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5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5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5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5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56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56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256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256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256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256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35" grpId="0"/>
      <p:bldP spid="325636" grpId="0"/>
      <p:bldP spid="325637" grpId="0"/>
      <p:bldP spid="32563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2535238" y="3733800"/>
            <a:ext cx="4551362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>
                <a:solidFill>
                  <a:srgbClr val="FFFFFF"/>
                </a:solidFill>
              </a:rPr>
              <a:t>Surely this can’t be expressed </a:t>
            </a:r>
            <a:br>
              <a:rPr lang="en-CA" altLang="en-US">
                <a:solidFill>
                  <a:srgbClr val="FFFFFF"/>
                </a:solidFill>
              </a:rPr>
            </a:br>
            <a:r>
              <a:rPr lang="en-CA" altLang="en-US">
                <a:solidFill>
                  <a:srgbClr val="FFFFFF"/>
                </a:solidFill>
              </a:rPr>
              <a:t>as sum of sines and cosines.</a:t>
            </a:r>
          </a:p>
        </p:txBody>
      </p:sp>
      <p:sp>
        <p:nvSpPr>
          <p:cNvPr id="128003" name="Picture 4" descr="sinc_1"/>
          <p:cNvSpPr>
            <a:spLocks noChangeAspect="1" noChangeArrowheads="1"/>
          </p:cNvSpPr>
          <p:nvPr/>
        </p:nvSpPr>
        <p:spPr bwMode="auto">
          <a:xfrm>
            <a:off x="1703388" y="1065213"/>
            <a:ext cx="5484812" cy="411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2800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1874838" y="685800"/>
            <a:ext cx="4335462" cy="1800225"/>
            <a:chOff x="1875317" y="685800"/>
            <a:chExt cx="4334983" cy="1800225"/>
          </a:xfrm>
        </p:grpSpPr>
        <p:sp>
          <p:nvSpPr>
            <p:cNvPr id="128012" name="Rectangle 12"/>
            <p:cNvSpPr>
              <a:spLocks noChangeArrowheads="1"/>
            </p:cNvSpPr>
            <p:nvPr/>
          </p:nvSpPr>
          <p:spPr bwMode="auto">
            <a:xfrm>
              <a:off x="1875317" y="923925"/>
              <a:ext cx="134524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>
                  <a:solidFill>
                    <a:srgbClr val="FFFFFF"/>
                  </a:solidFill>
                </a:rPr>
                <a:t>y(x) = x</a:t>
              </a:r>
            </a:p>
          </p:txBody>
        </p:sp>
        <p:pic>
          <p:nvPicPr>
            <p:cNvPr id="128013" name="Picture 9" descr="http://www2.wolframalpha.com/Calculate/MSP/MSP369419h8df69d9af2gg30000226ec2a4074e43f5?MSPStoreType=image/gif&amp;s=1&amp;w=300&amp;h=189&amp;cdf=Coordinates&amp;cdf=Tooltips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2800" y="685800"/>
              <a:ext cx="2857500" cy="1800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2395538" y="2743200"/>
            <a:ext cx="5624512" cy="3362325"/>
            <a:chOff x="2395966" y="2743200"/>
            <a:chExt cx="5623654" cy="3361670"/>
          </a:xfrm>
        </p:grpSpPr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2395966" y="5581650"/>
              <a:ext cx="562365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>
                  <a:solidFill>
                    <a:srgbClr val="FFFFFF"/>
                  </a:solidFill>
                </a:rPr>
                <a:t>y(x) </a:t>
              </a:r>
              <a:r>
                <a:rPr lang="en-CA" altLang="en-US">
                  <a:solidFill>
                    <a:srgbClr val="FFFFFF"/>
                  </a:solidFill>
                  <a:sym typeface="Symbol" pitchFamily="18" charset="2"/>
                </a:rPr>
                <a:t></a:t>
              </a:r>
              <a:r>
                <a:rPr lang="en-CA" altLang="en-US">
                  <a:solidFill>
                    <a:srgbClr val="FFFFFF"/>
                  </a:solidFill>
                </a:rPr>
                <a:t> 2 sin(x) - sin(2x) + 2/3 sin(3x)</a:t>
              </a:r>
            </a:p>
          </p:txBody>
        </p:sp>
        <p:grpSp>
          <p:nvGrpSpPr>
            <p:cNvPr id="128009" name="Group 11"/>
            <p:cNvGrpSpPr>
              <a:grpSpLocks/>
            </p:cNvGrpSpPr>
            <p:nvPr/>
          </p:nvGrpSpPr>
          <p:grpSpPr bwMode="auto">
            <a:xfrm>
              <a:off x="2598738" y="2743200"/>
              <a:ext cx="4419600" cy="2905125"/>
              <a:chOff x="2598738" y="2743200"/>
              <a:chExt cx="4419600" cy="2905125"/>
            </a:xfrm>
          </p:grpSpPr>
          <p:pic>
            <p:nvPicPr>
              <p:cNvPr id="128010" name="Picture 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556" r="34091"/>
              <a:stretch>
                <a:fillRect/>
              </a:stretch>
            </p:blipFill>
            <p:spPr bwMode="auto">
              <a:xfrm>
                <a:off x="2598738" y="2743200"/>
                <a:ext cx="4419600" cy="2905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128011" name="Straight Connector 19"/>
              <p:cNvCxnSpPr>
                <a:cxnSpLocks noChangeShapeType="1"/>
              </p:cNvCxnSpPr>
              <p:nvPr/>
            </p:nvCxnSpPr>
            <p:spPr bwMode="auto">
              <a:xfrm flipV="1">
                <a:off x="4808538" y="2819400"/>
                <a:ext cx="1066800" cy="1371600"/>
              </a:xfrm>
              <a:prstGeom prst="lin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28007" name="Text Box 215"/>
          <p:cNvSpPr txBox="1">
            <a:spLocks noChangeArrowheads="1"/>
          </p:cNvSpPr>
          <p:nvPr/>
        </p:nvSpPr>
        <p:spPr bwMode="auto">
          <a:xfrm>
            <a:off x="7329488" y="17463"/>
            <a:ext cx="1614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Sine &amp;Cosine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327683" name="Text Box 215"/>
          <p:cNvSpPr txBox="1">
            <a:spLocks noChangeArrowheads="1"/>
          </p:cNvSpPr>
          <p:nvPr/>
        </p:nvSpPr>
        <p:spPr bwMode="auto">
          <a:xfrm>
            <a:off x="546100" y="684213"/>
            <a:ext cx="7407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…101000111011000100101010001001010 …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27689" name="Rectangle 9"/>
          <p:cNvSpPr>
            <a:spLocks noChangeArrowheads="1"/>
          </p:cNvSpPr>
          <p:nvPr/>
        </p:nvSpPr>
        <p:spPr bwMode="auto">
          <a:xfrm>
            <a:off x="395288" y="1231900"/>
            <a:ext cx="5570537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Input size =</a:t>
            </a:r>
            <a:r>
              <a:rPr lang="en-US" altLang="en-US" i="1">
                <a:solidFill>
                  <a:schemeClr val="accent1"/>
                </a:solidFill>
              </a:rPr>
              <a:t> N </a:t>
            </a:r>
            <a:r>
              <a:rPr lang="en-US" altLang="en-US"/>
              <a:t>bits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Field element size = </a:t>
            </a:r>
            <a:r>
              <a:rPr lang="en-US" altLang="en-US" i="1">
                <a:solidFill>
                  <a:schemeClr val="accent1"/>
                </a:solidFill>
              </a:rPr>
              <a:t>N’ = log(N)</a:t>
            </a:r>
            <a:r>
              <a:rPr lang="en-US" altLang="en-US"/>
              <a:t> bits</a:t>
            </a:r>
          </a:p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</a:rPr>
              <a:t># a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n = </a:t>
            </a: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N’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# of field ops</a:t>
            </a:r>
            <a:r>
              <a:rPr lang="en-US" altLang="en-US" i="1">
                <a:solidFill>
                  <a:schemeClr val="accent1"/>
                </a:solidFill>
              </a:rPr>
              <a:t> = O(nlogn)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Time for </a:t>
            </a:r>
            <a:r>
              <a:rPr lang="en-US" altLang="en-US">
                <a:cs typeface="Times New Roman" pitchFamily="18" charset="0"/>
              </a:rPr>
              <a:t>× field op = ?</a:t>
            </a:r>
            <a:endParaRPr lang="en-US" altLang="en-US"/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1600200" y="1081088"/>
            <a:ext cx="5867400" cy="366712"/>
            <a:chOff x="1008" y="816"/>
            <a:chExt cx="3696" cy="231"/>
          </a:xfrm>
        </p:grpSpPr>
        <p:sp>
          <p:nvSpPr>
            <p:cNvPr id="102413" name="Line 10"/>
            <p:cNvSpPr>
              <a:spLocks noChangeShapeType="1"/>
            </p:cNvSpPr>
            <p:nvPr/>
          </p:nvSpPr>
          <p:spPr bwMode="auto">
            <a:xfrm>
              <a:off x="1008" y="856"/>
              <a:ext cx="369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02414" name="Rectangle 11"/>
            <p:cNvSpPr>
              <a:spLocks noChangeArrowheads="1"/>
            </p:cNvSpPr>
            <p:nvPr/>
          </p:nvSpPr>
          <p:spPr bwMode="auto">
            <a:xfrm>
              <a:off x="2728" y="816"/>
              <a:ext cx="26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N’</a:t>
              </a:r>
            </a:p>
          </p:txBody>
        </p:sp>
      </p:grpSp>
      <p:sp>
        <p:nvSpPr>
          <p:cNvPr id="327693" name="Text Box 215"/>
          <p:cNvSpPr txBox="1">
            <a:spLocks noChangeArrowheads="1"/>
          </p:cNvSpPr>
          <p:nvPr/>
        </p:nvSpPr>
        <p:spPr bwMode="auto">
          <a:xfrm>
            <a:off x="1044575" y="3967163"/>
            <a:ext cx="52308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000" i="1">
                <a:solidFill>
                  <a:schemeClr val="accent1"/>
                </a:solidFill>
              </a:rPr>
              <a:t>X’ = 1010 0111 0110 0010 0101 0100 0100 1010</a:t>
            </a:r>
            <a:endParaRPr lang="en-US" altLang="en-US" sz="2000" i="1" baseline="-25000">
              <a:solidFill>
                <a:schemeClr val="accent1"/>
              </a:solidFill>
            </a:endParaRPr>
          </a:p>
        </p:txBody>
      </p:sp>
      <p:sp>
        <p:nvSpPr>
          <p:cNvPr id="327694" name="Rectangle 14"/>
          <p:cNvSpPr>
            <a:spLocks noChangeArrowheads="1"/>
          </p:cNvSpPr>
          <p:nvPr/>
        </p:nvSpPr>
        <p:spPr bwMode="auto">
          <a:xfrm>
            <a:off x="962025" y="4632325"/>
            <a:ext cx="419735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sz="2000"/>
              <a:t>Input size =</a:t>
            </a:r>
            <a:r>
              <a:rPr lang="en-US" altLang="en-US" sz="2000" i="1">
                <a:solidFill>
                  <a:schemeClr val="accent1"/>
                </a:solidFill>
              </a:rPr>
              <a:t> N’ </a:t>
            </a:r>
            <a:r>
              <a:rPr lang="en-US" altLang="en-US" sz="2000"/>
              <a:t>bits</a:t>
            </a:r>
          </a:p>
          <a:p>
            <a:pPr algn="l" eaLnBrk="1" hangingPunct="1">
              <a:buFontTx/>
              <a:buChar char="•"/>
            </a:pPr>
            <a:r>
              <a:rPr lang="en-US" altLang="en-US" sz="2000"/>
              <a:t>Field element size = </a:t>
            </a:r>
            <a:r>
              <a:rPr lang="en-US" altLang="en-US" sz="2000" i="1">
                <a:solidFill>
                  <a:schemeClr val="accent1"/>
                </a:solidFill>
              </a:rPr>
              <a:t>N’’ = log(N’)</a:t>
            </a:r>
            <a:r>
              <a:rPr lang="en-US" altLang="en-US" sz="2000"/>
              <a:t> bits</a:t>
            </a:r>
          </a:p>
          <a:p>
            <a:pPr algn="l" eaLnBrk="1" hangingPunct="1">
              <a:buFontTx/>
              <a:buChar char="•"/>
            </a:pPr>
            <a:r>
              <a:rPr lang="en-US" altLang="en-US" sz="2000" i="1">
                <a:solidFill>
                  <a:schemeClr val="accent1"/>
                </a:solidFill>
              </a:rPr>
              <a:t># a</a:t>
            </a:r>
            <a:r>
              <a:rPr lang="en-US" altLang="en-US" sz="2000" i="1" baseline="-25000">
                <a:solidFill>
                  <a:schemeClr val="accent1"/>
                </a:solidFill>
              </a:rPr>
              <a:t>i</a:t>
            </a:r>
            <a:r>
              <a:rPr lang="en-US" altLang="en-US" sz="2000" i="1">
                <a:solidFill>
                  <a:schemeClr val="accent1"/>
                </a:solidFill>
              </a:rPr>
              <a:t> = n’ = </a:t>
            </a:r>
            <a:r>
              <a:rPr lang="en-US" altLang="en-US" sz="2000" i="1" baseline="30000">
                <a:solidFill>
                  <a:schemeClr val="accent1"/>
                </a:solidFill>
              </a:rPr>
              <a:t>N’</a:t>
            </a:r>
            <a:r>
              <a:rPr lang="en-US" altLang="en-US" sz="2000" i="1">
                <a:solidFill>
                  <a:schemeClr val="accent1"/>
                </a:solidFill>
              </a:rPr>
              <a:t>/</a:t>
            </a:r>
            <a:r>
              <a:rPr lang="en-US" altLang="en-US" sz="2000" i="1" baseline="-25000">
                <a:solidFill>
                  <a:schemeClr val="accent1"/>
                </a:solidFill>
              </a:rPr>
              <a:t>N’’</a:t>
            </a:r>
          </a:p>
          <a:p>
            <a:pPr algn="l" eaLnBrk="1" hangingPunct="1">
              <a:buFontTx/>
              <a:buChar char="•"/>
            </a:pPr>
            <a:r>
              <a:rPr lang="en-US" altLang="en-US" sz="2000"/>
              <a:t># of field ops</a:t>
            </a:r>
            <a:r>
              <a:rPr lang="en-US" altLang="en-US" sz="2000" i="1">
                <a:solidFill>
                  <a:schemeClr val="accent1"/>
                </a:solidFill>
              </a:rPr>
              <a:t> = O(n’logn’)</a:t>
            </a:r>
          </a:p>
          <a:p>
            <a:pPr algn="l" eaLnBrk="1" hangingPunct="1">
              <a:buFontTx/>
              <a:buChar char="•"/>
            </a:pPr>
            <a:r>
              <a:rPr lang="en-US" altLang="en-US" sz="2000"/>
              <a:t>Time for </a:t>
            </a:r>
            <a:r>
              <a:rPr lang="en-US" altLang="en-US" sz="2000">
                <a:cs typeface="Times New Roman" pitchFamily="18" charset="0"/>
              </a:rPr>
              <a:t>× field op = ?</a:t>
            </a:r>
          </a:p>
          <a:p>
            <a:pPr algn="l" eaLnBrk="1" hangingPunct="1">
              <a:buFontTx/>
              <a:buChar char="•"/>
            </a:pPr>
            <a:r>
              <a:rPr lang="en-US" altLang="en-US" sz="2000">
                <a:sym typeface="Symbol" pitchFamily="18" charset="2"/>
              </a:rPr>
              <a:t>Total time:</a:t>
            </a:r>
            <a:endParaRPr lang="en-US" altLang="en-US" sz="2000"/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257425" y="4327525"/>
            <a:ext cx="485775" cy="304800"/>
            <a:chOff x="1126" y="2671"/>
            <a:chExt cx="453" cy="252"/>
          </a:xfrm>
        </p:grpSpPr>
        <p:sp>
          <p:nvSpPr>
            <p:cNvPr id="102411" name="Line 16"/>
            <p:cNvSpPr>
              <a:spLocks noChangeShapeType="1"/>
            </p:cNvSpPr>
            <p:nvPr/>
          </p:nvSpPr>
          <p:spPr bwMode="auto">
            <a:xfrm>
              <a:off x="1126" y="2688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02412" name="Rectangle 17"/>
            <p:cNvSpPr>
              <a:spLocks noChangeArrowheads="1"/>
            </p:cNvSpPr>
            <p:nvPr/>
          </p:nvSpPr>
          <p:spPr bwMode="auto">
            <a:xfrm>
              <a:off x="1134" y="2671"/>
              <a:ext cx="392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 i="1">
                  <a:solidFill>
                    <a:schemeClr val="accent1"/>
                  </a:solidFill>
                </a:rPr>
                <a:t>N’’</a:t>
              </a:r>
            </a:p>
          </p:txBody>
        </p:sp>
      </p:grpSp>
      <p:sp>
        <p:nvSpPr>
          <p:cNvPr id="327699" name="Rectangle 19"/>
          <p:cNvSpPr>
            <a:spLocks noChangeArrowheads="1"/>
          </p:cNvSpPr>
          <p:nvPr/>
        </p:nvSpPr>
        <p:spPr bwMode="auto">
          <a:xfrm>
            <a:off x="1841500" y="6583363"/>
            <a:ext cx="10541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200"/>
              <a:t>And so on …</a:t>
            </a:r>
          </a:p>
        </p:txBody>
      </p:sp>
      <p:sp>
        <p:nvSpPr>
          <p:cNvPr id="327702" name="Rectangle 22"/>
          <p:cNvSpPr>
            <a:spLocks noChangeArrowheads="1"/>
          </p:cNvSpPr>
          <p:nvPr/>
        </p:nvSpPr>
        <p:spPr bwMode="auto">
          <a:xfrm>
            <a:off x="2286000" y="6172200"/>
            <a:ext cx="397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000" i="1">
                <a:solidFill>
                  <a:schemeClr val="accent1"/>
                </a:solidFill>
                <a:sym typeface="Symbol" pitchFamily="18" charset="2"/>
              </a:rPr>
              <a:t>O(N’ logN’ loglogN’ logloglogN’ …)</a:t>
            </a:r>
          </a:p>
        </p:txBody>
      </p:sp>
    </p:spTree>
    <p:extLst>
      <p:ext uri="{BB962C8B-B14F-4D97-AF65-F5344CB8AC3E}">
        <p14:creationId xmlns:p14="http://schemas.microsoft.com/office/powerpoint/2010/main" val="2432816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6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6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76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76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76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76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276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276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276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276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76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276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7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27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276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276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276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276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276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276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276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276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276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276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2769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2769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27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27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27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27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683" grpId="0"/>
      <p:bldP spid="327693" grpId="0"/>
      <p:bldP spid="327699" grpId="0"/>
      <p:bldP spid="327702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/>
              <a:t>Multiplying Big Integers</a:t>
            </a:r>
          </a:p>
        </p:txBody>
      </p:sp>
      <p:sp>
        <p:nvSpPr>
          <p:cNvPr id="103427" name="Text Box 215"/>
          <p:cNvSpPr txBox="1">
            <a:spLocks noChangeArrowheads="1"/>
          </p:cNvSpPr>
          <p:nvPr/>
        </p:nvSpPr>
        <p:spPr bwMode="auto">
          <a:xfrm>
            <a:off x="546100" y="684213"/>
            <a:ext cx="7407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…101000111011000100101010001001010 …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29732" name="Rectangle 4"/>
          <p:cNvSpPr>
            <a:spLocks noChangeArrowheads="1"/>
          </p:cNvSpPr>
          <p:nvPr/>
        </p:nvSpPr>
        <p:spPr bwMode="auto">
          <a:xfrm>
            <a:off x="395288" y="1231900"/>
            <a:ext cx="8535987" cy="405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Input size =</a:t>
            </a:r>
            <a:r>
              <a:rPr lang="en-US" altLang="en-US" i="1">
                <a:solidFill>
                  <a:schemeClr val="accent1"/>
                </a:solidFill>
              </a:rPr>
              <a:t> N </a:t>
            </a:r>
            <a:r>
              <a:rPr lang="en-US" altLang="en-US"/>
              <a:t>bits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Field element size = </a:t>
            </a:r>
            <a:r>
              <a:rPr lang="en-US" altLang="en-US" i="1">
                <a:solidFill>
                  <a:schemeClr val="accent1"/>
                </a:solidFill>
              </a:rPr>
              <a:t>N’ = log(N) </a:t>
            </a:r>
            <a:r>
              <a:rPr lang="en-US" altLang="en-US"/>
              <a:t>bits</a:t>
            </a:r>
          </a:p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</a:rPr>
              <a:t># a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n = </a:t>
            </a: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N’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# of field ops</a:t>
            </a:r>
            <a:r>
              <a:rPr lang="en-US" altLang="en-US" i="1">
                <a:solidFill>
                  <a:schemeClr val="accent1"/>
                </a:solidFill>
              </a:rPr>
              <a:t> = O(nlogn)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Time for </a:t>
            </a:r>
            <a:r>
              <a:rPr lang="en-US" altLang="en-US">
                <a:cs typeface="Times New Roman" pitchFamily="18" charset="0"/>
              </a:rPr>
              <a:t>× field op = ?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Total time: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= O(  n    logn   )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× </a:t>
            </a:r>
            <a:r>
              <a:rPr lang="en-US" altLang="en-US" sz="2000" i="1">
                <a:solidFill>
                  <a:schemeClr val="accent1"/>
                </a:solidFill>
                <a:sym typeface="Symbol" pitchFamily="18" charset="2"/>
              </a:rPr>
              <a:t>O(N’   logN’     loglogN’     logloglogN’  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…)</a:t>
            </a:r>
            <a:r>
              <a:rPr lang="en-US" altLang="en-US" sz="3600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= O(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N’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log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N’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× </a:t>
            </a:r>
            <a:r>
              <a:rPr lang="en-US" altLang="en-US" sz="2000" i="1">
                <a:solidFill>
                  <a:schemeClr val="accent1"/>
                </a:solidFill>
                <a:sym typeface="Symbol" pitchFamily="18" charset="2"/>
              </a:rPr>
              <a:t>O(N’  loglogN  logloglogN loglogloglogN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…)</a:t>
            </a:r>
            <a:endParaRPr lang="en-US" altLang="en-US" i="1">
              <a:solidFill>
                <a:schemeClr val="accent1"/>
              </a:solidFill>
              <a:cs typeface="Times New Roman" pitchFamily="18" charset="0"/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=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 N    logN               </a:t>
            </a:r>
            <a:r>
              <a:rPr lang="en-US" altLang="en-US" sz="2000" i="1">
                <a:solidFill>
                  <a:schemeClr val="accent1"/>
                </a:solidFill>
                <a:sym typeface="Symbol" pitchFamily="18" charset="2"/>
              </a:rPr>
              <a:t>loglogN logloglogN loglogloglogN 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…)</a:t>
            </a:r>
          </a:p>
        </p:txBody>
      </p:sp>
      <p:grpSp>
        <p:nvGrpSpPr>
          <p:cNvPr id="103429" name="Group 5"/>
          <p:cNvGrpSpPr>
            <a:grpSpLocks/>
          </p:cNvGrpSpPr>
          <p:nvPr/>
        </p:nvGrpSpPr>
        <p:grpSpPr bwMode="auto">
          <a:xfrm>
            <a:off x="1600200" y="1081088"/>
            <a:ext cx="5867400" cy="366712"/>
            <a:chOff x="1008" y="816"/>
            <a:chExt cx="3696" cy="231"/>
          </a:xfrm>
        </p:grpSpPr>
        <p:sp>
          <p:nvSpPr>
            <p:cNvPr id="103431" name="Line 6"/>
            <p:cNvSpPr>
              <a:spLocks noChangeShapeType="1"/>
            </p:cNvSpPr>
            <p:nvPr/>
          </p:nvSpPr>
          <p:spPr bwMode="auto">
            <a:xfrm>
              <a:off x="1008" y="856"/>
              <a:ext cx="369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03432" name="Rectangle 7"/>
            <p:cNvSpPr>
              <a:spLocks noChangeArrowheads="1"/>
            </p:cNvSpPr>
            <p:nvPr/>
          </p:nvSpPr>
          <p:spPr bwMode="auto">
            <a:xfrm>
              <a:off x="2728" y="816"/>
              <a:ext cx="26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N’</a:t>
              </a:r>
            </a:p>
          </p:txBody>
        </p:sp>
      </p:grpSp>
      <p:sp>
        <p:nvSpPr>
          <p:cNvPr id="329742" name="Rectangle 14"/>
          <p:cNvSpPr>
            <a:spLocks noChangeArrowheads="1"/>
          </p:cNvSpPr>
          <p:nvPr/>
        </p:nvSpPr>
        <p:spPr bwMode="auto">
          <a:xfrm>
            <a:off x="3505200" y="2971800"/>
            <a:ext cx="4495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algn="l" eaLnBrk="1" hangingPunct="1"/>
            <a:r>
              <a:rPr lang="en-US" altLang="en-US" sz="2000" i="1">
                <a:solidFill>
                  <a:schemeClr val="accent1"/>
                </a:solidFill>
                <a:sym typeface="Symbol" pitchFamily="18" charset="2"/>
              </a:rPr>
              <a:t>O(N’ logN’ loglogN’ logloglogN’ …)</a:t>
            </a:r>
            <a:r>
              <a:rPr lang="en-US" altLang="en-US" sz="2000">
                <a:sym typeface="Symbol" pitchFamily="18" charset="2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70898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9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9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97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97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97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97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973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973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97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97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74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Picture 4" descr="sinc_1"/>
          <p:cNvSpPr>
            <a:spLocks noChangeAspect="1" noChangeArrowheads="1"/>
          </p:cNvSpPr>
          <p:nvPr/>
        </p:nvSpPr>
        <p:spPr bwMode="auto">
          <a:xfrm>
            <a:off x="1703388" y="1217613"/>
            <a:ext cx="5484812" cy="411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2902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2030413" y="3181350"/>
            <a:ext cx="5743575" cy="2914650"/>
            <a:chOff x="2030259" y="3181350"/>
            <a:chExt cx="5743880" cy="2913995"/>
          </a:xfrm>
        </p:grpSpPr>
        <p:sp>
          <p:nvSpPr>
            <p:cNvPr id="129033" name="Rectangle 11"/>
            <p:cNvSpPr>
              <a:spLocks noChangeArrowheads="1"/>
            </p:cNvSpPr>
            <p:nvPr/>
          </p:nvSpPr>
          <p:spPr bwMode="auto">
            <a:xfrm>
              <a:off x="2030259" y="5572125"/>
              <a:ext cx="574388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>
                  <a:solidFill>
                    <a:srgbClr val="FFFFFF"/>
                  </a:solidFill>
                </a:rPr>
                <a:t>y(x) </a:t>
              </a:r>
              <a:r>
                <a:rPr lang="en-CA" altLang="en-US">
                  <a:solidFill>
                    <a:srgbClr val="FFFFFF"/>
                  </a:solidFill>
                  <a:sym typeface="Symbol" pitchFamily="18" charset="2"/>
                </a:rPr>
                <a:t></a:t>
              </a:r>
              <a:r>
                <a:rPr lang="en-CA" altLang="en-US">
                  <a:solidFill>
                    <a:srgbClr val="FFFFFF"/>
                  </a:solidFill>
                </a:rPr>
                <a:t> -4 sin(x) + sin(2x) - 4/9 sin(3x)</a:t>
              </a:r>
            </a:p>
          </p:txBody>
        </p:sp>
        <p:pic>
          <p:nvPicPr>
            <p:cNvPr id="129034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1338" y="3181350"/>
              <a:ext cx="3395662" cy="2305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1814513" y="762000"/>
            <a:ext cx="4319587" cy="1924050"/>
            <a:chOff x="1815204" y="762000"/>
            <a:chExt cx="4318896" cy="1924050"/>
          </a:xfrm>
        </p:grpSpPr>
        <p:sp>
          <p:nvSpPr>
            <p:cNvPr id="129031" name="Rectangle 12"/>
            <p:cNvSpPr>
              <a:spLocks noChangeArrowheads="1"/>
            </p:cNvSpPr>
            <p:nvPr/>
          </p:nvSpPr>
          <p:spPr bwMode="auto">
            <a:xfrm>
              <a:off x="1815204" y="1076325"/>
              <a:ext cx="146546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>
                  <a:solidFill>
                    <a:srgbClr val="FFFFFF"/>
                  </a:solidFill>
                </a:rPr>
                <a:t>y(x) = x</a:t>
              </a:r>
              <a:r>
                <a:rPr lang="en-CA" altLang="en-US" baseline="30000">
                  <a:solidFill>
                    <a:srgbClr val="FFFFFF"/>
                  </a:solidFill>
                </a:rPr>
                <a:t>2</a:t>
              </a:r>
            </a:p>
          </p:txBody>
        </p:sp>
        <p:pic>
          <p:nvPicPr>
            <p:cNvPr id="129032" name="Picture 4" descr="http://www3.wolframalpha.com/Calculate/MSP/MSP5619h8e219c74dh19700005gcdahg63e1852a7?MSPStoreType=image/gif&amp;s=46&amp;w=300&amp;h=202&amp;cdf=Coordinates&amp;cdf=Tooltips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6600" y="762000"/>
              <a:ext cx="2857500" cy="1924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9030" name="Text Box 215"/>
          <p:cNvSpPr txBox="1">
            <a:spLocks noChangeArrowheads="1"/>
          </p:cNvSpPr>
          <p:nvPr/>
        </p:nvSpPr>
        <p:spPr bwMode="auto">
          <a:xfrm>
            <a:off x="7329488" y="17463"/>
            <a:ext cx="1614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Sine &amp;Cosine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31075" name="Text Box 215"/>
          <p:cNvSpPr txBox="1">
            <a:spLocks noChangeArrowheads="1"/>
          </p:cNvSpPr>
          <p:nvPr/>
        </p:nvSpPr>
        <p:spPr bwMode="auto">
          <a:xfrm>
            <a:off x="2406650" y="5905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Time Domain </a:t>
            </a:r>
            <a:r>
              <a:rPr lang="en-US" altLang="en-US" sz="2400" i="1">
                <a:solidFill>
                  <a:srgbClr val="FF9900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31076" name="Text Box 215"/>
          <p:cNvSpPr txBox="1">
            <a:spLocks noChangeArrowheads="1"/>
          </p:cNvSpPr>
          <p:nvPr/>
        </p:nvSpPr>
        <p:spPr bwMode="auto">
          <a:xfrm>
            <a:off x="4954588" y="609600"/>
            <a:ext cx="28749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Frequency Domain </a:t>
            </a:r>
            <a:r>
              <a:rPr lang="en-US" altLang="en-US" sz="2400" i="1">
                <a:solidFill>
                  <a:srgbClr val="FF9900"/>
                </a:solidFill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1400175" y="5657850"/>
            <a:ext cx="29305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The value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y[j]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of the signal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at each point in time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j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.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  <p:pic>
        <p:nvPicPr>
          <p:cNvPr id="3891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" r="29137"/>
          <a:stretch>
            <a:fillRect/>
          </a:stretch>
        </p:blipFill>
        <p:spPr bwMode="auto">
          <a:xfrm>
            <a:off x="2882900" y="1071563"/>
            <a:ext cx="3563938" cy="4643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662488" y="5657850"/>
            <a:ext cx="37195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The amount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Y[f]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of frequency f in the signal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for each frequency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f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.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9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9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325438" y="1484313"/>
            <a:ext cx="7378700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The </a:t>
            </a:r>
            <a:r>
              <a:rPr lang="en-US" altLang="en-US">
                <a:solidFill>
                  <a:srgbClr val="FFFF00"/>
                </a:solidFill>
              </a:rPr>
              <a:t>Time</a:t>
            </a:r>
            <a:r>
              <a:rPr lang="en-US" altLang="en-US">
                <a:solidFill>
                  <a:srgbClr val="FFFFFF"/>
                </a:solidFill>
              </a:rPr>
              <a:t> </a:t>
            </a:r>
            <a:r>
              <a:rPr lang="en-US" altLang="en-US">
                <a:solidFill>
                  <a:srgbClr val="FFFF00"/>
                </a:solidFill>
              </a:rPr>
              <a:t>basis</a:t>
            </a:r>
            <a:r>
              <a:rPr lang="en-US" altLang="en-US">
                <a:solidFill>
                  <a:srgbClr val="FFFFFF"/>
                </a:solidFill>
              </a:rPr>
              <a:t> of a vector space:</a:t>
            </a: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A tuple  </a:t>
            </a:r>
            <a:r>
              <a:rPr lang="en-US" altLang="en-US" i="1">
                <a:solidFill>
                  <a:srgbClr val="FF9900"/>
                </a:solidFill>
              </a:rPr>
              <a:t>&lt;w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&gt;</a:t>
            </a:r>
            <a:r>
              <a:rPr lang="en-US" altLang="en-US">
                <a:solidFill>
                  <a:srgbClr val="FFFFFF"/>
                </a:solidFill>
              </a:rPr>
              <a:t> of basis objects</a:t>
            </a: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Linearly independent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Spans the space uniquely</a:t>
            </a:r>
            <a:br>
              <a:rPr lang="en-US" altLang="en-US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5" name="Text Box 215"/>
          <p:cNvSpPr txBox="1">
            <a:spLocks noChangeArrowheads="1"/>
          </p:cNvSpPr>
          <p:nvPr/>
        </p:nvSpPr>
        <p:spPr bwMode="auto">
          <a:xfrm>
            <a:off x="304800" y="3643313"/>
            <a:ext cx="7716838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The </a:t>
            </a:r>
            <a:r>
              <a:rPr lang="en-US" altLang="en-US">
                <a:solidFill>
                  <a:srgbClr val="FFFF00"/>
                </a:solidFill>
              </a:rPr>
              <a:t>Fourier basis</a:t>
            </a:r>
            <a:r>
              <a:rPr lang="en-US" altLang="en-US">
                <a:solidFill>
                  <a:srgbClr val="FFFFFF"/>
                </a:solidFill>
              </a:rPr>
              <a:t> of a vector space:</a:t>
            </a: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A tuple  </a:t>
            </a:r>
            <a:r>
              <a:rPr lang="en-US" altLang="en-US" i="1">
                <a:solidFill>
                  <a:srgbClr val="FF9900"/>
                </a:solidFill>
              </a:rPr>
              <a:t>&lt;W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&gt;</a:t>
            </a:r>
            <a:r>
              <a:rPr lang="en-US" altLang="en-US">
                <a:solidFill>
                  <a:srgbClr val="FFFFFF"/>
                </a:solidFill>
              </a:rPr>
              <a:t> of basis objects</a:t>
            </a: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Linearly independent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Spans the space uniquely</a:t>
            </a:r>
            <a:br>
              <a:rPr lang="en-US" altLang="en-US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 i="1">
                <a:solidFill>
                  <a:srgbClr val="FF9900"/>
                </a:solidFill>
              </a:rPr>
              <a:t>, 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</a:p>
        </p:txBody>
      </p:sp>
      <p:sp>
        <p:nvSpPr>
          <p:cNvPr id="130053" name="Text Box 215"/>
          <p:cNvSpPr txBox="1">
            <a:spLocks noChangeArrowheads="1"/>
          </p:cNvSpPr>
          <p:nvPr/>
        </p:nvSpPr>
        <p:spPr bwMode="auto">
          <a:xfrm>
            <a:off x="7620000" y="17463"/>
            <a:ext cx="10318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Change 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of 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30054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847" grpId="0"/>
      <p:bldP spid="2" grpId="0"/>
      <p:bldP spid="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885507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 i="1">
                <a:solidFill>
                  <a:srgbClr val="FF9900"/>
                </a:solidFill>
              </a:rPr>
              <a:t>,y</a:t>
            </a:r>
            <a:r>
              <a:rPr lang="en-US" altLang="en-US">
                <a:solidFill>
                  <a:srgbClr val="FF9900"/>
                </a:solidFill>
              </a:rPr>
              <a:t>[1]</a:t>
            </a:r>
            <a:r>
              <a:rPr lang="en-US" altLang="en-US" i="1">
                <a:solidFill>
                  <a:srgbClr val="FF9900"/>
                </a:solidFill>
              </a:rPr>
              <a:t>,…,y</a:t>
            </a:r>
            <a:r>
              <a:rPr lang="en-US" altLang="en-US">
                <a:solidFill>
                  <a:srgbClr val="FF9900"/>
                </a:solidFill>
              </a:rPr>
              <a:t>[n-1]) = [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 i="1" baseline="-25000">
                <a:solidFill>
                  <a:srgbClr val="FF9900"/>
                </a:solidFill>
              </a:rPr>
              <a:t>Re</a:t>
            </a:r>
            <a:r>
              <a:rPr lang="en-US" altLang="en-US">
                <a:solidFill>
                  <a:srgbClr val="FF9900"/>
                </a:solidFill>
              </a:rPr>
              <a:t>[0],…,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 i="1" baseline="-25000">
                <a:solidFill>
                  <a:srgbClr val="FF9900"/>
                </a:solidFill>
              </a:rPr>
              <a:t>Im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baseline="30000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grpSp>
        <p:nvGrpSpPr>
          <p:cNvPr id="2" name="Group 222"/>
          <p:cNvGrpSpPr>
            <a:grpSpLocks/>
          </p:cNvGrpSpPr>
          <p:nvPr/>
        </p:nvGrpSpPr>
        <p:grpSpPr bwMode="auto">
          <a:xfrm>
            <a:off x="1255713" y="2220913"/>
            <a:ext cx="2224087" cy="914400"/>
            <a:chOff x="1255602" y="2220892"/>
            <a:chExt cx="2224197" cy="914108"/>
          </a:xfrm>
        </p:grpSpPr>
        <p:sp>
          <p:nvSpPr>
            <p:cNvPr id="132181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Time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grpSp>
          <p:nvGrpSpPr>
            <p:cNvPr id="132182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132183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rgbClr val="FF9900"/>
                    </a:solidFill>
                  </a:rPr>
                  <a:t>=[     ,   ]</a:t>
                </a:r>
              </a:p>
            </p:txBody>
          </p:sp>
          <p:grpSp>
            <p:nvGrpSpPr>
              <p:cNvPr id="132184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132185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2186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</p:grpSp>
      </p:grpSp>
      <p:sp>
        <p:nvSpPr>
          <p:cNvPr id="142392" name="Line 63"/>
          <p:cNvSpPr>
            <a:spLocks noChangeShapeType="1"/>
          </p:cNvSpPr>
          <p:nvPr/>
        </p:nvSpPr>
        <p:spPr bwMode="auto">
          <a:xfrm flipV="1">
            <a:off x="1762125" y="3305175"/>
            <a:ext cx="1371600" cy="914400"/>
          </a:xfrm>
          <a:prstGeom prst="line">
            <a:avLst/>
          </a:prstGeom>
          <a:noFill/>
          <a:ln w="38100">
            <a:solidFill>
              <a:srgbClr val="CC99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algn="l"/>
            <a:endParaRPr 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42393" name="Rectangle 56"/>
          <p:cNvSpPr>
            <a:spLocks noChangeArrowheads="1"/>
          </p:cNvSpPr>
          <p:nvPr/>
        </p:nvSpPr>
        <p:spPr bwMode="auto">
          <a:xfrm>
            <a:off x="1835150" y="3378200"/>
            <a:ext cx="6746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y =</a:t>
            </a:r>
          </a:p>
        </p:txBody>
      </p:sp>
      <p:grpSp>
        <p:nvGrpSpPr>
          <p:cNvPr id="5" name="Group 55"/>
          <p:cNvGrpSpPr>
            <a:grpSpLocks/>
          </p:cNvGrpSpPr>
          <p:nvPr/>
        </p:nvGrpSpPr>
        <p:grpSpPr bwMode="auto">
          <a:xfrm>
            <a:off x="1219200" y="5345113"/>
            <a:ext cx="2971800" cy="1360487"/>
            <a:chOff x="152400" y="5117068"/>
            <a:chExt cx="2971800" cy="1359932"/>
          </a:xfrm>
        </p:grpSpPr>
        <p:sp>
          <p:nvSpPr>
            <p:cNvPr id="132174" name="Rectangle 56"/>
            <p:cNvSpPr>
              <a:spLocks noChangeArrowheads="1"/>
            </p:cNvSpPr>
            <p:nvPr/>
          </p:nvSpPr>
          <p:spPr bwMode="auto">
            <a:xfrm>
              <a:off x="202824" y="5117068"/>
              <a:ext cx="2921376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rgbClr val="000000"/>
                  </a:solidFill>
                </a:rPr>
                <a:t>A discrete periodic function</a:t>
              </a:r>
            </a:p>
          </p:txBody>
        </p:sp>
        <p:grpSp>
          <p:nvGrpSpPr>
            <p:cNvPr id="132175" name="Group 54"/>
            <p:cNvGrpSpPr>
              <a:grpSpLocks/>
            </p:cNvGrpSpPr>
            <p:nvPr/>
          </p:nvGrpSpPr>
          <p:grpSpPr bwMode="auto">
            <a:xfrm>
              <a:off x="152400" y="5433476"/>
              <a:ext cx="2954866" cy="1043524"/>
              <a:chOff x="2226734" y="1547276"/>
              <a:chExt cx="2954866" cy="1043524"/>
            </a:xfrm>
          </p:grpSpPr>
          <p:pic>
            <p:nvPicPr>
              <p:cNvPr id="132176" name="Picture 57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6000" y="1612151"/>
                <a:ext cx="2895600" cy="962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177" name="Picture 6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52800" y="2413854"/>
                <a:ext cx="838200" cy="1436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132178" name="Straight Arrow Connector 60"/>
              <p:cNvCxnSpPr>
                <a:cxnSpLocks noChangeShapeType="1"/>
              </p:cNvCxnSpPr>
              <p:nvPr/>
            </p:nvCxnSpPr>
            <p:spPr bwMode="auto">
              <a:xfrm>
                <a:off x="4910664" y="2388456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2179" name="TextBox 61"/>
              <p:cNvSpPr txBox="1">
                <a:spLocks noChangeArrowheads="1"/>
              </p:cNvSpPr>
              <p:nvPr/>
            </p:nvSpPr>
            <p:spPr bwMode="auto">
              <a:xfrm>
                <a:off x="4909766" y="2329190"/>
                <a:ext cx="223139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100">
                    <a:solidFill>
                      <a:srgbClr val="000000"/>
                    </a:solidFill>
                  </a:rPr>
                  <a:t>j</a:t>
                </a:r>
              </a:p>
            </p:txBody>
          </p:sp>
          <p:sp>
            <p:nvSpPr>
              <p:cNvPr id="132180" name="Rectangle 67"/>
              <p:cNvSpPr>
                <a:spLocks noChangeArrowheads="1"/>
              </p:cNvSpPr>
              <p:nvPr/>
            </p:nvSpPr>
            <p:spPr bwMode="auto">
              <a:xfrm>
                <a:off x="2226734" y="1547276"/>
                <a:ext cx="44275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y[j]</a:t>
                </a:r>
              </a:p>
            </p:txBody>
          </p:sp>
        </p:grpSp>
      </p:grpSp>
      <p:grpSp>
        <p:nvGrpSpPr>
          <p:cNvPr id="7" name="Group 219"/>
          <p:cNvGrpSpPr>
            <a:grpSpLocks/>
          </p:cNvGrpSpPr>
          <p:nvPr/>
        </p:nvGrpSpPr>
        <p:grpSpPr bwMode="auto">
          <a:xfrm>
            <a:off x="1905000" y="3505200"/>
            <a:ext cx="2330450" cy="1103313"/>
            <a:chOff x="2115423" y="3505200"/>
            <a:chExt cx="2330818" cy="1102844"/>
          </a:xfrm>
        </p:grpSpPr>
        <p:sp>
          <p:nvSpPr>
            <p:cNvPr id="132172" name="Rectangle 26"/>
            <p:cNvSpPr>
              <a:spLocks noChangeArrowheads="1"/>
            </p:cNvSpPr>
            <p:nvPr/>
          </p:nvSpPr>
          <p:spPr bwMode="auto">
            <a:xfrm>
              <a:off x="2115423" y="4207934"/>
              <a:ext cx="141641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>
                  <a:solidFill>
                    <a:srgbClr val="FF9900"/>
                  </a:solidFill>
                </a:rPr>
                <a:t>[0]</a:t>
              </a:r>
              <a:r>
                <a:rPr lang="en-US" altLang="en-US" sz="2000" i="1">
                  <a:solidFill>
                    <a:srgbClr val="FF9900"/>
                  </a:solidFill>
                </a:rPr>
                <a:t>=3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32173" name="Rectangle 26"/>
            <p:cNvSpPr>
              <a:spLocks noChangeArrowheads="1"/>
            </p:cNvSpPr>
            <p:nvPr/>
          </p:nvSpPr>
          <p:spPr bwMode="auto">
            <a:xfrm>
              <a:off x="3158065" y="3505200"/>
              <a:ext cx="12881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>
                  <a:solidFill>
                    <a:srgbClr val="FF9900"/>
                  </a:solidFill>
                </a:rPr>
                <a:t>[1]</a:t>
              </a:r>
              <a:r>
                <a:rPr lang="en-US" altLang="en-US" sz="2000" i="1">
                  <a:solidFill>
                    <a:srgbClr val="FF9900"/>
                  </a:solidFill>
                </a:rPr>
                <a:t>=2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sp>
        <p:nvSpPr>
          <p:cNvPr id="73" name="Rectangle 54"/>
          <p:cNvSpPr>
            <a:spLocks noChangeArrowheads="1"/>
          </p:cNvSpPr>
          <p:nvPr/>
        </p:nvSpPr>
        <p:spPr bwMode="auto">
          <a:xfrm>
            <a:off x="2024063" y="2176463"/>
            <a:ext cx="1646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,I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pSp>
        <p:nvGrpSpPr>
          <p:cNvPr id="8" name="Group 114"/>
          <p:cNvGrpSpPr>
            <a:grpSpLocks/>
          </p:cNvGrpSpPr>
          <p:nvPr/>
        </p:nvGrpSpPr>
        <p:grpSpPr bwMode="auto">
          <a:xfrm>
            <a:off x="1779588" y="3327400"/>
            <a:ext cx="1373187" cy="939800"/>
            <a:chOff x="1779246" y="3302001"/>
            <a:chExt cx="1373944" cy="939802"/>
          </a:xfrm>
        </p:grpSpPr>
        <p:sp>
          <p:nvSpPr>
            <p:cNvPr id="132167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2168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2169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2170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2171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10" name="Group 216"/>
          <p:cNvGrpSpPr>
            <a:grpSpLocks/>
          </p:cNvGrpSpPr>
          <p:nvPr/>
        </p:nvGrpSpPr>
        <p:grpSpPr bwMode="auto">
          <a:xfrm>
            <a:off x="5262563" y="2057400"/>
            <a:ext cx="3119437" cy="1371600"/>
            <a:chOff x="5105400" y="2362200"/>
            <a:chExt cx="3118943" cy="1371600"/>
          </a:xfrm>
        </p:grpSpPr>
        <p:sp>
          <p:nvSpPr>
            <p:cNvPr id="132111" name="Rectangle 94"/>
            <p:cNvSpPr>
              <a:spLocks noChangeArrowheads="1"/>
            </p:cNvSpPr>
            <p:nvPr/>
          </p:nvSpPr>
          <p:spPr bwMode="auto">
            <a:xfrm>
              <a:off x="5181600" y="2362200"/>
              <a:ext cx="2971800" cy="1371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12" name="Rectangle 83"/>
            <p:cNvSpPr>
              <a:spLocks noChangeArrowheads="1"/>
            </p:cNvSpPr>
            <p:nvPr/>
          </p:nvSpPr>
          <p:spPr bwMode="auto">
            <a:xfrm>
              <a:off x="5215090" y="2373868"/>
              <a:ext cx="29213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rgbClr val="000000"/>
                  </a:solidFill>
                </a:rPr>
                <a:t>The time basis</a:t>
              </a:r>
              <a:endParaRPr lang="en-US" altLang="en-US" sz="1800" i="1" baseline="-25000">
                <a:solidFill>
                  <a:srgbClr val="FF9900"/>
                </a:solidFill>
              </a:endParaRPr>
            </a:p>
          </p:txBody>
        </p:sp>
        <p:pic>
          <p:nvPicPr>
            <p:cNvPr id="132113" name="Picture 6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2934" y="3522379"/>
              <a:ext cx="838200" cy="143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32114" name="Straight Arrow Connector 87"/>
            <p:cNvCxnSpPr>
              <a:cxnSpLocks noChangeShapeType="1"/>
            </p:cNvCxnSpPr>
            <p:nvPr/>
          </p:nvCxnSpPr>
          <p:spPr bwMode="auto">
            <a:xfrm>
              <a:off x="7840133" y="3505200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15" name="TextBox 89"/>
            <p:cNvSpPr txBox="1">
              <a:spLocks noChangeArrowheads="1"/>
            </p:cNvSpPr>
            <p:nvPr/>
          </p:nvSpPr>
          <p:spPr bwMode="auto">
            <a:xfrm>
              <a:off x="7830818" y="3472190"/>
              <a:ext cx="269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100">
                  <a:solidFill>
                    <a:srgbClr val="000000"/>
                  </a:solidFill>
                </a:rPr>
                <a:t>j’</a:t>
              </a:r>
            </a:p>
          </p:txBody>
        </p:sp>
        <p:sp>
          <p:nvSpPr>
            <p:cNvPr id="132116" name="Rectangle 90"/>
            <p:cNvSpPr>
              <a:spLocks noChangeArrowheads="1"/>
            </p:cNvSpPr>
            <p:nvPr/>
          </p:nvSpPr>
          <p:spPr bwMode="auto">
            <a:xfrm>
              <a:off x="5120629" y="2590800"/>
              <a:ext cx="5212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rgbClr val="000000"/>
                  </a:solidFill>
                </a:rPr>
                <a:t>I</a:t>
              </a:r>
              <a:r>
                <a:rPr lang="en-US" altLang="en-US" sz="1400" baseline="-25000">
                  <a:solidFill>
                    <a:srgbClr val="000000"/>
                  </a:solidFill>
                </a:rPr>
                <a:t>j</a:t>
              </a:r>
              <a:r>
                <a:rPr lang="en-US" altLang="en-US" sz="1400">
                  <a:solidFill>
                    <a:srgbClr val="000000"/>
                  </a:solidFill>
                </a:rPr>
                <a:t>[j’]</a:t>
              </a:r>
            </a:p>
          </p:txBody>
        </p:sp>
        <p:sp>
          <p:nvSpPr>
            <p:cNvPr id="132117" name="Rectangle 166"/>
            <p:cNvSpPr>
              <a:spLocks noChangeArrowheads="1"/>
            </p:cNvSpPr>
            <p:nvPr/>
          </p:nvSpPr>
          <p:spPr bwMode="auto">
            <a:xfrm>
              <a:off x="545252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18" name="Rectangle 167"/>
            <p:cNvSpPr>
              <a:spLocks noChangeArrowheads="1"/>
            </p:cNvSpPr>
            <p:nvPr/>
          </p:nvSpPr>
          <p:spPr bwMode="auto">
            <a:xfrm>
              <a:off x="551178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19" name="Rectangle 168"/>
            <p:cNvSpPr>
              <a:spLocks noChangeArrowheads="1"/>
            </p:cNvSpPr>
            <p:nvPr/>
          </p:nvSpPr>
          <p:spPr bwMode="auto">
            <a:xfrm>
              <a:off x="557105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20" name="Rectangle 169"/>
            <p:cNvSpPr>
              <a:spLocks noChangeArrowheads="1"/>
            </p:cNvSpPr>
            <p:nvPr/>
          </p:nvSpPr>
          <p:spPr bwMode="auto">
            <a:xfrm>
              <a:off x="563031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21" name="Rectangle 170"/>
            <p:cNvSpPr>
              <a:spLocks noChangeArrowheads="1"/>
            </p:cNvSpPr>
            <p:nvPr/>
          </p:nvSpPr>
          <p:spPr bwMode="auto">
            <a:xfrm>
              <a:off x="568957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22" name="Rectangle 171"/>
            <p:cNvSpPr>
              <a:spLocks noChangeArrowheads="1"/>
            </p:cNvSpPr>
            <p:nvPr/>
          </p:nvSpPr>
          <p:spPr bwMode="auto">
            <a:xfrm>
              <a:off x="574884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23" name="Rectangle 172"/>
            <p:cNvSpPr>
              <a:spLocks noChangeArrowheads="1"/>
            </p:cNvSpPr>
            <p:nvPr/>
          </p:nvSpPr>
          <p:spPr bwMode="auto">
            <a:xfrm>
              <a:off x="580810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24" name="Rectangle 173"/>
            <p:cNvSpPr>
              <a:spLocks noChangeArrowheads="1"/>
            </p:cNvSpPr>
            <p:nvPr/>
          </p:nvSpPr>
          <p:spPr bwMode="auto">
            <a:xfrm>
              <a:off x="586736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25" name="Rectangle 174"/>
            <p:cNvSpPr>
              <a:spLocks noChangeArrowheads="1"/>
            </p:cNvSpPr>
            <p:nvPr/>
          </p:nvSpPr>
          <p:spPr bwMode="auto">
            <a:xfrm>
              <a:off x="592663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26" name="Rectangle 175"/>
            <p:cNvSpPr>
              <a:spLocks noChangeArrowheads="1"/>
            </p:cNvSpPr>
            <p:nvPr/>
          </p:nvSpPr>
          <p:spPr bwMode="auto">
            <a:xfrm>
              <a:off x="598589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27" name="Rectangle 176"/>
            <p:cNvSpPr>
              <a:spLocks noChangeArrowheads="1"/>
            </p:cNvSpPr>
            <p:nvPr/>
          </p:nvSpPr>
          <p:spPr bwMode="auto">
            <a:xfrm>
              <a:off x="604515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28" name="Rectangle 177"/>
            <p:cNvSpPr>
              <a:spLocks noChangeArrowheads="1"/>
            </p:cNvSpPr>
            <p:nvPr/>
          </p:nvSpPr>
          <p:spPr bwMode="auto">
            <a:xfrm>
              <a:off x="610441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29" name="Rectangle 178"/>
            <p:cNvSpPr>
              <a:spLocks noChangeArrowheads="1"/>
            </p:cNvSpPr>
            <p:nvPr/>
          </p:nvSpPr>
          <p:spPr bwMode="auto">
            <a:xfrm>
              <a:off x="616368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30" name="Rectangle 179"/>
            <p:cNvSpPr>
              <a:spLocks noChangeArrowheads="1"/>
            </p:cNvSpPr>
            <p:nvPr/>
          </p:nvSpPr>
          <p:spPr bwMode="auto">
            <a:xfrm>
              <a:off x="622294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31" name="Rectangle 180"/>
            <p:cNvSpPr>
              <a:spLocks noChangeArrowheads="1"/>
            </p:cNvSpPr>
            <p:nvPr/>
          </p:nvSpPr>
          <p:spPr bwMode="auto">
            <a:xfrm>
              <a:off x="628220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32" name="Rectangle 181"/>
            <p:cNvSpPr>
              <a:spLocks noChangeArrowheads="1"/>
            </p:cNvSpPr>
            <p:nvPr/>
          </p:nvSpPr>
          <p:spPr bwMode="auto">
            <a:xfrm>
              <a:off x="634147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33" name="Rectangle 182"/>
            <p:cNvSpPr>
              <a:spLocks noChangeArrowheads="1"/>
            </p:cNvSpPr>
            <p:nvPr/>
          </p:nvSpPr>
          <p:spPr bwMode="auto">
            <a:xfrm>
              <a:off x="6400734" y="3002281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34" name="Rectangle 183"/>
            <p:cNvSpPr>
              <a:spLocks noChangeArrowheads="1"/>
            </p:cNvSpPr>
            <p:nvPr/>
          </p:nvSpPr>
          <p:spPr bwMode="auto">
            <a:xfrm>
              <a:off x="645999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35" name="Rectangle 184"/>
            <p:cNvSpPr>
              <a:spLocks noChangeArrowheads="1"/>
            </p:cNvSpPr>
            <p:nvPr/>
          </p:nvSpPr>
          <p:spPr bwMode="auto">
            <a:xfrm>
              <a:off x="651926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36" name="Rectangle 185"/>
            <p:cNvSpPr>
              <a:spLocks noChangeArrowheads="1"/>
            </p:cNvSpPr>
            <p:nvPr/>
          </p:nvSpPr>
          <p:spPr bwMode="auto">
            <a:xfrm>
              <a:off x="657852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37" name="Rectangle 186"/>
            <p:cNvSpPr>
              <a:spLocks noChangeArrowheads="1"/>
            </p:cNvSpPr>
            <p:nvPr/>
          </p:nvSpPr>
          <p:spPr bwMode="auto">
            <a:xfrm>
              <a:off x="663778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38" name="Rectangle 187"/>
            <p:cNvSpPr>
              <a:spLocks noChangeArrowheads="1"/>
            </p:cNvSpPr>
            <p:nvPr/>
          </p:nvSpPr>
          <p:spPr bwMode="auto">
            <a:xfrm>
              <a:off x="669704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39" name="Rectangle 188"/>
            <p:cNvSpPr>
              <a:spLocks noChangeArrowheads="1"/>
            </p:cNvSpPr>
            <p:nvPr/>
          </p:nvSpPr>
          <p:spPr bwMode="auto">
            <a:xfrm>
              <a:off x="675631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40" name="Rectangle 189"/>
            <p:cNvSpPr>
              <a:spLocks noChangeArrowheads="1"/>
            </p:cNvSpPr>
            <p:nvPr/>
          </p:nvSpPr>
          <p:spPr bwMode="auto">
            <a:xfrm>
              <a:off x="681557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41" name="Rectangle 190"/>
            <p:cNvSpPr>
              <a:spLocks noChangeArrowheads="1"/>
            </p:cNvSpPr>
            <p:nvPr/>
          </p:nvSpPr>
          <p:spPr bwMode="auto">
            <a:xfrm>
              <a:off x="687483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42" name="Rectangle 191"/>
            <p:cNvSpPr>
              <a:spLocks noChangeArrowheads="1"/>
            </p:cNvSpPr>
            <p:nvPr/>
          </p:nvSpPr>
          <p:spPr bwMode="auto">
            <a:xfrm>
              <a:off x="693410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43" name="Rectangle 192"/>
            <p:cNvSpPr>
              <a:spLocks noChangeArrowheads="1"/>
            </p:cNvSpPr>
            <p:nvPr/>
          </p:nvSpPr>
          <p:spPr bwMode="auto">
            <a:xfrm>
              <a:off x="699336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44" name="Rectangle 193"/>
            <p:cNvSpPr>
              <a:spLocks noChangeArrowheads="1"/>
            </p:cNvSpPr>
            <p:nvPr/>
          </p:nvSpPr>
          <p:spPr bwMode="auto">
            <a:xfrm>
              <a:off x="705262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45" name="Rectangle 194"/>
            <p:cNvSpPr>
              <a:spLocks noChangeArrowheads="1"/>
            </p:cNvSpPr>
            <p:nvPr/>
          </p:nvSpPr>
          <p:spPr bwMode="auto">
            <a:xfrm>
              <a:off x="711189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46" name="Rectangle 195"/>
            <p:cNvSpPr>
              <a:spLocks noChangeArrowheads="1"/>
            </p:cNvSpPr>
            <p:nvPr/>
          </p:nvSpPr>
          <p:spPr bwMode="auto">
            <a:xfrm>
              <a:off x="717115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47" name="Rectangle 196"/>
            <p:cNvSpPr>
              <a:spLocks noChangeArrowheads="1"/>
            </p:cNvSpPr>
            <p:nvPr/>
          </p:nvSpPr>
          <p:spPr bwMode="auto">
            <a:xfrm>
              <a:off x="723041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48" name="Rectangle 197"/>
            <p:cNvSpPr>
              <a:spLocks noChangeArrowheads="1"/>
            </p:cNvSpPr>
            <p:nvPr/>
          </p:nvSpPr>
          <p:spPr bwMode="auto">
            <a:xfrm>
              <a:off x="728967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49" name="Rectangle 198"/>
            <p:cNvSpPr>
              <a:spLocks noChangeArrowheads="1"/>
            </p:cNvSpPr>
            <p:nvPr/>
          </p:nvSpPr>
          <p:spPr bwMode="auto">
            <a:xfrm>
              <a:off x="734894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50" name="Rectangle 199"/>
            <p:cNvSpPr>
              <a:spLocks noChangeArrowheads="1"/>
            </p:cNvSpPr>
            <p:nvPr/>
          </p:nvSpPr>
          <p:spPr bwMode="auto">
            <a:xfrm>
              <a:off x="740820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51" name="Rectangle 200"/>
            <p:cNvSpPr>
              <a:spLocks noChangeArrowheads="1"/>
            </p:cNvSpPr>
            <p:nvPr/>
          </p:nvSpPr>
          <p:spPr bwMode="auto">
            <a:xfrm>
              <a:off x="746746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52" name="Rectangle 201"/>
            <p:cNvSpPr>
              <a:spLocks noChangeArrowheads="1"/>
            </p:cNvSpPr>
            <p:nvPr/>
          </p:nvSpPr>
          <p:spPr bwMode="auto">
            <a:xfrm>
              <a:off x="752673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53" name="Rectangle 202"/>
            <p:cNvSpPr>
              <a:spLocks noChangeArrowheads="1"/>
            </p:cNvSpPr>
            <p:nvPr/>
          </p:nvSpPr>
          <p:spPr bwMode="auto">
            <a:xfrm>
              <a:off x="758599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54" name="Rectangle 203"/>
            <p:cNvSpPr>
              <a:spLocks noChangeArrowheads="1"/>
            </p:cNvSpPr>
            <p:nvPr/>
          </p:nvSpPr>
          <p:spPr bwMode="auto">
            <a:xfrm>
              <a:off x="764525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55" name="Rectangle 204"/>
            <p:cNvSpPr>
              <a:spLocks noChangeArrowheads="1"/>
            </p:cNvSpPr>
            <p:nvPr/>
          </p:nvSpPr>
          <p:spPr bwMode="auto">
            <a:xfrm>
              <a:off x="770452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56" name="Rectangle 205"/>
            <p:cNvSpPr>
              <a:spLocks noChangeArrowheads="1"/>
            </p:cNvSpPr>
            <p:nvPr/>
          </p:nvSpPr>
          <p:spPr bwMode="auto">
            <a:xfrm>
              <a:off x="776378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57" name="Rectangle 206"/>
            <p:cNvSpPr>
              <a:spLocks noChangeArrowheads="1"/>
            </p:cNvSpPr>
            <p:nvPr/>
          </p:nvSpPr>
          <p:spPr bwMode="auto">
            <a:xfrm>
              <a:off x="782304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58" name="Rectangle 207"/>
            <p:cNvSpPr>
              <a:spLocks noChangeArrowheads="1"/>
            </p:cNvSpPr>
            <p:nvPr/>
          </p:nvSpPr>
          <p:spPr bwMode="auto">
            <a:xfrm>
              <a:off x="788230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59" name="Rectangle 208"/>
            <p:cNvSpPr>
              <a:spLocks noChangeArrowheads="1"/>
            </p:cNvSpPr>
            <p:nvPr/>
          </p:nvSpPr>
          <p:spPr bwMode="auto">
            <a:xfrm>
              <a:off x="794157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60" name="Rectangle 209"/>
            <p:cNvSpPr>
              <a:spLocks noChangeArrowheads="1"/>
            </p:cNvSpPr>
            <p:nvPr/>
          </p:nvSpPr>
          <p:spPr bwMode="auto">
            <a:xfrm>
              <a:off x="800083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61" name="Rectangle 210"/>
            <p:cNvSpPr>
              <a:spLocks noChangeArrowheads="1"/>
            </p:cNvSpPr>
            <p:nvPr/>
          </p:nvSpPr>
          <p:spPr bwMode="auto">
            <a:xfrm>
              <a:off x="806009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62" name="Rectangle 211"/>
            <p:cNvSpPr>
              <a:spLocks noChangeArrowheads="1"/>
            </p:cNvSpPr>
            <p:nvPr/>
          </p:nvSpPr>
          <p:spPr bwMode="auto">
            <a:xfrm>
              <a:off x="811936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2163" name="Rectangle 212"/>
            <p:cNvSpPr>
              <a:spLocks noChangeArrowheads="1"/>
            </p:cNvSpPr>
            <p:nvPr/>
          </p:nvSpPr>
          <p:spPr bwMode="auto">
            <a:xfrm>
              <a:off x="8178624" y="2971785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214" name="Rectangle 213"/>
            <p:cNvSpPr/>
            <p:nvPr/>
          </p:nvSpPr>
          <p:spPr>
            <a:xfrm>
              <a:off x="5105400" y="3065463"/>
              <a:ext cx="634899" cy="2603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rgbClr val="000000"/>
                  </a:solidFill>
                  <a:cs typeface="Arial" charset="0"/>
                </a:rPr>
                <a:t>zero</a:t>
              </a:r>
            </a:p>
          </p:txBody>
        </p:sp>
        <p:sp>
          <p:nvSpPr>
            <p:cNvPr id="215" name="Rectangle 214"/>
            <p:cNvSpPr/>
            <p:nvPr/>
          </p:nvSpPr>
          <p:spPr>
            <a:xfrm>
              <a:off x="5105400" y="2895600"/>
              <a:ext cx="634899" cy="26193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rgbClr val="000000"/>
                  </a:solidFill>
                  <a:cs typeface="Arial" charset="0"/>
                </a:rPr>
                <a:t>one</a:t>
              </a:r>
            </a:p>
          </p:txBody>
        </p:sp>
        <p:sp>
          <p:nvSpPr>
            <p:cNvPr id="216" name="Rectangle 215"/>
            <p:cNvSpPr/>
            <p:nvPr/>
          </p:nvSpPr>
          <p:spPr>
            <a:xfrm>
              <a:off x="6316470" y="3176588"/>
              <a:ext cx="228564" cy="2603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rgbClr val="000000"/>
                  </a:solidFill>
                  <a:cs typeface="Arial" charset="0"/>
                </a:rPr>
                <a:t>j</a:t>
              </a:r>
            </a:p>
          </p:txBody>
        </p:sp>
      </p:grpSp>
      <p:sp>
        <p:nvSpPr>
          <p:cNvPr id="218" name="Text Box 215"/>
          <p:cNvSpPr txBox="1">
            <a:spLocks noChangeArrowheads="1"/>
          </p:cNvSpPr>
          <p:nvPr/>
        </p:nvSpPr>
        <p:spPr bwMode="auto">
          <a:xfrm>
            <a:off x="152400" y="1347788"/>
            <a:ext cx="90455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 "</a:t>
            </a:r>
            <a:r>
              <a:rPr lang="en-US" altLang="en-US" i="1">
                <a:solidFill>
                  <a:srgbClr val="FF9900"/>
                </a:solidFill>
              </a:rPr>
              <a:t>y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 i="1">
                <a:solidFill>
                  <a:srgbClr val="FF9900"/>
                </a:solidFill>
              </a:rPr>
              <a:t>,y</a:t>
            </a:r>
            <a:r>
              <a:rPr lang="en-US" altLang="en-US">
                <a:solidFill>
                  <a:srgbClr val="FF9900"/>
                </a:solidFill>
              </a:rPr>
              <a:t>[1]</a:t>
            </a:r>
            <a:r>
              <a:rPr lang="en-US" altLang="en-US" i="1">
                <a:solidFill>
                  <a:srgbClr val="FF9900"/>
                </a:solidFill>
              </a:rPr>
              <a:t>,…,y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-1]],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y = 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+y</a:t>
            </a:r>
            <a:r>
              <a:rPr lang="en-US" altLang="en-US">
                <a:solidFill>
                  <a:srgbClr val="FF9900"/>
                </a:solidFill>
              </a:rPr>
              <a:t>[1]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y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-1]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n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32108" name="Text Box 215"/>
          <p:cNvSpPr txBox="1">
            <a:spLocks noChangeArrowheads="1"/>
          </p:cNvSpPr>
          <p:nvPr/>
        </p:nvSpPr>
        <p:spPr bwMode="auto">
          <a:xfrm>
            <a:off x="7620000" y="17463"/>
            <a:ext cx="10318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Change 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of 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32109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95" name="Rectangle 94"/>
          <p:cNvSpPr>
            <a:spLocks noChangeArrowheads="1"/>
          </p:cNvSpPr>
          <p:nvPr/>
        </p:nvSpPr>
        <p:spPr bwMode="auto">
          <a:xfrm>
            <a:off x="4003675" y="3829050"/>
            <a:ext cx="29305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The value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y[j]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of the signal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at each point in time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j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.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2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2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2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2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392" grpId="0" animBg="1"/>
      <p:bldP spid="142393" grpId="0"/>
      <p:bldP spid="73" grpId="0"/>
      <p:bldP spid="218" grpId="0"/>
      <p:bldP spid="9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47800" y="5029200"/>
            <a:ext cx="6400800" cy="1066800"/>
          </a:xfrm>
        </p:spPr>
        <p:txBody>
          <a:bodyPr/>
          <a:lstStyle/>
          <a:p>
            <a:r>
              <a:rPr lang="en-US" sz="2800" dirty="0"/>
              <a:t>Sum of sine waves gives anything</a:t>
            </a:r>
          </a:p>
        </p:txBody>
      </p:sp>
      <p:pic>
        <p:nvPicPr>
          <p:cNvPr id="193538" name="Picture 2" descr="C:\Users\home\Documents\safe_imag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399" y="561974"/>
            <a:ext cx="4010025" cy="40100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drawing of a person's face&#10;&#10;Description automatically generated">
            <a:extLst>
              <a:ext uri="{FF2B5EF4-FFF2-40B4-BE49-F238E27FC236}">
                <a16:creationId xmlns:a16="http://schemas.microsoft.com/office/drawing/2014/main" id="{2A0EE3ED-9CBF-A242-67AD-28B95F6FBFB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0600" y="381000"/>
            <a:ext cx="2895600" cy="4352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331090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22" name="Group 222"/>
          <p:cNvGrpSpPr>
            <a:grpSpLocks/>
          </p:cNvGrpSpPr>
          <p:nvPr/>
        </p:nvGrpSpPr>
        <p:grpSpPr bwMode="auto">
          <a:xfrm>
            <a:off x="1255713" y="2220913"/>
            <a:ext cx="2224087" cy="914400"/>
            <a:chOff x="1255602" y="2220892"/>
            <a:chExt cx="2224197" cy="914108"/>
          </a:xfrm>
        </p:grpSpPr>
        <p:sp>
          <p:nvSpPr>
            <p:cNvPr id="133178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Time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grpSp>
          <p:nvGrpSpPr>
            <p:cNvPr id="133179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133180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rgbClr val="FF9900"/>
                    </a:solidFill>
                  </a:rPr>
                  <a:t>=[     ,   ]</a:t>
                </a:r>
              </a:p>
            </p:txBody>
          </p:sp>
          <p:grpSp>
            <p:nvGrpSpPr>
              <p:cNvPr id="133181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133182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3183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</p:grpSp>
      </p:grpSp>
      <p:sp>
        <p:nvSpPr>
          <p:cNvPr id="133123" name="Line 63"/>
          <p:cNvSpPr>
            <a:spLocks noChangeShapeType="1"/>
          </p:cNvSpPr>
          <p:nvPr/>
        </p:nvSpPr>
        <p:spPr bwMode="auto">
          <a:xfrm flipV="1">
            <a:off x="1762125" y="3305175"/>
            <a:ext cx="1371600" cy="914400"/>
          </a:xfrm>
          <a:prstGeom prst="line">
            <a:avLst/>
          </a:prstGeom>
          <a:noFill/>
          <a:ln w="38100">
            <a:solidFill>
              <a:srgbClr val="CC99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algn="l"/>
            <a:endParaRPr 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33124" name="Rectangle 56"/>
          <p:cNvSpPr>
            <a:spLocks noChangeArrowheads="1"/>
          </p:cNvSpPr>
          <p:nvPr/>
        </p:nvSpPr>
        <p:spPr bwMode="auto">
          <a:xfrm>
            <a:off x="1835150" y="3378200"/>
            <a:ext cx="6746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y =</a:t>
            </a:r>
          </a:p>
        </p:txBody>
      </p:sp>
      <p:sp>
        <p:nvSpPr>
          <p:cNvPr id="133125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grpSp>
        <p:nvGrpSpPr>
          <p:cNvPr id="133126" name="Group 55"/>
          <p:cNvGrpSpPr>
            <a:grpSpLocks/>
          </p:cNvGrpSpPr>
          <p:nvPr/>
        </p:nvGrpSpPr>
        <p:grpSpPr bwMode="auto">
          <a:xfrm>
            <a:off x="1219200" y="5345113"/>
            <a:ext cx="2971800" cy="1360487"/>
            <a:chOff x="152400" y="5117068"/>
            <a:chExt cx="2971800" cy="1359932"/>
          </a:xfrm>
        </p:grpSpPr>
        <p:sp>
          <p:nvSpPr>
            <p:cNvPr id="133171" name="Rectangle 56"/>
            <p:cNvSpPr>
              <a:spLocks noChangeArrowheads="1"/>
            </p:cNvSpPr>
            <p:nvPr/>
          </p:nvSpPr>
          <p:spPr bwMode="auto">
            <a:xfrm>
              <a:off x="202824" y="5117068"/>
              <a:ext cx="2921376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rgbClr val="000000"/>
                  </a:solidFill>
                </a:rPr>
                <a:t>A discrete periodic function</a:t>
              </a:r>
            </a:p>
          </p:txBody>
        </p:sp>
        <p:grpSp>
          <p:nvGrpSpPr>
            <p:cNvPr id="133172" name="Group 54"/>
            <p:cNvGrpSpPr>
              <a:grpSpLocks/>
            </p:cNvGrpSpPr>
            <p:nvPr/>
          </p:nvGrpSpPr>
          <p:grpSpPr bwMode="auto">
            <a:xfrm>
              <a:off x="152400" y="5433476"/>
              <a:ext cx="2954866" cy="1043524"/>
              <a:chOff x="2226734" y="1547276"/>
              <a:chExt cx="2954866" cy="1043524"/>
            </a:xfrm>
          </p:grpSpPr>
          <p:pic>
            <p:nvPicPr>
              <p:cNvPr id="133173" name="Picture 57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6000" y="1612151"/>
                <a:ext cx="2895600" cy="962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174" name="Picture 6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52800" y="2413854"/>
                <a:ext cx="838200" cy="1436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133175" name="Straight Arrow Connector 60"/>
              <p:cNvCxnSpPr>
                <a:cxnSpLocks noChangeShapeType="1"/>
              </p:cNvCxnSpPr>
              <p:nvPr/>
            </p:nvCxnSpPr>
            <p:spPr bwMode="auto">
              <a:xfrm>
                <a:off x="4910664" y="2388456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3176" name="TextBox 61"/>
              <p:cNvSpPr txBox="1">
                <a:spLocks noChangeArrowheads="1"/>
              </p:cNvSpPr>
              <p:nvPr/>
            </p:nvSpPr>
            <p:spPr bwMode="auto">
              <a:xfrm>
                <a:off x="4909766" y="2329190"/>
                <a:ext cx="223139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100">
                    <a:solidFill>
                      <a:srgbClr val="000000"/>
                    </a:solidFill>
                  </a:rPr>
                  <a:t>j</a:t>
                </a:r>
              </a:p>
            </p:txBody>
          </p:sp>
          <p:sp>
            <p:nvSpPr>
              <p:cNvPr id="133177" name="Rectangle 67"/>
              <p:cNvSpPr>
                <a:spLocks noChangeArrowheads="1"/>
              </p:cNvSpPr>
              <p:nvPr/>
            </p:nvSpPr>
            <p:spPr bwMode="auto">
              <a:xfrm>
                <a:off x="2226734" y="1547276"/>
                <a:ext cx="44275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y[j]</a:t>
                </a:r>
              </a:p>
            </p:txBody>
          </p:sp>
        </p:grpSp>
      </p:grpSp>
      <p:sp>
        <p:nvSpPr>
          <p:cNvPr id="133127" name="Rectangle 54"/>
          <p:cNvSpPr>
            <a:spLocks noChangeArrowheads="1"/>
          </p:cNvSpPr>
          <p:nvPr/>
        </p:nvSpPr>
        <p:spPr bwMode="auto">
          <a:xfrm>
            <a:off x="2024063" y="2176463"/>
            <a:ext cx="16462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,I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pSp>
        <p:nvGrpSpPr>
          <p:cNvPr id="133128" name="Group 114"/>
          <p:cNvGrpSpPr>
            <a:grpSpLocks/>
          </p:cNvGrpSpPr>
          <p:nvPr/>
        </p:nvGrpSpPr>
        <p:grpSpPr bwMode="auto">
          <a:xfrm>
            <a:off x="1779588" y="3327400"/>
            <a:ext cx="1373187" cy="939800"/>
            <a:chOff x="1779246" y="3302001"/>
            <a:chExt cx="1373944" cy="939802"/>
          </a:xfrm>
        </p:grpSpPr>
        <p:sp>
          <p:nvSpPr>
            <p:cNvPr id="133166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3167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3168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3169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3170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sp>
        <p:nvSpPr>
          <p:cNvPr id="218" name="Text Box 215"/>
          <p:cNvSpPr txBox="1">
            <a:spLocks noChangeArrowheads="1"/>
          </p:cNvSpPr>
          <p:nvPr/>
        </p:nvSpPr>
        <p:spPr bwMode="auto">
          <a:xfrm>
            <a:off x="1143000" y="1762125"/>
            <a:ext cx="77708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y = Y</a:t>
            </a:r>
            <a:r>
              <a:rPr lang="en-US" altLang="en-US" i="1" baseline="-25000">
                <a:solidFill>
                  <a:srgbClr val="FF9900"/>
                </a:solidFill>
              </a:rPr>
              <a:t>Re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>
                <a:solidFill>
                  <a:srgbClr val="FF9900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rgbClr val="FF9900"/>
                </a:solidFill>
              </a:rPr>
              <a:t>c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+Y</a:t>
            </a:r>
            <a:r>
              <a:rPr lang="en-US" altLang="en-US" i="1" baseline="-25000">
                <a:solidFill>
                  <a:srgbClr val="FF9900"/>
                </a:solidFill>
              </a:rPr>
              <a:t>Im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>
                <a:solidFill>
                  <a:srgbClr val="FF9900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rgbClr val="FF9900"/>
                </a:solidFill>
              </a:rPr>
              <a:t>s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 ,…,Y</a:t>
            </a:r>
            <a:r>
              <a:rPr lang="en-US" altLang="en-US" i="1" baseline="-25000">
                <a:solidFill>
                  <a:srgbClr val="FF9900"/>
                </a:solidFill>
              </a:rPr>
              <a:t>Re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baseline="30000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>
                <a:solidFill>
                  <a:srgbClr val="FF9900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rgbClr val="FF9900"/>
                </a:solidFill>
              </a:rPr>
              <a:t>s</a:t>
            </a:r>
            <a:r>
              <a:rPr lang="en-US" altLang="en-US" i="1" baseline="-25000">
                <a:solidFill>
                  <a:srgbClr val="FF9900"/>
                </a:solidFill>
              </a:rPr>
              <a:t>n/2</a:t>
            </a:r>
            <a:r>
              <a:rPr lang="en-US" altLang="en-US" i="1">
                <a:solidFill>
                  <a:srgbClr val="FF9900"/>
                </a:solidFill>
              </a:rPr>
              <a:t>+Y</a:t>
            </a:r>
            <a:r>
              <a:rPr lang="en-US" altLang="en-US" i="1" baseline="-25000">
                <a:solidFill>
                  <a:srgbClr val="FF9900"/>
                </a:solidFill>
              </a:rPr>
              <a:t>Im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baseline="30000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>
                <a:solidFill>
                  <a:srgbClr val="FF9900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rgbClr val="FF9900"/>
                </a:solidFill>
              </a:rPr>
              <a:t>s</a:t>
            </a:r>
            <a:r>
              <a:rPr lang="en-US" altLang="en-US" i="1" baseline="-25000">
                <a:solidFill>
                  <a:srgbClr val="FF9900"/>
                </a:solidFill>
              </a:rPr>
              <a:t>n/2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97" name="Rectangle 54"/>
          <p:cNvSpPr>
            <a:spLocks noChangeArrowheads="1"/>
          </p:cNvSpPr>
          <p:nvPr/>
        </p:nvSpPr>
        <p:spPr bwMode="auto">
          <a:xfrm>
            <a:off x="4759325" y="2203450"/>
            <a:ext cx="15636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c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,s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,..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pSp>
        <p:nvGrpSpPr>
          <p:cNvPr id="8" name="Group 145"/>
          <p:cNvGrpSpPr>
            <a:grpSpLocks/>
          </p:cNvGrpSpPr>
          <p:nvPr/>
        </p:nvGrpSpPr>
        <p:grpSpPr bwMode="auto">
          <a:xfrm>
            <a:off x="3962400" y="4171950"/>
            <a:ext cx="3048000" cy="647700"/>
            <a:chOff x="3962400" y="4171890"/>
            <a:chExt cx="3048000" cy="647820"/>
          </a:xfrm>
        </p:grpSpPr>
        <p:sp>
          <p:nvSpPr>
            <p:cNvPr id="133164" name="Rectangle 26"/>
            <p:cNvSpPr>
              <a:spLocks noChangeArrowheads="1"/>
            </p:cNvSpPr>
            <p:nvPr/>
          </p:nvSpPr>
          <p:spPr bwMode="auto">
            <a:xfrm>
              <a:off x="3962400" y="4419600"/>
              <a:ext cx="152524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 i="1" baseline="-25000">
                  <a:solidFill>
                    <a:srgbClr val="FF9900"/>
                  </a:solidFill>
                </a:rPr>
                <a:t>Re</a:t>
              </a:r>
              <a:r>
                <a:rPr lang="en-US" altLang="en-US" sz="2000">
                  <a:solidFill>
                    <a:srgbClr val="FF9900"/>
                  </a:solidFill>
                </a:rPr>
                <a:t>[0] =1</a:t>
              </a:r>
              <a:r>
                <a:rPr lang="en-US" altLang="en-US" sz="2000" baseline="30000">
                  <a:solidFill>
                    <a:srgbClr val="FF9900"/>
                  </a:solidFill>
                </a:rPr>
                <a:t>1</a:t>
              </a:r>
              <a:r>
                <a:rPr lang="en-US" altLang="en-US" sz="2000">
                  <a:solidFill>
                    <a:srgbClr val="FF9900"/>
                  </a:solidFill>
                </a:rPr>
                <a:t>/</a:t>
              </a:r>
              <a:r>
                <a:rPr lang="en-US" altLang="en-US" sz="2000" baseline="-25000">
                  <a:solidFill>
                    <a:srgbClr val="FF9900"/>
                  </a:solidFill>
                </a:rPr>
                <a:t>5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33165" name="Rectangle 26"/>
            <p:cNvSpPr>
              <a:spLocks noChangeArrowheads="1"/>
            </p:cNvSpPr>
            <p:nvPr/>
          </p:nvSpPr>
          <p:spPr bwMode="auto">
            <a:xfrm>
              <a:off x="5562600" y="4171890"/>
              <a:ext cx="14478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 i="1" baseline="-25000">
                  <a:solidFill>
                    <a:srgbClr val="FF9900"/>
                  </a:solidFill>
                </a:rPr>
                <a:t>Im</a:t>
              </a:r>
              <a:r>
                <a:rPr lang="en-US" altLang="en-US" sz="2000">
                  <a:solidFill>
                    <a:srgbClr val="FF9900"/>
                  </a:solidFill>
                </a:rPr>
                <a:t>[0] =3</a:t>
              </a:r>
              <a:r>
                <a:rPr lang="en-US" altLang="en-US" sz="2000" baseline="30000">
                  <a:solidFill>
                    <a:srgbClr val="FF9900"/>
                  </a:solidFill>
                </a:rPr>
                <a:t>2</a:t>
              </a:r>
              <a:r>
                <a:rPr lang="en-US" altLang="en-US" sz="2000">
                  <a:solidFill>
                    <a:srgbClr val="FF9900"/>
                  </a:solidFill>
                </a:rPr>
                <a:t>/</a:t>
              </a:r>
              <a:r>
                <a:rPr lang="en-US" altLang="en-US" sz="2000" baseline="-25000">
                  <a:solidFill>
                    <a:srgbClr val="FF9900"/>
                  </a:solidFill>
                </a:rPr>
                <a:t>5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grpSp>
        <p:nvGrpSpPr>
          <p:cNvPr id="9" name="Group 129"/>
          <p:cNvGrpSpPr>
            <a:grpSpLocks/>
          </p:cNvGrpSpPr>
          <p:nvPr/>
        </p:nvGrpSpPr>
        <p:grpSpPr bwMode="auto">
          <a:xfrm>
            <a:off x="4052888" y="2243138"/>
            <a:ext cx="2287587" cy="2378075"/>
            <a:chOff x="4051812" y="2243665"/>
            <a:chExt cx="2288890" cy="2377057"/>
          </a:xfrm>
        </p:grpSpPr>
        <p:grpSp>
          <p:nvGrpSpPr>
            <p:cNvPr id="133147" name="Group 122"/>
            <p:cNvGrpSpPr>
              <a:grpSpLocks/>
            </p:cNvGrpSpPr>
            <p:nvPr/>
          </p:nvGrpSpPr>
          <p:grpSpPr bwMode="auto">
            <a:xfrm>
              <a:off x="4875690" y="3003311"/>
              <a:ext cx="1465012" cy="1617411"/>
              <a:chOff x="4875690" y="3003311"/>
              <a:chExt cx="1465012" cy="1617411"/>
            </a:xfrm>
          </p:grpSpPr>
          <p:grpSp>
            <p:nvGrpSpPr>
              <p:cNvPr id="133154" name="Group 116"/>
              <p:cNvGrpSpPr>
                <a:grpSpLocks/>
              </p:cNvGrpSpPr>
              <p:nvPr/>
            </p:nvGrpSpPr>
            <p:grpSpPr bwMode="auto">
              <a:xfrm>
                <a:off x="4875690" y="3003311"/>
                <a:ext cx="1465012" cy="1617411"/>
                <a:chOff x="4875690" y="3003311"/>
                <a:chExt cx="1465012" cy="1617411"/>
              </a:xfrm>
            </p:grpSpPr>
            <p:sp>
              <p:nvSpPr>
                <p:cNvPr id="133158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532051" y="4148686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3159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798834" y="3765308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3160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069772" y="3392775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3161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340701" y="3003311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3162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109689" y="411579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3163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482222" y="4386722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  <p:grpSp>
            <p:nvGrpSpPr>
              <p:cNvPr id="133155" name="Group 117"/>
              <p:cNvGrpSpPr>
                <a:grpSpLocks/>
              </p:cNvGrpSpPr>
              <p:nvPr/>
            </p:nvGrpSpPr>
            <p:grpSpPr bwMode="auto">
              <a:xfrm>
                <a:off x="4928843" y="3285064"/>
                <a:ext cx="1371600" cy="914400"/>
                <a:chOff x="4928843" y="3285064"/>
                <a:chExt cx="1371600" cy="914400"/>
              </a:xfrm>
            </p:grpSpPr>
            <p:sp>
              <p:nvSpPr>
                <p:cNvPr id="133156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4928843" y="3285064"/>
                  <a:ext cx="1371600" cy="914400"/>
                </a:xfrm>
                <a:prstGeom prst="line">
                  <a:avLst/>
                </a:prstGeom>
                <a:noFill/>
                <a:ln w="38100">
                  <a:solidFill>
                    <a:srgbClr val="CC99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3157" name="Rectangle 56"/>
                <p:cNvSpPr>
                  <a:spLocks noChangeArrowheads="1"/>
                </p:cNvSpPr>
                <p:nvPr/>
              </p:nvSpPr>
              <p:spPr bwMode="auto">
                <a:xfrm>
                  <a:off x="5035221" y="3369734"/>
                  <a:ext cx="675185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r>
                    <a:rPr lang="en-US" altLang="en-US" i="1">
                      <a:solidFill>
                        <a:srgbClr val="FF9900"/>
                      </a:solidFill>
                    </a:rPr>
                    <a:t>y =</a:t>
                  </a:r>
                </a:p>
              </p:txBody>
            </p:sp>
          </p:grpSp>
        </p:grpSp>
        <p:grpSp>
          <p:nvGrpSpPr>
            <p:cNvPr id="133148" name="Group 121"/>
            <p:cNvGrpSpPr>
              <a:grpSpLocks/>
            </p:cNvGrpSpPr>
            <p:nvPr/>
          </p:nvGrpSpPr>
          <p:grpSpPr bwMode="auto">
            <a:xfrm>
              <a:off x="4051812" y="2243665"/>
              <a:ext cx="2159352" cy="1018355"/>
              <a:chOff x="4051812" y="2243665"/>
              <a:chExt cx="2159352" cy="1018355"/>
            </a:xfrm>
          </p:grpSpPr>
          <p:sp>
            <p:nvSpPr>
              <p:cNvPr id="133149" name="Rectangle 95"/>
              <p:cNvSpPr>
                <a:spLocks noChangeArrowheads="1"/>
              </p:cNvSpPr>
              <p:nvPr/>
            </p:nvSpPr>
            <p:spPr bwMode="auto">
              <a:xfrm>
                <a:off x="4051812" y="2243665"/>
                <a:ext cx="981810" cy="707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2000" i="1">
                    <a:solidFill>
                      <a:srgbClr val="FF9900"/>
                    </a:solidFill>
                  </a:rPr>
                  <a:t>Fourier</a:t>
                </a:r>
                <a:br>
                  <a:rPr lang="en-US" altLang="en-US" sz="2000" i="1">
                    <a:solidFill>
                      <a:srgbClr val="FF9900"/>
                    </a:solidFill>
                  </a:rPr>
                </a:br>
                <a:r>
                  <a:rPr lang="en-US" altLang="en-US" sz="2000" i="1">
                    <a:solidFill>
                      <a:srgbClr val="FF9900"/>
                    </a:solidFill>
                  </a:rPr>
                  <a:t>Basis </a:t>
                </a:r>
                <a:endParaRPr lang="en-CA" altLang="en-US" sz="200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33150" name="Group 120"/>
              <p:cNvGrpSpPr>
                <a:grpSpLocks/>
              </p:cNvGrpSpPr>
              <p:nvPr/>
            </p:nvGrpSpPr>
            <p:grpSpPr bwMode="auto">
              <a:xfrm>
                <a:off x="5138156" y="2794020"/>
                <a:ext cx="703011" cy="468000"/>
                <a:chOff x="5138156" y="2794020"/>
                <a:chExt cx="703011" cy="468000"/>
              </a:xfrm>
            </p:grpSpPr>
            <p:sp>
              <p:nvSpPr>
                <p:cNvPr id="133152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372155" y="2799143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3153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841166" y="279402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  <p:sp>
            <p:nvSpPr>
              <p:cNvPr id="133151" name="Rectangle 54"/>
              <p:cNvSpPr>
                <a:spLocks noChangeArrowheads="1"/>
              </p:cNvSpPr>
              <p:nvPr/>
            </p:nvSpPr>
            <p:spPr bwMode="auto">
              <a:xfrm>
                <a:off x="4776156" y="26771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rgbClr val="FF9900"/>
                    </a:solidFill>
                  </a:rPr>
                  <a:t>=[     ,   ]</a:t>
                </a:r>
              </a:p>
            </p:txBody>
          </p:sp>
        </p:grpSp>
      </p:grpSp>
      <p:sp>
        <p:nvSpPr>
          <p:cNvPr id="129" name="Rectangle 54"/>
          <p:cNvSpPr>
            <a:spLocks noChangeArrowheads="1"/>
          </p:cNvSpPr>
          <p:nvPr/>
        </p:nvSpPr>
        <p:spPr bwMode="auto">
          <a:xfrm>
            <a:off x="4757738" y="2209800"/>
            <a:ext cx="11160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?,?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pSp>
        <p:nvGrpSpPr>
          <p:cNvPr id="16" name="Group 136"/>
          <p:cNvGrpSpPr>
            <a:grpSpLocks/>
          </p:cNvGrpSpPr>
          <p:nvPr/>
        </p:nvGrpSpPr>
        <p:grpSpPr bwMode="auto">
          <a:xfrm>
            <a:off x="6934200" y="2566988"/>
            <a:ext cx="1752600" cy="2538412"/>
            <a:chOff x="7239000" y="2133600"/>
            <a:chExt cx="1752599" cy="2538259"/>
          </a:xfrm>
        </p:grpSpPr>
        <p:pic>
          <p:nvPicPr>
            <p:cNvPr id="133142" name="Picture 5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69"/>
            <a:stretch>
              <a:fillRect/>
            </a:stretch>
          </p:blipFill>
          <p:spPr bwMode="auto">
            <a:xfrm>
              <a:off x="7239000" y="2145389"/>
              <a:ext cx="1752599" cy="25028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43" name="Text Box 215"/>
            <p:cNvSpPr txBox="1">
              <a:spLocks noChangeArrowheads="1"/>
            </p:cNvSpPr>
            <p:nvPr/>
          </p:nvSpPr>
          <p:spPr bwMode="auto">
            <a:xfrm>
              <a:off x="7457261" y="2133600"/>
              <a:ext cx="46358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c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endParaRPr lang="en-US" altLang="en-US">
                <a:solidFill>
                  <a:srgbClr val="FFFFFF"/>
                </a:solidFill>
                <a:sym typeface="Symbol" pitchFamily="18" charset="2"/>
              </a:endParaRPr>
            </a:p>
          </p:txBody>
        </p:sp>
        <p:sp>
          <p:nvSpPr>
            <p:cNvPr id="133144" name="Text Box 215"/>
            <p:cNvSpPr txBox="1">
              <a:spLocks noChangeArrowheads="1"/>
            </p:cNvSpPr>
            <p:nvPr/>
          </p:nvSpPr>
          <p:spPr bwMode="auto">
            <a:xfrm>
              <a:off x="8295461" y="4124980"/>
              <a:ext cx="630301" cy="523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s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n/2</a:t>
              </a:r>
              <a:endParaRPr lang="en-US" altLang="en-US">
                <a:solidFill>
                  <a:srgbClr val="FFFFFF"/>
                </a:solidFill>
                <a:sym typeface="Symbol" pitchFamily="18" charset="2"/>
              </a:endParaRPr>
            </a:p>
          </p:txBody>
        </p:sp>
        <p:sp>
          <p:nvSpPr>
            <p:cNvPr id="133145" name="Text Box 215"/>
            <p:cNvSpPr txBox="1">
              <a:spLocks noChangeArrowheads="1"/>
            </p:cNvSpPr>
            <p:nvPr/>
          </p:nvSpPr>
          <p:spPr bwMode="auto">
            <a:xfrm>
              <a:off x="7423758" y="4148665"/>
              <a:ext cx="649537" cy="523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c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n/2</a:t>
              </a:r>
              <a:endParaRPr lang="en-US" altLang="en-US">
                <a:solidFill>
                  <a:srgbClr val="FFFFFF"/>
                </a:solidFill>
                <a:sym typeface="Symbol" pitchFamily="18" charset="2"/>
              </a:endParaRPr>
            </a:p>
          </p:txBody>
        </p:sp>
        <p:sp>
          <p:nvSpPr>
            <p:cNvPr id="133146" name="Text Box 215"/>
            <p:cNvSpPr txBox="1">
              <a:spLocks noChangeArrowheads="1"/>
            </p:cNvSpPr>
            <p:nvPr/>
          </p:nvSpPr>
          <p:spPr bwMode="auto">
            <a:xfrm>
              <a:off x="8409477" y="2142067"/>
              <a:ext cx="44435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s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endParaRPr lang="en-US" altLang="en-US">
                <a:solidFill>
                  <a:srgbClr val="FFFFFF"/>
                </a:solidFill>
                <a:sym typeface="Symbol" pitchFamily="18" charset="2"/>
              </a:endParaRPr>
            </a:p>
          </p:txBody>
        </p:sp>
      </p:grpSp>
      <p:grpSp>
        <p:nvGrpSpPr>
          <p:cNvPr id="133135" name="Group 142"/>
          <p:cNvGrpSpPr>
            <a:grpSpLocks/>
          </p:cNvGrpSpPr>
          <p:nvPr/>
        </p:nvGrpSpPr>
        <p:grpSpPr bwMode="auto">
          <a:xfrm>
            <a:off x="1905000" y="3505200"/>
            <a:ext cx="2330450" cy="1103313"/>
            <a:chOff x="2115423" y="3505200"/>
            <a:chExt cx="2330818" cy="1102844"/>
          </a:xfrm>
        </p:grpSpPr>
        <p:sp>
          <p:nvSpPr>
            <p:cNvPr id="133140" name="Rectangle 26"/>
            <p:cNvSpPr>
              <a:spLocks noChangeArrowheads="1"/>
            </p:cNvSpPr>
            <p:nvPr/>
          </p:nvSpPr>
          <p:spPr bwMode="auto">
            <a:xfrm>
              <a:off x="2115423" y="4207934"/>
              <a:ext cx="141641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>
                  <a:solidFill>
                    <a:srgbClr val="FF9900"/>
                  </a:solidFill>
                </a:rPr>
                <a:t>[0]</a:t>
              </a:r>
              <a:r>
                <a:rPr lang="en-US" altLang="en-US" sz="2000" i="1">
                  <a:solidFill>
                    <a:srgbClr val="FF9900"/>
                  </a:solidFill>
                </a:rPr>
                <a:t>=3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33141" name="Rectangle 26"/>
            <p:cNvSpPr>
              <a:spLocks noChangeArrowheads="1"/>
            </p:cNvSpPr>
            <p:nvPr/>
          </p:nvSpPr>
          <p:spPr bwMode="auto">
            <a:xfrm>
              <a:off x="3158065" y="3505200"/>
              <a:ext cx="12881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>
                  <a:solidFill>
                    <a:srgbClr val="FF9900"/>
                  </a:solidFill>
                </a:rPr>
                <a:t>[1]</a:t>
              </a:r>
              <a:r>
                <a:rPr lang="en-US" altLang="en-US" sz="2000" i="1">
                  <a:solidFill>
                    <a:srgbClr val="FF9900"/>
                  </a:solidFill>
                </a:rPr>
                <a:t>=2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sp>
        <p:nvSpPr>
          <p:cNvPr id="133136" name="Text Box 215"/>
          <p:cNvSpPr txBox="1">
            <a:spLocks noChangeArrowheads="1"/>
          </p:cNvSpPr>
          <p:nvPr/>
        </p:nvSpPr>
        <p:spPr bwMode="auto">
          <a:xfrm>
            <a:off x="7620000" y="17463"/>
            <a:ext cx="10318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Change 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of 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33137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885507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 i="1">
                <a:solidFill>
                  <a:srgbClr val="FF9900"/>
                </a:solidFill>
              </a:rPr>
              <a:t>,y</a:t>
            </a:r>
            <a:r>
              <a:rPr lang="en-US" altLang="en-US">
                <a:solidFill>
                  <a:srgbClr val="FF9900"/>
                </a:solidFill>
              </a:rPr>
              <a:t>[1]</a:t>
            </a:r>
            <a:r>
              <a:rPr lang="en-US" altLang="en-US" i="1">
                <a:solidFill>
                  <a:srgbClr val="FF9900"/>
                </a:solidFill>
              </a:rPr>
              <a:t>,…,y</a:t>
            </a:r>
            <a:r>
              <a:rPr lang="en-US" altLang="en-US">
                <a:solidFill>
                  <a:srgbClr val="FF9900"/>
                </a:solidFill>
              </a:rPr>
              <a:t>[n-1]) = [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 i="1" baseline="-25000">
                <a:solidFill>
                  <a:srgbClr val="FF9900"/>
                </a:solidFill>
              </a:rPr>
              <a:t>Re</a:t>
            </a:r>
            <a:r>
              <a:rPr lang="en-US" altLang="en-US">
                <a:solidFill>
                  <a:srgbClr val="FF9900"/>
                </a:solidFill>
              </a:rPr>
              <a:t>[0],…,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 i="1" baseline="-25000">
                <a:solidFill>
                  <a:srgbClr val="FF9900"/>
                </a:solidFill>
              </a:rPr>
              <a:t>Im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baseline="30000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133138" name="Text Box 215"/>
          <p:cNvSpPr txBox="1">
            <a:spLocks noChangeArrowheads="1"/>
          </p:cNvSpPr>
          <p:nvPr/>
        </p:nvSpPr>
        <p:spPr bwMode="auto">
          <a:xfrm>
            <a:off x="152400" y="1347788"/>
            <a:ext cx="90455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 "</a:t>
            </a:r>
            <a:r>
              <a:rPr lang="en-US" altLang="en-US" i="1">
                <a:solidFill>
                  <a:srgbClr val="FF9900"/>
                </a:solidFill>
              </a:rPr>
              <a:t>y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 i="1">
                <a:solidFill>
                  <a:srgbClr val="FF9900"/>
                </a:solidFill>
              </a:rPr>
              <a:t>,y</a:t>
            </a:r>
            <a:r>
              <a:rPr lang="en-US" altLang="en-US">
                <a:solidFill>
                  <a:srgbClr val="FF9900"/>
                </a:solidFill>
              </a:rPr>
              <a:t>[1]</a:t>
            </a:r>
            <a:r>
              <a:rPr lang="en-US" altLang="en-US" i="1">
                <a:solidFill>
                  <a:srgbClr val="FF9900"/>
                </a:solidFill>
              </a:rPr>
              <a:t>,…,y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-1]],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y = 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+y</a:t>
            </a:r>
            <a:r>
              <a:rPr lang="en-US" altLang="en-US">
                <a:solidFill>
                  <a:srgbClr val="FF9900"/>
                </a:solidFill>
              </a:rPr>
              <a:t>[1]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y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-1]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n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4662488" y="5257800"/>
            <a:ext cx="37195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The amount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Y[f]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of frequency f in the signal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for each frequency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f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.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/>
      <p:bldP spid="97" grpId="0"/>
      <p:bldP spid="129" grpId="0"/>
      <p:bldP spid="129" grpId="1"/>
      <p:bldP spid="6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146" name="Group 222"/>
          <p:cNvGrpSpPr>
            <a:grpSpLocks/>
          </p:cNvGrpSpPr>
          <p:nvPr/>
        </p:nvGrpSpPr>
        <p:grpSpPr bwMode="auto">
          <a:xfrm>
            <a:off x="1255713" y="2220913"/>
            <a:ext cx="2224087" cy="914400"/>
            <a:chOff x="1255602" y="2220892"/>
            <a:chExt cx="2224197" cy="914108"/>
          </a:xfrm>
        </p:grpSpPr>
        <p:sp>
          <p:nvSpPr>
            <p:cNvPr id="134223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Time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grpSp>
          <p:nvGrpSpPr>
            <p:cNvPr id="134224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134225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rgbClr val="FF9900"/>
                    </a:solidFill>
                  </a:rPr>
                  <a:t>=[     ,   ]</a:t>
                </a:r>
              </a:p>
            </p:txBody>
          </p:sp>
          <p:grpSp>
            <p:nvGrpSpPr>
              <p:cNvPr id="134226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134227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4228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</p:grpSp>
      </p:grpSp>
      <p:sp>
        <p:nvSpPr>
          <p:cNvPr id="134147" name="Line 63"/>
          <p:cNvSpPr>
            <a:spLocks noChangeShapeType="1"/>
          </p:cNvSpPr>
          <p:nvPr/>
        </p:nvSpPr>
        <p:spPr bwMode="auto">
          <a:xfrm flipV="1">
            <a:off x="1762125" y="3305175"/>
            <a:ext cx="1371600" cy="914400"/>
          </a:xfrm>
          <a:prstGeom prst="line">
            <a:avLst/>
          </a:prstGeom>
          <a:noFill/>
          <a:ln w="38100">
            <a:solidFill>
              <a:srgbClr val="CC99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algn="l"/>
            <a:endParaRPr 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34148" name="Rectangle 56"/>
          <p:cNvSpPr>
            <a:spLocks noChangeArrowheads="1"/>
          </p:cNvSpPr>
          <p:nvPr/>
        </p:nvSpPr>
        <p:spPr bwMode="auto">
          <a:xfrm>
            <a:off x="1835150" y="3378200"/>
            <a:ext cx="6746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y =</a:t>
            </a:r>
          </a:p>
        </p:txBody>
      </p:sp>
      <p:sp>
        <p:nvSpPr>
          <p:cNvPr id="134149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34150" name="Rectangle 54"/>
          <p:cNvSpPr>
            <a:spLocks noChangeArrowheads="1"/>
          </p:cNvSpPr>
          <p:nvPr/>
        </p:nvSpPr>
        <p:spPr bwMode="auto">
          <a:xfrm>
            <a:off x="2024063" y="2176463"/>
            <a:ext cx="16462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,I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pSp>
        <p:nvGrpSpPr>
          <p:cNvPr id="134151" name="Group 114"/>
          <p:cNvGrpSpPr>
            <a:grpSpLocks/>
          </p:cNvGrpSpPr>
          <p:nvPr/>
        </p:nvGrpSpPr>
        <p:grpSpPr bwMode="auto">
          <a:xfrm>
            <a:off x="1779588" y="3327400"/>
            <a:ext cx="1373187" cy="939800"/>
            <a:chOff x="1779246" y="3302001"/>
            <a:chExt cx="1373944" cy="939802"/>
          </a:xfrm>
        </p:grpSpPr>
        <p:sp>
          <p:nvSpPr>
            <p:cNvPr id="134218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4219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4220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4221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34222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sp>
        <p:nvSpPr>
          <p:cNvPr id="134152" name="Text Box 215"/>
          <p:cNvSpPr txBox="1">
            <a:spLocks noChangeArrowheads="1"/>
          </p:cNvSpPr>
          <p:nvPr/>
        </p:nvSpPr>
        <p:spPr bwMode="auto">
          <a:xfrm>
            <a:off x="1143000" y="1762125"/>
            <a:ext cx="77708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y = Y</a:t>
            </a:r>
            <a:r>
              <a:rPr lang="en-US" altLang="en-US" i="1" baseline="-25000">
                <a:solidFill>
                  <a:srgbClr val="FF9900"/>
                </a:solidFill>
              </a:rPr>
              <a:t>Re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>
                <a:solidFill>
                  <a:srgbClr val="FF9900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rgbClr val="FF9900"/>
                </a:solidFill>
              </a:rPr>
              <a:t>c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+Y</a:t>
            </a:r>
            <a:r>
              <a:rPr lang="en-US" altLang="en-US" i="1" baseline="-25000">
                <a:solidFill>
                  <a:srgbClr val="FF9900"/>
                </a:solidFill>
              </a:rPr>
              <a:t>Im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>
                <a:solidFill>
                  <a:srgbClr val="FF9900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rgbClr val="FF9900"/>
                </a:solidFill>
              </a:rPr>
              <a:t>s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 ,…,Y</a:t>
            </a:r>
            <a:r>
              <a:rPr lang="en-US" altLang="en-US" i="1" baseline="-25000">
                <a:solidFill>
                  <a:srgbClr val="FF9900"/>
                </a:solidFill>
              </a:rPr>
              <a:t>Re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baseline="30000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>
                <a:solidFill>
                  <a:srgbClr val="FF9900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rgbClr val="FF9900"/>
                </a:solidFill>
              </a:rPr>
              <a:t>s</a:t>
            </a:r>
            <a:r>
              <a:rPr lang="en-US" altLang="en-US" i="1" baseline="-25000">
                <a:solidFill>
                  <a:srgbClr val="FF9900"/>
                </a:solidFill>
              </a:rPr>
              <a:t>n/2</a:t>
            </a:r>
            <a:r>
              <a:rPr lang="en-US" altLang="en-US" i="1">
                <a:solidFill>
                  <a:srgbClr val="FF9900"/>
                </a:solidFill>
              </a:rPr>
              <a:t>+Y</a:t>
            </a:r>
            <a:r>
              <a:rPr lang="en-US" altLang="en-US" i="1" baseline="-25000">
                <a:solidFill>
                  <a:srgbClr val="FF9900"/>
                </a:solidFill>
              </a:rPr>
              <a:t>Im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baseline="30000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>
                <a:solidFill>
                  <a:srgbClr val="FF9900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rgbClr val="FF9900"/>
                </a:solidFill>
              </a:rPr>
              <a:t>s</a:t>
            </a:r>
            <a:r>
              <a:rPr lang="en-US" altLang="en-US" i="1" baseline="-25000">
                <a:solidFill>
                  <a:srgbClr val="FF9900"/>
                </a:solidFill>
              </a:rPr>
              <a:t>n/2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34153" name="Rectangle 54"/>
          <p:cNvSpPr>
            <a:spLocks noChangeArrowheads="1"/>
          </p:cNvSpPr>
          <p:nvPr/>
        </p:nvSpPr>
        <p:spPr bwMode="auto">
          <a:xfrm>
            <a:off x="4759325" y="2203450"/>
            <a:ext cx="15636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c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,s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,..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pSp>
        <p:nvGrpSpPr>
          <p:cNvPr id="134154" name="Group 145"/>
          <p:cNvGrpSpPr>
            <a:grpSpLocks/>
          </p:cNvGrpSpPr>
          <p:nvPr/>
        </p:nvGrpSpPr>
        <p:grpSpPr bwMode="auto">
          <a:xfrm>
            <a:off x="3962400" y="4171950"/>
            <a:ext cx="3048000" cy="647700"/>
            <a:chOff x="3962400" y="4171890"/>
            <a:chExt cx="3048000" cy="647820"/>
          </a:xfrm>
        </p:grpSpPr>
        <p:sp>
          <p:nvSpPr>
            <p:cNvPr id="134216" name="Rectangle 26"/>
            <p:cNvSpPr>
              <a:spLocks noChangeArrowheads="1"/>
            </p:cNvSpPr>
            <p:nvPr/>
          </p:nvSpPr>
          <p:spPr bwMode="auto">
            <a:xfrm>
              <a:off x="3962400" y="4419600"/>
              <a:ext cx="152524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 i="1" baseline="-25000">
                  <a:solidFill>
                    <a:srgbClr val="FF9900"/>
                  </a:solidFill>
                </a:rPr>
                <a:t>Re</a:t>
              </a:r>
              <a:r>
                <a:rPr lang="en-US" altLang="en-US" sz="2000">
                  <a:solidFill>
                    <a:srgbClr val="FF9900"/>
                  </a:solidFill>
                </a:rPr>
                <a:t>[0] =1</a:t>
              </a:r>
              <a:r>
                <a:rPr lang="en-US" altLang="en-US" sz="2000" baseline="30000">
                  <a:solidFill>
                    <a:srgbClr val="FF9900"/>
                  </a:solidFill>
                </a:rPr>
                <a:t>1</a:t>
              </a:r>
              <a:r>
                <a:rPr lang="en-US" altLang="en-US" sz="2000">
                  <a:solidFill>
                    <a:srgbClr val="FF9900"/>
                  </a:solidFill>
                </a:rPr>
                <a:t>/</a:t>
              </a:r>
              <a:r>
                <a:rPr lang="en-US" altLang="en-US" sz="2000" baseline="-25000">
                  <a:solidFill>
                    <a:srgbClr val="FF9900"/>
                  </a:solidFill>
                </a:rPr>
                <a:t>5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34217" name="Rectangle 26"/>
            <p:cNvSpPr>
              <a:spLocks noChangeArrowheads="1"/>
            </p:cNvSpPr>
            <p:nvPr/>
          </p:nvSpPr>
          <p:spPr bwMode="auto">
            <a:xfrm>
              <a:off x="5562600" y="4171890"/>
              <a:ext cx="14478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 i="1" baseline="-25000">
                  <a:solidFill>
                    <a:srgbClr val="FF9900"/>
                  </a:solidFill>
                </a:rPr>
                <a:t>Im</a:t>
              </a:r>
              <a:r>
                <a:rPr lang="en-US" altLang="en-US" sz="2000">
                  <a:solidFill>
                    <a:srgbClr val="FF9900"/>
                  </a:solidFill>
                </a:rPr>
                <a:t>[0] =3</a:t>
              </a:r>
              <a:r>
                <a:rPr lang="en-US" altLang="en-US" sz="2000" baseline="30000">
                  <a:solidFill>
                    <a:srgbClr val="FF9900"/>
                  </a:solidFill>
                </a:rPr>
                <a:t>2</a:t>
              </a:r>
              <a:r>
                <a:rPr lang="en-US" altLang="en-US" sz="2000">
                  <a:solidFill>
                    <a:srgbClr val="FF9900"/>
                  </a:solidFill>
                </a:rPr>
                <a:t>/</a:t>
              </a:r>
              <a:r>
                <a:rPr lang="en-US" altLang="en-US" sz="2000" baseline="-25000">
                  <a:solidFill>
                    <a:srgbClr val="FF9900"/>
                  </a:solidFill>
                </a:rPr>
                <a:t>5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grpSp>
        <p:nvGrpSpPr>
          <p:cNvPr id="134155" name="Group 129"/>
          <p:cNvGrpSpPr>
            <a:grpSpLocks/>
          </p:cNvGrpSpPr>
          <p:nvPr/>
        </p:nvGrpSpPr>
        <p:grpSpPr bwMode="auto">
          <a:xfrm>
            <a:off x="4052888" y="2243138"/>
            <a:ext cx="2287587" cy="2378075"/>
            <a:chOff x="4051812" y="2243665"/>
            <a:chExt cx="2288890" cy="2377057"/>
          </a:xfrm>
        </p:grpSpPr>
        <p:grpSp>
          <p:nvGrpSpPr>
            <p:cNvPr id="134199" name="Group 122"/>
            <p:cNvGrpSpPr>
              <a:grpSpLocks/>
            </p:cNvGrpSpPr>
            <p:nvPr/>
          </p:nvGrpSpPr>
          <p:grpSpPr bwMode="auto">
            <a:xfrm>
              <a:off x="4875690" y="3003311"/>
              <a:ext cx="1465012" cy="1617411"/>
              <a:chOff x="4875690" y="3003311"/>
              <a:chExt cx="1465012" cy="1617411"/>
            </a:xfrm>
          </p:grpSpPr>
          <p:grpSp>
            <p:nvGrpSpPr>
              <p:cNvPr id="134206" name="Group 116"/>
              <p:cNvGrpSpPr>
                <a:grpSpLocks/>
              </p:cNvGrpSpPr>
              <p:nvPr/>
            </p:nvGrpSpPr>
            <p:grpSpPr bwMode="auto">
              <a:xfrm>
                <a:off x="4875690" y="3003311"/>
                <a:ext cx="1465012" cy="1617411"/>
                <a:chOff x="4875690" y="3003311"/>
                <a:chExt cx="1465012" cy="1617411"/>
              </a:xfrm>
            </p:grpSpPr>
            <p:sp>
              <p:nvSpPr>
                <p:cNvPr id="134210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532051" y="4148686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4211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798834" y="3765308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4212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069772" y="3392775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4213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340701" y="3003311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4214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109689" y="411579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4215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482222" y="4386722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  <p:grpSp>
            <p:nvGrpSpPr>
              <p:cNvPr id="134207" name="Group 117"/>
              <p:cNvGrpSpPr>
                <a:grpSpLocks/>
              </p:cNvGrpSpPr>
              <p:nvPr/>
            </p:nvGrpSpPr>
            <p:grpSpPr bwMode="auto">
              <a:xfrm>
                <a:off x="4928843" y="3285064"/>
                <a:ext cx="1371600" cy="914400"/>
                <a:chOff x="4928843" y="3285064"/>
                <a:chExt cx="1371600" cy="914400"/>
              </a:xfrm>
            </p:grpSpPr>
            <p:sp>
              <p:nvSpPr>
                <p:cNvPr id="134208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4928843" y="3285064"/>
                  <a:ext cx="1371600" cy="914400"/>
                </a:xfrm>
                <a:prstGeom prst="line">
                  <a:avLst/>
                </a:prstGeom>
                <a:noFill/>
                <a:ln w="38100">
                  <a:solidFill>
                    <a:srgbClr val="CC99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4209" name="Rectangle 56"/>
                <p:cNvSpPr>
                  <a:spLocks noChangeArrowheads="1"/>
                </p:cNvSpPr>
                <p:nvPr/>
              </p:nvSpPr>
              <p:spPr bwMode="auto">
                <a:xfrm>
                  <a:off x="5035221" y="3369734"/>
                  <a:ext cx="675185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r>
                    <a:rPr lang="en-US" altLang="en-US" i="1">
                      <a:solidFill>
                        <a:srgbClr val="FF9900"/>
                      </a:solidFill>
                    </a:rPr>
                    <a:t>y =</a:t>
                  </a:r>
                </a:p>
              </p:txBody>
            </p:sp>
          </p:grpSp>
        </p:grpSp>
        <p:grpSp>
          <p:nvGrpSpPr>
            <p:cNvPr id="134200" name="Group 121"/>
            <p:cNvGrpSpPr>
              <a:grpSpLocks/>
            </p:cNvGrpSpPr>
            <p:nvPr/>
          </p:nvGrpSpPr>
          <p:grpSpPr bwMode="auto">
            <a:xfrm>
              <a:off x="4051812" y="2243665"/>
              <a:ext cx="2159352" cy="1018355"/>
              <a:chOff x="4051812" y="2243665"/>
              <a:chExt cx="2159352" cy="1018355"/>
            </a:xfrm>
          </p:grpSpPr>
          <p:sp>
            <p:nvSpPr>
              <p:cNvPr id="134201" name="Rectangle 95"/>
              <p:cNvSpPr>
                <a:spLocks noChangeArrowheads="1"/>
              </p:cNvSpPr>
              <p:nvPr/>
            </p:nvSpPr>
            <p:spPr bwMode="auto">
              <a:xfrm>
                <a:off x="4051812" y="2243665"/>
                <a:ext cx="981810" cy="707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2000" i="1">
                    <a:solidFill>
                      <a:srgbClr val="FF9900"/>
                    </a:solidFill>
                  </a:rPr>
                  <a:t>Fourier</a:t>
                </a:r>
                <a:br>
                  <a:rPr lang="en-US" altLang="en-US" sz="2000" i="1">
                    <a:solidFill>
                      <a:srgbClr val="FF9900"/>
                    </a:solidFill>
                  </a:rPr>
                </a:br>
                <a:r>
                  <a:rPr lang="en-US" altLang="en-US" sz="2000" i="1">
                    <a:solidFill>
                      <a:srgbClr val="FF9900"/>
                    </a:solidFill>
                  </a:rPr>
                  <a:t>Basis </a:t>
                </a:r>
                <a:endParaRPr lang="en-CA" altLang="en-US" sz="200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34202" name="Group 120"/>
              <p:cNvGrpSpPr>
                <a:grpSpLocks/>
              </p:cNvGrpSpPr>
              <p:nvPr/>
            </p:nvGrpSpPr>
            <p:grpSpPr bwMode="auto">
              <a:xfrm>
                <a:off x="5138156" y="2794020"/>
                <a:ext cx="703011" cy="468000"/>
                <a:chOff x="5138156" y="2794020"/>
                <a:chExt cx="703011" cy="468000"/>
              </a:xfrm>
            </p:grpSpPr>
            <p:sp>
              <p:nvSpPr>
                <p:cNvPr id="134204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372155" y="2799143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4205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841166" y="279402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  <p:sp>
            <p:nvSpPr>
              <p:cNvPr id="134203" name="Rectangle 54"/>
              <p:cNvSpPr>
                <a:spLocks noChangeArrowheads="1"/>
              </p:cNvSpPr>
              <p:nvPr/>
            </p:nvSpPr>
            <p:spPr bwMode="auto">
              <a:xfrm>
                <a:off x="4776156" y="26771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rgbClr val="FF9900"/>
                    </a:solidFill>
                  </a:rPr>
                  <a:t>=[     ,   ]</a:t>
                </a:r>
              </a:p>
            </p:txBody>
          </p:sp>
        </p:grpSp>
      </p:grpSp>
      <p:grpSp>
        <p:nvGrpSpPr>
          <p:cNvPr id="134156" name="Group 136"/>
          <p:cNvGrpSpPr>
            <a:grpSpLocks/>
          </p:cNvGrpSpPr>
          <p:nvPr/>
        </p:nvGrpSpPr>
        <p:grpSpPr bwMode="auto">
          <a:xfrm>
            <a:off x="6934200" y="2566988"/>
            <a:ext cx="1752600" cy="2538412"/>
            <a:chOff x="7239000" y="2133600"/>
            <a:chExt cx="1752599" cy="2538259"/>
          </a:xfrm>
        </p:grpSpPr>
        <p:pic>
          <p:nvPicPr>
            <p:cNvPr id="134194" name="Picture 58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69"/>
            <a:stretch>
              <a:fillRect/>
            </a:stretch>
          </p:blipFill>
          <p:spPr bwMode="auto">
            <a:xfrm>
              <a:off x="7239000" y="2145389"/>
              <a:ext cx="1752599" cy="25028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4195" name="Text Box 215"/>
            <p:cNvSpPr txBox="1">
              <a:spLocks noChangeArrowheads="1"/>
            </p:cNvSpPr>
            <p:nvPr/>
          </p:nvSpPr>
          <p:spPr bwMode="auto">
            <a:xfrm>
              <a:off x="7457261" y="2133600"/>
              <a:ext cx="46358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c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endParaRPr lang="en-US" altLang="en-US">
                <a:solidFill>
                  <a:srgbClr val="FFFFFF"/>
                </a:solidFill>
                <a:sym typeface="Symbol" pitchFamily="18" charset="2"/>
              </a:endParaRPr>
            </a:p>
          </p:txBody>
        </p:sp>
        <p:sp>
          <p:nvSpPr>
            <p:cNvPr id="134196" name="Text Box 215"/>
            <p:cNvSpPr txBox="1">
              <a:spLocks noChangeArrowheads="1"/>
            </p:cNvSpPr>
            <p:nvPr/>
          </p:nvSpPr>
          <p:spPr bwMode="auto">
            <a:xfrm>
              <a:off x="8295461" y="4124980"/>
              <a:ext cx="630301" cy="523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s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n/2</a:t>
              </a:r>
              <a:endParaRPr lang="en-US" altLang="en-US">
                <a:solidFill>
                  <a:srgbClr val="FFFFFF"/>
                </a:solidFill>
                <a:sym typeface="Symbol" pitchFamily="18" charset="2"/>
              </a:endParaRPr>
            </a:p>
          </p:txBody>
        </p:sp>
        <p:sp>
          <p:nvSpPr>
            <p:cNvPr id="134197" name="Text Box 215"/>
            <p:cNvSpPr txBox="1">
              <a:spLocks noChangeArrowheads="1"/>
            </p:cNvSpPr>
            <p:nvPr/>
          </p:nvSpPr>
          <p:spPr bwMode="auto">
            <a:xfrm>
              <a:off x="7423758" y="4148665"/>
              <a:ext cx="649537" cy="523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c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n/2</a:t>
              </a:r>
              <a:endParaRPr lang="en-US" altLang="en-US">
                <a:solidFill>
                  <a:srgbClr val="FFFFFF"/>
                </a:solidFill>
                <a:sym typeface="Symbol" pitchFamily="18" charset="2"/>
              </a:endParaRPr>
            </a:p>
          </p:txBody>
        </p:sp>
        <p:sp>
          <p:nvSpPr>
            <p:cNvPr id="134198" name="Text Box 215"/>
            <p:cNvSpPr txBox="1">
              <a:spLocks noChangeArrowheads="1"/>
            </p:cNvSpPr>
            <p:nvPr/>
          </p:nvSpPr>
          <p:spPr bwMode="auto">
            <a:xfrm>
              <a:off x="8409477" y="2142067"/>
              <a:ext cx="44435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s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endParaRPr lang="en-US" altLang="en-US">
                <a:solidFill>
                  <a:srgbClr val="FFFFFF"/>
                </a:solidFill>
                <a:sym typeface="Symbol" pitchFamily="18" charset="2"/>
              </a:endParaRPr>
            </a:p>
          </p:txBody>
        </p:sp>
      </p:grpSp>
      <p:grpSp>
        <p:nvGrpSpPr>
          <p:cNvPr id="134157" name="Group 142"/>
          <p:cNvGrpSpPr>
            <a:grpSpLocks/>
          </p:cNvGrpSpPr>
          <p:nvPr/>
        </p:nvGrpSpPr>
        <p:grpSpPr bwMode="auto">
          <a:xfrm>
            <a:off x="1905000" y="3505200"/>
            <a:ext cx="2330450" cy="1103313"/>
            <a:chOff x="2115423" y="3505200"/>
            <a:chExt cx="2330818" cy="1102844"/>
          </a:xfrm>
        </p:grpSpPr>
        <p:sp>
          <p:nvSpPr>
            <p:cNvPr id="134192" name="Rectangle 26"/>
            <p:cNvSpPr>
              <a:spLocks noChangeArrowheads="1"/>
            </p:cNvSpPr>
            <p:nvPr/>
          </p:nvSpPr>
          <p:spPr bwMode="auto">
            <a:xfrm>
              <a:off x="2115423" y="4207934"/>
              <a:ext cx="141641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>
                  <a:solidFill>
                    <a:srgbClr val="FF9900"/>
                  </a:solidFill>
                </a:rPr>
                <a:t>[0]</a:t>
              </a:r>
              <a:r>
                <a:rPr lang="en-US" altLang="en-US" sz="2000" i="1">
                  <a:solidFill>
                    <a:srgbClr val="FF9900"/>
                  </a:solidFill>
                </a:rPr>
                <a:t>=3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34193" name="Rectangle 26"/>
            <p:cNvSpPr>
              <a:spLocks noChangeArrowheads="1"/>
            </p:cNvSpPr>
            <p:nvPr/>
          </p:nvSpPr>
          <p:spPr bwMode="auto">
            <a:xfrm>
              <a:off x="3158065" y="3505200"/>
              <a:ext cx="12881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>
                  <a:solidFill>
                    <a:srgbClr val="FF9900"/>
                  </a:solidFill>
                </a:rPr>
                <a:t>[1]</a:t>
              </a:r>
              <a:r>
                <a:rPr lang="en-US" altLang="en-US" sz="2000" i="1">
                  <a:solidFill>
                    <a:srgbClr val="FF9900"/>
                  </a:solidFill>
                </a:rPr>
                <a:t>=2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sp>
        <p:nvSpPr>
          <p:cNvPr id="134158" name="Text Box 215"/>
          <p:cNvSpPr txBox="1">
            <a:spLocks noChangeArrowheads="1"/>
          </p:cNvSpPr>
          <p:nvPr/>
        </p:nvSpPr>
        <p:spPr bwMode="auto">
          <a:xfrm>
            <a:off x="7620000" y="17463"/>
            <a:ext cx="10318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Change 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of 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34159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885507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 i="1">
                <a:solidFill>
                  <a:srgbClr val="FF9900"/>
                </a:solidFill>
              </a:rPr>
              <a:t>,y</a:t>
            </a:r>
            <a:r>
              <a:rPr lang="en-US" altLang="en-US">
                <a:solidFill>
                  <a:srgbClr val="FF9900"/>
                </a:solidFill>
              </a:rPr>
              <a:t>[1]</a:t>
            </a:r>
            <a:r>
              <a:rPr lang="en-US" altLang="en-US" i="1">
                <a:solidFill>
                  <a:srgbClr val="FF9900"/>
                </a:solidFill>
              </a:rPr>
              <a:t>,…,y</a:t>
            </a:r>
            <a:r>
              <a:rPr lang="en-US" altLang="en-US">
                <a:solidFill>
                  <a:srgbClr val="FF9900"/>
                </a:solidFill>
              </a:rPr>
              <a:t>[n-1]) = [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 i="1" baseline="-25000">
                <a:solidFill>
                  <a:srgbClr val="FF9900"/>
                </a:solidFill>
              </a:rPr>
              <a:t>Re</a:t>
            </a:r>
            <a:r>
              <a:rPr lang="en-US" altLang="en-US">
                <a:solidFill>
                  <a:srgbClr val="FF9900"/>
                </a:solidFill>
              </a:rPr>
              <a:t>[0],…,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 i="1" baseline="-25000">
                <a:solidFill>
                  <a:srgbClr val="FF9900"/>
                </a:solidFill>
              </a:rPr>
              <a:t>Im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baseline="30000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134160" name="Text Box 215"/>
          <p:cNvSpPr txBox="1">
            <a:spLocks noChangeArrowheads="1"/>
          </p:cNvSpPr>
          <p:nvPr/>
        </p:nvSpPr>
        <p:spPr bwMode="auto">
          <a:xfrm>
            <a:off x="152400" y="1347788"/>
            <a:ext cx="90455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 "</a:t>
            </a:r>
            <a:r>
              <a:rPr lang="en-US" altLang="en-US" i="1">
                <a:solidFill>
                  <a:srgbClr val="FF9900"/>
                </a:solidFill>
              </a:rPr>
              <a:t>y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 i="1">
                <a:solidFill>
                  <a:srgbClr val="FF9900"/>
                </a:solidFill>
              </a:rPr>
              <a:t>,y</a:t>
            </a:r>
            <a:r>
              <a:rPr lang="en-US" altLang="en-US">
                <a:solidFill>
                  <a:srgbClr val="FF9900"/>
                </a:solidFill>
              </a:rPr>
              <a:t>[1]</a:t>
            </a:r>
            <a:r>
              <a:rPr lang="en-US" altLang="en-US" i="1">
                <a:solidFill>
                  <a:srgbClr val="FF9900"/>
                </a:solidFill>
              </a:rPr>
              <a:t>,…,y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-1]],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y = 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+y</a:t>
            </a:r>
            <a:r>
              <a:rPr lang="en-US" altLang="en-US">
                <a:solidFill>
                  <a:srgbClr val="FF9900"/>
                </a:solidFill>
              </a:rPr>
              <a:t>[1]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y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n</a:t>
            </a:r>
            <a:r>
              <a:rPr lang="en-US" altLang="en-US">
                <a:solidFill>
                  <a:srgbClr val="FF9900"/>
                </a:solidFill>
              </a:rPr>
              <a:t>-1]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n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graphicFrame>
        <p:nvGraphicFramePr>
          <p:cNvPr id="83" name="Object 2"/>
          <p:cNvGraphicFramePr>
            <a:graphicFrameLocks noChangeAspect="1"/>
          </p:cNvGraphicFramePr>
          <p:nvPr/>
        </p:nvGraphicFramePr>
        <p:xfrm>
          <a:off x="3983038" y="5257800"/>
          <a:ext cx="3608387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552700" imgH="457200" progId="Equation.3">
                  <p:embed/>
                </p:oleObj>
              </mc:Choice>
              <mc:Fallback>
                <p:oleObj name="Equation" r:id="rId4" imgW="2552700" imgH="4572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83038" y="5257800"/>
                        <a:ext cx="3608387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5" name="Group 119"/>
          <p:cNvGrpSpPr>
            <a:grpSpLocks/>
          </p:cNvGrpSpPr>
          <p:nvPr/>
        </p:nvGrpSpPr>
        <p:grpSpPr bwMode="auto">
          <a:xfrm>
            <a:off x="0" y="5800725"/>
            <a:ext cx="4022255" cy="981075"/>
            <a:chOff x="2" y="5800078"/>
            <a:chExt cx="4022227" cy="981722"/>
          </a:xfrm>
        </p:grpSpPr>
        <p:grpSp>
          <p:nvGrpSpPr>
            <p:cNvPr id="134178" name="Group 139"/>
            <p:cNvGrpSpPr>
              <a:grpSpLocks/>
            </p:cNvGrpSpPr>
            <p:nvPr/>
          </p:nvGrpSpPr>
          <p:grpSpPr bwMode="auto">
            <a:xfrm>
              <a:off x="152400" y="6011334"/>
              <a:ext cx="1090097" cy="761996"/>
              <a:chOff x="5327464" y="3962400"/>
              <a:chExt cx="1090266" cy="762000"/>
            </a:xfrm>
          </p:grpSpPr>
          <p:sp>
            <p:nvSpPr>
              <p:cNvPr id="134190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4191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34179" name="Group 139"/>
            <p:cNvGrpSpPr>
              <a:grpSpLocks/>
            </p:cNvGrpSpPr>
            <p:nvPr/>
          </p:nvGrpSpPr>
          <p:grpSpPr bwMode="auto">
            <a:xfrm>
              <a:off x="748149" y="6019804"/>
              <a:ext cx="1090097" cy="761996"/>
              <a:chOff x="5327464" y="3962400"/>
              <a:chExt cx="1090266" cy="762000"/>
            </a:xfrm>
          </p:grpSpPr>
          <p:sp>
            <p:nvSpPr>
              <p:cNvPr id="134188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4189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34180" name="Group 131"/>
            <p:cNvGrpSpPr>
              <a:grpSpLocks/>
            </p:cNvGrpSpPr>
            <p:nvPr/>
          </p:nvGrpSpPr>
          <p:grpSpPr bwMode="auto">
            <a:xfrm>
              <a:off x="3193374" y="6022445"/>
              <a:ext cx="779414" cy="606955"/>
              <a:chOff x="3370978" y="6019803"/>
              <a:chExt cx="550333" cy="606954"/>
            </a:xfrm>
          </p:grpSpPr>
          <p:sp>
            <p:nvSpPr>
              <p:cNvPr id="134186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  <p:sp>
            <p:nvSpPr>
              <p:cNvPr id="134187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</p:grpSp>
        <p:sp>
          <p:nvSpPr>
            <p:cNvPr id="134181" name="Rectangle 48"/>
            <p:cNvSpPr>
              <a:spLocks noChangeArrowheads="1"/>
            </p:cNvSpPr>
            <p:nvPr/>
          </p:nvSpPr>
          <p:spPr bwMode="auto">
            <a:xfrm>
              <a:off x="2" y="5800078"/>
              <a:ext cx="4022227" cy="923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 dirty="0">
                  <a:solidFill>
                    <a:srgbClr val="FF9900"/>
                  </a:solidFill>
                </a:rPr>
                <a:t>[      ]  [  ] </a:t>
              </a:r>
              <a:r>
                <a:rPr lang="en-US" altLang="en-US" dirty="0">
                  <a:solidFill>
                    <a:srgbClr val="FF9900"/>
                  </a:solidFill>
                </a:rPr>
                <a:t>=</a:t>
              </a:r>
              <a:r>
                <a:rPr lang="en-US" altLang="en-US" sz="5400" dirty="0">
                  <a:solidFill>
                    <a:srgbClr val="FF9900"/>
                  </a:solidFill>
                </a:rPr>
                <a:t>[  ]</a:t>
              </a:r>
              <a:endParaRPr lang="en-CA" altLang="en-US" sz="5400" dirty="0">
                <a:solidFill>
                  <a:srgbClr val="FFFFFF"/>
                </a:solidFill>
              </a:endParaRPr>
            </a:p>
          </p:txBody>
        </p:sp>
        <p:grpSp>
          <p:nvGrpSpPr>
            <p:cNvPr id="134182" name="Group 131"/>
            <p:cNvGrpSpPr>
              <a:grpSpLocks/>
            </p:cNvGrpSpPr>
            <p:nvPr/>
          </p:nvGrpSpPr>
          <p:grpSpPr bwMode="auto">
            <a:xfrm>
              <a:off x="2000718" y="6019800"/>
              <a:ext cx="779414" cy="606955"/>
              <a:chOff x="3370978" y="6019803"/>
              <a:chExt cx="550333" cy="606954"/>
            </a:xfrm>
          </p:grpSpPr>
          <p:sp>
            <p:nvSpPr>
              <p:cNvPr id="134184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  <p:sp>
            <p:nvSpPr>
              <p:cNvPr id="134185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</p:grpSp>
        <p:sp>
          <p:nvSpPr>
            <p:cNvPr id="134183" name="Rectangle 191"/>
            <p:cNvSpPr>
              <a:spLocks noChangeArrowheads="1"/>
            </p:cNvSpPr>
            <p:nvPr/>
          </p:nvSpPr>
          <p:spPr bwMode="auto">
            <a:xfrm>
              <a:off x="1604975" y="5835177"/>
              <a:ext cx="384942" cy="523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baseline="30000">
                  <a:solidFill>
                    <a:srgbClr val="FF9900"/>
                  </a:solidFill>
                </a:rPr>
                <a:t>-1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20" name="Group 118"/>
          <p:cNvGrpSpPr>
            <a:grpSpLocks/>
          </p:cNvGrpSpPr>
          <p:nvPr/>
        </p:nvGrpSpPr>
        <p:grpSpPr bwMode="auto">
          <a:xfrm>
            <a:off x="0" y="5054600"/>
            <a:ext cx="4022255" cy="965200"/>
            <a:chOff x="573" y="5054598"/>
            <a:chExt cx="4021127" cy="965202"/>
          </a:xfrm>
        </p:grpSpPr>
        <p:grpSp>
          <p:nvGrpSpPr>
            <p:cNvPr id="134165" name="Group 139"/>
            <p:cNvGrpSpPr>
              <a:grpSpLocks/>
            </p:cNvGrpSpPr>
            <p:nvPr/>
          </p:nvGrpSpPr>
          <p:grpSpPr bwMode="auto">
            <a:xfrm>
              <a:off x="160867" y="5257799"/>
              <a:ext cx="1090097" cy="762001"/>
              <a:chOff x="5327464" y="3962400"/>
              <a:chExt cx="1090266" cy="762000"/>
            </a:xfrm>
          </p:grpSpPr>
          <p:sp>
            <p:nvSpPr>
              <p:cNvPr id="134176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4177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34166" name="Group 139"/>
            <p:cNvGrpSpPr>
              <a:grpSpLocks/>
            </p:cNvGrpSpPr>
            <p:nvPr/>
          </p:nvGrpSpPr>
          <p:grpSpPr bwMode="auto">
            <a:xfrm>
              <a:off x="753157" y="5256565"/>
              <a:ext cx="1090097" cy="762001"/>
              <a:chOff x="5327464" y="3962400"/>
              <a:chExt cx="1090266" cy="762000"/>
            </a:xfrm>
          </p:grpSpPr>
          <p:sp>
            <p:nvSpPr>
              <p:cNvPr id="134174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4175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34167" name="Group 131"/>
            <p:cNvGrpSpPr>
              <a:grpSpLocks/>
            </p:cNvGrpSpPr>
            <p:nvPr/>
          </p:nvGrpSpPr>
          <p:grpSpPr bwMode="auto">
            <a:xfrm>
              <a:off x="2041809" y="5259211"/>
              <a:ext cx="779414" cy="606955"/>
              <a:chOff x="3370978" y="6019803"/>
              <a:chExt cx="550333" cy="606954"/>
            </a:xfrm>
          </p:grpSpPr>
          <p:sp>
            <p:nvSpPr>
              <p:cNvPr id="134172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  <p:sp>
            <p:nvSpPr>
              <p:cNvPr id="134173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</p:grpSp>
        <p:grpSp>
          <p:nvGrpSpPr>
            <p:cNvPr id="134168" name="Group 131"/>
            <p:cNvGrpSpPr>
              <a:grpSpLocks/>
            </p:cNvGrpSpPr>
            <p:nvPr/>
          </p:nvGrpSpPr>
          <p:grpSpPr bwMode="auto">
            <a:xfrm>
              <a:off x="3211532" y="5289610"/>
              <a:ext cx="779414" cy="606955"/>
              <a:chOff x="3370978" y="6019803"/>
              <a:chExt cx="550333" cy="606954"/>
            </a:xfrm>
          </p:grpSpPr>
          <p:sp>
            <p:nvSpPr>
              <p:cNvPr id="134170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  <p:sp>
            <p:nvSpPr>
              <p:cNvPr id="134171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</p:grpSp>
        <p:sp>
          <p:nvSpPr>
            <p:cNvPr id="134169" name="Rectangle 48"/>
            <p:cNvSpPr>
              <a:spLocks noChangeArrowheads="1"/>
            </p:cNvSpPr>
            <p:nvPr/>
          </p:nvSpPr>
          <p:spPr bwMode="auto">
            <a:xfrm>
              <a:off x="573" y="5054598"/>
              <a:ext cx="4021127" cy="923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 dirty="0">
                  <a:solidFill>
                    <a:srgbClr val="FF9900"/>
                  </a:solidFill>
                </a:rPr>
                <a:t>[      ]  [  ] </a:t>
              </a:r>
              <a:r>
                <a:rPr lang="en-US" altLang="en-US" dirty="0">
                  <a:solidFill>
                    <a:srgbClr val="FF9900"/>
                  </a:solidFill>
                </a:rPr>
                <a:t>=</a:t>
              </a:r>
              <a:r>
                <a:rPr lang="en-US" altLang="en-US" sz="5400" dirty="0">
                  <a:solidFill>
                    <a:srgbClr val="FF9900"/>
                  </a:solidFill>
                </a:rPr>
                <a:t>[  ]</a:t>
              </a:r>
              <a:endParaRPr lang="en-CA" altLang="en-US" sz="5400" dirty="0">
                <a:solidFill>
                  <a:srgbClr val="FFFFFF"/>
                </a:solidFill>
              </a:endParaRPr>
            </a:p>
          </p:txBody>
        </p:sp>
      </p:grpSp>
      <p:graphicFrame>
        <p:nvGraphicFramePr>
          <p:cNvPr id="124" name="Object 4"/>
          <p:cNvGraphicFramePr>
            <a:graphicFrameLocks noChangeAspect="1"/>
          </p:cNvGraphicFramePr>
          <p:nvPr/>
        </p:nvGraphicFramePr>
        <p:xfrm>
          <a:off x="5630863" y="6096000"/>
          <a:ext cx="334962" cy="519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14102" imgH="177492" progId="Equation.3">
                  <p:embed/>
                </p:oleObj>
              </mc:Choice>
              <mc:Fallback>
                <p:oleObj name="Equation" r:id="rId6" imgW="114102" imgH="177492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30863" y="6096000"/>
                        <a:ext cx="334962" cy="5191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4" name="Group 222"/>
          <p:cNvGrpSpPr>
            <a:grpSpLocks/>
          </p:cNvGrpSpPr>
          <p:nvPr/>
        </p:nvGrpSpPr>
        <p:grpSpPr bwMode="auto">
          <a:xfrm>
            <a:off x="1255713" y="654050"/>
            <a:ext cx="2224087" cy="914400"/>
            <a:chOff x="1255602" y="2220892"/>
            <a:chExt cx="2224197" cy="914108"/>
          </a:xfrm>
        </p:grpSpPr>
        <p:sp>
          <p:nvSpPr>
            <p:cNvPr id="136235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Time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grpSp>
          <p:nvGrpSpPr>
            <p:cNvPr id="136236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136237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rgbClr val="FF9900"/>
                    </a:solidFill>
                  </a:rPr>
                  <a:t>=[     ,   ]</a:t>
                </a:r>
              </a:p>
            </p:txBody>
          </p:sp>
          <p:grpSp>
            <p:nvGrpSpPr>
              <p:cNvPr id="136238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136239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6240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</p:grpSp>
      </p:grpSp>
      <p:sp>
        <p:nvSpPr>
          <p:cNvPr id="136195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36196" name="Rectangle 54"/>
          <p:cNvSpPr>
            <a:spLocks noChangeArrowheads="1"/>
          </p:cNvSpPr>
          <p:nvPr/>
        </p:nvSpPr>
        <p:spPr bwMode="auto">
          <a:xfrm>
            <a:off x="2024063" y="609600"/>
            <a:ext cx="16462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,I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pSp>
        <p:nvGrpSpPr>
          <p:cNvPr id="136197" name="Group 121"/>
          <p:cNvGrpSpPr>
            <a:grpSpLocks/>
          </p:cNvGrpSpPr>
          <p:nvPr/>
        </p:nvGrpSpPr>
        <p:grpSpPr bwMode="auto">
          <a:xfrm>
            <a:off x="4052888" y="676275"/>
            <a:ext cx="2157412" cy="1019175"/>
            <a:chOff x="4051646" y="2243665"/>
            <a:chExt cx="2159518" cy="1018355"/>
          </a:xfrm>
        </p:grpSpPr>
        <p:sp>
          <p:nvSpPr>
            <p:cNvPr id="136230" name="Rectangle 95"/>
            <p:cNvSpPr>
              <a:spLocks noChangeArrowheads="1"/>
            </p:cNvSpPr>
            <p:nvPr/>
          </p:nvSpPr>
          <p:spPr bwMode="auto">
            <a:xfrm>
              <a:off x="4051646" y="2243665"/>
              <a:ext cx="982141" cy="707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Fourier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grpSp>
          <p:nvGrpSpPr>
            <p:cNvPr id="136231" name="Group 120"/>
            <p:cNvGrpSpPr>
              <a:grpSpLocks/>
            </p:cNvGrpSpPr>
            <p:nvPr/>
          </p:nvGrpSpPr>
          <p:grpSpPr bwMode="auto">
            <a:xfrm>
              <a:off x="5138156" y="2794020"/>
              <a:ext cx="703011" cy="468000"/>
              <a:chOff x="5138156" y="2794020"/>
              <a:chExt cx="703011" cy="468000"/>
            </a:xfrm>
          </p:grpSpPr>
          <p:sp>
            <p:nvSpPr>
              <p:cNvPr id="136233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372155" y="279914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36234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841166" y="2794020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</p:grpSp>
        <p:sp>
          <p:nvSpPr>
            <p:cNvPr id="136232" name="Rectangle 54"/>
            <p:cNvSpPr>
              <a:spLocks noChangeArrowheads="1"/>
            </p:cNvSpPr>
            <p:nvPr/>
          </p:nvSpPr>
          <p:spPr bwMode="auto">
            <a:xfrm>
              <a:off x="4776156" y="2677180"/>
              <a:ext cx="143500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</p:grpSp>
      <p:sp>
        <p:nvSpPr>
          <p:cNvPr id="30726" name="TextBox 114"/>
          <p:cNvSpPr txBox="1">
            <a:spLocks noChangeArrowheads="1"/>
          </p:cNvSpPr>
          <p:nvPr/>
        </p:nvSpPr>
        <p:spPr bwMode="auto">
          <a:xfrm>
            <a:off x="990600" y="1719263"/>
            <a:ext cx="73914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Sine and Cosines of different frequencies are </a:t>
            </a:r>
            <a:r>
              <a:rPr lang="en-CA" altLang="en-US" sz="2400">
                <a:solidFill>
                  <a:srgbClr val="FFFF00"/>
                </a:solidFill>
              </a:rPr>
              <a:t>orthogonal </a:t>
            </a:r>
            <a:br>
              <a:rPr lang="en-CA" altLang="en-US" sz="2400">
                <a:solidFill>
                  <a:srgbClr val="FFFF00"/>
                </a:solidFill>
              </a:rPr>
            </a:br>
            <a:r>
              <a:rPr lang="en-CA" altLang="en-US" sz="2400">
                <a:solidFill>
                  <a:srgbClr val="FFFF00"/>
                </a:solidFill>
              </a:rPr>
              <a:t>  </a:t>
            </a:r>
            <a:r>
              <a:rPr lang="en-CA" altLang="en-US" sz="2400">
                <a:solidFill>
                  <a:srgbClr val="FFFFFF"/>
                </a:solidFill>
              </a:rPr>
              <a:t>and of (almost) uniform length:</a:t>
            </a:r>
          </a:p>
        </p:txBody>
      </p:sp>
      <p:sp>
        <p:nvSpPr>
          <p:cNvPr id="136199" name="Rectangle 54"/>
          <p:cNvSpPr>
            <a:spLocks noChangeArrowheads="1"/>
          </p:cNvSpPr>
          <p:nvPr/>
        </p:nvSpPr>
        <p:spPr bwMode="auto">
          <a:xfrm>
            <a:off x="4759325" y="636588"/>
            <a:ext cx="15636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c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,s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,..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aphicFrame>
        <p:nvGraphicFramePr>
          <p:cNvPr id="30728" name="Object 2"/>
          <p:cNvGraphicFramePr>
            <a:graphicFrameLocks noChangeAspect="1"/>
          </p:cNvGraphicFramePr>
          <p:nvPr/>
        </p:nvGraphicFramePr>
        <p:xfrm>
          <a:off x="1654175" y="2573338"/>
          <a:ext cx="2981325" cy="627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108200" imgH="444500" progId="Equation.3">
                  <p:embed/>
                </p:oleObj>
              </mc:Choice>
              <mc:Fallback>
                <p:oleObj name="Equation" r:id="rId3" imgW="2108200" imgH="4445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4175" y="2573338"/>
                        <a:ext cx="2981325" cy="6270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9" name="Object 59"/>
          <p:cNvGraphicFramePr>
            <a:graphicFrameLocks noChangeAspect="1"/>
          </p:cNvGraphicFramePr>
          <p:nvPr/>
        </p:nvGraphicFramePr>
        <p:xfrm>
          <a:off x="1651000" y="3262313"/>
          <a:ext cx="3683000" cy="895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603500" imgH="635000" progId="Equation.3">
                  <p:embed/>
                </p:oleObj>
              </mc:Choice>
              <mc:Fallback>
                <p:oleObj name="Equation" r:id="rId5" imgW="2603500" imgH="6350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0" y="3262313"/>
                        <a:ext cx="3683000" cy="89535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Group 61"/>
          <p:cNvGrpSpPr>
            <a:grpSpLocks/>
          </p:cNvGrpSpPr>
          <p:nvPr/>
        </p:nvGrpSpPr>
        <p:grpSpPr bwMode="auto">
          <a:xfrm>
            <a:off x="1459230" y="4116388"/>
            <a:ext cx="4829671" cy="982662"/>
            <a:chOff x="1459230" y="4116388"/>
            <a:chExt cx="4829671" cy="981983"/>
          </a:xfrm>
        </p:grpSpPr>
        <p:sp>
          <p:nvSpPr>
            <p:cNvPr id="136217" name="Rectangle 48"/>
            <p:cNvSpPr>
              <a:spLocks noChangeArrowheads="1"/>
            </p:cNvSpPr>
            <p:nvPr/>
          </p:nvSpPr>
          <p:spPr bwMode="auto">
            <a:xfrm>
              <a:off x="1459230" y="4116388"/>
              <a:ext cx="4702175" cy="9231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rgbClr val="FF9900"/>
                  </a:solidFill>
                </a:rPr>
                <a:t>[      ]</a:t>
              </a:r>
              <a:r>
                <a:rPr lang="en-US" altLang="en-US" baseline="30000">
                  <a:solidFill>
                    <a:srgbClr val="FF9900"/>
                  </a:solidFill>
                  <a:sym typeface="Symbol" pitchFamily="18" charset="2"/>
                </a:rPr>
                <a:t></a:t>
              </a:r>
              <a:r>
                <a:rPr lang="en-US" altLang="en-US" sz="5400">
                  <a:solidFill>
                    <a:srgbClr val="FF9900"/>
                  </a:solidFill>
                </a:rPr>
                <a:t>[      ]</a:t>
              </a:r>
              <a:r>
                <a:rPr lang="en-US" altLang="en-US" sz="3200">
                  <a:solidFill>
                    <a:srgbClr val="FF9900"/>
                  </a:solidFill>
                </a:rPr>
                <a:t>=</a:t>
              </a:r>
              <a:r>
                <a:rPr lang="en-US" altLang="en-US" sz="5400">
                  <a:solidFill>
                    <a:srgbClr val="FF9900"/>
                  </a:solidFill>
                </a:rPr>
                <a:t>[   ]</a:t>
              </a:r>
              <a:endParaRPr lang="en-CA" altLang="en-US" sz="5400">
                <a:solidFill>
                  <a:srgbClr val="FFFFFF"/>
                </a:solidFill>
              </a:endParaRPr>
            </a:p>
          </p:txBody>
        </p:sp>
        <p:sp>
          <p:nvSpPr>
            <p:cNvPr id="136218" name="Rectangle 124"/>
            <p:cNvSpPr>
              <a:spLocks noChangeArrowheads="1"/>
            </p:cNvSpPr>
            <p:nvPr/>
          </p:nvSpPr>
          <p:spPr bwMode="auto">
            <a:xfrm>
              <a:off x="3320522" y="4328018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19" name="Rectangle 124"/>
            <p:cNvSpPr>
              <a:spLocks noChangeArrowheads="1"/>
            </p:cNvSpPr>
            <p:nvPr/>
          </p:nvSpPr>
          <p:spPr bwMode="auto">
            <a:xfrm>
              <a:off x="3334910" y="4625598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20" name="Rectangle 124"/>
            <p:cNvSpPr>
              <a:spLocks noChangeArrowheads="1"/>
            </p:cNvSpPr>
            <p:nvPr/>
          </p:nvSpPr>
          <p:spPr bwMode="auto">
            <a:xfrm>
              <a:off x="3853337" y="4336487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21" name="Rectangle 124"/>
            <p:cNvSpPr>
              <a:spLocks noChangeArrowheads="1"/>
            </p:cNvSpPr>
            <p:nvPr/>
          </p:nvSpPr>
          <p:spPr bwMode="auto">
            <a:xfrm>
              <a:off x="3867725" y="4634067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22" name="Rectangle 124"/>
            <p:cNvSpPr>
              <a:spLocks noChangeArrowheads="1"/>
            </p:cNvSpPr>
            <p:nvPr/>
          </p:nvSpPr>
          <p:spPr bwMode="auto">
            <a:xfrm>
              <a:off x="4943865" y="433505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 baseline="30000">
                  <a:solidFill>
                    <a:srgbClr val="FF9900"/>
                  </a:solidFill>
                </a:rPr>
                <a:t>n</a:t>
              </a:r>
              <a:r>
                <a:rPr lang="en-US" altLang="en-US" sz="1800" i="1">
                  <a:solidFill>
                    <a:srgbClr val="FF9900"/>
                  </a:solidFill>
                </a:rPr>
                <a:t>/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endParaRPr lang="en-CA" altLang="en-US" sz="1800" baseline="-25000">
                <a:solidFill>
                  <a:srgbClr val="FFFFFF"/>
                </a:solidFill>
              </a:endParaRPr>
            </a:p>
            <a:p>
              <a:pPr algn="l" eaLnBrk="1" hangingPunct="1"/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23" name="Rectangle 124"/>
            <p:cNvSpPr>
              <a:spLocks noChangeArrowheads="1"/>
            </p:cNvSpPr>
            <p:nvPr/>
          </p:nvSpPr>
          <p:spPr bwMode="auto">
            <a:xfrm>
              <a:off x="4935194" y="463263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0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24" name="Rectangle 124"/>
            <p:cNvSpPr>
              <a:spLocks noChangeArrowheads="1"/>
            </p:cNvSpPr>
            <p:nvPr/>
          </p:nvSpPr>
          <p:spPr bwMode="auto">
            <a:xfrm>
              <a:off x="5199356" y="4334641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0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25" name="Rectangle 124"/>
            <p:cNvSpPr>
              <a:spLocks noChangeArrowheads="1"/>
            </p:cNvSpPr>
            <p:nvPr/>
          </p:nvSpPr>
          <p:spPr bwMode="auto">
            <a:xfrm>
              <a:off x="5212966" y="4632221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 baseline="30000">
                  <a:solidFill>
                    <a:srgbClr val="FF9900"/>
                  </a:solidFill>
                </a:rPr>
                <a:t>n</a:t>
              </a:r>
              <a:r>
                <a:rPr lang="en-US" altLang="en-US" sz="1800" i="1">
                  <a:solidFill>
                    <a:srgbClr val="FF9900"/>
                  </a:solidFill>
                </a:rPr>
                <a:t>/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endParaRPr lang="en-CA" altLang="en-US" sz="1800" baseline="-25000">
                <a:solidFill>
                  <a:srgbClr val="FFFFFF"/>
                </a:solidFill>
              </a:endParaRPr>
            </a:p>
            <a:p>
              <a:pPr algn="l" eaLnBrk="1" hangingPunct="1"/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26" name="Rectangle 124"/>
            <p:cNvSpPr>
              <a:spLocks noChangeArrowheads="1"/>
            </p:cNvSpPr>
            <p:nvPr/>
          </p:nvSpPr>
          <p:spPr bwMode="auto">
            <a:xfrm>
              <a:off x="1701903" y="4328021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27" name="Rectangle 124"/>
            <p:cNvSpPr>
              <a:spLocks noChangeArrowheads="1"/>
            </p:cNvSpPr>
            <p:nvPr/>
          </p:nvSpPr>
          <p:spPr bwMode="auto">
            <a:xfrm>
              <a:off x="1716291" y="4625601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28" name="Rectangle 124"/>
            <p:cNvSpPr>
              <a:spLocks noChangeArrowheads="1"/>
            </p:cNvSpPr>
            <p:nvPr/>
          </p:nvSpPr>
          <p:spPr bwMode="auto">
            <a:xfrm>
              <a:off x="2297776" y="433649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29" name="Rectangle 124"/>
            <p:cNvSpPr>
              <a:spLocks noChangeArrowheads="1"/>
            </p:cNvSpPr>
            <p:nvPr/>
          </p:nvSpPr>
          <p:spPr bwMode="auto">
            <a:xfrm>
              <a:off x="2312164" y="463407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9" name="Group 65"/>
          <p:cNvGrpSpPr>
            <a:grpSpLocks/>
          </p:cNvGrpSpPr>
          <p:nvPr/>
        </p:nvGrpSpPr>
        <p:grpSpPr bwMode="auto">
          <a:xfrm>
            <a:off x="1520190" y="4960938"/>
            <a:ext cx="4402208" cy="982662"/>
            <a:chOff x="1520185" y="5646738"/>
            <a:chExt cx="4402340" cy="982662"/>
          </a:xfrm>
        </p:grpSpPr>
        <p:sp>
          <p:nvSpPr>
            <p:cNvPr id="136205" name="Rectangle 48"/>
            <p:cNvSpPr>
              <a:spLocks noChangeArrowheads="1"/>
            </p:cNvSpPr>
            <p:nvPr/>
          </p:nvSpPr>
          <p:spPr bwMode="auto">
            <a:xfrm>
              <a:off x="1520185" y="5653481"/>
              <a:ext cx="4248279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rgbClr val="FF9900"/>
                  </a:solidFill>
                </a:rPr>
                <a:t>[      ]</a:t>
              </a:r>
              <a:r>
                <a:rPr lang="en-US" altLang="en-US" baseline="30000">
                  <a:solidFill>
                    <a:srgbClr val="FF9900"/>
                  </a:solidFill>
                </a:rPr>
                <a:t> </a:t>
              </a:r>
              <a:r>
                <a:rPr lang="en-US" altLang="en-US" sz="5400">
                  <a:solidFill>
                    <a:srgbClr val="FF9900"/>
                  </a:solidFill>
                </a:rPr>
                <a:t> </a:t>
              </a:r>
              <a:r>
                <a:rPr lang="en-US" altLang="en-US">
                  <a:solidFill>
                    <a:srgbClr val="FF9900"/>
                  </a:solidFill>
                </a:rPr>
                <a:t>=       </a:t>
              </a:r>
              <a:r>
                <a:rPr lang="en-US" altLang="en-US" sz="5400">
                  <a:solidFill>
                    <a:srgbClr val="FF9900"/>
                  </a:solidFill>
                </a:rPr>
                <a:t>[      ]</a:t>
              </a:r>
              <a:endParaRPr lang="en-CA" altLang="en-US" sz="5400">
                <a:solidFill>
                  <a:srgbClr val="FFFFFF"/>
                </a:solidFill>
              </a:endParaRPr>
            </a:p>
          </p:txBody>
        </p:sp>
        <p:sp>
          <p:nvSpPr>
            <p:cNvPr id="136206" name="Rectangle 124"/>
            <p:cNvSpPr>
              <a:spLocks noChangeArrowheads="1"/>
            </p:cNvSpPr>
            <p:nvPr/>
          </p:nvSpPr>
          <p:spPr bwMode="auto">
            <a:xfrm>
              <a:off x="1716082" y="5859514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07" name="Rectangle 124"/>
            <p:cNvSpPr>
              <a:spLocks noChangeArrowheads="1"/>
            </p:cNvSpPr>
            <p:nvPr/>
          </p:nvSpPr>
          <p:spPr bwMode="auto">
            <a:xfrm>
              <a:off x="1730465" y="6156914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08" name="Rectangle 124"/>
            <p:cNvSpPr>
              <a:spLocks noChangeArrowheads="1"/>
            </p:cNvSpPr>
            <p:nvPr/>
          </p:nvSpPr>
          <p:spPr bwMode="auto">
            <a:xfrm>
              <a:off x="2311766" y="5867978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09" name="Rectangle 124"/>
            <p:cNvSpPr>
              <a:spLocks noChangeArrowheads="1"/>
            </p:cNvSpPr>
            <p:nvPr/>
          </p:nvSpPr>
          <p:spPr bwMode="auto">
            <a:xfrm>
              <a:off x="2326149" y="6165378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10" name="Rectangle 90"/>
            <p:cNvSpPr>
              <a:spLocks noChangeArrowheads="1"/>
            </p:cNvSpPr>
            <p:nvPr/>
          </p:nvSpPr>
          <p:spPr bwMode="auto">
            <a:xfrm>
              <a:off x="3145704" y="5646738"/>
              <a:ext cx="384939" cy="522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baseline="30000">
                  <a:solidFill>
                    <a:srgbClr val="FF9900"/>
                  </a:solidFill>
                </a:rPr>
                <a:t>-1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36211" name="Rectangle 124"/>
            <p:cNvSpPr>
              <a:spLocks noChangeArrowheads="1"/>
            </p:cNvSpPr>
            <p:nvPr/>
          </p:nvSpPr>
          <p:spPr bwMode="auto">
            <a:xfrm>
              <a:off x="4236864" y="5858082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36212" name="Rectangle 124"/>
            <p:cNvSpPr>
              <a:spLocks noChangeArrowheads="1"/>
            </p:cNvSpPr>
            <p:nvPr/>
          </p:nvSpPr>
          <p:spPr bwMode="auto">
            <a:xfrm>
              <a:off x="4251247" y="6155482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rgbClr val="FF9900"/>
                  </a:solidFill>
                </a:rPr>
                <a:t>s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grpSp>
          <p:nvGrpSpPr>
            <p:cNvPr id="136213" name="Group 139"/>
            <p:cNvGrpSpPr>
              <a:grpSpLocks/>
            </p:cNvGrpSpPr>
            <p:nvPr/>
          </p:nvGrpSpPr>
          <p:grpSpPr bwMode="auto">
            <a:xfrm>
              <a:off x="4832548" y="5866545"/>
              <a:ext cx="1089977" cy="761422"/>
              <a:chOff x="5327464" y="3962400"/>
              <a:chExt cx="1090266" cy="762000"/>
            </a:xfrm>
          </p:grpSpPr>
          <p:sp>
            <p:nvSpPr>
              <p:cNvPr id="136215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6216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36214" name="Rectangle 124"/>
            <p:cNvSpPr>
              <a:spLocks noChangeArrowheads="1"/>
            </p:cNvSpPr>
            <p:nvPr/>
          </p:nvSpPr>
          <p:spPr bwMode="auto">
            <a:xfrm>
              <a:off x="3536753" y="5936499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 baseline="30000">
                  <a:solidFill>
                    <a:srgbClr val="FF9900"/>
                  </a:solidFill>
                </a:rPr>
                <a:t>2</a:t>
              </a:r>
              <a:r>
                <a:rPr lang="en-US" altLang="en-US" i="1">
                  <a:solidFill>
                    <a:srgbClr val="FF9900"/>
                  </a:solidFill>
                </a:rPr>
                <a:t>/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n</a:t>
              </a:r>
              <a:endParaRPr lang="en-CA" altLang="en-US" baseline="-25000">
                <a:solidFill>
                  <a:srgbClr val="FFFFFF"/>
                </a:solidFill>
              </a:endParaRPr>
            </a:p>
          </p:txBody>
        </p:sp>
      </p:grpSp>
      <p:sp>
        <p:nvSpPr>
          <p:cNvPr id="136204" name="Text Box 215"/>
          <p:cNvSpPr txBox="1">
            <a:spLocks noChangeArrowheads="1"/>
          </p:cNvSpPr>
          <p:nvPr/>
        </p:nvSpPr>
        <p:spPr bwMode="auto">
          <a:xfrm>
            <a:off x="7461250" y="17463"/>
            <a:ext cx="1350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Orthogonal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8" name="Group 222"/>
          <p:cNvGrpSpPr>
            <a:grpSpLocks/>
          </p:cNvGrpSpPr>
          <p:nvPr/>
        </p:nvGrpSpPr>
        <p:grpSpPr bwMode="auto">
          <a:xfrm>
            <a:off x="1255713" y="654050"/>
            <a:ext cx="2224087" cy="914400"/>
            <a:chOff x="1255602" y="2220892"/>
            <a:chExt cx="2224197" cy="914108"/>
          </a:xfrm>
        </p:grpSpPr>
        <p:sp>
          <p:nvSpPr>
            <p:cNvPr id="137260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Time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grpSp>
          <p:nvGrpSpPr>
            <p:cNvPr id="137261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137262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rgbClr val="FF9900"/>
                    </a:solidFill>
                  </a:rPr>
                  <a:t>=[     ,   ]</a:t>
                </a:r>
              </a:p>
            </p:txBody>
          </p:sp>
          <p:grpSp>
            <p:nvGrpSpPr>
              <p:cNvPr id="137263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137264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37265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</p:grpSp>
      </p:grpSp>
      <p:sp>
        <p:nvSpPr>
          <p:cNvPr id="137219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37220" name="Rectangle 54"/>
          <p:cNvSpPr>
            <a:spLocks noChangeArrowheads="1"/>
          </p:cNvSpPr>
          <p:nvPr/>
        </p:nvSpPr>
        <p:spPr bwMode="auto">
          <a:xfrm>
            <a:off x="2024063" y="609600"/>
            <a:ext cx="16462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,I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pSp>
        <p:nvGrpSpPr>
          <p:cNvPr id="137221" name="Group 121"/>
          <p:cNvGrpSpPr>
            <a:grpSpLocks/>
          </p:cNvGrpSpPr>
          <p:nvPr/>
        </p:nvGrpSpPr>
        <p:grpSpPr bwMode="auto">
          <a:xfrm>
            <a:off x="4052888" y="676275"/>
            <a:ext cx="2157412" cy="1019175"/>
            <a:chOff x="4051646" y="2243665"/>
            <a:chExt cx="2159518" cy="1018355"/>
          </a:xfrm>
        </p:grpSpPr>
        <p:sp>
          <p:nvSpPr>
            <p:cNvPr id="137255" name="Rectangle 95"/>
            <p:cNvSpPr>
              <a:spLocks noChangeArrowheads="1"/>
            </p:cNvSpPr>
            <p:nvPr/>
          </p:nvSpPr>
          <p:spPr bwMode="auto">
            <a:xfrm>
              <a:off x="4051646" y="2243665"/>
              <a:ext cx="982141" cy="707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Fourier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grpSp>
          <p:nvGrpSpPr>
            <p:cNvPr id="137256" name="Group 120"/>
            <p:cNvGrpSpPr>
              <a:grpSpLocks/>
            </p:cNvGrpSpPr>
            <p:nvPr/>
          </p:nvGrpSpPr>
          <p:grpSpPr bwMode="auto">
            <a:xfrm>
              <a:off x="5138156" y="2794020"/>
              <a:ext cx="703011" cy="468000"/>
              <a:chOff x="5138156" y="2794020"/>
              <a:chExt cx="703011" cy="468000"/>
            </a:xfrm>
          </p:grpSpPr>
          <p:sp>
            <p:nvSpPr>
              <p:cNvPr id="137258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372155" y="279914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37259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841166" y="2794020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</p:grpSp>
        <p:sp>
          <p:nvSpPr>
            <p:cNvPr id="137257" name="Rectangle 54"/>
            <p:cNvSpPr>
              <a:spLocks noChangeArrowheads="1"/>
            </p:cNvSpPr>
            <p:nvPr/>
          </p:nvSpPr>
          <p:spPr bwMode="auto">
            <a:xfrm>
              <a:off x="4776156" y="2677180"/>
              <a:ext cx="143500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</p:grpSp>
      <p:sp>
        <p:nvSpPr>
          <p:cNvPr id="137222" name="Rectangle 54"/>
          <p:cNvSpPr>
            <a:spLocks noChangeArrowheads="1"/>
          </p:cNvSpPr>
          <p:nvPr/>
        </p:nvSpPr>
        <p:spPr bwMode="auto">
          <a:xfrm>
            <a:off x="4759325" y="636588"/>
            <a:ext cx="15636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c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,s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,..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aphicFrame>
        <p:nvGraphicFramePr>
          <p:cNvPr id="63" name="Object 2"/>
          <p:cNvGraphicFramePr>
            <a:graphicFrameLocks noChangeAspect="1"/>
          </p:cNvGraphicFramePr>
          <p:nvPr/>
        </p:nvGraphicFramePr>
        <p:xfrm>
          <a:off x="4173538" y="1870075"/>
          <a:ext cx="3608387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552700" imgH="457200" progId="Equation.3">
                  <p:embed/>
                </p:oleObj>
              </mc:Choice>
              <mc:Fallback>
                <p:oleObj name="Equation" r:id="rId3" imgW="2552700" imgH="4572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73538" y="1870075"/>
                        <a:ext cx="3608387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" name="Object 3"/>
          <p:cNvGraphicFramePr>
            <a:graphicFrameLocks noChangeAspect="1"/>
          </p:cNvGraphicFramePr>
          <p:nvPr/>
        </p:nvGraphicFramePr>
        <p:xfrm>
          <a:off x="4056063" y="2649538"/>
          <a:ext cx="4991100" cy="625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530600" imgH="444500" progId="Equation.3">
                  <p:embed/>
                </p:oleObj>
              </mc:Choice>
              <mc:Fallback>
                <p:oleObj name="Equation" r:id="rId5" imgW="3530600" imgH="4445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56063" y="2649538"/>
                        <a:ext cx="4991100" cy="62547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121"/>
          <p:cNvGrpSpPr>
            <a:grpSpLocks/>
          </p:cNvGrpSpPr>
          <p:nvPr/>
        </p:nvGrpSpPr>
        <p:grpSpPr bwMode="auto">
          <a:xfrm>
            <a:off x="-63500" y="1664970"/>
            <a:ext cx="4369830" cy="1697355"/>
            <a:chOff x="1371600" y="3103844"/>
            <a:chExt cx="4369120" cy="1696756"/>
          </a:xfrm>
        </p:grpSpPr>
        <p:sp>
          <p:nvSpPr>
            <p:cNvPr id="137228" name="Rectangle 48"/>
            <p:cNvSpPr>
              <a:spLocks noChangeArrowheads="1"/>
            </p:cNvSpPr>
            <p:nvPr/>
          </p:nvSpPr>
          <p:spPr bwMode="auto">
            <a:xfrm>
              <a:off x="1892215" y="3103844"/>
              <a:ext cx="3848505" cy="9230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 dirty="0">
                  <a:solidFill>
                    <a:srgbClr val="FF9900"/>
                  </a:solidFill>
                </a:rPr>
                <a:t>[      ] [  ] </a:t>
              </a:r>
              <a:r>
                <a:rPr lang="en-US" altLang="en-US" dirty="0">
                  <a:solidFill>
                    <a:srgbClr val="FF9900"/>
                  </a:solidFill>
                </a:rPr>
                <a:t>=</a:t>
              </a:r>
              <a:r>
                <a:rPr lang="en-US" altLang="en-US" sz="5400" dirty="0">
                  <a:solidFill>
                    <a:srgbClr val="FF9900"/>
                  </a:solidFill>
                </a:rPr>
                <a:t>[  ]</a:t>
              </a:r>
              <a:endParaRPr lang="en-CA" altLang="en-US" sz="5400" dirty="0">
                <a:solidFill>
                  <a:srgbClr val="FFFFFF"/>
                </a:solidFill>
              </a:endParaRPr>
            </a:p>
          </p:txBody>
        </p:sp>
        <p:grpSp>
          <p:nvGrpSpPr>
            <p:cNvPr id="137229" name="Group 139"/>
            <p:cNvGrpSpPr>
              <a:grpSpLocks/>
            </p:cNvGrpSpPr>
            <p:nvPr/>
          </p:nvGrpSpPr>
          <p:grpSpPr bwMode="auto">
            <a:xfrm>
              <a:off x="2120778" y="3290468"/>
              <a:ext cx="1090013" cy="761997"/>
              <a:chOff x="5414077" y="3994434"/>
              <a:chExt cx="1090265" cy="761996"/>
            </a:xfrm>
          </p:grpSpPr>
          <p:sp>
            <p:nvSpPr>
              <p:cNvPr id="137253" name="Rectangle 124"/>
              <p:cNvSpPr>
                <a:spLocks noChangeArrowheads="1"/>
              </p:cNvSpPr>
              <p:nvPr/>
            </p:nvSpPr>
            <p:spPr bwMode="auto">
              <a:xfrm>
                <a:off x="5414077" y="3994434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 dirty="0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 dirty="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 dirty="0">
                    <a:solidFill>
                      <a:srgbClr val="FF9900"/>
                    </a:solidFill>
                  </a:rPr>
                  <a:t>[1]</a:t>
                </a:r>
                <a:endParaRPr lang="en-CA" altLang="en-US" sz="18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254" name="Rectangle 124"/>
              <p:cNvSpPr>
                <a:spLocks noChangeArrowheads="1"/>
              </p:cNvSpPr>
              <p:nvPr/>
            </p:nvSpPr>
            <p:spPr bwMode="auto">
              <a:xfrm>
                <a:off x="5428463" y="429205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37230" name="Group 139"/>
            <p:cNvGrpSpPr>
              <a:grpSpLocks/>
            </p:cNvGrpSpPr>
            <p:nvPr/>
          </p:nvGrpSpPr>
          <p:grpSpPr bwMode="auto">
            <a:xfrm>
              <a:off x="2626431" y="3275365"/>
              <a:ext cx="1090014" cy="762001"/>
              <a:chOff x="5327464" y="3962400"/>
              <a:chExt cx="1090266" cy="762000"/>
            </a:xfrm>
          </p:grpSpPr>
          <p:sp>
            <p:nvSpPr>
              <p:cNvPr id="137251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252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37231" name="Group 131"/>
            <p:cNvGrpSpPr>
              <a:grpSpLocks/>
            </p:cNvGrpSpPr>
            <p:nvPr/>
          </p:nvGrpSpPr>
          <p:grpSpPr bwMode="auto">
            <a:xfrm>
              <a:off x="3716444" y="3278011"/>
              <a:ext cx="779355" cy="606955"/>
              <a:chOff x="3370978" y="6019803"/>
              <a:chExt cx="550333" cy="606954"/>
            </a:xfrm>
          </p:grpSpPr>
          <p:sp>
            <p:nvSpPr>
              <p:cNvPr id="137249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  <p:sp>
            <p:nvSpPr>
              <p:cNvPr id="137250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</p:grpSp>
        <p:grpSp>
          <p:nvGrpSpPr>
            <p:cNvPr id="137232" name="Group 139"/>
            <p:cNvGrpSpPr>
              <a:grpSpLocks/>
            </p:cNvGrpSpPr>
            <p:nvPr/>
          </p:nvGrpSpPr>
          <p:grpSpPr bwMode="auto">
            <a:xfrm>
              <a:off x="2017497" y="4030134"/>
              <a:ext cx="1090014" cy="761996"/>
              <a:chOff x="5327464" y="3962400"/>
              <a:chExt cx="1090266" cy="762000"/>
            </a:xfrm>
          </p:grpSpPr>
          <p:sp>
            <p:nvSpPr>
              <p:cNvPr id="137247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248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37233" name="Group 139"/>
            <p:cNvGrpSpPr>
              <a:grpSpLocks/>
            </p:cNvGrpSpPr>
            <p:nvPr/>
          </p:nvGrpSpPr>
          <p:grpSpPr bwMode="auto">
            <a:xfrm>
              <a:off x="2613201" y="4038604"/>
              <a:ext cx="1090014" cy="761996"/>
              <a:chOff x="5327464" y="3962400"/>
              <a:chExt cx="1090266" cy="762000"/>
            </a:xfrm>
          </p:grpSpPr>
          <p:sp>
            <p:nvSpPr>
              <p:cNvPr id="137245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246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37234" name="Rectangle 124"/>
            <p:cNvSpPr>
              <a:spLocks noChangeArrowheads="1"/>
            </p:cNvSpPr>
            <p:nvPr/>
          </p:nvSpPr>
          <p:spPr bwMode="auto">
            <a:xfrm>
              <a:off x="1371600" y="4090634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 baseline="30000">
                  <a:solidFill>
                    <a:srgbClr val="FF9900"/>
                  </a:solidFill>
                </a:rPr>
                <a:t>2</a:t>
              </a:r>
              <a:r>
                <a:rPr lang="en-US" altLang="en-US" i="1">
                  <a:solidFill>
                    <a:srgbClr val="FF9900"/>
                  </a:solidFill>
                </a:rPr>
                <a:t>/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n</a:t>
              </a:r>
              <a:endParaRPr lang="en-CA" altLang="en-US" baseline="-25000">
                <a:solidFill>
                  <a:srgbClr val="FFFFFF"/>
                </a:solidFill>
              </a:endParaRPr>
            </a:p>
          </p:txBody>
        </p:sp>
        <p:grpSp>
          <p:nvGrpSpPr>
            <p:cNvPr id="137235" name="Group 131"/>
            <p:cNvGrpSpPr>
              <a:grpSpLocks/>
            </p:cNvGrpSpPr>
            <p:nvPr/>
          </p:nvGrpSpPr>
          <p:grpSpPr bwMode="auto">
            <a:xfrm>
              <a:off x="4867922" y="4041245"/>
              <a:ext cx="779355" cy="606955"/>
              <a:chOff x="3370978" y="6019803"/>
              <a:chExt cx="550333" cy="606954"/>
            </a:xfrm>
          </p:grpSpPr>
          <p:sp>
            <p:nvSpPr>
              <p:cNvPr id="137243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  <p:sp>
            <p:nvSpPr>
              <p:cNvPr id="137244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</p:grpSp>
        <p:sp>
          <p:nvSpPr>
            <p:cNvPr id="137236" name="Rectangle 48"/>
            <p:cNvSpPr>
              <a:spLocks noChangeArrowheads="1"/>
            </p:cNvSpPr>
            <p:nvPr/>
          </p:nvSpPr>
          <p:spPr bwMode="auto">
            <a:xfrm>
              <a:off x="1850312" y="3818878"/>
              <a:ext cx="3848506" cy="9230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 dirty="0">
                  <a:solidFill>
                    <a:srgbClr val="FF9900"/>
                  </a:solidFill>
                </a:rPr>
                <a:t>[      ] [  ] </a:t>
              </a:r>
              <a:r>
                <a:rPr lang="en-US" altLang="en-US" dirty="0">
                  <a:solidFill>
                    <a:srgbClr val="FF9900"/>
                  </a:solidFill>
                </a:rPr>
                <a:t>=</a:t>
              </a:r>
              <a:r>
                <a:rPr lang="en-US" altLang="en-US" sz="5400" dirty="0">
                  <a:solidFill>
                    <a:srgbClr val="FF9900"/>
                  </a:solidFill>
                </a:rPr>
                <a:t>[  ]</a:t>
              </a:r>
              <a:endParaRPr lang="en-CA" altLang="en-US" sz="5400" dirty="0">
                <a:solidFill>
                  <a:srgbClr val="FFFFFF"/>
                </a:solidFill>
              </a:endParaRPr>
            </a:p>
          </p:txBody>
        </p:sp>
        <p:grpSp>
          <p:nvGrpSpPr>
            <p:cNvPr id="137237" name="Group 131"/>
            <p:cNvGrpSpPr>
              <a:grpSpLocks/>
            </p:cNvGrpSpPr>
            <p:nvPr/>
          </p:nvGrpSpPr>
          <p:grpSpPr bwMode="auto">
            <a:xfrm>
              <a:off x="4886079" y="3308410"/>
              <a:ext cx="779355" cy="606955"/>
              <a:chOff x="3370978" y="6019803"/>
              <a:chExt cx="550333" cy="606954"/>
            </a:xfrm>
          </p:grpSpPr>
          <p:sp>
            <p:nvSpPr>
              <p:cNvPr id="137241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  <p:sp>
            <p:nvSpPr>
              <p:cNvPr id="137242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</p:grpSp>
        <p:grpSp>
          <p:nvGrpSpPr>
            <p:cNvPr id="137238" name="Group 131"/>
            <p:cNvGrpSpPr>
              <a:grpSpLocks/>
            </p:cNvGrpSpPr>
            <p:nvPr/>
          </p:nvGrpSpPr>
          <p:grpSpPr bwMode="auto">
            <a:xfrm>
              <a:off x="3675356" y="4038600"/>
              <a:ext cx="779355" cy="606955"/>
              <a:chOff x="3370978" y="6019803"/>
              <a:chExt cx="550333" cy="606954"/>
            </a:xfrm>
          </p:grpSpPr>
          <p:sp>
            <p:nvSpPr>
              <p:cNvPr id="137239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  <p:sp>
            <p:nvSpPr>
              <p:cNvPr id="137240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y</a:t>
                </a:r>
                <a:r>
                  <a:rPr lang="en-CA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</p:grpSp>
      </p:grpSp>
      <p:sp>
        <p:nvSpPr>
          <p:cNvPr id="137226" name="Text Box 215"/>
          <p:cNvSpPr txBox="1">
            <a:spLocks noChangeArrowheads="1"/>
          </p:cNvSpPr>
          <p:nvPr/>
        </p:nvSpPr>
        <p:spPr bwMode="auto">
          <a:xfrm>
            <a:off x="7461250" y="17463"/>
            <a:ext cx="1350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Orthogonal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51" name="Rectangle 35"/>
          <p:cNvSpPr>
            <a:spLocks noChangeArrowheads="1"/>
          </p:cNvSpPr>
          <p:nvPr/>
        </p:nvSpPr>
        <p:spPr bwMode="auto">
          <a:xfrm>
            <a:off x="2832100" y="5341938"/>
            <a:ext cx="365283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Duality of FT: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  If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Y=FT(y)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, then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y=FT(Y)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38243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Time Domain </a:t>
            </a:r>
            <a:r>
              <a:rPr lang="en-US" altLang="en-US" sz="2400" i="1">
                <a:solidFill>
                  <a:srgbClr val="FF9900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38244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Frequency Domain </a:t>
            </a:r>
            <a:r>
              <a:rPr lang="en-US" altLang="en-US" sz="2400" i="1">
                <a:solidFill>
                  <a:srgbClr val="FF9900"/>
                </a:solidFill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grpSp>
        <p:nvGrpSpPr>
          <p:cNvPr id="20485" name="Group 61"/>
          <p:cNvGrpSpPr>
            <a:grpSpLocks/>
          </p:cNvGrpSpPr>
          <p:nvPr/>
        </p:nvGrpSpPr>
        <p:grpSpPr bwMode="auto">
          <a:xfrm>
            <a:off x="576263" y="2895600"/>
            <a:ext cx="3254375" cy="1624013"/>
            <a:chOff x="609600" y="2895600"/>
            <a:chExt cx="3255428" cy="1624480"/>
          </a:xfrm>
        </p:grpSpPr>
        <p:sp>
          <p:nvSpPr>
            <p:cNvPr id="138260" name="Text Box 4"/>
            <p:cNvSpPr txBox="1">
              <a:spLocks noChangeArrowheads="1"/>
            </p:cNvSpPr>
            <p:nvPr/>
          </p:nvSpPr>
          <p:spPr bwMode="auto">
            <a:xfrm>
              <a:off x="609600" y="3503083"/>
              <a:ext cx="1388528" cy="312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rgbClr val="FFFFFF"/>
                  </a:solidFill>
                </a:rPr>
                <a:t>Delta function</a:t>
              </a:r>
            </a:p>
          </p:txBody>
        </p:sp>
        <p:pic>
          <p:nvPicPr>
            <p:cNvPr id="138261" name="Picture 1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0528" y="2895600"/>
              <a:ext cx="1714500" cy="1624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62" name="Rectangle 49"/>
            <p:cNvSpPr>
              <a:spLocks noChangeArrowheads="1"/>
            </p:cNvSpPr>
            <p:nvPr/>
          </p:nvSpPr>
          <p:spPr bwMode="auto">
            <a:xfrm>
              <a:off x="2531534" y="3081868"/>
              <a:ext cx="1046136" cy="176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000">
                  <a:solidFill>
                    <a:srgbClr val="000000"/>
                  </a:solidFill>
                </a:rPr>
                <a:t>Impulse at </a:t>
              </a:r>
              <a:r>
                <a:rPr lang="en-US" altLang="en-US" sz="1000" i="1">
                  <a:solidFill>
                    <a:srgbClr val="000000"/>
                  </a:solidFill>
                </a:rPr>
                <a:t>y</a:t>
              </a:r>
              <a:r>
                <a:rPr lang="en-US" altLang="en-US" sz="1000">
                  <a:solidFill>
                    <a:srgbClr val="000000"/>
                  </a:solidFill>
                </a:rPr>
                <a:t>[4]</a:t>
              </a:r>
              <a:endParaRPr lang="en-US" altLang="en-US" sz="1000">
                <a:solidFill>
                  <a:srgbClr val="000000"/>
                </a:solidFill>
                <a:sym typeface="Symbol" pitchFamily="18" charset="2"/>
              </a:endParaRPr>
            </a:p>
          </p:txBody>
        </p:sp>
      </p:grpSp>
      <p:grpSp>
        <p:nvGrpSpPr>
          <p:cNvPr id="20486" name="Group 59"/>
          <p:cNvGrpSpPr>
            <a:grpSpLocks/>
          </p:cNvGrpSpPr>
          <p:nvPr/>
        </p:nvGrpSpPr>
        <p:grpSpPr bwMode="auto">
          <a:xfrm>
            <a:off x="4635500" y="1195388"/>
            <a:ext cx="3255963" cy="1624012"/>
            <a:chOff x="4635504" y="1194920"/>
            <a:chExt cx="3255428" cy="1624480"/>
          </a:xfrm>
        </p:grpSpPr>
        <p:sp>
          <p:nvSpPr>
            <p:cNvPr id="138257" name="Text Box 4"/>
            <p:cNvSpPr txBox="1">
              <a:spLocks noChangeArrowheads="1"/>
            </p:cNvSpPr>
            <p:nvPr/>
          </p:nvSpPr>
          <p:spPr bwMode="auto">
            <a:xfrm>
              <a:off x="4635504" y="1802403"/>
              <a:ext cx="1388528" cy="312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rgbClr val="FFFFFF"/>
                  </a:solidFill>
                </a:rPr>
                <a:t>Delta function</a:t>
              </a:r>
            </a:p>
          </p:txBody>
        </p:sp>
        <p:pic>
          <p:nvPicPr>
            <p:cNvPr id="138258" name="Picture 1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6432" y="1194920"/>
              <a:ext cx="1714500" cy="1624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59" name="Rectangle 53"/>
            <p:cNvSpPr>
              <a:spLocks noChangeArrowheads="1"/>
            </p:cNvSpPr>
            <p:nvPr/>
          </p:nvSpPr>
          <p:spPr bwMode="auto">
            <a:xfrm>
              <a:off x="6557438" y="1381188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000">
                  <a:solidFill>
                    <a:srgbClr val="000000"/>
                  </a:solidFill>
                </a:rPr>
                <a:t>Impulse at </a:t>
              </a:r>
              <a:r>
                <a:rPr lang="en-US" altLang="en-US" sz="1000" i="1">
                  <a:solidFill>
                    <a:srgbClr val="000000"/>
                  </a:solidFill>
                </a:rPr>
                <a:t>Y</a:t>
              </a:r>
              <a:r>
                <a:rPr lang="en-US" altLang="en-US" sz="1000" i="1" baseline="-25000">
                  <a:solidFill>
                    <a:srgbClr val="000000"/>
                  </a:solidFill>
                </a:rPr>
                <a:t>re</a:t>
              </a:r>
              <a:r>
                <a:rPr lang="en-US" altLang="en-US" sz="1000">
                  <a:solidFill>
                    <a:srgbClr val="000000"/>
                  </a:solidFill>
                </a:rPr>
                <a:t>[4]</a:t>
              </a:r>
              <a:endParaRPr lang="en-US" altLang="en-US" sz="1000">
                <a:solidFill>
                  <a:srgbClr val="000000"/>
                </a:solidFill>
                <a:sym typeface="Symbol" pitchFamily="18" charset="2"/>
              </a:endParaRPr>
            </a:p>
          </p:txBody>
        </p:sp>
      </p:grpSp>
      <p:grpSp>
        <p:nvGrpSpPr>
          <p:cNvPr id="20487" name="Group 58"/>
          <p:cNvGrpSpPr>
            <a:grpSpLocks/>
          </p:cNvGrpSpPr>
          <p:nvPr/>
        </p:nvGrpSpPr>
        <p:grpSpPr bwMode="auto">
          <a:xfrm>
            <a:off x="609600" y="1195388"/>
            <a:ext cx="3200400" cy="1657350"/>
            <a:chOff x="609600" y="1195199"/>
            <a:chExt cx="3200400" cy="1658066"/>
          </a:xfrm>
        </p:grpSpPr>
        <p:pic>
          <p:nvPicPr>
            <p:cNvPr id="138254" name="Picture 1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195199"/>
              <a:ext cx="1676400" cy="1658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55" name="Text Box 3"/>
            <p:cNvSpPr txBox="1">
              <a:spLocks noChangeArrowheads="1"/>
            </p:cNvSpPr>
            <p:nvPr/>
          </p:nvSpPr>
          <p:spPr bwMode="auto">
            <a:xfrm>
              <a:off x="609600" y="1830200"/>
              <a:ext cx="1508912" cy="434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rgbClr val="FFFFFF"/>
                  </a:solidFill>
                </a:rPr>
                <a:t>Cosine wave</a:t>
              </a:r>
            </a:p>
          </p:txBody>
        </p:sp>
        <p:sp>
          <p:nvSpPr>
            <p:cNvPr id="138256" name="Rectangle 56"/>
            <p:cNvSpPr>
              <a:spLocks noChangeArrowheads="1"/>
            </p:cNvSpPr>
            <p:nvPr/>
          </p:nvSpPr>
          <p:spPr bwMode="auto">
            <a:xfrm>
              <a:off x="2492932" y="1347557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000">
                  <a:solidFill>
                    <a:srgbClr val="000000"/>
                  </a:solidFill>
                </a:rPr>
                <a:t>Cosine with f=4</a:t>
              </a:r>
              <a:endParaRPr lang="en-US" altLang="en-US" sz="1000">
                <a:solidFill>
                  <a:srgbClr val="000000"/>
                </a:solidFill>
                <a:sym typeface="Symbol" pitchFamily="18" charset="2"/>
              </a:endParaRPr>
            </a:p>
          </p:txBody>
        </p:sp>
      </p:grpSp>
      <p:grpSp>
        <p:nvGrpSpPr>
          <p:cNvPr id="20488" name="Group 60"/>
          <p:cNvGrpSpPr>
            <a:grpSpLocks/>
          </p:cNvGrpSpPr>
          <p:nvPr/>
        </p:nvGrpSpPr>
        <p:grpSpPr bwMode="auto">
          <a:xfrm>
            <a:off x="4665663" y="2871788"/>
            <a:ext cx="3200400" cy="1657350"/>
            <a:chOff x="4665128" y="2871602"/>
            <a:chExt cx="3200400" cy="1658066"/>
          </a:xfrm>
        </p:grpSpPr>
        <p:pic>
          <p:nvPicPr>
            <p:cNvPr id="138251" name="Picture 1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9128" y="2871602"/>
              <a:ext cx="1676400" cy="1658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52" name="Text Box 3"/>
            <p:cNvSpPr txBox="1">
              <a:spLocks noChangeArrowheads="1"/>
            </p:cNvSpPr>
            <p:nvPr/>
          </p:nvSpPr>
          <p:spPr bwMode="auto">
            <a:xfrm>
              <a:off x="4665128" y="3506603"/>
              <a:ext cx="1508912" cy="434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rgbClr val="FFFFFF"/>
                  </a:solidFill>
                </a:rPr>
                <a:t>Cosine wave</a:t>
              </a:r>
            </a:p>
          </p:txBody>
        </p:sp>
        <p:sp>
          <p:nvSpPr>
            <p:cNvPr id="138253" name="Rectangle 57"/>
            <p:cNvSpPr>
              <a:spLocks noChangeArrowheads="1"/>
            </p:cNvSpPr>
            <p:nvPr/>
          </p:nvSpPr>
          <p:spPr bwMode="auto">
            <a:xfrm>
              <a:off x="6573864" y="3030379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000">
                  <a:solidFill>
                    <a:srgbClr val="000000"/>
                  </a:solidFill>
                </a:rPr>
                <a:t>Cosine with f=4</a:t>
              </a:r>
              <a:endParaRPr lang="en-US" altLang="en-US" sz="1000">
                <a:solidFill>
                  <a:srgbClr val="000000"/>
                </a:solidFill>
                <a:sym typeface="Symbol" pitchFamily="18" charset="2"/>
              </a:endParaRPr>
            </a:p>
          </p:txBody>
        </p:sp>
      </p:grpSp>
      <p:sp>
        <p:nvSpPr>
          <p:cNvPr id="138249" name="Rectangle 58"/>
          <p:cNvSpPr>
            <a:spLocks noChangeArrowheads="1"/>
          </p:cNvSpPr>
          <p:nvPr/>
        </p:nvSpPr>
        <p:spPr bwMode="auto">
          <a:xfrm>
            <a:off x="2832100" y="5341938"/>
            <a:ext cx="365283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Duality of FT: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  If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Y=FT(y)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, then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y=FT(Y)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38250" name="Text Box 215"/>
          <p:cNvSpPr txBox="1">
            <a:spLocks noChangeArrowheads="1"/>
          </p:cNvSpPr>
          <p:nvPr/>
        </p:nvSpPr>
        <p:spPr bwMode="auto">
          <a:xfrm>
            <a:off x="7659688" y="17463"/>
            <a:ext cx="95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Duality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of FT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5029200" y="1828800"/>
            <a:ext cx="3867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How do you get these corner?</a:t>
            </a:r>
            <a:endParaRPr lang="en-CA" altLang="en-US" sz="2400">
              <a:solidFill>
                <a:srgbClr val="FFFFFF"/>
              </a:solidFill>
            </a:endParaRPr>
          </a:p>
        </p:txBody>
      </p:sp>
      <p:sp>
        <p:nvSpPr>
          <p:cNvPr id="42" name="Rectangle 41"/>
          <p:cNvSpPr>
            <a:spLocks noChangeArrowheads="1"/>
          </p:cNvSpPr>
          <p:nvPr/>
        </p:nvSpPr>
        <p:spPr bwMode="auto">
          <a:xfrm>
            <a:off x="6819900" y="3886200"/>
            <a:ext cx="3429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>
                <a:solidFill>
                  <a:srgbClr val="FFFFFF"/>
                </a:solidFill>
                <a:sym typeface="Symbol" pitchFamily="18" charset="2"/>
              </a:rPr>
              <a:t>?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3926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39269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Time Domain </a:t>
            </a:r>
            <a:r>
              <a:rPr lang="en-US" altLang="en-US" sz="2400" i="1">
                <a:solidFill>
                  <a:srgbClr val="FF9900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39270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Frequency Domain </a:t>
            </a:r>
            <a:r>
              <a:rPr lang="en-US" altLang="en-US" sz="2400" i="1">
                <a:solidFill>
                  <a:srgbClr val="FF9900"/>
                </a:solidFill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grpSp>
        <p:nvGrpSpPr>
          <p:cNvPr id="2" name="Group 22"/>
          <p:cNvGrpSpPr>
            <a:grpSpLocks/>
          </p:cNvGrpSpPr>
          <p:nvPr/>
        </p:nvGrpSpPr>
        <p:grpSpPr bwMode="auto">
          <a:xfrm>
            <a:off x="228600" y="3276600"/>
            <a:ext cx="4267200" cy="2065338"/>
            <a:chOff x="228600" y="914400"/>
            <a:chExt cx="4267200" cy="2065867"/>
          </a:xfrm>
        </p:grpSpPr>
        <p:sp>
          <p:nvSpPr>
            <p:cNvPr id="139283" name="Text Box 2"/>
            <p:cNvSpPr txBox="1">
              <a:spLocks noChangeArrowheads="1"/>
            </p:cNvSpPr>
            <p:nvPr/>
          </p:nvSpPr>
          <p:spPr bwMode="auto">
            <a:xfrm>
              <a:off x="1566335" y="2523067"/>
              <a:ext cx="18161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rgbClr val="FFFFFF"/>
                  </a:solidFill>
                </a:rPr>
                <a:t>Sinc function</a:t>
              </a:r>
            </a:p>
          </p:txBody>
        </p:sp>
        <p:pic>
          <p:nvPicPr>
            <p:cNvPr id="139284" name="Picture 10" descr="sinc_pair_c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543" t="3812" r="7796" b="52362"/>
            <a:stretch>
              <a:fillRect/>
            </a:stretch>
          </p:blipFill>
          <p:spPr bwMode="auto">
            <a:xfrm>
              <a:off x="228600" y="914400"/>
              <a:ext cx="4267200" cy="167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4648200" y="3276600"/>
            <a:ext cx="4265613" cy="2049463"/>
            <a:chOff x="4648200" y="914400"/>
            <a:chExt cx="4266000" cy="2048933"/>
          </a:xfrm>
        </p:grpSpPr>
        <p:sp>
          <p:nvSpPr>
            <p:cNvPr id="139281" name="Text Box 3"/>
            <p:cNvSpPr txBox="1">
              <a:spLocks noChangeArrowheads="1"/>
            </p:cNvSpPr>
            <p:nvPr/>
          </p:nvSpPr>
          <p:spPr bwMode="auto">
            <a:xfrm>
              <a:off x="6019800" y="2506133"/>
              <a:ext cx="1749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rgbClr val="FFFFFF"/>
                  </a:solidFill>
                </a:rPr>
                <a:t>Square wave</a:t>
              </a:r>
            </a:p>
          </p:txBody>
        </p:sp>
        <p:pic>
          <p:nvPicPr>
            <p:cNvPr id="139282" name="Picture 10" descr="sinc_pair_c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73" t="50456" r="7146" b="7622"/>
            <a:stretch>
              <a:fillRect/>
            </a:stretch>
          </p:blipFill>
          <p:spPr bwMode="auto">
            <a:xfrm>
              <a:off x="4648200" y="914400"/>
              <a:ext cx="4266000" cy="1618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228600" y="1227138"/>
            <a:ext cx="4265613" cy="2049462"/>
            <a:chOff x="4648200" y="914400"/>
            <a:chExt cx="4266000" cy="2048933"/>
          </a:xfrm>
        </p:grpSpPr>
        <p:sp>
          <p:nvSpPr>
            <p:cNvPr id="139279" name="Text Box 3"/>
            <p:cNvSpPr txBox="1">
              <a:spLocks noChangeArrowheads="1"/>
            </p:cNvSpPr>
            <p:nvPr/>
          </p:nvSpPr>
          <p:spPr bwMode="auto">
            <a:xfrm>
              <a:off x="6019800" y="2506133"/>
              <a:ext cx="1749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rgbClr val="FFFFFF"/>
                  </a:solidFill>
                </a:rPr>
                <a:t>Square wave</a:t>
              </a:r>
            </a:p>
          </p:txBody>
        </p:sp>
        <p:pic>
          <p:nvPicPr>
            <p:cNvPr id="139280" name="Picture 10" descr="sinc_pair_c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73" t="50456" r="7146" b="7622"/>
            <a:stretch>
              <a:fillRect/>
            </a:stretch>
          </p:blipFill>
          <p:spPr bwMode="auto">
            <a:xfrm>
              <a:off x="4648200" y="914400"/>
              <a:ext cx="4266000" cy="1618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4681538" y="1219200"/>
            <a:ext cx="4267200" cy="2065338"/>
            <a:chOff x="186265" y="914400"/>
            <a:chExt cx="4267200" cy="2065867"/>
          </a:xfrm>
        </p:grpSpPr>
        <p:sp>
          <p:nvSpPr>
            <p:cNvPr id="139277" name="Text Box 2"/>
            <p:cNvSpPr txBox="1">
              <a:spLocks noChangeArrowheads="1"/>
            </p:cNvSpPr>
            <p:nvPr/>
          </p:nvSpPr>
          <p:spPr bwMode="auto">
            <a:xfrm>
              <a:off x="1566335" y="2523067"/>
              <a:ext cx="18161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rgbClr val="FFFFFF"/>
                  </a:solidFill>
                </a:rPr>
                <a:t>Sinc function</a:t>
              </a:r>
            </a:p>
          </p:txBody>
        </p:sp>
        <p:pic>
          <p:nvPicPr>
            <p:cNvPr id="139278" name="Picture 10" descr="sinc_pair_c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543" t="3812" r="7796" b="52362"/>
            <a:stretch>
              <a:fillRect/>
            </a:stretch>
          </p:blipFill>
          <p:spPr bwMode="auto">
            <a:xfrm>
              <a:off x="186265" y="914400"/>
              <a:ext cx="4267200" cy="167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9275" name="Rectangle 35"/>
          <p:cNvSpPr>
            <a:spLocks noChangeArrowheads="1"/>
          </p:cNvSpPr>
          <p:nvPr/>
        </p:nvSpPr>
        <p:spPr bwMode="auto">
          <a:xfrm>
            <a:off x="2832100" y="5341938"/>
            <a:ext cx="365283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Duality of FT: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  If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Y=FT(y)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, then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y=FT(Y)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39276" name="Text Box 215"/>
          <p:cNvSpPr txBox="1">
            <a:spLocks noChangeArrowheads="1"/>
          </p:cNvSpPr>
          <p:nvPr/>
        </p:nvSpPr>
        <p:spPr bwMode="auto">
          <a:xfrm>
            <a:off x="7659688" y="17463"/>
            <a:ext cx="95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Duality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of FT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40291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Time Domain </a:t>
            </a:r>
            <a:r>
              <a:rPr lang="en-US" altLang="en-US" sz="2400" i="1">
                <a:solidFill>
                  <a:srgbClr val="FF9900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40292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Frequency Domain </a:t>
            </a:r>
            <a:r>
              <a:rPr lang="en-US" altLang="en-US" sz="2400" i="1">
                <a:solidFill>
                  <a:srgbClr val="FF9900"/>
                </a:solidFill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40293" name="Rectangle 35"/>
          <p:cNvSpPr>
            <a:spLocks noChangeArrowheads="1"/>
          </p:cNvSpPr>
          <p:nvPr/>
        </p:nvSpPr>
        <p:spPr bwMode="auto">
          <a:xfrm>
            <a:off x="2832100" y="5341938"/>
            <a:ext cx="365283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Duality of FT: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  If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Y=FT(y)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, then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y=FT(Y)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228600" y="1549400"/>
            <a:ext cx="8669338" cy="2108200"/>
            <a:chOff x="228600" y="2997201"/>
            <a:chExt cx="8668669" cy="2108199"/>
          </a:xfrm>
        </p:grpSpPr>
        <p:sp>
          <p:nvSpPr>
            <p:cNvPr id="140296" name="Text Box 4"/>
            <p:cNvSpPr txBox="1">
              <a:spLocks noChangeArrowheads="1"/>
            </p:cNvSpPr>
            <p:nvPr/>
          </p:nvSpPr>
          <p:spPr bwMode="auto">
            <a:xfrm>
              <a:off x="1828800" y="4648200"/>
              <a:ext cx="13017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rgbClr val="FFFFFF"/>
                  </a:solidFill>
                </a:rPr>
                <a:t>Gaussian</a:t>
              </a:r>
            </a:p>
          </p:txBody>
        </p:sp>
        <p:pic>
          <p:nvPicPr>
            <p:cNvPr id="140297" name="Picture 10" descr="gauss_pair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307" t="49982" r="8334" b="5557"/>
            <a:stretch>
              <a:fillRect/>
            </a:stretch>
          </p:blipFill>
          <p:spPr bwMode="auto">
            <a:xfrm>
              <a:off x="228600" y="3018000"/>
              <a:ext cx="4266000" cy="17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298" name="Text Box 4"/>
            <p:cNvSpPr txBox="1">
              <a:spLocks noChangeArrowheads="1"/>
            </p:cNvSpPr>
            <p:nvPr/>
          </p:nvSpPr>
          <p:spPr bwMode="auto">
            <a:xfrm>
              <a:off x="6231469" y="4627401"/>
              <a:ext cx="13017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rgbClr val="FFFFFF"/>
                  </a:solidFill>
                </a:rPr>
                <a:t>Gaussian</a:t>
              </a:r>
            </a:p>
          </p:txBody>
        </p:sp>
        <p:pic>
          <p:nvPicPr>
            <p:cNvPr id="140299" name="Picture 10" descr="gauss_pair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307" t="49982" r="8334" b="5557"/>
            <a:stretch>
              <a:fillRect/>
            </a:stretch>
          </p:blipFill>
          <p:spPr bwMode="auto">
            <a:xfrm>
              <a:off x="4631269" y="2997201"/>
              <a:ext cx="4266000" cy="17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0295" name="Text Box 215"/>
          <p:cNvSpPr txBox="1">
            <a:spLocks noChangeArrowheads="1"/>
          </p:cNvSpPr>
          <p:nvPr/>
        </p:nvSpPr>
        <p:spPr bwMode="auto">
          <a:xfrm>
            <a:off x="7659688" y="17463"/>
            <a:ext cx="95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</a:rPr>
              <a:t>Duality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of FT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41315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10" name="Group 30"/>
          <p:cNvGrpSpPr>
            <a:grpSpLocks/>
          </p:cNvGrpSpPr>
          <p:nvPr/>
        </p:nvGrpSpPr>
        <p:grpSpPr bwMode="auto">
          <a:xfrm>
            <a:off x="2286000" y="138113"/>
            <a:ext cx="5029200" cy="6719887"/>
            <a:chOff x="4038600" y="50799"/>
            <a:chExt cx="5029200" cy="6720051"/>
          </a:xfrm>
        </p:grpSpPr>
        <p:pic>
          <p:nvPicPr>
            <p:cNvPr id="141317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8600" y="50799"/>
              <a:ext cx="5029200" cy="6720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41318" name="Object 7"/>
            <p:cNvGraphicFramePr>
              <a:graphicFrameLocks noChangeAspect="1"/>
            </p:cNvGraphicFramePr>
            <p:nvPr/>
          </p:nvGraphicFramePr>
          <p:xfrm>
            <a:off x="7056551" y="448574"/>
            <a:ext cx="1808527" cy="228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1803400" imgH="228600" progId="Equation.3">
                    <p:embed/>
                  </p:oleObj>
                </mc:Choice>
                <mc:Fallback>
                  <p:oleObj name="Equation" r:id="rId4" imgW="1803400" imgH="2286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056551" y="448574"/>
                          <a:ext cx="1808527" cy="228600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</p:spPr>
                    </p:pic>
                  </p:oleObj>
                </mc:Fallback>
              </mc:AlternateContent>
            </a:graphicData>
          </a:graphic>
        </p:graphicFrame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701800"/>
            <a:ext cx="6743700" cy="500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971800" y="631983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O(log(n)) </a:t>
            </a:r>
            <a:r>
              <a:rPr lang="en-CA" altLang="en-US" sz="2400">
                <a:solidFill>
                  <a:srgbClr val="000000"/>
                </a:solidFill>
                <a:sym typeface="Symbol" pitchFamily="18" charset="2"/>
              </a:rPr>
              <a:t>levels</a:t>
            </a:r>
          </a:p>
        </p:txBody>
      </p:sp>
      <p:sp>
        <p:nvSpPr>
          <p:cNvPr id="14234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42341" name="Text Box 215"/>
          <p:cNvSpPr txBox="1">
            <a:spLocks noChangeArrowheads="1"/>
          </p:cNvSpPr>
          <p:nvPr/>
        </p:nvSpPr>
        <p:spPr bwMode="auto">
          <a:xfrm>
            <a:off x="7581900" y="17463"/>
            <a:ext cx="1108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FFT</a:t>
            </a:r>
          </a:p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Butterfly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371600" y="685800"/>
            <a:ext cx="67056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00"/>
                </a:solidFill>
                <a:sym typeface="Symbol" pitchFamily="18" charset="2"/>
              </a:rPr>
              <a:t>Fast 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Fourier Transform 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takes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O(nlogn)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time!            (See Recursive Slides)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43363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Time Domain </a:t>
            </a:r>
            <a:r>
              <a:rPr lang="en-US" altLang="en-US" sz="2400" i="1">
                <a:solidFill>
                  <a:srgbClr val="FF9900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43364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Frequency Domain </a:t>
            </a:r>
            <a:r>
              <a:rPr lang="en-US" altLang="en-US" sz="2400" i="1">
                <a:solidFill>
                  <a:srgbClr val="FF9900"/>
                </a:solidFill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90500" y="2838450"/>
            <a:ext cx="40370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Sound Signal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   ie how far out is the speaker 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   drum at each point in time.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  <p:pic>
        <p:nvPicPr>
          <p:cNvPr id="18" name="Picture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5938" y="1150938"/>
            <a:ext cx="2085975" cy="160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1179513"/>
            <a:ext cx="2114550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4287838" y="2819400"/>
            <a:ext cx="37814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Sound is low frequency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4619625" y="3348038"/>
            <a:ext cx="3805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High frequencies filtered out.</a:t>
            </a:r>
          </a:p>
        </p:txBody>
      </p:sp>
      <p:cxnSp>
        <p:nvCxnSpPr>
          <p:cNvPr id="27" name="Straight Arrow Connector 26"/>
          <p:cNvCxnSpPr>
            <a:cxnSpLocks noChangeShapeType="1"/>
          </p:cNvCxnSpPr>
          <p:nvPr/>
        </p:nvCxnSpPr>
        <p:spPr bwMode="auto">
          <a:xfrm>
            <a:off x="5257800" y="2176463"/>
            <a:ext cx="1371600" cy="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Straight Arrow Connector 30"/>
          <p:cNvCxnSpPr>
            <a:cxnSpLocks noChangeShapeType="1"/>
          </p:cNvCxnSpPr>
          <p:nvPr/>
        </p:nvCxnSpPr>
        <p:spPr bwMode="auto">
          <a:xfrm>
            <a:off x="4919663" y="2184400"/>
            <a:ext cx="228600" cy="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 type="arrow" w="sm" len="sm"/>
            <a:tailEnd type="arrow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3372" name="Text Box 215"/>
          <p:cNvSpPr txBox="1">
            <a:spLocks noChangeArrowheads="1"/>
          </p:cNvSpPr>
          <p:nvPr/>
        </p:nvSpPr>
        <p:spPr bwMode="auto">
          <a:xfrm>
            <a:off x="7667625" y="17463"/>
            <a:ext cx="9382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Radio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Signals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4" grpId="0"/>
      <p:bldP spid="2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874" name="Picture 2" descr="What causes the flash of light after a nuclear bomb explodes? - Quora">
            <a:extLst>
              <a:ext uri="{FF2B5EF4-FFF2-40B4-BE49-F238E27FC236}">
                <a16:creationId xmlns:a16="http://schemas.microsoft.com/office/drawing/2014/main" id="{5323C721-7F0B-3613-C7E4-986ECDF16E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3813" y="2057400"/>
            <a:ext cx="5400675" cy="3162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876" name="Picture 4" descr="Detection of de novo single nucleotide variants in offspring of atomic-bomb  survivors close to the hypocenter by whole-genome sequencing | Journal of  Human Genetics">
            <a:extLst>
              <a:ext uri="{FF2B5EF4-FFF2-40B4-BE49-F238E27FC236}">
                <a16:creationId xmlns:a16="http://schemas.microsoft.com/office/drawing/2014/main" id="{E0F6984E-FC59-A023-43C2-36464754AB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1" y="3505200"/>
            <a:ext cx="4137236" cy="290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215">
            <a:extLst>
              <a:ext uri="{FF2B5EF4-FFF2-40B4-BE49-F238E27FC236}">
                <a16:creationId xmlns:a16="http://schemas.microsoft.com/office/drawing/2014/main" id="{6449D6CB-3159-B9A1-02A2-758C28470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438" y="1484313"/>
            <a:ext cx="5913735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dirty="0">
                <a:solidFill>
                  <a:srgbClr val="FFFFFF"/>
                </a:solidFill>
                <a:sym typeface="Symbol" pitchFamily="18" charset="2"/>
              </a:rPr>
              <a:t>It they had know that FTP </a:t>
            </a:r>
            <a:br>
              <a:rPr lang="en-US" altLang="en-US" dirty="0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 dirty="0">
                <a:solidFill>
                  <a:srgbClr val="FFFFFF"/>
                </a:solidFill>
                <a:sym typeface="Symbol" pitchFamily="18" charset="2"/>
              </a:rPr>
              <a:t>  can detect underground nuclear testing</a:t>
            </a:r>
            <a:br>
              <a:rPr lang="en-US" altLang="en-US" dirty="0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 dirty="0">
                <a:solidFill>
                  <a:srgbClr val="FFFFFF"/>
                </a:solidFill>
                <a:sym typeface="Symbol" pitchFamily="18" charset="2"/>
              </a:rPr>
              <a:t>  there may not have been an arms race.</a:t>
            </a:r>
          </a:p>
        </p:txBody>
      </p:sp>
    </p:spTree>
    <p:extLst>
      <p:ext uri="{BB962C8B-B14F-4D97-AF65-F5344CB8AC3E}">
        <p14:creationId xmlns:p14="http://schemas.microsoft.com/office/powerpoint/2010/main" val="16904393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44387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Time Domain </a:t>
            </a:r>
            <a:r>
              <a:rPr lang="en-US" altLang="en-US" sz="2400" i="1">
                <a:solidFill>
                  <a:srgbClr val="FF9900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44388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Frequency Domain </a:t>
            </a:r>
            <a:r>
              <a:rPr lang="en-US" altLang="en-US" sz="2400" i="1">
                <a:solidFill>
                  <a:srgbClr val="FF9900"/>
                </a:solidFill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461963" y="4470400"/>
            <a:ext cx="38814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Radio Carrier Signal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   ie A wave of magnetic field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       that can travel far.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  <p:pic>
        <p:nvPicPr>
          <p:cNvPr id="144390" name="Picture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5938" y="1150938"/>
            <a:ext cx="2085975" cy="160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439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1179513"/>
            <a:ext cx="2114550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7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4988" y="2706688"/>
            <a:ext cx="2047875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2706688"/>
            <a:ext cx="2124075" cy="162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5062538" y="4419600"/>
            <a:ext cx="14906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One high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frequency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signal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44395" name="Text Box 215"/>
          <p:cNvSpPr txBox="1">
            <a:spLocks noChangeArrowheads="1"/>
          </p:cNvSpPr>
          <p:nvPr/>
        </p:nvSpPr>
        <p:spPr bwMode="auto">
          <a:xfrm>
            <a:off x="7667625" y="17463"/>
            <a:ext cx="9382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Radio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Signals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45411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Time Domain </a:t>
            </a:r>
            <a:r>
              <a:rPr lang="en-US" altLang="en-US" sz="2400" i="1">
                <a:solidFill>
                  <a:srgbClr val="FF9900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45412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Frequency Domain </a:t>
            </a:r>
            <a:r>
              <a:rPr lang="en-US" altLang="en-US" sz="2400" i="1">
                <a:solidFill>
                  <a:srgbClr val="FF9900"/>
                </a:solidFill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pic>
        <p:nvPicPr>
          <p:cNvPr id="145413" name="Picture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5938" y="1150938"/>
            <a:ext cx="2085975" cy="160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1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1179513"/>
            <a:ext cx="2114550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15" name="Picture 7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4988" y="2706688"/>
            <a:ext cx="2047875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16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2706688"/>
            <a:ext cx="2124075" cy="162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8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463" y="4360863"/>
            <a:ext cx="2047875" cy="165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676400" y="6319838"/>
            <a:ext cx="24304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y(i) = y</a:t>
            </a:r>
            <a:r>
              <a:rPr lang="en-CA" altLang="en-US" sz="2400" i="1" baseline="-25000">
                <a:solidFill>
                  <a:srgbClr val="FF9900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(i)  y</a:t>
            </a:r>
            <a:r>
              <a:rPr lang="en-CA" altLang="en-US" sz="2400" i="1" baseline="-25000">
                <a:solidFill>
                  <a:srgbClr val="FF9900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(i) </a:t>
            </a:r>
            <a:endParaRPr lang="en-US" altLang="en-US" sz="2400" i="1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219200" y="5999163"/>
            <a:ext cx="3429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Modulation: Their product</a:t>
            </a:r>
          </a:p>
        </p:txBody>
      </p:sp>
      <p:pic>
        <p:nvPicPr>
          <p:cNvPr id="18" name="Picture 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463" y="4325938"/>
            <a:ext cx="2143125" cy="164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6934200" y="4262438"/>
            <a:ext cx="34290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Carrier signal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Audio Signal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  (shifted)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Audio Signal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  (shifted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     &amp;flipped)</a:t>
            </a:r>
          </a:p>
        </p:txBody>
      </p:sp>
      <p:cxnSp>
        <p:nvCxnSpPr>
          <p:cNvPr id="21" name="Straight Arrow Connector 20"/>
          <p:cNvCxnSpPr>
            <a:cxnSpLocks noChangeShapeType="1"/>
          </p:cNvCxnSpPr>
          <p:nvPr/>
        </p:nvCxnSpPr>
        <p:spPr bwMode="auto">
          <a:xfrm flipH="1">
            <a:off x="6248400" y="4495800"/>
            <a:ext cx="685800" cy="3048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" name="Straight Arrow Connector 22"/>
          <p:cNvCxnSpPr>
            <a:cxnSpLocks noChangeShapeType="1"/>
          </p:cNvCxnSpPr>
          <p:nvPr/>
        </p:nvCxnSpPr>
        <p:spPr bwMode="auto">
          <a:xfrm flipH="1">
            <a:off x="6324600" y="4876800"/>
            <a:ext cx="685800" cy="3048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Straight Arrow Connector 26"/>
          <p:cNvCxnSpPr>
            <a:cxnSpLocks noChangeShapeType="1"/>
          </p:cNvCxnSpPr>
          <p:nvPr/>
        </p:nvCxnSpPr>
        <p:spPr bwMode="auto">
          <a:xfrm flipH="1">
            <a:off x="6130925" y="5597525"/>
            <a:ext cx="838200" cy="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5425" name="Text Box 215"/>
          <p:cNvSpPr txBox="1">
            <a:spLocks noChangeArrowheads="1"/>
          </p:cNvSpPr>
          <p:nvPr/>
        </p:nvSpPr>
        <p:spPr bwMode="auto">
          <a:xfrm>
            <a:off x="7667625" y="17463"/>
            <a:ext cx="9382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Radio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Signals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3200400" y="1219200"/>
            <a:ext cx="4343400" cy="990600"/>
            <a:chOff x="3200400" y="1219200"/>
            <a:chExt cx="4343400" cy="990600"/>
          </a:xfrm>
        </p:grpSpPr>
        <p:grpSp>
          <p:nvGrpSpPr>
            <p:cNvPr id="146438" name="Group 24"/>
            <p:cNvGrpSpPr>
              <a:grpSpLocks/>
            </p:cNvGrpSpPr>
            <p:nvPr/>
          </p:nvGrpSpPr>
          <p:grpSpPr bwMode="auto">
            <a:xfrm>
              <a:off x="3200400" y="1219200"/>
              <a:ext cx="4343400" cy="990600"/>
              <a:chOff x="3200400" y="1219200"/>
              <a:chExt cx="4343400" cy="990600"/>
            </a:xfrm>
          </p:grpSpPr>
          <p:sp>
            <p:nvSpPr>
              <p:cNvPr id="146441" name="Rectangle 21"/>
              <p:cNvSpPr>
                <a:spLocks noChangeArrowheads="1"/>
              </p:cNvSpPr>
              <p:nvPr/>
            </p:nvSpPr>
            <p:spPr bwMode="auto">
              <a:xfrm>
                <a:off x="3200400" y="1219200"/>
                <a:ext cx="4343400" cy="9906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endParaRPr lang="en-CA" altLang="en-US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46442" name="Group 12"/>
              <p:cNvGrpSpPr>
                <a:grpSpLocks/>
              </p:cNvGrpSpPr>
              <p:nvPr/>
            </p:nvGrpSpPr>
            <p:grpSpPr bwMode="auto">
              <a:xfrm>
                <a:off x="3605213" y="1266825"/>
                <a:ext cx="2847975" cy="790575"/>
                <a:chOff x="3148013" y="1190625"/>
                <a:chExt cx="2847975" cy="790575"/>
              </a:xfrm>
            </p:grpSpPr>
            <p:pic>
              <p:nvPicPr>
                <p:cNvPr id="146445" name="Picture 5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48013" y="1190625"/>
                  <a:ext cx="2847975" cy="7905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446" name="Rectangle 10"/>
                <p:cNvSpPr>
                  <a:spLocks noChangeArrowheads="1"/>
                </p:cNvSpPr>
                <p:nvPr/>
              </p:nvSpPr>
              <p:spPr bwMode="auto">
                <a:xfrm>
                  <a:off x="4436537" y="1693334"/>
                  <a:ext cx="288000" cy="1800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46443" name="Rectangle 11"/>
              <p:cNvSpPr>
                <a:spLocks noChangeArrowheads="1"/>
              </p:cNvSpPr>
              <p:nvPr/>
            </p:nvSpPr>
            <p:spPr bwMode="auto">
              <a:xfrm>
                <a:off x="3657600" y="1524000"/>
                <a:ext cx="457200" cy="3048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endParaRPr lang="en-CA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46444" name="Rectangle 12"/>
              <p:cNvSpPr>
                <a:spLocks noChangeArrowheads="1"/>
              </p:cNvSpPr>
              <p:nvPr/>
            </p:nvSpPr>
            <p:spPr bwMode="auto">
              <a:xfrm>
                <a:off x="6019800" y="1414790"/>
                <a:ext cx="381000" cy="52322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endParaRPr lang="en-CA" altLang="en-US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46439" name="Rectangle 18"/>
            <p:cNvSpPr>
              <a:spLocks noChangeArrowheads="1"/>
            </p:cNvSpPr>
            <p:nvPr/>
          </p:nvSpPr>
          <p:spPr bwMode="auto">
            <a:xfrm>
              <a:off x="3225801" y="1295400"/>
              <a:ext cx="491065" cy="3048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x[]</a:t>
              </a:r>
            </a:p>
          </p:txBody>
        </p:sp>
        <p:sp>
          <p:nvSpPr>
            <p:cNvPr id="146440" name="Rectangle 20"/>
            <p:cNvSpPr>
              <a:spLocks noChangeArrowheads="1"/>
            </p:cNvSpPr>
            <p:nvPr/>
          </p:nvSpPr>
          <p:spPr bwMode="auto">
            <a:xfrm>
              <a:off x="5774266" y="1295400"/>
              <a:ext cx="491065" cy="3048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y[]</a:t>
              </a:r>
            </a:p>
          </p:txBody>
        </p:sp>
      </p:grpSp>
      <p:sp>
        <p:nvSpPr>
          <p:cNvPr id="146435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762000" y="681038"/>
            <a:ext cx="807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This system takes in a signal and outputs transformed signal.</a:t>
            </a:r>
          </a:p>
        </p:txBody>
      </p:sp>
      <p:sp>
        <p:nvSpPr>
          <p:cNvPr id="146437" name="Text Box 215"/>
          <p:cNvSpPr txBox="1">
            <a:spLocks noChangeArrowheads="1"/>
          </p:cNvSpPr>
          <p:nvPr/>
        </p:nvSpPr>
        <p:spPr bwMode="auto">
          <a:xfrm>
            <a:off x="7710488" y="17463"/>
            <a:ext cx="852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Linear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Filter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1"/>
          <p:cNvSpPr>
            <a:spLocks noChangeArrowheads="1"/>
          </p:cNvSpPr>
          <p:nvPr/>
        </p:nvSpPr>
        <p:spPr bwMode="auto">
          <a:xfrm>
            <a:off x="3200400" y="1219200"/>
            <a:ext cx="4343400" cy="9906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grpSp>
        <p:nvGrpSpPr>
          <p:cNvPr id="147459" name="Group 12"/>
          <p:cNvGrpSpPr>
            <a:grpSpLocks/>
          </p:cNvGrpSpPr>
          <p:nvPr/>
        </p:nvGrpSpPr>
        <p:grpSpPr bwMode="auto">
          <a:xfrm>
            <a:off x="3605213" y="1266825"/>
            <a:ext cx="2847975" cy="790575"/>
            <a:chOff x="3148013" y="1190625"/>
            <a:chExt cx="2847975" cy="790575"/>
          </a:xfrm>
        </p:grpSpPr>
        <p:pic>
          <p:nvPicPr>
            <p:cNvPr id="147478" name="Picture 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8013" y="1190625"/>
              <a:ext cx="2847975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7479" name="Rectangle 10"/>
            <p:cNvSpPr>
              <a:spLocks noChangeArrowheads="1"/>
            </p:cNvSpPr>
            <p:nvPr/>
          </p:nvSpPr>
          <p:spPr bwMode="auto">
            <a:xfrm>
              <a:off x="4436537" y="1693334"/>
              <a:ext cx="288000" cy="1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147460" name="Rectangle 11"/>
          <p:cNvSpPr>
            <a:spLocks noChangeArrowheads="1"/>
          </p:cNvSpPr>
          <p:nvPr/>
        </p:nvSpPr>
        <p:spPr bwMode="auto">
          <a:xfrm>
            <a:off x="3657600" y="1524000"/>
            <a:ext cx="457200" cy="3048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47461" name="Rectangle 12"/>
          <p:cNvSpPr>
            <a:spLocks noChangeArrowheads="1"/>
          </p:cNvSpPr>
          <p:nvPr/>
        </p:nvSpPr>
        <p:spPr bwMode="auto">
          <a:xfrm>
            <a:off x="6019800" y="1414463"/>
            <a:ext cx="381000" cy="5238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4746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160338" y="1074738"/>
            <a:ext cx="3943350" cy="2030412"/>
            <a:chOff x="152400" y="1075267"/>
            <a:chExt cx="3942292" cy="2030062"/>
          </a:xfrm>
        </p:grpSpPr>
        <p:sp>
          <p:nvSpPr>
            <p:cNvPr id="147474" name="Rectangle 26"/>
            <p:cNvSpPr>
              <a:spLocks noChangeArrowheads="1"/>
            </p:cNvSpPr>
            <p:nvPr/>
          </p:nvSpPr>
          <p:spPr bwMode="auto">
            <a:xfrm>
              <a:off x="152400" y="1905000"/>
              <a:ext cx="3268133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  <a:t>In order understand </a:t>
              </a:r>
              <a:b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</a:br>
              <a: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  <a:t>this transformation, </a:t>
              </a:r>
              <a:b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</a:br>
              <a: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  <a:t>we put in a single pulse.</a:t>
              </a:r>
            </a:p>
          </p:txBody>
        </p:sp>
        <p:grpSp>
          <p:nvGrpSpPr>
            <p:cNvPr id="147475" name="Group 27"/>
            <p:cNvGrpSpPr>
              <a:grpSpLocks/>
            </p:cNvGrpSpPr>
            <p:nvPr/>
          </p:nvGrpSpPr>
          <p:grpSpPr bwMode="auto">
            <a:xfrm>
              <a:off x="2311401" y="1075267"/>
              <a:ext cx="1783291" cy="1285875"/>
              <a:chOff x="2311401" y="1075267"/>
              <a:chExt cx="1783291" cy="1285875"/>
            </a:xfrm>
          </p:grpSpPr>
          <p:pic>
            <p:nvPicPr>
              <p:cNvPr id="147476" name="Picture 2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04067" y="1075267"/>
                <a:ext cx="1190625" cy="1285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7477" name="Rectangle 23"/>
              <p:cNvSpPr>
                <a:spLocks noChangeArrowheads="1"/>
              </p:cNvSpPr>
              <p:nvPr/>
            </p:nvSpPr>
            <p:spPr bwMode="auto">
              <a:xfrm>
                <a:off x="2311401" y="1557869"/>
                <a:ext cx="634997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rgbClr val="000000"/>
                    </a:solidFill>
                    <a:sym typeface="Symbol" pitchFamily="18" charset="2"/>
                  </a:rPr>
                  <a:t>[] =</a:t>
                </a:r>
              </a:p>
            </p:txBody>
          </p:sp>
        </p:grpSp>
      </p:grpSp>
      <p:grpSp>
        <p:nvGrpSpPr>
          <p:cNvPr id="5" name="Group 28"/>
          <p:cNvGrpSpPr>
            <a:grpSpLocks/>
          </p:cNvGrpSpPr>
          <p:nvPr/>
        </p:nvGrpSpPr>
        <p:grpSpPr bwMode="auto">
          <a:xfrm>
            <a:off x="5900738" y="998538"/>
            <a:ext cx="1685925" cy="1362075"/>
            <a:chOff x="5901268" y="999067"/>
            <a:chExt cx="1684864" cy="1362075"/>
          </a:xfrm>
        </p:grpSpPr>
        <p:sp>
          <p:nvSpPr>
            <p:cNvPr id="147472" name="Rectangle 24"/>
            <p:cNvSpPr>
              <a:spLocks noChangeArrowheads="1"/>
            </p:cNvSpPr>
            <p:nvPr/>
          </p:nvSpPr>
          <p:spPr bwMode="auto">
            <a:xfrm>
              <a:off x="5901268" y="1557868"/>
              <a:ext cx="6011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h[] =</a:t>
              </a:r>
            </a:p>
          </p:txBody>
        </p:sp>
        <p:pic>
          <p:nvPicPr>
            <p:cNvPr id="147473" name="Picture 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6457" y="999067"/>
              <a:ext cx="1209675" cy="136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4808538" y="1709738"/>
            <a:ext cx="6016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rgbClr val="000000"/>
                </a:solidFill>
                <a:sym typeface="Symbol" pitchFamily="18" charset="2"/>
              </a:rPr>
              <a:t> h[]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3106738" y="2252663"/>
            <a:ext cx="44005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This response h[]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identifies the system.</a:t>
            </a:r>
          </a:p>
        </p:txBody>
      </p:sp>
      <p:grpSp>
        <p:nvGrpSpPr>
          <p:cNvPr id="6" name="Group 43"/>
          <p:cNvGrpSpPr>
            <a:grpSpLocks/>
          </p:cNvGrpSpPr>
          <p:nvPr/>
        </p:nvGrpSpPr>
        <p:grpSpPr bwMode="auto">
          <a:xfrm>
            <a:off x="4038600" y="0"/>
            <a:ext cx="1828800" cy="1371600"/>
            <a:chOff x="6934200" y="228600"/>
            <a:chExt cx="1828800" cy="1371600"/>
          </a:xfrm>
        </p:grpSpPr>
        <p:sp>
          <p:nvSpPr>
            <p:cNvPr id="147469" name="Rectangle 40"/>
            <p:cNvSpPr>
              <a:spLocks noChangeArrowheads="1"/>
            </p:cNvSpPr>
            <p:nvPr/>
          </p:nvSpPr>
          <p:spPr bwMode="auto">
            <a:xfrm>
              <a:off x="6934200" y="228600"/>
              <a:ext cx="1828800" cy="1371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47470" name="Rectangle 41"/>
            <p:cNvSpPr>
              <a:spLocks noChangeArrowheads="1"/>
            </p:cNvSpPr>
            <p:nvPr/>
          </p:nvSpPr>
          <p:spPr bwMode="auto">
            <a:xfrm>
              <a:off x="7010400" y="796926"/>
              <a:ext cx="601132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h[] =</a:t>
              </a:r>
            </a:p>
          </p:txBody>
        </p:sp>
        <p:pic>
          <p:nvPicPr>
            <p:cNvPr id="147471" name="Picture 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5589" y="238125"/>
              <a:ext cx="1209675" cy="136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7468" name="Text Box 215"/>
          <p:cNvSpPr txBox="1">
            <a:spLocks noChangeArrowheads="1"/>
          </p:cNvSpPr>
          <p:nvPr/>
        </p:nvSpPr>
        <p:spPr bwMode="auto">
          <a:xfrm>
            <a:off x="7710488" y="17463"/>
            <a:ext cx="852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Linear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 Filter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1"/>
          <p:cNvSpPr>
            <a:spLocks noChangeArrowheads="1"/>
          </p:cNvSpPr>
          <p:nvPr/>
        </p:nvSpPr>
        <p:spPr bwMode="auto">
          <a:xfrm>
            <a:off x="3200400" y="1219200"/>
            <a:ext cx="4343400" cy="9906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grpSp>
        <p:nvGrpSpPr>
          <p:cNvPr id="148483" name="Group 12"/>
          <p:cNvGrpSpPr>
            <a:grpSpLocks/>
          </p:cNvGrpSpPr>
          <p:nvPr/>
        </p:nvGrpSpPr>
        <p:grpSpPr bwMode="auto">
          <a:xfrm>
            <a:off x="3605213" y="1266825"/>
            <a:ext cx="2847975" cy="790575"/>
            <a:chOff x="3148013" y="1190625"/>
            <a:chExt cx="2847975" cy="790575"/>
          </a:xfrm>
        </p:grpSpPr>
        <p:pic>
          <p:nvPicPr>
            <p:cNvPr id="148502" name="Picture 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8013" y="1190625"/>
              <a:ext cx="2847975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03" name="Rectangle 10"/>
            <p:cNvSpPr>
              <a:spLocks noChangeArrowheads="1"/>
            </p:cNvSpPr>
            <p:nvPr/>
          </p:nvSpPr>
          <p:spPr bwMode="auto">
            <a:xfrm>
              <a:off x="4436537" y="1693334"/>
              <a:ext cx="288000" cy="1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148484" name="Rectangle 11"/>
          <p:cNvSpPr>
            <a:spLocks noChangeArrowheads="1"/>
          </p:cNvSpPr>
          <p:nvPr/>
        </p:nvSpPr>
        <p:spPr bwMode="auto">
          <a:xfrm>
            <a:off x="3657600" y="1524000"/>
            <a:ext cx="457200" cy="3048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48485" name="Rectangle 12"/>
          <p:cNvSpPr>
            <a:spLocks noChangeArrowheads="1"/>
          </p:cNvSpPr>
          <p:nvPr/>
        </p:nvSpPr>
        <p:spPr bwMode="auto">
          <a:xfrm>
            <a:off x="6019800" y="1414463"/>
            <a:ext cx="381000" cy="5238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48486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48487" name="Rectangle 31"/>
          <p:cNvSpPr>
            <a:spLocks noChangeArrowheads="1"/>
          </p:cNvSpPr>
          <p:nvPr/>
        </p:nvSpPr>
        <p:spPr bwMode="auto">
          <a:xfrm>
            <a:off x="4808538" y="1709738"/>
            <a:ext cx="6016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rgbClr val="000000"/>
                </a:solidFill>
                <a:sym typeface="Symbol" pitchFamily="18" charset="2"/>
              </a:rPr>
              <a:t> h[]</a:t>
            </a:r>
          </a:p>
        </p:txBody>
      </p:sp>
      <p:grpSp>
        <p:nvGrpSpPr>
          <p:cNvPr id="3" name="Group 20"/>
          <p:cNvGrpSpPr>
            <a:grpSpLocks/>
          </p:cNvGrpSpPr>
          <p:nvPr/>
        </p:nvGrpSpPr>
        <p:grpSpPr bwMode="auto">
          <a:xfrm>
            <a:off x="152400" y="1074738"/>
            <a:ext cx="3962400" cy="1292225"/>
            <a:chOff x="152400" y="1075267"/>
            <a:chExt cx="3962400" cy="1291398"/>
          </a:xfrm>
        </p:grpSpPr>
        <p:sp>
          <p:nvSpPr>
            <p:cNvPr id="148499" name="Rectangle 26"/>
            <p:cNvSpPr>
              <a:spLocks noChangeArrowheads="1"/>
            </p:cNvSpPr>
            <p:nvPr/>
          </p:nvSpPr>
          <p:spPr bwMode="auto">
            <a:xfrm>
              <a:off x="152400" y="1905000"/>
              <a:ext cx="32681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  <a:t>Feed in any signal</a:t>
              </a:r>
            </a:p>
          </p:txBody>
        </p:sp>
        <p:sp>
          <p:nvSpPr>
            <p:cNvPr id="148500" name="Rectangle 23"/>
            <p:cNvSpPr>
              <a:spLocks noChangeArrowheads="1"/>
            </p:cNvSpPr>
            <p:nvPr/>
          </p:nvSpPr>
          <p:spPr bwMode="auto">
            <a:xfrm>
              <a:off x="2057400" y="1557869"/>
              <a:ext cx="634997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x[] =</a:t>
              </a:r>
            </a:p>
          </p:txBody>
        </p:sp>
        <p:pic>
          <p:nvPicPr>
            <p:cNvPr id="148501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09850" y="1075267"/>
              <a:ext cx="150495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8489" name="Group 43"/>
          <p:cNvGrpSpPr>
            <a:grpSpLocks/>
          </p:cNvGrpSpPr>
          <p:nvPr/>
        </p:nvGrpSpPr>
        <p:grpSpPr bwMode="auto">
          <a:xfrm>
            <a:off x="4038600" y="0"/>
            <a:ext cx="1828800" cy="1371600"/>
            <a:chOff x="6934200" y="228600"/>
            <a:chExt cx="1828800" cy="1371600"/>
          </a:xfrm>
        </p:grpSpPr>
        <p:sp>
          <p:nvSpPr>
            <p:cNvPr id="148496" name="Rectangle 42"/>
            <p:cNvSpPr>
              <a:spLocks noChangeArrowheads="1"/>
            </p:cNvSpPr>
            <p:nvPr/>
          </p:nvSpPr>
          <p:spPr bwMode="auto">
            <a:xfrm>
              <a:off x="6934200" y="228600"/>
              <a:ext cx="1828800" cy="1371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48497" name="Rectangle 40"/>
            <p:cNvSpPr>
              <a:spLocks noChangeArrowheads="1"/>
            </p:cNvSpPr>
            <p:nvPr/>
          </p:nvSpPr>
          <p:spPr bwMode="auto">
            <a:xfrm>
              <a:off x="7010400" y="796926"/>
              <a:ext cx="601132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h[] =</a:t>
              </a:r>
            </a:p>
          </p:txBody>
        </p:sp>
        <p:pic>
          <p:nvPicPr>
            <p:cNvPr id="148498" name="Picture 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5589" y="238125"/>
              <a:ext cx="1209675" cy="136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6484938" y="1447800"/>
            <a:ext cx="2481262" cy="5238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rgbClr val="000000"/>
                </a:solidFill>
                <a:sym typeface="Symbol" pitchFamily="18" charset="2"/>
              </a:rPr>
              <a:t>Sum of contributions </a:t>
            </a:r>
            <a:br>
              <a:rPr lang="en-CA" altLang="en-US" sz="1400">
                <a:solidFill>
                  <a:srgbClr val="000000"/>
                </a:solidFill>
                <a:sym typeface="Symbol" pitchFamily="18" charset="2"/>
              </a:rPr>
            </a:br>
            <a:r>
              <a:rPr lang="en-CA" altLang="en-US" sz="1400">
                <a:solidFill>
                  <a:srgbClr val="000000"/>
                </a:solidFill>
                <a:sym typeface="Symbol" pitchFamily="18" charset="2"/>
              </a:rPr>
              <a:t>from each separate pulse.</a:t>
            </a:r>
          </a:p>
        </p:txBody>
      </p:sp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5575" y="1074738"/>
            <a:ext cx="1876425" cy="122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92" name="Text Box 215"/>
          <p:cNvSpPr txBox="1">
            <a:spLocks noChangeArrowheads="1"/>
          </p:cNvSpPr>
          <p:nvPr/>
        </p:nvSpPr>
        <p:spPr bwMode="auto">
          <a:xfrm>
            <a:off x="7710488" y="17463"/>
            <a:ext cx="852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Linear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 Filter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graphicFrame>
        <p:nvGraphicFramePr>
          <p:cNvPr id="4" name="Object 3"/>
          <p:cNvGraphicFramePr>
            <a:graphicFrameLocks noChangeAspect="1"/>
          </p:cNvGraphicFramePr>
          <p:nvPr/>
        </p:nvGraphicFramePr>
        <p:xfrm>
          <a:off x="228600" y="2687638"/>
          <a:ext cx="3195638" cy="1274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260600" imgH="901700" progId="Equation.3">
                  <p:embed/>
                </p:oleObj>
              </mc:Choice>
              <mc:Fallback>
                <p:oleObj name="Equation" r:id="rId6" imgW="2260600" imgH="9017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2687638"/>
                        <a:ext cx="3195638" cy="12747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971550" y="4267200"/>
            <a:ext cx="5429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Computationally trying to figure out what this electronic system does to a signal takes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O(nm)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time.</a:t>
            </a: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222250" y="5943600"/>
            <a:ext cx="3760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>
                <a:solidFill>
                  <a:srgbClr val="FFFFFF"/>
                </a:solidFill>
                <a:sym typeface="Symbol" pitchFamily="18" charset="2"/>
              </a:rPr>
              <a:t>How can we do it faster?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3" grpId="1" animBg="1"/>
      <p:bldP spid="39" grpId="0"/>
      <p:bldP spid="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49507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Time Domain </a:t>
            </a:r>
            <a:r>
              <a:rPr lang="en-US" altLang="en-US" sz="2400" i="1">
                <a:solidFill>
                  <a:srgbClr val="FF9900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49508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Frequency Domain </a:t>
            </a:r>
            <a:r>
              <a:rPr lang="en-US" altLang="en-US" sz="2400" i="1">
                <a:solidFill>
                  <a:srgbClr val="FF9900"/>
                </a:solidFill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grpSp>
        <p:nvGrpSpPr>
          <p:cNvPr id="75781" name="Group 30"/>
          <p:cNvGrpSpPr>
            <a:grpSpLocks/>
          </p:cNvGrpSpPr>
          <p:nvPr/>
        </p:nvGrpSpPr>
        <p:grpSpPr bwMode="auto">
          <a:xfrm>
            <a:off x="1295400" y="5205413"/>
            <a:ext cx="7100888" cy="814387"/>
            <a:chOff x="1295400" y="3605924"/>
            <a:chExt cx="7100654" cy="813676"/>
          </a:xfrm>
        </p:grpSpPr>
        <p:sp>
          <p:nvSpPr>
            <p:cNvPr id="149540" name="Rectangle 24"/>
            <p:cNvSpPr>
              <a:spLocks noChangeArrowheads="1"/>
            </p:cNvSpPr>
            <p:nvPr/>
          </p:nvSpPr>
          <p:spPr bwMode="auto">
            <a:xfrm>
              <a:off x="5388212" y="3927658"/>
              <a:ext cx="14510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rgbClr val="FF9900"/>
                  </a:solidFill>
                  <a:sym typeface="Symbol" pitchFamily="18" charset="2"/>
                </a:rPr>
                <a:t>Y = X H </a:t>
              </a:r>
              <a:endParaRPr lang="en-US" altLang="en-US" sz="2400" i="1">
                <a:solidFill>
                  <a:srgbClr val="FF9900"/>
                </a:solidFill>
                <a:sym typeface="Symbol" pitchFamily="18" charset="2"/>
              </a:endParaRPr>
            </a:p>
          </p:txBody>
        </p:sp>
        <p:sp>
          <p:nvSpPr>
            <p:cNvPr id="149541" name="Rectangle 25"/>
            <p:cNvSpPr>
              <a:spLocks noChangeArrowheads="1"/>
            </p:cNvSpPr>
            <p:nvPr/>
          </p:nvSpPr>
          <p:spPr bwMode="auto">
            <a:xfrm>
              <a:off x="4967054" y="3605924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  <a:t>Product</a:t>
              </a:r>
            </a:p>
          </p:txBody>
        </p:sp>
        <p:sp>
          <p:nvSpPr>
            <p:cNvPr id="149542" name="Rectangle 27"/>
            <p:cNvSpPr>
              <a:spLocks noChangeArrowheads="1"/>
            </p:cNvSpPr>
            <p:nvPr/>
          </p:nvSpPr>
          <p:spPr bwMode="auto">
            <a:xfrm>
              <a:off x="1755439" y="3957935"/>
              <a:ext cx="12041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rgbClr val="FF9900"/>
                  </a:solidFill>
                  <a:sym typeface="Symbol" pitchFamily="18" charset="2"/>
                </a:rPr>
                <a:t>y = x*h </a:t>
              </a:r>
              <a:endParaRPr lang="en-US" altLang="en-US" sz="2400" i="1">
                <a:solidFill>
                  <a:srgbClr val="FF9900"/>
                </a:solidFill>
                <a:sym typeface="Symbol" pitchFamily="18" charset="2"/>
              </a:endParaRPr>
            </a:p>
          </p:txBody>
        </p:sp>
        <p:sp>
          <p:nvSpPr>
            <p:cNvPr id="149543" name="Rectangle 28"/>
            <p:cNvSpPr>
              <a:spLocks noChangeArrowheads="1"/>
            </p:cNvSpPr>
            <p:nvPr/>
          </p:nvSpPr>
          <p:spPr bwMode="auto">
            <a:xfrm>
              <a:off x="1295400" y="3636201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  <a:t>Convolution</a:t>
              </a:r>
            </a:p>
          </p:txBody>
        </p:sp>
      </p:grpSp>
      <p:grpSp>
        <p:nvGrpSpPr>
          <p:cNvPr id="3" name="Group 76"/>
          <p:cNvGrpSpPr>
            <a:grpSpLocks/>
          </p:cNvGrpSpPr>
          <p:nvPr/>
        </p:nvGrpSpPr>
        <p:grpSpPr bwMode="auto">
          <a:xfrm>
            <a:off x="788988" y="1411288"/>
            <a:ext cx="3249612" cy="2549525"/>
            <a:chOff x="789722" y="1411069"/>
            <a:chExt cx="3248878" cy="2549807"/>
          </a:xfrm>
        </p:grpSpPr>
        <p:grpSp>
          <p:nvGrpSpPr>
            <p:cNvPr id="149530" name="Group 45"/>
            <p:cNvGrpSpPr>
              <a:grpSpLocks/>
            </p:cNvGrpSpPr>
            <p:nvPr/>
          </p:nvGrpSpPr>
          <p:grpSpPr bwMode="auto">
            <a:xfrm>
              <a:off x="789722" y="2736876"/>
              <a:ext cx="3240000" cy="1224000"/>
              <a:chOff x="600722" y="3500400"/>
              <a:chExt cx="3240000" cy="1224000"/>
            </a:xfrm>
          </p:grpSpPr>
          <p:sp>
            <p:nvSpPr>
              <p:cNvPr id="149536" name="Rectangle 41"/>
              <p:cNvSpPr>
                <a:spLocks noChangeArrowheads="1"/>
              </p:cNvSpPr>
              <p:nvPr/>
            </p:nvSpPr>
            <p:spPr bwMode="auto">
              <a:xfrm>
                <a:off x="600722" y="3500400"/>
                <a:ext cx="3240000" cy="122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endParaRPr lang="en-CA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49537" name="Rectangle 33"/>
              <p:cNvSpPr>
                <a:spLocks noChangeArrowheads="1"/>
              </p:cNvSpPr>
              <p:nvPr/>
            </p:nvSpPr>
            <p:spPr bwMode="auto">
              <a:xfrm>
                <a:off x="1295400" y="4005558"/>
                <a:ext cx="634997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rgbClr val="000000"/>
                    </a:solidFill>
                    <a:sym typeface="Symbol" pitchFamily="18" charset="2"/>
                  </a:rPr>
                  <a:t>x[] =</a:t>
                </a:r>
              </a:p>
            </p:txBody>
          </p:sp>
          <p:pic>
            <p:nvPicPr>
              <p:cNvPr id="149538" name="Picture 2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72811" y="3505200"/>
                <a:ext cx="1504950" cy="1219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9539" name="Rectangle 32"/>
              <p:cNvSpPr>
                <a:spLocks noChangeArrowheads="1"/>
              </p:cNvSpPr>
              <p:nvPr/>
            </p:nvSpPr>
            <p:spPr bwMode="auto">
              <a:xfrm>
                <a:off x="649531" y="3525746"/>
                <a:ext cx="152475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>
                    <a:solidFill>
                      <a:srgbClr val="000000"/>
                    </a:solidFill>
                    <a:sym typeface="Symbol" pitchFamily="18" charset="2"/>
                  </a:rPr>
                  <a:t>Input</a:t>
                </a:r>
              </a:p>
            </p:txBody>
          </p:sp>
        </p:grpSp>
        <p:grpSp>
          <p:nvGrpSpPr>
            <p:cNvPr id="149531" name="Group 65"/>
            <p:cNvGrpSpPr>
              <a:grpSpLocks/>
            </p:cNvGrpSpPr>
            <p:nvPr/>
          </p:nvGrpSpPr>
          <p:grpSpPr bwMode="auto">
            <a:xfrm>
              <a:off x="798600" y="1411069"/>
              <a:ext cx="3240000" cy="1285119"/>
              <a:chOff x="798600" y="1411069"/>
              <a:chExt cx="3240000" cy="1285119"/>
            </a:xfrm>
          </p:grpSpPr>
          <p:sp>
            <p:nvSpPr>
              <p:cNvPr id="149532" name="Rectangle 42"/>
              <p:cNvSpPr>
                <a:spLocks noChangeArrowheads="1"/>
              </p:cNvSpPr>
              <p:nvPr/>
            </p:nvSpPr>
            <p:spPr bwMode="auto">
              <a:xfrm>
                <a:off x="798600" y="1472188"/>
                <a:ext cx="3240000" cy="122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endParaRPr lang="en-CA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49533" name="Rectangle 22"/>
              <p:cNvSpPr>
                <a:spLocks noChangeArrowheads="1"/>
              </p:cNvSpPr>
              <p:nvPr/>
            </p:nvSpPr>
            <p:spPr bwMode="auto">
              <a:xfrm>
                <a:off x="1408200" y="1956799"/>
                <a:ext cx="762757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rgbClr val="000000"/>
                    </a:solidFill>
                    <a:sym typeface="Symbol" pitchFamily="18" charset="2"/>
                  </a:rPr>
                  <a:t>h[] =</a:t>
                </a:r>
              </a:p>
            </p:txBody>
          </p:sp>
          <p:pic>
            <p:nvPicPr>
              <p:cNvPr id="149534" name="Picture 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36566" r="4279"/>
              <a:stretch>
                <a:fillRect/>
              </a:stretch>
            </p:blipFill>
            <p:spPr bwMode="auto">
              <a:xfrm>
                <a:off x="2377341" y="1517676"/>
                <a:ext cx="1469259" cy="11203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9535" name="Rectangle 43"/>
              <p:cNvSpPr>
                <a:spLocks noChangeArrowheads="1"/>
              </p:cNvSpPr>
              <p:nvPr/>
            </p:nvSpPr>
            <p:spPr bwMode="auto">
              <a:xfrm>
                <a:off x="847409" y="1411069"/>
                <a:ext cx="1524757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>
                    <a:solidFill>
                      <a:srgbClr val="000000"/>
                    </a:solidFill>
                    <a:sym typeface="Symbol" pitchFamily="18" charset="2"/>
                  </a:rPr>
                  <a:t>Impulse Response</a:t>
                </a:r>
              </a:p>
            </p:txBody>
          </p:sp>
        </p:grpSp>
      </p:grpSp>
      <p:grpSp>
        <p:nvGrpSpPr>
          <p:cNvPr id="6" name="Group 72"/>
          <p:cNvGrpSpPr>
            <a:grpSpLocks/>
          </p:cNvGrpSpPr>
          <p:nvPr/>
        </p:nvGrpSpPr>
        <p:grpSpPr bwMode="auto">
          <a:xfrm>
            <a:off x="4562475" y="1958975"/>
            <a:ext cx="1609725" cy="1593850"/>
            <a:chOff x="4563122" y="1959045"/>
            <a:chExt cx="1609077" cy="1593013"/>
          </a:xfrm>
        </p:grpSpPr>
        <p:sp>
          <p:nvSpPr>
            <p:cNvPr id="149526" name="Rectangle 62"/>
            <p:cNvSpPr>
              <a:spLocks noChangeArrowheads="1"/>
            </p:cNvSpPr>
            <p:nvPr/>
          </p:nvSpPr>
          <p:spPr bwMode="auto">
            <a:xfrm>
              <a:off x="5616956" y="3244281"/>
              <a:ext cx="555243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 X[]</a:t>
              </a:r>
            </a:p>
          </p:txBody>
        </p:sp>
        <p:sp>
          <p:nvSpPr>
            <p:cNvPr id="149527" name="Rectangle 54"/>
            <p:cNvSpPr>
              <a:spLocks noChangeArrowheads="1"/>
            </p:cNvSpPr>
            <p:nvPr/>
          </p:nvSpPr>
          <p:spPr bwMode="auto">
            <a:xfrm>
              <a:off x="5540757" y="1959045"/>
              <a:ext cx="555243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 H[]</a:t>
              </a:r>
            </a:p>
          </p:txBody>
        </p:sp>
        <p:sp>
          <p:nvSpPr>
            <p:cNvPr id="149528" name="Down Arrow 68"/>
            <p:cNvSpPr>
              <a:spLocks noChangeArrowheads="1"/>
            </p:cNvSpPr>
            <p:nvPr/>
          </p:nvSpPr>
          <p:spPr bwMode="auto">
            <a:xfrm rot="-5400000">
              <a:off x="4686300" y="1866900"/>
              <a:ext cx="304800" cy="533400"/>
            </a:xfrm>
            <a:prstGeom prst="downArrow">
              <a:avLst>
                <a:gd name="adj1" fmla="val 50000"/>
                <a:gd name="adj2" fmla="val 49997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49529" name="Down Arrow 69"/>
            <p:cNvSpPr>
              <a:spLocks noChangeArrowheads="1"/>
            </p:cNvSpPr>
            <p:nvPr/>
          </p:nvSpPr>
          <p:spPr bwMode="auto">
            <a:xfrm rot="-5400000">
              <a:off x="4677422" y="3086100"/>
              <a:ext cx="304800" cy="533400"/>
            </a:xfrm>
            <a:prstGeom prst="downArrow">
              <a:avLst>
                <a:gd name="adj1" fmla="val 50000"/>
                <a:gd name="adj2" fmla="val 49997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7" name="Group 77"/>
          <p:cNvGrpSpPr>
            <a:grpSpLocks/>
          </p:cNvGrpSpPr>
          <p:nvPr/>
        </p:nvGrpSpPr>
        <p:grpSpPr bwMode="auto">
          <a:xfrm>
            <a:off x="744538" y="3987800"/>
            <a:ext cx="4343400" cy="1243013"/>
            <a:chOff x="744244" y="3987886"/>
            <a:chExt cx="4343400" cy="1243280"/>
          </a:xfrm>
        </p:grpSpPr>
        <p:grpSp>
          <p:nvGrpSpPr>
            <p:cNvPr id="149520" name="Group 47"/>
            <p:cNvGrpSpPr>
              <a:grpSpLocks/>
            </p:cNvGrpSpPr>
            <p:nvPr/>
          </p:nvGrpSpPr>
          <p:grpSpPr bwMode="auto">
            <a:xfrm>
              <a:off x="744244" y="3987886"/>
              <a:ext cx="3285478" cy="1243280"/>
              <a:chOff x="744244" y="4005642"/>
              <a:chExt cx="3285478" cy="1243280"/>
            </a:xfrm>
          </p:grpSpPr>
          <p:sp>
            <p:nvSpPr>
              <p:cNvPr id="149522" name="Rectangle 36"/>
              <p:cNvSpPr>
                <a:spLocks noChangeArrowheads="1"/>
              </p:cNvSpPr>
              <p:nvPr/>
            </p:nvSpPr>
            <p:spPr bwMode="auto">
              <a:xfrm>
                <a:off x="789722" y="4018222"/>
                <a:ext cx="3240000" cy="122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endParaRPr lang="en-CA" altLang="en-US">
                  <a:solidFill>
                    <a:srgbClr val="FFFFFF"/>
                  </a:solidFill>
                </a:endParaRPr>
              </a:p>
            </p:txBody>
          </p:sp>
          <p:pic>
            <p:nvPicPr>
              <p:cNvPr id="149523" name="Picture 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3297" y="4020197"/>
                <a:ext cx="1876425" cy="1228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9524" name="Rectangle 38"/>
              <p:cNvSpPr>
                <a:spLocks noChangeArrowheads="1"/>
              </p:cNvSpPr>
              <p:nvPr/>
            </p:nvSpPr>
            <p:spPr bwMode="auto">
              <a:xfrm>
                <a:off x="744244" y="4474831"/>
                <a:ext cx="160020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rgbClr val="000000"/>
                    </a:solidFill>
                    <a:sym typeface="Symbol" pitchFamily="18" charset="2"/>
                  </a:rPr>
                  <a:t> x[]*h[] =</a:t>
                </a:r>
              </a:p>
            </p:txBody>
          </p:sp>
          <p:sp>
            <p:nvSpPr>
              <p:cNvPr id="149525" name="Rectangle 39"/>
              <p:cNvSpPr>
                <a:spLocks noChangeArrowheads="1"/>
              </p:cNvSpPr>
              <p:nvPr/>
            </p:nvSpPr>
            <p:spPr bwMode="auto">
              <a:xfrm>
                <a:off x="905522" y="4005642"/>
                <a:ext cx="1219957" cy="381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>
                    <a:solidFill>
                      <a:srgbClr val="000000"/>
                    </a:solidFill>
                    <a:sym typeface="Symbol" pitchFamily="18" charset="2"/>
                  </a:rPr>
                  <a:t>Output</a:t>
                </a:r>
              </a:p>
            </p:txBody>
          </p:sp>
        </p:grpSp>
        <p:sp>
          <p:nvSpPr>
            <p:cNvPr id="149521" name="Down Arrow 70"/>
            <p:cNvSpPr>
              <a:spLocks noChangeArrowheads="1"/>
            </p:cNvSpPr>
            <p:nvPr/>
          </p:nvSpPr>
          <p:spPr bwMode="auto">
            <a:xfrm rot="5400000">
              <a:off x="4668544" y="4287544"/>
              <a:ext cx="304800" cy="533400"/>
            </a:xfrm>
            <a:prstGeom prst="downArrow">
              <a:avLst>
                <a:gd name="adj1" fmla="val 50000"/>
                <a:gd name="adj2" fmla="val 49997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</p:grpSp>
      <p:grpSp>
        <p:nvGrpSpPr>
          <p:cNvPr id="9" name="Group 73"/>
          <p:cNvGrpSpPr>
            <a:grpSpLocks/>
          </p:cNvGrpSpPr>
          <p:nvPr/>
        </p:nvGrpSpPr>
        <p:grpSpPr bwMode="auto">
          <a:xfrm>
            <a:off x="5248275" y="3733800"/>
            <a:ext cx="1600200" cy="1023938"/>
            <a:chOff x="5248922" y="3733800"/>
            <a:chExt cx="1600200" cy="1024420"/>
          </a:xfrm>
        </p:grpSpPr>
        <p:sp>
          <p:nvSpPr>
            <p:cNvPr id="149518" name="Rectangle 59"/>
            <p:cNvSpPr>
              <a:spLocks noChangeArrowheads="1"/>
            </p:cNvSpPr>
            <p:nvPr/>
          </p:nvSpPr>
          <p:spPr bwMode="auto">
            <a:xfrm>
              <a:off x="5248922" y="4450443"/>
              <a:ext cx="16002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     X[]H[] </a:t>
              </a:r>
            </a:p>
          </p:txBody>
        </p:sp>
        <p:sp>
          <p:nvSpPr>
            <p:cNvPr id="149519" name="Down Arrow 71"/>
            <p:cNvSpPr>
              <a:spLocks noChangeArrowheads="1"/>
            </p:cNvSpPr>
            <p:nvPr/>
          </p:nvSpPr>
          <p:spPr bwMode="auto">
            <a:xfrm>
              <a:off x="5750512" y="3733800"/>
              <a:ext cx="304800" cy="533400"/>
            </a:xfrm>
            <a:prstGeom prst="downArrow">
              <a:avLst>
                <a:gd name="adj1" fmla="val 50000"/>
                <a:gd name="adj2" fmla="val 49997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75" name="Rectangle 74"/>
          <p:cNvSpPr>
            <a:spLocks noChangeArrowheads="1"/>
          </p:cNvSpPr>
          <p:nvPr/>
        </p:nvSpPr>
        <p:spPr bwMode="auto">
          <a:xfrm>
            <a:off x="6302375" y="4257675"/>
            <a:ext cx="32766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Multiplication 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takes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O(n)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time.</a:t>
            </a:r>
          </a:p>
        </p:txBody>
      </p:sp>
      <p:sp>
        <p:nvSpPr>
          <p:cNvPr id="76" name="Rectangle 75"/>
          <p:cNvSpPr>
            <a:spLocks noChangeArrowheads="1"/>
          </p:cNvSpPr>
          <p:nvPr/>
        </p:nvSpPr>
        <p:spPr bwMode="auto">
          <a:xfrm>
            <a:off x="6096000" y="1695450"/>
            <a:ext cx="3276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Oops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Fourier Transform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takes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O(n</a:t>
            </a:r>
            <a:r>
              <a:rPr lang="en-CA" altLang="en-US" sz="2400" i="1" baseline="30000">
                <a:solidFill>
                  <a:srgbClr val="FF9900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)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time.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6096000" y="2997200"/>
            <a:ext cx="3276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00"/>
                </a:solidFill>
                <a:sym typeface="Symbol" pitchFamily="18" charset="2"/>
              </a:rPr>
              <a:t>Fast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Fourier Transform 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takes </a:t>
            </a:r>
            <a:r>
              <a:rPr lang="en-CA" altLang="en-US" sz="2400" i="1">
                <a:solidFill>
                  <a:srgbClr val="FF9900"/>
                </a:solidFill>
                <a:sym typeface="Symbol" pitchFamily="18" charset="2"/>
              </a:rPr>
              <a:t>O(nlogn)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 time!</a:t>
            </a:r>
          </a:p>
        </p:txBody>
      </p:sp>
      <p:sp>
        <p:nvSpPr>
          <p:cNvPr id="149517" name="Text Box 215"/>
          <p:cNvSpPr txBox="1">
            <a:spLocks noChangeArrowheads="1"/>
          </p:cNvSpPr>
          <p:nvPr/>
        </p:nvSpPr>
        <p:spPr bwMode="auto">
          <a:xfrm>
            <a:off x="7404100" y="17463"/>
            <a:ext cx="1465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 </a:t>
            </a:r>
            <a:r>
              <a:rPr lang="en-US" altLang="en-US" sz="2000">
                <a:solidFill>
                  <a:srgbClr val="FFFF00"/>
                </a:solidFill>
              </a:rPr>
              <a:t>*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Convolution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  <p:bldP spid="76" grpId="0"/>
      <p:bldP spid="3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50531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Time Domain </a:t>
            </a:r>
            <a:r>
              <a:rPr lang="en-US" altLang="en-US" sz="2400" i="1">
                <a:solidFill>
                  <a:srgbClr val="FF9900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sp>
        <p:nvSpPr>
          <p:cNvPr id="150532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rgbClr val="FFFF00"/>
                </a:solidFill>
              </a:rPr>
              <a:t>Frequency Domain </a:t>
            </a:r>
            <a:r>
              <a:rPr lang="en-US" altLang="en-US" sz="2400" i="1">
                <a:solidFill>
                  <a:srgbClr val="FF9900"/>
                </a:solidFill>
              </a:rPr>
              <a:t>Y</a:t>
            </a:r>
            <a:endParaRPr lang="en-US" altLang="en-US" sz="2400">
              <a:solidFill>
                <a:srgbClr val="FF9900"/>
              </a:solidFill>
              <a:sym typeface="Symbol" pitchFamily="18" charset="2"/>
            </a:endParaRPr>
          </a:p>
        </p:txBody>
      </p:sp>
      <p:grpSp>
        <p:nvGrpSpPr>
          <p:cNvPr id="150533" name="Group 30"/>
          <p:cNvGrpSpPr>
            <a:grpSpLocks/>
          </p:cNvGrpSpPr>
          <p:nvPr/>
        </p:nvGrpSpPr>
        <p:grpSpPr bwMode="auto">
          <a:xfrm>
            <a:off x="1295400" y="5205413"/>
            <a:ext cx="7100888" cy="814387"/>
            <a:chOff x="1295400" y="3605924"/>
            <a:chExt cx="7100654" cy="813676"/>
          </a:xfrm>
        </p:grpSpPr>
        <p:sp>
          <p:nvSpPr>
            <p:cNvPr id="150564" name="Rectangle 24"/>
            <p:cNvSpPr>
              <a:spLocks noChangeArrowheads="1"/>
            </p:cNvSpPr>
            <p:nvPr/>
          </p:nvSpPr>
          <p:spPr bwMode="auto">
            <a:xfrm>
              <a:off x="5388212" y="3927658"/>
              <a:ext cx="14510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rgbClr val="FF9900"/>
                  </a:solidFill>
                  <a:sym typeface="Symbol" pitchFamily="18" charset="2"/>
                </a:rPr>
                <a:t>Y = X H </a:t>
              </a:r>
              <a:endParaRPr lang="en-US" altLang="en-US" sz="2400" i="1">
                <a:solidFill>
                  <a:srgbClr val="FF9900"/>
                </a:solidFill>
                <a:sym typeface="Symbol" pitchFamily="18" charset="2"/>
              </a:endParaRPr>
            </a:p>
          </p:txBody>
        </p:sp>
        <p:sp>
          <p:nvSpPr>
            <p:cNvPr id="150565" name="Rectangle 25"/>
            <p:cNvSpPr>
              <a:spLocks noChangeArrowheads="1"/>
            </p:cNvSpPr>
            <p:nvPr/>
          </p:nvSpPr>
          <p:spPr bwMode="auto">
            <a:xfrm>
              <a:off x="4967054" y="3605924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  <a:t>Product</a:t>
              </a:r>
            </a:p>
          </p:txBody>
        </p:sp>
        <p:sp>
          <p:nvSpPr>
            <p:cNvPr id="150566" name="Rectangle 27"/>
            <p:cNvSpPr>
              <a:spLocks noChangeArrowheads="1"/>
            </p:cNvSpPr>
            <p:nvPr/>
          </p:nvSpPr>
          <p:spPr bwMode="auto">
            <a:xfrm>
              <a:off x="1755439" y="3957935"/>
              <a:ext cx="12041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rgbClr val="FF9900"/>
                  </a:solidFill>
                  <a:sym typeface="Symbol" pitchFamily="18" charset="2"/>
                </a:rPr>
                <a:t>y = x*h </a:t>
              </a:r>
              <a:endParaRPr lang="en-US" altLang="en-US" sz="2400" i="1">
                <a:solidFill>
                  <a:srgbClr val="FF9900"/>
                </a:solidFill>
                <a:sym typeface="Symbol" pitchFamily="18" charset="2"/>
              </a:endParaRPr>
            </a:p>
          </p:txBody>
        </p:sp>
        <p:sp>
          <p:nvSpPr>
            <p:cNvPr id="150567" name="Rectangle 28"/>
            <p:cNvSpPr>
              <a:spLocks noChangeArrowheads="1"/>
            </p:cNvSpPr>
            <p:nvPr/>
          </p:nvSpPr>
          <p:spPr bwMode="auto">
            <a:xfrm>
              <a:off x="1295400" y="3636201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  <a:t>Convolution</a:t>
              </a:r>
            </a:p>
          </p:txBody>
        </p:sp>
      </p:grpSp>
      <p:grpSp>
        <p:nvGrpSpPr>
          <p:cNvPr id="150534" name="Group 45"/>
          <p:cNvGrpSpPr>
            <a:grpSpLocks/>
          </p:cNvGrpSpPr>
          <p:nvPr/>
        </p:nvGrpSpPr>
        <p:grpSpPr bwMode="auto">
          <a:xfrm>
            <a:off x="788988" y="2736850"/>
            <a:ext cx="3240087" cy="1223963"/>
            <a:chOff x="600722" y="3500400"/>
            <a:chExt cx="3240000" cy="1224000"/>
          </a:xfrm>
        </p:grpSpPr>
        <p:sp>
          <p:nvSpPr>
            <p:cNvPr id="150560" name="Rectangle 41"/>
            <p:cNvSpPr>
              <a:spLocks noChangeArrowheads="1"/>
            </p:cNvSpPr>
            <p:nvPr/>
          </p:nvSpPr>
          <p:spPr bwMode="auto">
            <a:xfrm>
              <a:off x="600722" y="3500400"/>
              <a:ext cx="3240000" cy="1224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0561" name="Rectangle 33"/>
            <p:cNvSpPr>
              <a:spLocks noChangeArrowheads="1"/>
            </p:cNvSpPr>
            <p:nvPr/>
          </p:nvSpPr>
          <p:spPr bwMode="auto">
            <a:xfrm>
              <a:off x="1295400" y="4005558"/>
              <a:ext cx="634997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x[] =</a:t>
              </a:r>
            </a:p>
          </p:txBody>
        </p:sp>
        <p:pic>
          <p:nvPicPr>
            <p:cNvPr id="150562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2811" y="3505200"/>
              <a:ext cx="150495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563" name="Rectangle 32"/>
            <p:cNvSpPr>
              <a:spLocks noChangeArrowheads="1"/>
            </p:cNvSpPr>
            <p:nvPr/>
          </p:nvSpPr>
          <p:spPr bwMode="auto">
            <a:xfrm>
              <a:off x="649531" y="3525746"/>
              <a:ext cx="15247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>
                  <a:solidFill>
                    <a:srgbClr val="000000"/>
                  </a:solidFill>
                  <a:sym typeface="Symbol" pitchFamily="18" charset="2"/>
                </a:rPr>
                <a:t>Input</a:t>
              </a:r>
            </a:p>
          </p:txBody>
        </p:sp>
      </p:grpSp>
      <p:sp>
        <p:nvSpPr>
          <p:cNvPr id="150535" name="Rectangle 43"/>
          <p:cNvSpPr>
            <a:spLocks noChangeArrowheads="1"/>
          </p:cNvSpPr>
          <p:nvPr/>
        </p:nvSpPr>
        <p:spPr bwMode="auto">
          <a:xfrm>
            <a:off x="846138" y="1411288"/>
            <a:ext cx="1525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1800">
                <a:solidFill>
                  <a:srgbClr val="000000"/>
                </a:solidFill>
                <a:sym typeface="Symbol" pitchFamily="18" charset="2"/>
              </a:rPr>
              <a:t>Impulse Response</a:t>
            </a:r>
          </a:p>
        </p:txBody>
      </p:sp>
      <p:sp>
        <p:nvSpPr>
          <p:cNvPr id="150536" name="Rectangle 62"/>
          <p:cNvSpPr>
            <a:spLocks noChangeArrowheads="1"/>
          </p:cNvSpPr>
          <p:nvPr/>
        </p:nvSpPr>
        <p:spPr bwMode="auto">
          <a:xfrm>
            <a:off x="5616575" y="3244850"/>
            <a:ext cx="555625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rgbClr val="000000"/>
                </a:solidFill>
                <a:sym typeface="Symbol" pitchFamily="18" charset="2"/>
              </a:rPr>
              <a:t> X[]</a:t>
            </a:r>
          </a:p>
        </p:txBody>
      </p:sp>
      <p:sp>
        <p:nvSpPr>
          <p:cNvPr id="150537" name="Down Arrow 68"/>
          <p:cNvSpPr>
            <a:spLocks noChangeArrowheads="1"/>
          </p:cNvSpPr>
          <p:nvPr/>
        </p:nvSpPr>
        <p:spPr bwMode="auto">
          <a:xfrm rot="-5400000">
            <a:off x="4686300" y="1866900"/>
            <a:ext cx="304800" cy="533400"/>
          </a:xfrm>
          <a:prstGeom prst="downArrow">
            <a:avLst>
              <a:gd name="adj1" fmla="val 50000"/>
              <a:gd name="adj2" fmla="val 50005"/>
            </a:avLst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50538" name="Down Arrow 69"/>
          <p:cNvSpPr>
            <a:spLocks noChangeArrowheads="1"/>
          </p:cNvSpPr>
          <p:nvPr/>
        </p:nvSpPr>
        <p:spPr bwMode="auto">
          <a:xfrm rot="-5400000">
            <a:off x="4676775" y="3086100"/>
            <a:ext cx="304800" cy="533400"/>
          </a:xfrm>
          <a:prstGeom prst="downArrow">
            <a:avLst>
              <a:gd name="adj1" fmla="val 50000"/>
              <a:gd name="adj2" fmla="val 50005"/>
            </a:avLst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grpSp>
        <p:nvGrpSpPr>
          <p:cNvPr id="150539" name="Group 52"/>
          <p:cNvGrpSpPr>
            <a:grpSpLocks/>
          </p:cNvGrpSpPr>
          <p:nvPr/>
        </p:nvGrpSpPr>
        <p:grpSpPr bwMode="auto">
          <a:xfrm>
            <a:off x="744538" y="3987800"/>
            <a:ext cx="3286125" cy="1236663"/>
            <a:chOff x="744538" y="3987800"/>
            <a:chExt cx="3285478" cy="1236314"/>
          </a:xfrm>
        </p:grpSpPr>
        <p:sp>
          <p:nvSpPr>
            <p:cNvPr id="150557" name="Rectangle 36"/>
            <p:cNvSpPr>
              <a:spLocks noChangeArrowheads="1"/>
            </p:cNvSpPr>
            <p:nvPr/>
          </p:nvSpPr>
          <p:spPr bwMode="auto">
            <a:xfrm>
              <a:off x="790016" y="4000377"/>
              <a:ext cx="3240000" cy="122373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0558" name="Rectangle 38"/>
            <p:cNvSpPr>
              <a:spLocks noChangeArrowheads="1"/>
            </p:cNvSpPr>
            <p:nvPr/>
          </p:nvSpPr>
          <p:spPr bwMode="auto">
            <a:xfrm>
              <a:off x="744538" y="4456888"/>
              <a:ext cx="1600200" cy="307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 x[]*h[] =</a:t>
              </a:r>
            </a:p>
          </p:txBody>
        </p:sp>
        <p:sp>
          <p:nvSpPr>
            <p:cNvPr id="150559" name="Rectangle 39"/>
            <p:cNvSpPr>
              <a:spLocks noChangeArrowheads="1"/>
            </p:cNvSpPr>
            <p:nvPr/>
          </p:nvSpPr>
          <p:spPr bwMode="auto">
            <a:xfrm>
              <a:off x="905816" y="3987800"/>
              <a:ext cx="1219957" cy="3809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>
                  <a:solidFill>
                    <a:srgbClr val="000000"/>
                  </a:solidFill>
                  <a:sym typeface="Symbol" pitchFamily="18" charset="2"/>
                </a:rPr>
                <a:t>Output</a:t>
              </a:r>
            </a:p>
          </p:txBody>
        </p:sp>
      </p:grpSp>
      <p:sp>
        <p:nvSpPr>
          <p:cNvPr id="150540" name="Down Arrow 70"/>
          <p:cNvSpPr>
            <a:spLocks noChangeArrowheads="1"/>
          </p:cNvSpPr>
          <p:nvPr/>
        </p:nvSpPr>
        <p:spPr bwMode="auto">
          <a:xfrm rot="5400000">
            <a:off x="4668838" y="4287838"/>
            <a:ext cx="304800" cy="533400"/>
          </a:xfrm>
          <a:prstGeom prst="downArrow">
            <a:avLst>
              <a:gd name="adj1" fmla="val 50000"/>
              <a:gd name="adj2" fmla="val 49988"/>
            </a:avLst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50541" name="Text Box 215"/>
          <p:cNvSpPr txBox="1">
            <a:spLocks noChangeArrowheads="1"/>
          </p:cNvSpPr>
          <p:nvPr/>
        </p:nvSpPr>
        <p:spPr bwMode="auto">
          <a:xfrm>
            <a:off x="7404100" y="17463"/>
            <a:ext cx="1465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 </a:t>
            </a:r>
            <a:r>
              <a:rPr lang="en-US" altLang="en-US" sz="2000">
                <a:solidFill>
                  <a:srgbClr val="FFFF00"/>
                </a:solidFill>
              </a:rPr>
              <a:t>*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Convolution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5" name="Group 47"/>
          <p:cNvGrpSpPr>
            <a:grpSpLocks/>
          </p:cNvGrpSpPr>
          <p:nvPr/>
        </p:nvGrpSpPr>
        <p:grpSpPr bwMode="auto">
          <a:xfrm>
            <a:off x="798513" y="1471613"/>
            <a:ext cx="3240087" cy="1227137"/>
            <a:chOff x="797868" y="1472400"/>
            <a:chExt cx="3240732" cy="1226034"/>
          </a:xfrm>
        </p:grpSpPr>
        <p:sp>
          <p:nvSpPr>
            <p:cNvPr id="150554" name="Rectangle 42"/>
            <p:cNvSpPr>
              <a:spLocks noChangeArrowheads="1"/>
            </p:cNvSpPr>
            <p:nvPr/>
          </p:nvSpPr>
          <p:spPr bwMode="auto">
            <a:xfrm>
              <a:off x="797868" y="1472400"/>
              <a:ext cx="3240732" cy="122386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0555" name="Rectangle 22"/>
            <p:cNvSpPr>
              <a:spLocks noChangeArrowheads="1"/>
            </p:cNvSpPr>
            <p:nvPr/>
          </p:nvSpPr>
          <p:spPr bwMode="auto">
            <a:xfrm>
              <a:off x="1407606" y="1956958"/>
              <a:ext cx="762929" cy="30774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h[] =</a:t>
              </a:r>
            </a:p>
          </p:txBody>
        </p:sp>
        <p:pic>
          <p:nvPicPr>
            <p:cNvPr id="150556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000" y="1474434"/>
              <a:ext cx="1747602" cy="12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" name="Group 46"/>
          <p:cNvGrpSpPr>
            <a:grpSpLocks/>
          </p:cNvGrpSpPr>
          <p:nvPr/>
        </p:nvGrpSpPr>
        <p:grpSpPr bwMode="auto">
          <a:xfrm>
            <a:off x="5370513" y="1438275"/>
            <a:ext cx="3240087" cy="1287463"/>
            <a:chOff x="6324600" y="1563688"/>
            <a:chExt cx="3240732" cy="1287146"/>
          </a:xfrm>
        </p:grpSpPr>
        <p:sp>
          <p:nvSpPr>
            <p:cNvPr id="150550" name="Rectangle 42"/>
            <p:cNvSpPr>
              <a:spLocks noChangeArrowheads="1"/>
            </p:cNvSpPr>
            <p:nvPr/>
          </p:nvSpPr>
          <p:spPr bwMode="auto">
            <a:xfrm>
              <a:off x="6324600" y="1624800"/>
              <a:ext cx="3240732" cy="122386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0551" name="Rectangle 22"/>
            <p:cNvSpPr>
              <a:spLocks noChangeArrowheads="1"/>
            </p:cNvSpPr>
            <p:nvPr/>
          </p:nvSpPr>
          <p:spPr bwMode="auto">
            <a:xfrm>
              <a:off x="6934338" y="2109358"/>
              <a:ext cx="762929" cy="30774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H[] =</a:t>
              </a:r>
            </a:p>
          </p:txBody>
        </p:sp>
        <p:sp>
          <p:nvSpPr>
            <p:cNvPr id="150552" name="Rectangle 43"/>
            <p:cNvSpPr>
              <a:spLocks noChangeArrowheads="1"/>
            </p:cNvSpPr>
            <p:nvPr/>
          </p:nvSpPr>
          <p:spPr bwMode="auto">
            <a:xfrm>
              <a:off x="6373420" y="1563688"/>
              <a:ext cx="1525101" cy="646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>
                  <a:solidFill>
                    <a:srgbClr val="000000"/>
                  </a:solidFill>
                  <a:sym typeface="Symbol" pitchFamily="18" charset="2"/>
                </a:rPr>
                <a:t>Impulse Response</a:t>
              </a:r>
            </a:p>
          </p:txBody>
        </p:sp>
        <p:pic>
          <p:nvPicPr>
            <p:cNvPr id="150553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2" r="4614" b="9804"/>
            <a:stretch>
              <a:fillRect/>
            </a:stretch>
          </p:blipFill>
          <p:spPr bwMode="auto">
            <a:xfrm>
              <a:off x="7832083" y="1626834"/>
              <a:ext cx="1724727" cy="12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53"/>
          <p:cNvGrpSpPr>
            <a:grpSpLocks/>
          </p:cNvGrpSpPr>
          <p:nvPr/>
        </p:nvGrpSpPr>
        <p:grpSpPr bwMode="auto">
          <a:xfrm>
            <a:off x="5375275" y="3994150"/>
            <a:ext cx="3692525" cy="1223963"/>
            <a:chOff x="5374688" y="3994210"/>
            <a:chExt cx="3693112" cy="1223737"/>
          </a:xfrm>
        </p:grpSpPr>
        <p:sp>
          <p:nvSpPr>
            <p:cNvPr id="150547" name="Rectangle 36"/>
            <p:cNvSpPr>
              <a:spLocks noChangeArrowheads="1"/>
            </p:cNvSpPr>
            <p:nvPr/>
          </p:nvSpPr>
          <p:spPr bwMode="auto">
            <a:xfrm>
              <a:off x="5374688" y="3994210"/>
              <a:ext cx="3240000" cy="122373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0548" name="Rectangle 59"/>
            <p:cNvSpPr>
              <a:spLocks noChangeArrowheads="1"/>
            </p:cNvSpPr>
            <p:nvPr/>
          </p:nvSpPr>
          <p:spPr bwMode="auto">
            <a:xfrm>
              <a:off x="5410200" y="4450106"/>
              <a:ext cx="1600200" cy="3076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rgbClr val="000000"/>
                  </a:solidFill>
                  <a:sym typeface="Symbol" pitchFamily="18" charset="2"/>
                </a:rPr>
                <a:t>X[]H[] </a:t>
              </a:r>
            </a:p>
          </p:txBody>
        </p:sp>
        <p:sp>
          <p:nvSpPr>
            <p:cNvPr id="150549" name="Rectangle 48"/>
            <p:cNvSpPr>
              <a:spLocks noChangeArrowheads="1"/>
            </p:cNvSpPr>
            <p:nvPr/>
          </p:nvSpPr>
          <p:spPr bwMode="auto">
            <a:xfrm>
              <a:off x="5867400" y="4115915"/>
              <a:ext cx="320040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>
                  <a:solidFill>
                    <a:srgbClr val="000000"/>
                  </a:solidFill>
                  <a:sym typeface="Symbol" pitchFamily="18" charset="2"/>
                </a:rPr>
                <a:t>Multiplying</a:t>
              </a:r>
            </a:p>
            <a:p>
              <a:pPr algn="l" eaLnBrk="1" hangingPunct="1"/>
              <a:r>
                <a:rPr lang="en-CA" altLang="en-US" sz="1800">
                  <a:solidFill>
                    <a:srgbClr val="000000"/>
                  </a:solidFill>
                  <a:sym typeface="Symbol" pitchFamily="18" charset="2"/>
                </a:rPr>
                <a:t>zeros low and high </a:t>
              </a:r>
              <a:br>
                <a:rPr lang="en-CA" altLang="en-US" sz="1800">
                  <a:solidFill>
                    <a:srgbClr val="000000"/>
                  </a:solidFill>
                  <a:sym typeface="Symbol" pitchFamily="18" charset="2"/>
                </a:rPr>
              </a:br>
              <a:r>
                <a:rPr lang="en-CA" altLang="en-US" sz="1800">
                  <a:solidFill>
                    <a:srgbClr val="000000"/>
                  </a:solidFill>
                  <a:sym typeface="Symbol" pitchFamily="18" charset="2"/>
                </a:rPr>
                <a:t>frequencies in input.</a:t>
              </a:r>
            </a:p>
          </p:txBody>
        </p:sp>
      </p:grpSp>
      <p:sp>
        <p:nvSpPr>
          <p:cNvPr id="51" name="Rectangle 50"/>
          <p:cNvSpPr>
            <a:spLocks noChangeArrowheads="1"/>
          </p:cNvSpPr>
          <p:nvPr/>
        </p:nvSpPr>
        <p:spPr bwMode="auto">
          <a:xfrm>
            <a:off x="1362075" y="4132263"/>
            <a:ext cx="3200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1800">
                <a:solidFill>
                  <a:srgbClr val="000000"/>
                </a:solidFill>
                <a:sym typeface="Symbol" pitchFamily="18" charset="2"/>
              </a:rPr>
              <a:t>Filters out </a:t>
            </a:r>
          </a:p>
          <a:p>
            <a:pPr algn="l" eaLnBrk="1" hangingPunct="1"/>
            <a:r>
              <a:rPr lang="en-CA" altLang="en-US" sz="1800">
                <a:solidFill>
                  <a:srgbClr val="000000"/>
                </a:solidFill>
                <a:sym typeface="Symbol" pitchFamily="18" charset="2"/>
              </a:rPr>
              <a:t>low and high </a:t>
            </a:r>
            <a:br>
              <a:rPr lang="en-CA" altLang="en-US" sz="1800">
                <a:solidFill>
                  <a:srgbClr val="000000"/>
                </a:solidFill>
                <a:sym typeface="Symbol" pitchFamily="18" charset="2"/>
              </a:rPr>
            </a:br>
            <a:r>
              <a:rPr lang="en-CA" altLang="en-US" sz="1800">
                <a:solidFill>
                  <a:srgbClr val="000000"/>
                </a:solidFill>
                <a:sym typeface="Symbol" pitchFamily="18" charset="2"/>
              </a:rPr>
              <a:t>frequencies in input.</a:t>
            </a:r>
          </a:p>
        </p:txBody>
      </p:sp>
      <p:sp>
        <p:nvSpPr>
          <p:cNvPr id="52" name="Rectangle 51"/>
          <p:cNvSpPr>
            <a:spLocks noChangeArrowheads="1"/>
          </p:cNvSpPr>
          <p:nvPr/>
        </p:nvSpPr>
        <p:spPr bwMode="auto">
          <a:xfrm>
            <a:off x="1371600" y="4267200"/>
            <a:ext cx="3200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1800">
                <a:solidFill>
                  <a:srgbClr val="000000"/>
                </a:solidFill>
                <a:sym typeface="Symbol" pitchFamily="18" charset="2"/>
              </a:rPr>
              <a:t>Not clear what </a:t>
            </a:r>
            <a:br>
              <a:rPr lang="en-CA" altLang="en-US" sz="1800">
                <a:solidFill>
                  <a:srgbClr val="000000"/>
                </a:solidFill>
                <a:sym typeface="Symbol" pitchFamily="18" charset="2"/>
              </a:rPr>
            </a:br>
            <a:r>
              <a:rPr lang="en-CA" altLang="en-US" sz="1800">
                <a:solidFill>
                  <a:srgbClr val="000000"/>
                </a:solidFill>
                <a:sym typeface="Symbol" pitchFamily="18" charset="2"/>
              </a:rPr>
              <a:t>system does to input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2" grpId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87043" name="Text Box 215"/>
          <p:cNvSpPr txBox="1">
            <a:spLocks noChangeArrowheads="1"/>
          </p:cNvSpPr>
          <p:nvPr/>
        </p:nvSpPr>
        <p:spPr bwMode="auto">
          <a:xfrm>
            <a:off x="2514600" y="619125"/>
            <a:ext cx="421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>
                <a:solidFill>
                  <a:srgbClr val="FFFFFF"/>
                </a:solidFill>
              </a:rPr>
              <a:t>JPEG (Image Compression)</a:t>
            </a:r>
          </a:p>
        </p:txBody>
      </p:sp>
      <p:pic>
        <p:nvPicPr>
          <p:cNvPr id="87044" name="Picture 9" descr="http://www.dspguide.com/graphics/F_27_15.gi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3575" y="1135063"/>
            <a:ext cx="5056188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7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Image Compression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7" name="Text Box 215"/>
          <p:cNvSpPr txBox="1">
            <a:spLocks noChangeArrowheads="1"/>
          </p:cNvSpPr>
          <p:nvPr/>
        </p:nvSpPr>
        <p:spPr bwMode="auto">
          <a:xfrm>
            <a:off x="303212" y="5813425"/>
            <a:ext cx="9221788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FF"/>
                </a:solidFill>
              </a:rPr>
              <a:t>JPEG is two dimensional Fourier Transform</a:t>
            </a:r>
          </a:p>
          <a:p>
            <a:pPr algn="l" eaLnBrk="1" hangingPunct="1"/>
            <a:r>
              <a:rPr lang="en-US" altLang="en-US" sz="2400">
                <a:solidFill>
                  <a:srgbClr val="FFFFFF"/>
                </a:solidFill>
              </a:rPr>
              <a:t>exactly as done before.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7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7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043" grpId="0"/>
      <p:bldP spid="7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52579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Image Compression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2" name="Group 54"/>
          <p:cNvGrpSpPr>
            <a:grpSpLocks/>
          </p:cNvGrpSpPr>
          <p:nvPr/>
        </p:nvGrpSpPr>
        <p:grpSpPr bwMode="auto">
          <a:xfrm>
            <a:off x="150813" y="609600"/>
            <a:ext cx="8780462" cy="4284663"/>
            <a:chOff x="151340" y="609600"/>
            <a:chExt cx="8779935" cy="4284663"/>
          </a:xfrm>
        </p:grpSpPr>
        <p:pic>
          <p:nvPicPr>
            <p:cNvPr id="152581" name="Picture 5" descr="http://www.dspguide.com/graphics/F_27_9.gi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609600"/>
              <a:ext cx="4359275" cy="4284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582" name="Picture 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609600"/>
              <a:ext cx="1192981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2583" name="Text Box 215"/>
            <p:cNvSpPr txBox="1">
              <a:spLocks noChangeArrowheads="1"/>
            </p:cNvSpPr>
            <p:nvPr/>
          </p:nvSpPr>
          <p:spPr bwMode="auto">
            <a:xfrm>
              <a:off x="151340" y="1831538"/>
              <a:ext cx="330731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</a:rPr>
                <a:t>Each 8</a:t>
              </a:r>
              <a: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  <a:t>8 block of values</a:t>
              </a:r>
            </a:p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  <a:t>from the image</a:t>
              </a:r>
            </a:p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  <a:sym typeface="Symbol" pitchFamily="18" charset="2"/>
                </a:rPr>
                <a:t>is encoded separately. </a:t>
              </a:r>
              <a:endParaRPr lang="en-CA" altLang="en-US" sz="2400">
                <a:solidFill>
                  <a:srgbClr val="FFFFFF"/>
                </a:solidFill>
              </a:endParaRPr>
            </a:p>
          </p:txBody>
        </p:sp>
        <p:cxnSp>
          <p:nvCxnSpPr>
            <p:cNvPr id="152584" name="Straight Arrow Connector 46"/>
            <p:cNvCxnSpPr>
              <a:cxnSpLocks noChangeShapeType="1"/>
              <a:stCxn id="50" idx="1"/>
            </p:cNvCxnSpPr>
            <p:nvPr/>
          </p:nvCxnSpPr>
          <p:spPr bwMode="auto">
            <a:xfrm flipH="1" flipV="1">
              <a:off x="1032932" y="1354666"/>
              <a:ext cx="4758268" cy="207434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0" name="Rectangle 49"/>
            <p:cNvSpPr/>
            <p:nvPr/>
          </p:nvSpPr>
          <p:spPr>
            <a:xfrm>
              <a:off x="5791388" y="1524000"/>
              <a:ext cx="76195" cy="7620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53603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Image Compression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pic>
        <p:nvPicPr>
          <p:cNvPr id="153604" name="Picture 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5" name="Text Box 215"/>
          <p:cNvSpPr txBox="1">
            <a:spLocks noChangeArrowheads="1"/>
          </p:cNvSpPr>
          <p:nvPr/>
        </p:nvSpPr>
        <p:spPr bwMode="auto">
          <a:xfrm>
            <a:off x="150813" y="1831975"/>
            <a:ext cx="33083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Each 8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8 block of values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from the image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is encoded separately. </a:t>
            </a:r>
            <a:endParaRPr lang="en-CA" altLang="en-US" sz="2400">
              <a:solidFill>
                <a:srgbClr val="FFFFFF"/>
              </a:solidFill>
            </a:endParaRPr>
          </a:p>
        </p:txBody>
      </p:sp>
      <p:sp>
        <p:nvSpPr>
          <p:cNvPr id="51" name="Text Box 215"/>
          <p:cNvSpPr txBox="1">
            <a:spLocks noChangeArrowheads="1"/>
          </p:cNvSpPr>
          <p:nvPr/>
        </p:nvSpPr>
        <p:spPr bwMode="auto">
          <a:xfrm>
            <a:off x="146050" y="3048000"/>
            <a:ext cx="40449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It is decomposed as a linear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combination of basis functions.</a:t>
            </a:r>
            <a:endParaRPr lang="en-US" altLang="en-US" sz="2400">
              <a:solidFill>
                <a:srgbClr val="FFFFFF"/>
              </a:solidFill>
            </a:endParaRPr>
          </a:p>
        </p:txBody>
      </p:sp>
      <p:pic>
        <p:nvPicPr>
          <p:cNvPr id="11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63" name="Object 2"/>
          <p:cNvGraphicFramePr>
            <a:graphicFrameLocks noChangeAspect="1"/>
          </p:cNvGraphicFramePr>
          <p:nvPr/>
        </p:nvGraphicFramePr>
        <p:xfrm>
          <a:off x="1460500" y="838200"/>
          <a:ext cx="2925763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070100" imgH="431800" progId="Equation.3">
                  <p:embed/>
                </p:oleObj>
              </mc:Choice>
              <mc:Fallback>
                <p:oleObj name="Equation" r:id="rId4" imgW="2070100" imgH="431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0" y="838200"/>
                        <a:ext cx="2925763" cy="608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820738" y="1295400"/>
            <a:ext cx="5808662" cy="4953000"/>
            <a:chOff x="820756" y="1295400"/>
            <a:chExt cx="5808644" cy="4953000"/>
          </a:xfrm>
        </p:grpSpPr>
        <p:sp>
          <p:nvSpPr>
            <p:cNvPr id="153617" name="Text Box 215"/>
            <p:cNvSpPr txBox="1">
              <a:spLocks noChangeArrowheads="1"/>
            </p:cNvSpPr>
            <p:nvPr/>
          </p:nvSpPr>
          <p:spPr bwMode="auto">
            <a:xfrm>
              <a:off x="820756" y="4309408"/>
              <a:ext cx="3078086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</a:rPr>
                <a:t>Each basis function </a:t>
              </a:r>
              <a:br>
                <a:rPr lang="en-CA" altLang="en-US" sz="2400">
                  <a:solidFill>
                    <a:srgbClr val="FFFFFF"/>
                  </a:solidFill>
                </a:rPr>
              </a:br>
              <a:r>
                <a:rPr lang="en-CA" altLang="en-US" sz="2400">
                  <a:solidFill>
                    <a:srgbClr val="FFFFFF"/>
                  </a:solidFill>
                </a:rPr>
                <a:t>has a coefficient,</a:t>
              </a:r>
            </a:p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</a:rPr>
                <a:t>giving the contribution </a:t>
              </a:r>
              <a:br>
                <a:rPr lang="en-CA" altLang="en-US" sz="2400">
                  <a:solidFill>
                    <a:srgbClr val="FFFFFF"/>
                  </a:solidFill>
                </a:rPr>
              </a:br>
              <a:r>
                <a:rPr lang="en-CA" altLang="en-US" sz="2400">
                  <a:solidFill>
                    <a:srgbClr val="FFFFFF"/>
                  </a:solidFill>
                </a:rPr>
                <a:t>of this basis function</a:t>
              </a:r>
              <a:br>
                <a:rPr lang="en-CA" altLang="en-US" sz="2400">
                  <a:solidFill>
                    <a:srgbClr val="FFFFFF"/>
                  </a:solidFill>
                </a:rPr>
              </a:br>
              <a:r>
                <a:rPr lang="en-CA" altLang="en-US" sz="2400">
                  <a:solidFill>
                    <a:srgbClr val="FFFFFF"/>
                  </a:solidFill>
                </a:rPr>
                <a:t>to the image.</a:t>
              </a:r>
            </a:p>
          </p:txBody>
        </p:sp>
        <p:cxnSp>
          <p:nvCxnSpPr>
            <p:cNvPr id="153618" name="Straight Arrow Connector 37"/>
            <p:cNvCxnSpPr>
              <a:cxnSpLocks noChangeShapeType="1"/>
            </p:cNvCxnSpPr>
            <p:nvPr/>
          </p:nvCxnSpPr>
          <p:spPr bwMode="auto">
            <a:xfrm flipV="1">
              <a:off x="2438400" y="1295400"/>
              <a:ext cx="762000" cy="3581400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3619" name="Straight Arrow Connector 38"/>
            <p:cNvCxnSpPr>
              <a:cxnSpLocks noChangeShapeType="1"/>
            </p:cNvCxnSpPr>
            <p:nvPr/>
          </p:nvCxnSpPr>
          <p:spPr bwMode="auto">
            <a:xfrm flipV="1">
              <a:off x="2438400" y="2667000"/>
              <a:ext cx="4191000" cy="2209800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2590800" y="1371600"/>
            <a:ext cx="3505200" cy="2209800"/>
            <a:chOff x="2590800" y="1371600"/>
            <a:chExt cx="3505200" cy="2209801"/>
          </a:xfrm>
        </p:grpSpPr>
        <p:cxnSp>
          <p:nvCxnSpPr>
            <p:cNvPr id="153614" name="Straight Arrow Connector 39"/>
            <p:cNvCxnSpPr>
              <a:cxnSpLocks noChangeShapeType="1"/>
            </p:cNvCxnSpPr>
            <p:nvPr/>
          </p:nvCxnSpPr>
          <p:spPr bwMode="auto">
            <a:xfrm flipV="1">
              <a:off x="2590800" y="1371600"/>
              <a:ext cx="1219200" cy="2209801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3615" name="Straight Arrow Connector 47"/>
            <p:cNvCxnSpPr>
              <a:cxnSpLocks noChangeShapeType="1"/>
            </p:cNvCxnSpPr>
            <p:nvPr/>
          </p:nvCxnSpPr>
          <p:spPr bwMode="auto">
            <a:xfrm flipV="1">
              <a:off x="2590800" y="2895600"/>
              <a:ext cx="2057400" cy="685800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" name="Rectangle 44"/>
            <p:cNvSpPr/>
            <p:nvPr/>
          </p:nvSpPr>
          <p:spPr>
            <a:xfrm>
              <a:off x="4648200" y="2286000"/>
              <a:ext cx="1447800" cy="83820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</a:endParaRPr>
            </a:p>
          </p:txBody>
        </p:sp>
      </p:grpSp>
      <p:grpSp>
        <p:nvGrpSpPr>
          <p:cNvPr id="4" name="Group 61"/>
          <p:cNvGrpSpPr>
            <a:grpSpLocks/>
          </p:cNvGrpSpPr>
          <p:nvPr/>
        </p:nvGrpSpPr>
        <p:grpSpPr bwMode="auto">
          <a:xfrm>
            <a:off x="838200" y="1295400"/>
            <a:ext cx="914400" cy="762000"/>
            <a:chOff x="838200" y="1295400"/>
            <a:chExt cx="914400" cy="762002"/>
          </a:xfrm>
        </p:grpSpPr>
        <p:cxnSp>
          <p:nvCxnSpPr>
            <p:cNvPr id="153612" name="Straight Arrow Connector 56"/>
            <p:cNvCxnSpPr>
              <a:cxnSpLocks noChangeShapeType="1"/>
            </p:cNvCxnSpPr>
            <p:nvPr/>
          </p:nvCxnSpPr>
          <p:spPr bwMode="auto">
            <a:xfrm flipV="1">
              <a:off x="1295400" y="1295400"/>
              <a:ext cx="457200" cy="762001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3613" name="Straight Arrow Connector 59"/>
            <p:cNvCxnSpPr>
              <a:cxnSpLocks noChangeShapeType="1"/>
            </p:cNvCxnSpPr>
            <p:nvPr/>
          </p:nvCxnSpPr>
          <p:spPr bwMode="auto">
            <a:xfrm flipH="1" flipV="1">
              <a:off x="838200" y="1524000"/>
              <a:ext cx="457200" cy="533402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325438" y="1484313"/>
            <a:ext cx="7378700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The </a:t>
            </a:r>
            <a:r>
              <a:rPr lang="en-US" altLang="en-US">
                <a:solidFill>
                  <a:srgbClr val="FFFF00"/>
                </a:solidFill>
              </a:rPr>
              <a:t>standard</a:t>
            </a:r>
            <a:r>
              <a:rPr lang="en-US" altLang="en-US">
                <a:solidFill>
                  <a:srgbClr val="FFFFFF"/>
                </a:solidFill>
              </a:rPr>
              <a:t> </a:t>
            </a:r>
            <a:r>
              <a:rPr lang="en-US" altLang="en-US">
                <a:solidFill>
                  <a:srgbClr val="FFFF00"/>
                </a:solidFill>
              </a:rPr>
              <a:t>basis</a:t>
            </a:r>
            <a:r>
              <a:rPr lang="en-US" altLang="en-US">
                <a:solidFill>
                  <a:srgbClr val="FFFFFF"/>
                </a:solidFill>
              </a:rPr>
              <a:t> of a vector space:</a:t>
            </a: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A tuple  </a:t>
            </a:r>
            <a:r>
              <a:rPr lang="en-US" altLang="en-US" i="1">
                <a:solidFill>
                  <a:srgbClr val="FF9900"/>
                </a:solidFill>
              </a:rPr>
              <a:t>&lt;w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&gt;</a:t>
            </a:r>
            <a:r>
              <a:rPr lang="en-US" altLang="en-US">
                <a:solidFill>
                  <a:srgbClr val="FFFFFF"/>
                </a:solidFill>
              </a:rPr>
              <a:t> of basis objects</a:t>
            </a: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Linearly independent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Spans the space uniquely</a:t>
            </a:r>
            <a:br>
              <a:rPr lang="en-US" altLang="en-US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5" name="Text Box 215"/>
          <p:cNvSpPr txBox="1">
            <a:spLocks noChangeArrowheads="1"/>
          </p:cNvSpPr>
          <p:nvPr/>
        </p:nvSpPr>
        <p:spPr bwMode="auto">
          <a:xfrm>
            <a:off x="304800" y="3643313"/>
            <a:ext cx="7716838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The </a:t>
            </a:r>
            <a:r>
              <a:rPr lang="en-US" altLang="en-US">
                <a:solidFill>
                  <a:srgbClr val="FFFF00"/>
                </a:solidFill>
              </a:rPr>
              <a:t>new basis</a:t>
            </a:r>
            <a:r>
              <a:rPr lang="en-US" altLang="en-US">
                <a:solidFill>
                  <a:srgbClr val="FFFFFF"/>
                </a:solidFill>
              </a:rPr>
              <a:t> of a vector space:</a:t>
            </a: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A tuple  </a:t>
            </a:r>
            <a:r>
              <a:rPr lang="en-US" altLang="en-US" i="1">
                <a:solidFill>
                  <a:srgbClr val="FF9900"/>
                </a:solidFill>
              </a:rPr>
              <a:t>&lt;W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&gt;</a:t>
            </a:r>
            <a:r>
              <a:rPr lang="en-US" altLang="en-US">
                <a:solidFill>
                  <a:srgbClr val="FFFFFF"/>
                </a:solidFill>
              </a:rPr>
              <a:t> of basis objects</a:t>
            </a: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Linearly independent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Spans the space uniquely</a:t>
            </a:r>
            <a:br>
              <a:rPr lang="en-US" altLang="en-US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 i="1">
                <a:solidFill>
                  <a:srgbClr val="FF9900"/>
                </a:solidFill>
              </a:rPr>
              <a:t>, 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304800" y="5827713"/>
            <a:ext cx="9525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Use small letters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  <a:sym typeface="Symbol" pitchFamily="18" charset="2"/>
              </a:rPr>
              <a:t>j</a:t>
            </a:r>
            <a:r>
              <a:rPr lang="en-US" altLang="en-US" i="1" baseline="-25000">
                <a:solidFill>
                  <a:srgbClr val="FF9900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for the coefficients in the standard basis</a:t>
            </a:r>
            <a:br>
              <a:rPr lang="en-US" altLang="en-US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  and capital letters 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k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for the coefficients in the new basis</a:t>
            </a:r>
          </a:p>
        </p:txBody>
      </p:sp>
      <p:sp>
        <p:nvSpPr>
          <p:cNvPr id="116742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en-US" altLang="en-US" sz="4400">
                <a:solidFill>
                  <a:srgbClr val="FFFF00"/>
                </a:solidFill>
              </a:rPr>
              <a:t>Changing Basis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847" grpId="0"/>
      <p:bldP spid="2" grpId="0"/>
      <p:bldP spid="5" grpId="0"/>
      <p:bldP spid="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54627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Image Compression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pic>
        <p:nvPicPr>
          <p:cNvPr id="154628" name="Picture 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9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933700" imgH="609600" progId="Equation.3">
                  <p:embed/>
                </p:oleObj>
              </mc:Choice>
              <mc:Fallback>
                <p:oleObj name="Equation" r:id="rId4" imgW="2933700" imgH="6096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4631" name="Object 2"/>
          <p:cNvGraphicFramePr>
            <a:graphicFrameLocks noChangeAspect="1"/>
          </p:cNvGraphicFramePr>
          <p:nvPr/>
        </p:nvGraphicFramePr>
        <p:xfrm>
          <a:off x="1460500" y="838200"/>
          <a:ext cx="2925763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070100" imgH="431800" progId="Equation.3">
                  <p:embed/>
                </p:oleObj>
              </mc:Choice>
              <mc:Fallback>
                <p:oleObj name="Equation" r:id="rId6" imgW="2070100" imgH="431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0" y="838200"/>
                        <a:ext cx="2925763" cy="608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4632" name="Text Box 215"/>
          <p:cNvSpPr txBox="1">
            <a:spLocks noChangeArrowheads="1"/>
          </p:cNvSpPr>
          <p:nvPr/>
        </p:nvSpPr>
        <p:spPr bwMode="auto">
          <a:xfrm>
            <a:off x="150813" y="1831975"/>
            <a:ext cx="33083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Each 8</a:t>
            </a: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8 block of values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from the image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is encoded separately. </a:t>
            </a:r>
            <a:endParaRPr lang="en-CA" altLang="en-US" sz="2400">
              <a:solidFill>
                <a:srgbClr val="FFFFFF"/>
              </a:solidFill>
            </a:endParaRPr>
          </a:p>
        </p:txBody>
      </p:sp>
      <p:sp>
        <p:nvSpPr>
          <p:cNvPr id="154633" name="Text Box 215"/>
          <p:cNvSpPr txBox="1">
            <a:spLocks noChangeArrowheads="1"/>
          </p:cNvSpPr>
          <p:nvPr/>
        </p:nvSpPr>
        <p:spPr bwMode="auto">
          <a:xfrm>
            <a:off x="146050" y="3048000"/>
            <a:ext cx="40449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It is decomposed as a linear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combination of basis functions.</a:t>
            </a:r>
            <a:endParaRPr lang="en-US" altLang="en-US" sz="2400">
              <a:solidFill>
                <a:srgbClr val="FFFFFF"/>
              </a:solidFill>
            </a:endParaRPr>
          </a:p>
        </p:txBody>
      </p:sp>
      <p:sp>
        <p:nvSpPr>
          <p:cNvPr id="31" name="Text Box 215"/>
          <p:cNvSpPr txBox="1">
            <a:spLocks noChangeArrowheads="1"/>
          </p:cNvSpPr>
          <p:nvPr/>
        </p:nvSpPr>
        <p:spPr bwMode="auto">
          <a:xfrm>
            <a:off x="-76200" y="5027613"/>
            <a:ext cx="4551363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Each of the 64 basis functions </a:t>
            </a:r>
            <a:br>
              <a:rPr lang="en-CA" altLang="en-US" sz="2400">
                <a:solidFill>
                  <a:srgbClr val="FFFFFF"/>
                </a:solidFill>
                <a:sym typeface="Symbol" pitchFamily="18" charset="2"/>
              </a:rPr>
            </a:br>
            <a:r>
              <a:rPr lang="en-CA" altLang="en-US" sz="2400">
                <a:solidFill>
                  <a:srgbClr val="FFFFFF"/>
                </a:solidFill>
                <a:sym typeface="Symbol" pitchFamily="18" charset="2"/>
              </a:rPr>
              <a:t>is a two dimensional cosine.</a:t>
            </a:r>
            <a:endParaRPr lang="en-US" altLang="en-US" sz="24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55651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Image Compression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0" name="Text Box 215"/>
          <p:cNvSpPr txBox="1">
            <a:spLocks noChangeArrowheads="1"/>
          </p:cNvSpPr>
          <p:nvPr/>
        </p:nvSpPr>
        <p:spPr bwMode="auto">
          <a:xfrm>
            <a:off x="304800" y="1828800"/>
            <a:ext cx="3387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The first basis is constant.</a:t>
            </a:r>
          </a:p>
        </p:txBody>
      </p:sp>
      <p:pic>
        <p:nvPicPr>
          <p:cNvPr id="155653" name="Picture 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4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5655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933700" imgH="609600" progId="Equation.3">
                  <p:embed/>
                </p:oleObj>
              </mc:Choice>
              <mc:Fallback>
                <p:oleObj name="Equation" r:id="rId4" imgW="2933700" imgH="6096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Object 6"/>
          <p:cNvGraphicFramePr>
            <a:graphicFrameLocks noChangeAspect="1"/>
          </p:cNvGraphicFramePr>
          <p:nvPr/>
        </p:nvGraphicFramePr>
        <p:xfrm>
          <a:off x="533400" y="2419350"/>
          <a:ext cx="1093788" cy="341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774364" imgH="241195" progId="Equation.3">
                  <p:embed/>
                </p:oleObj>
              </mc:Choice>
              <mc:Fallback>
                <p:oleObj name="Equation" r:id="rId6" imgW="774364" imgH="241195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3400" y="2419350"/>
                        <a:ext cx="1093788" cy="3413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 Box 215"/>
          <p:cNvSpPr txBox="1">
            <a:spLocks noChangeArrowheads="1"/>
          </p:cNvSpPr>
          <p:nvPr/>
        </p:nvSpPr>
        <p:spPr bwMode="auto">
          <a:xfrm>
            <a:off x="260350" y="2971800"/>
            <a:ext cx="26797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Its coefficient gives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the average value 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in within block.</a:t>
            </a:r>
            <a:endParaRPr lang="en-US" altLang="en-US" sz="2400">
              <a:solidFill>
                <a:srgbClr val="FFFFFF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4800600" y="762000"/>
            <a:ext cx="1600200" cy="9906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graphicFrame>
        <p:nvGraphicFramePr>
          <p:cNvPr id="155659" name="Object 2"/>
          <p:cNvGraphicFramePr>
            <a:graphicFrameLocks noChangeAspect="1"/>
          </p:cNvGraphicFramePr>
          <p:nvPr/>
        </p:nvGraphicFramePr>
        <p:xfrm>
          <a:off x="1460500" y="838200"/>
          <a:ext cx="2925763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070100" imgH="431800" progId="Equation.3">
                  <p:embed/>
                </p:oleObj>
              </mc:Choice>
              <mc:Fallback>
                <p:oleObj name="Equation" r:id="rId8" imgW="2070100" imgH="431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0" y="838200"/>
                        <a:ext cx="2925763" cy="608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Text Box 215"/>
          <p:cNvSpPr txBox="1">
            <a:spLocks noChangeArrowheads="1"/>
          </p:cNvSpPr>
          <p:nvPr/>
        </p:nvSpPr>
        <p:spPr bwMode="auto">
          <a:xfrm>
            <a:off x="312738" y="4221163"/>
            <a:ext cx="40941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Because many images have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large blocks of the same colour,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this one coefficient gives much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of the key information!</a:t>
            </a:r>
          </a:p>
        </p:txBody>
      </p: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4495800" y="4429125"/>
            <a:ext cx="2028825" cy="2200275"/>
            <a:chOff x="6084168" y="4124325"/>
            <a:chExt cx="2028825" cy="2200275"/>
          </a:xfrm>
        </p:grpSpPr>
        <p:pic>
          <p:nvPicPr>
            <p:cNvPr id="155665" name="Picture 15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4168" y="4124325"/>
              <a:ext cx="2028825" cy="2200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666" name="Oval 20"/>
            <p:cNvSpPr>
              <a:spLocks noChangeArrowheads="1"/>
            </p:cNvSpPr>
            <p:nvPr/>
          </p:nvSpPr>
          <p:spPr bwMode="auto">
            <a:xfrm>
              <a:off x="6400800" y="4166027"/>
              <a:ext cx="1447800" cy="735747"/>
            </a:xfrm>
            <a:prstGeom prst="ellips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5667" name="Oval 21"/>
            <p:cNvSpPr>
              <a:spLocks noChangeArrowheads="1"/>
            </p:cNvSpPr>
            <p:nvPr/>
          </p:nvSpPr>
          <p:spPr bwMode="auto">
            <a:xfrm>
              <a:off x="6400800" y="5410200"/>
              <a:ext cx="1447800" cy="735747"/>
            </a:xfrm>
            <a:prstGeom prst="ellips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</p:grpSp>
      <p:cxnSp>
        <p:nvCxnSpPr>
          <p:cNvPr id="24" name="Straight Arrow Connector 23"/>
          <p:cNvCxnSpPr>
            <a:cxnSpLocks noChangeShapeType="1"/>
          </p:cNvCxnSpPr>
          <p:nvPr/>
        </p:nvCxnSpPr>
        <p:spPr bwMode="auto">
          <a:xfrm flipV="1">
            <a:off x="1905000" y="2133600"/>
            <a:ext cx="4572000" cy="990600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Rectangle 28"/>
          <p:cNvSpPr/>
          <p:nvPr/>
        </p:nvSpPr>
        <p:spPr bwMode="auto">
          <a:xfrm>
            <a:off x="1447800" y="685800"/>
            <a:ext cx="1079500" cy="1079500"/>
          </a:xfrm>
          <a:prstGeom prst="rect">
            <a:avLst/>
          </a:prstGeom>
          <a:solidFill>
            <a:schemeClr val="tx1">
              <a:lumMod val="65000"/>
            </a:schemeClr>
          </a:solidFill>
          <a:ln w="25400" algn="ctr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pPr algn="l">
              <a:defRPr/>
            </a:pPr>
            <a:endParaRPr lang="en-CA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494463" y="2116138"/>
            <a:ext cx="76200" cy="762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9" grpId="0" animBg="1"/>
      <p:bldP spid="30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56675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Image Compression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pic>
        <p:nvPicPr>
          <p:cNvPr id="156676" name="Picture 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215"/>
          <p:cNvSpPr txBox="1">
            <a:spLocks noChangeArrowheads="1"/>
          </p:cNvSpPr>
          <p:nvPr/>
        </p:nvSpPr>
        <p:spPr bwMode="auto">
          <a:xfrm>
            <a:off x="76200" y="4800600"/>
            <a:ext cx="43513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Its (pos or neg) coefficient gives 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 whether left to right the value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 tends to increase or decrease.</a:t>
            </a:r>
          </a:p>
        </p:txBody>
      </p:sp>
      <p:pic>
        <p:nvPicPr>
          <p:cNvPr id="156678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 18"/>
          <p:cNvSpPr/>
          <p:nvPr/>
        </p:nvSpPr>
        <p:spPr>
          <a:xfrm>
            <a:off x="6773863" y="846138"/>
            <a:ext cx="1371600" cy="8636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grpSp>
        <p:nvGrpSpPr>
          <p:cNvPr id="4" name="Group 50"/>
          <p:cNvGrpSpPr>
            <a:grpSpLocks/>
          </p:cNvGrpSpPr>
          <p:nvPr/>
        </p:nvGrpSpPr>
        <p:grpSpPr bwMode="auto">
          <a:xfrm>
            <a:off x="574675" y="1828800"/>
            <a:ext cx="3038475" cy="2720975"/>
            <a:chOff x="574905" y="1828800"/>
            <a:chExt cx="3038245" cy="2721184"/>
          </a:xfrm>
        </p:grpSpPr>
        <p:sp>
          <p:nvSpPr>
            <p:cNvPr id="156692" name="Text Box 215"/>
            <p:cNvSpPr txBox="1">
              <a:spLocks noChangeArrowheads="1"/>
            </p:cNvSpPr>
            <p:nvPr/>
          </p:nvSpPr>
          <p:spPr bwMode="auto">
            <a:xfrm>
              <a:off x="574905" y="1828800"/>
              <a:ext cx="276229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</a:rPr>
                <a:t>The second basis </a:t>
              </a:r>
              <a:br>
                <a:rPr lang="en-CA" altLang="en-US" sz="2400">
                  <a:solidFill>
                    <a:srgbClr val="FFFFFF"/>
                  </a:solidFill>
                </a:rPr>
              </a:br>
              <a:r>
                <a:rPr lang="en-CA" altLang="en-US" sz="2400">
                  <a:solidFill>
                    <a:srgbClr val="FFFFFF"/>
                  </a:solidFill>
                </a:rPr>
                <a:t> “slopes” left to right</a:t>
              </a:r>
            </a:p>
          </p:txBody>
        </p:sp>
        <p:graphicFrame>
          <p:nvGraphicFramePr>
            <p:cNvPr id="156693" name="Object 6"/>
            <p:cNvGraphicFramePr>
              <a:graphicFrameLocks noChangeAspect="1"/>
            </p:cNvGraphicFramePr>
            <p:nvPr/>
          </p:nvGraphicFramePr>
          <p:xfrm>
            <a:off x="1139825" y="2716213"/>
            <a:ext cx="2473325" cy="611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1752600" imgH="431800" progId="Equation.3">
                    <p:embed/>
                  </p:oleObj>
                </mc:Choice>
                <mc:Fallback>
                  <p:oleObj name="Equation" r:id="rId4" imgW="1752600" imgH="4318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139825" y="2716213"/>
                          <a:ext cx="2473325" cy="61118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156694" name="Picture 11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7800" y="3429000"/>
              <a:ext cx="1800200" cy="11209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1447800" y="685800"/>
            <a:ext cx="1019175" cy="1079500"/>
            <a:chOff x="1447800" y="685800"/>
            <a:chExt cx="1018593" cy="1080000"/>
          </a:xfrm>
        </p:grpSpPr>
        <p:sp>
          <p:nvSpPr>
            <p:cNvPr id="20" name="Rectangle 19"/>
            <p:cNvSpPr/>
            <p:nvPr/>
          </p:nvSpPr>
          <p:spPr bwMode="auto">
            <a:xfrm>
              <a:off x="1447800" y="685800"/>
              <a:ext cx="130101" cy="1080000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3" name="Rectangle 32"/>
            <p:cNvSpPr/>
            <p:nvPr/>
          </p:nvSpPr>
          <p:spPr bwMode="auto">
            <a:xfrm>
              <a:off x="1574727" y="685800"/>
              <a:ext cx="130101" cy="1080000"/>
            </a:xfrm>
            <a:prstGeom prst="rect">
              <a:avLst/>
            </a:prstGeom>
            <a:solidFill>
              <a:schemeClr val="bg2">
                <a:lumMod val="65000"/>
                <a:lumOff val="3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56686" name="Rectangle 33"/>
            <p:cNvSpPr>
              <a:spLocks noChangeArrowheads="1"/>
            </p:cNvSpPr>
            <p:nvPr/>
          </p:nvSpPr>
          <p:spPr bwMode="auto">
            <a:xfrm>
              <a:off x="1701798" y="685800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1828582" y="685800"/>
              <a:ext cx="130101" cy="1080000"/>
            </a:xfrm>
            <a:prstGeom prst="rect">
              <a:avLst/>
            </a:prstGeom>
            <a:solidFill>
              <a:schemeClr val="tx1">
                <a:lumMod val="50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56688" name="Rectangle 35"/>
            <p:cNvSpPr>
              <a:spLocks noChangeArrowheads="1"/>
            </p:cNvSpPr>
            <p:nvPr/>
          </p:nvSpPr>
          <p:spPr bwMode="auto">
            <a:xfrm>
              <a:off x="1955796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6689" name="Rectangle 36"/>
            <p:cNvSpPr>
              <a:spLocks noChangeArrowheads="1"/>
            </p:cNvSpPr>
            <p:nvPr/>
          </p:nvSpPr>
          <p:spPr bwMode="auto">
            <a:xfrm>
              <a:off x="2082795" y="685800"/>
              <a:ext cx="129600" cy="1080000"/>
            </a:xfrm>
            <a:prstGeom prst="rect">
              <a:avLst/>
            </a:prstGeom>
            <a:solidFill>
              <a:srgbClr val="BF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 bwMode="auto">
            <a:xfrm>
              <a:off x="2209365" y="685800"/>
              <a:ext cx="130101" cy="1080000"/>
            </a:xfrm>
            <a:prstGeom prst="rect">
              <a:avLst/>
            </a:prstGeom>
            <a:solidFill>
              <a:schemeClr val="tx1">
                <a:lumMod val="8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2336292" y="685800"/>
              <a:ext cx="130101" cy="1080000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</p:grpSp>
      <p:sp>
        <p:nvSpPr>
          <p:cNvPr id="50" name="Rectangle 49"/>
          <p:cNvSpPr/>
          <p:nvPr/>
        </p:nvSpPr>
        <p:spPr>
          <a:xfrm>
            <a:off x="6596063" y="2125663"/>
            <a:ext cx="76200" cy="762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graphicFrame>
        <p:nvGraphicFramePr>
          <p:cNvPr id="156683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933700" imgH="609600" progId="Equation.3">
                  <p:embed/>
                </p:oleObj>
              </mc:Choice>
              <mc:Fallback>
                <p:oleObj name="Equation" r:id="rId7" imgW="2933700" imgH="6096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5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7698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933700" imgH="609600" progId="Equation.3">
                  <p:embed/>
                </p:oleObj>
              </mc:Choice>
              <mc:Fallback>
                <p:oleObj name="Equation" r:id="rId2" imgW="2933700" imgH="6096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7699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57700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Image Compression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pic>
        <p:nvPicPr>
          <p:cNvPr id="157701" name="Picture 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02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703" name="Text Box 215"/>
          <p:cNvSpPr txBox="1">
            <a:spLocks noChangeArrowheads="1"/>
          </p:cNvSpPr>
          <p:nvPr/>
        </p:nvSpPr>
        <p:spPr bwMode="auto">
          <a:xfrm>
            <a:off x="574675" y="1828800"/>
            <a:ext cx="27622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The second basis 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 “slopes” left to right</a:t>
            </a:r>
          </a:p>
        </p:txBody>
      </p:sp>
      <p:grpSp>
        <p:nvGrpSpPr>
          <p:cNvPr id="157704" name="Group 39"/>
          <p:cNvGrpSpPr>
            <a:grpSpLocks/>
          </p:cNvGrpSpPr>
          <p:nvPr/>
        </p:nvGrpSpPr>
        <p:grpSpPr bwMode="auto">
          <a:xfrm>
            <a:off x="1447800" y="685800"/>
            <a:ext cx="1019175" cy="1079500"/>
            <a:chOff x="1447800" y="685800"/>
            <a:chExt cx="1018593" cy="1080000"/>
          </a:xfrm>
        </p:grpSpPr>
        <p:sp>
          <p:nvSpPr>
            <p:cNvPr id="20" name="Rectangle 19"/>
            <p:cNvSpPr/>
            <p:nvPr/>
          </p:nvSpPr>
          <p:spPr bwMode="auto">
            <a:xfrm>
              <a:off x="1447800" y="685800"/>
              <a:ext cx="130101" cy="1080000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3" name="Rectangle 32"/>
            <p:cNvSpPr/>
            <p:nvPr/>
          </p:nvSpPr>
          <p:spPr bwMode="auto">
            <a:xfrm>
              <a:off x="1574727" y="685800"/>
              <a:ext cx="130101" cy="1080000"/>
            </a:xfrm>
            <a:prstGeom prst="rect">
              <a:avLst/>
            </a:prstGeom>
            <a:solidFill>
              <a:schemeClr val="bg2">
                <a:lumMod val="65000"/>
                <a:lumOff val="3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57713" name="Rectangle 33"/>
            <p:cNvSpPr>
              <a:spLocks noChangeArrowheads="1"/>
            </p:cNvSpPr>
            <p:nvPr/>
          </p:nvSpPr>
          <p:spPr bwMode="auto">
            <a:xfrm>
              <a:off x="1701798" y="685800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1828582" y="685800"/>
              <a:ext cx="130101" cy="1080000"/>
            </a:xfrm>
            <a:prstGeom prst="rect">
              <a:avLst/>
            </a:prstGeom>
            <a:solidFill>
              <a:schemeClr val="tx1">
                <a:lumMod val="50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57715" name="Rectangle 35"/>
            <p:cNvSpPr>
              <a:spLocks noChangeArrowheads="1"/>
            </p:cNvSpPr>
            <p:nvPr/>
          </p:nvSpPr>
          <p:spPr bwMode="auto">
            <a:xfrm>
              <a:off x="1955796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7716" name="Rectangle 36"/>
            <p:cNvSpPr>
              <a:spLocks noChangeArrowheads="1"/>
            </p:cNvSpPr>
            <p:nvPr/>
          </p:nvSpPr>
          <p:spPr bwMode="auto">
            <a:xfrm>
              <a:off x="2082795" y="685800"/>
              <a:ext cx="129600" cy="1080000"/>
            </a:xfrm>
            <a:prstGeom prst="rect">
              <a:avLst/>
            </a:prstGeom>
            <a:solidFill>
              <a:srgbClr val="BF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 bwMode="auto">
            <a:xfrm>
              <a:off x="2209365" y="685800"/>
              <a:ext cx="130101" cy="1080000"/>
            </a:xfrm>
            <a:prstGeom prst="rect">
              <a:avLst/>
            </a:prstGeom>
            <a:solidFill>
              <a:schemeClr val="tx1">
                <a:lumMod val="8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2336292" y="685800"/>
              <a:ext cx="130101" cy="1080000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</p:grpSp>
      <p:sp>
        <p:nvSpPr>
          <p:cNvPr id="32" name="Text Box 215"/>
          <p:cNvSpPr txBox="1">
            <a:spLocks noChangeArrowheads="1"/>
          </p:cNvSpPr>
          <p:nvPr/>
        </p:nvSpPr>
        <p:spPr bwMode="auto">
          <a:xfrm>
            <a:off x="228600" y="4221163"/>
            <a:ext cx="4167188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Because many images have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have a gradual change in colour,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this one coefficient gives more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key information!</a:t>
            </a:r>
          </a:p>
        </p:txBody>
      </p:sp>
      <p:grpSp>
        <p:nvGrpSpPr>
          <p:cNvPr id="4" name="Group 56"/>
          <p:cNvGrpSpPr>
            <a:grpSpLocks/>
          </p:cNvGrpSpPr>
          <p:nvPr/>
        </p:nvGrpSpPr>
        <p:grpSpPr bwMode="auto">
          <a:xfrm>
            <a:off x="4495800" y="4429125"/>
            <a:ext cx="2028825" cy="2200275"/>
            <a:chOff x="4495800" y="4429125"/>
            <a:chExt cx="2028825" cy="2200275"/>
          </a:xfrm>
        </p:grpSpPr>
        <p:pic>
          <p:nvPicPr>
            <p:cNvPr id="157709" name="Picture 40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0" y="4429125"/>
              <a:ext cx="2028825" cy="2200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" name="Rectangle 53"/>
            <p:cNvSpPr/>
            <p:nvPr/>
          </p:nvSpPr>
          <p:spPr>
            <a:xfrm>
              <a:off x="5530850" y="6078538"/>
              <a:ext cx="107950" cy="10795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</a:endParaRPr>
            </a:p>
          </p:txBody>
        </p:sp>
      </p:grpSp>
      <p:sp>
        <p:nvSpPr>
          <p:cNvPr id="40" name="Rectangle 39"/>
          <p:cNvSpPr/>
          <p:nvPr/>
        </p:nvSpPr>
        <p:spPr>
          <a:xfrm>
            <a:off x="6773863" y="846138"/>
            <a:ext cx="1371600" cy="8636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596063" y="2125663"/>
            <a:ext cx="76200" cy="762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58723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Image Compression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pic>
        <p:nvPicPr>
          <p:cNvPr id="158724" name="Picture 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215"/>
          <p:cNvSpPr txBox="1">
            <a:spLocks noChangeArrowheads="1"/>
          </p:cNvSpPr>
          <p:nvPr/>
        </p:nvSpPr>
        <p:spPr bwMode="auto">
          <a:xfrm>
            <a:off x="152400" y="1981200"/>
            <a:ext cx="42592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A similar basis for top to bottom.</a:t>
            </a:r>
            <a:endParaRPr lang="en-US" altLang="en-US" sz="2400">
              <a:solidFill>
                <a:srgbClr val="FFFFFF"/>
              </a:solidFill>
            </a:endParaRPr>
          </a:p>
        </p:txBody>
      </p:sp>
      <p:pic>
        <p:nvPicPr>
          <p:cNvPr id="158726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8727" name="Group 39"/>
          <p:cNvGrpSpPr>
            <a:grpSpLocks/>
          </p:cNvGrpSpPr>
          <p:nvPr/>
        </p:nvGrpSpPr>
        <p:grpSpPr bwMode="auto">
          <a:xfrm>
            <a:off x="1447800" y="685800"/>
            <a:ext cx="1019175" cy="1079500"/>
            <a:chOff x="1447800" y="685800"/>
            <a:chExt cx="1018593" cy="1080000"/>
          </a:xfrm>
        </p:grpSpPr>
        <p:sp>
          <p:nvSpPr>
            <p:cNvPr id="20" name="Rectangle 19"/>
            <p:cNvSpPr/>
            <p:nvPr/>
          </p:nvSpPr>
          <p:spPr bwMode="auto">
            <a:xfrm>
              <a:off x="1447800" y="685800"/>
              <a:ext cx="130101" cy="1080000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3" name="Rectangle 32"/>
            <p:cNvSpPr/>
            <p:nvPr/>
          </p:nvSpPr>
          <p:spPr bwMode="auto">
            <a:xfrm>
              <a:off x="1574727" y="685800"/>
              <a:ext cx="130101" cy="1080000"/>
            </a:xfrm>
            <a:prstGeom prst="rect">
              <a:avLst/>
            </a:prstGeom>
            <a:solidFill>
              <a:schemeClr val="bg2">
                <a:lumMod val="65000"/>
                <a:lumOff val="3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58741" name="Rectangle 33"/>
            <p:cNvSpPr>
              <a:spLocks noChangeArrowheads="1"/>
            </p:cNvSpPr>
            <p:nvPr/>
          </p:nvSpPr>
          <p:spPr bwMode="auto">
            <a:xfrm>
              <a:off x="1701798" y="685800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1828582" y="685800"/>
              <a:ext cx="130101" cy="1080000"/>
            </a:xfrm>
            <a:prstGeom prst="rect">
              <a:avLst/>
            </a:prstGeom>
            <a:solidFill>
              <a:schemeClr val="tx1">
                <a:lumMod val="50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58743" name="Rectangle 35"/>
            <p:cNvSpPr>
              <a:spLocks noChangeArrowheads="1"/>
            </p:cNvSpPr>
            <p:nvPr/>
          </p:nvSpPr>
          <p:spPr bwMode="auto">
            <a:xfrm>
              <a:off x="1955796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8744" name="Rectangle 36"/>
            <p:cNvSpPr>
              <a:spLocks noChangeArrowheads="1"/>
            </p:cNvSpPr>
            <p:nvPr/>
          </p:nvSpPr>
          <p:spPr bwMode="auto">
            <a:xfrm>
              <a:off x="2082795" y="685800"/>
              <a:ext cx="129600" cy="1080000"/>
            </a:xfrm>
            <a:prstGeom prst="rect">
              <a:avLst/>
            </a:prstGeom>
            <a:solidFill>
              <a:srgbClr val="BF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 bwMode="auto">
            <a:xfrm>
              <a:off x="2209365" y="685800"/>
              <a:ext cx="130101" cy="1080000"/>
            </a:xfrm>
            <a:prstGeom prst="rect">
              <a:avLst/>
            </a:prstGeom>
            <a:solidFill>
              <a:schemeClr val="tx1">
                <a:lumMod val="8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2336292" y="685800"/>
              <a:ext cx="130101" cy="1080000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4" name="Group 40"/>
          <p:cNvGrpSpPr>
            <a:grpSpLocks/>
          </p:cNvGrpSpPr>
          <p:nvPr/>
        </p:nvGrpSpPr>
        <p:grpSpPr bwMode="auto">
          <a:xfrm rot="-5400000">
            <a:off x="2667000" y="673101"/>
            <a:ext cx="1019175" cy="1079500"/>
            <a:chOff x="1447802" y="685799"/>
            <a:chExt cx="1018592" cy="1080001"/>
          </a:xfrm>
        </p:grpSpPr>
        <p:sp>
          <p:nvSpPr>
            <p:cNvPr id="42" name="Rectangle 41"/>
            <p:cNvSpPr/>
            <p:nvPr/>
          </p:nvSpPr>
          <p:spPr bwMode="auto">
            <a:xfrm>
              <a:off x="1447802" y="685799"/>
              <a:ext cx="130101" cy="1080001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1574729" y="685799"/>
              <a:ext cx="130101" cy="1080001"/>
            </a:xfrm>
            <a:prstGeom prst="rect">
              <a:avLst/>
            </a:prstGeom>
            <a:solidFill>
              <a:schemeClr val="bg2">
                <a:lumMod val="65000"/>
                <a:lumOff val="3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58733" name="Rectangle 43"/>
            <p:cNvSpPr>
              <a:spLocks noChangeArrowheads="1"/>
            </p:cNvSpPr>
            <p:nvPr/>
          </p:nvSpPr>
          <p:spPr bwMode="auto">
            <a:xfrm>
              <a:off x="1701800" y="685799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 bwMode="auto">
            <a:xfrm>
              <a:off x="1828584" y="685799"/>
              <a:ext cx="130101" cy="1080001"/>
            </a:xfrm>
            <a:prstGeom prst="rect">
              <a:avLst/>
            </a:prstGeom>
            <a:solidFill>
              <a:schemeClr val="tx1">
                <a:lumMod val="50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58735" name="Rectangle 45"/>
            <p:cNvSpPr>
              <a:spLocks noChangeArrowheads="1"/>
            </p:cNvSpPr>
            <p:nvPr/>
          </p:nvSpPr>
          <p:spPr bwMode="auto">
            <a:xfrm>
              <a:off x="1955797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8736" name="Rectangle 46"/>
            <p:cNvSpPr>
              <a:spLocks noChangeArrowheads="1"/>
            </p:cNvSpPr>
            <p:nvPr/>
          </p:nvSpPr>
          <p:spPr bwMode="auto">
            <a:xfrm>
              <a:off x="2082796" y="685800"/>
              <a:ext cx="129600" cy="1080000"/>
            </a:xfrm>
            <a:prstGeom prst="rect">
              <a:avLst/>
            </a:prstGeom>
            <a:solidFill>
              <a:srgbClr val="BF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2209366" y="685799"/>
              <a:ext cx="130101" cy="1080001"/>
            </a:xfrm>
            <a:prstGeom prst="rect">
              <a:avLst/>
            </a:prstGeom>
            <a:solidFill>
              <a:schemeClr val="tx1">
                <a:lumMod val="8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49" name="Rectangle 48"/>
            <p:cNvSpPr/>
            <p:nvPr/>
          </p:nvSpPr>
          <p:spPr bwMode="auto">
            <a:xfrm>
              <a:off x="2336293" y="685799"/>
              <a:ext cx="130101" cy="1080001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</p:grpSp>
      <p:sp>
        <p:nvSpPr>
          <p:cNvPr id="50" name="Rectangle 49"/>
          <p:cNvSpPr/>
          <p:nvPr/>
        </p:nvSpPr>
        <p:spPr>
          <a:xfrm>
            <a:off x="6502400" y="2209800"/>
            <a:ext cx="76200" cy="762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graphicFrame>
        <p:nvGraphicFramePr>
          <p:cNvPr id="158730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933700" imgH="609600" progId="Equation.3">
                  <p:embed/>
                </p:oleObj>
              </mc:Choice>
              <mc:Fallback>
                <p:oleObj name="Equation" r:id="rId4" imgW="2933700" imgH="6096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50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9746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933700" imgH="609600" progId="Equation.3">
                  <p:embed/>
                </p:oleObj>
              </mc:Choice>
              <mc:Fallback>
                <p:oleObj name="Equation" r:id="rId2" imgW="2933700" imgH="6096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747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59748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Image Compression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pic>
        <p:nvPicPr>
          <p:cNvPr id="159749" name="Picture 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50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60"/>
          <p:cNvGrpSpPr>
            <a:grpSpLocks/>
          </p:cNvGrpSpPr>
          <p:nvPr/>
        </p:nvGrpSpPr>
        <p:grpSpPr bwMode="auto">
          <a:xfrm>
            <a:off x="304800" y="1828800"/>
            <a:ext cx="6273800" cy="2362200"/>
            <a:chOff x="304800" y="1828800"/>
            <a:chExt cx="6273801" cy="2362200"/>
          </a:xfrm>
        </p:grpSpPr>
        <p:sp>
          <p:nvSpPr>
            <p:cNvPr id="19" name="Rectangle 18"/>
            <p:cNvSpPr/>
            <p:nvPr/>
          </p:nvSpPr>
          <p:spPr>
            <a:xfrm>
              <a:off x="4648201" y="2319338"/>
              <a:ext cx="1371600" cy="86360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</a:endParaRPr>
            </a:p>
          </p:txBody>
        </p:sp>
        <p:graphicFrame>
          <p:nvGraphicFramePr>
            <p:cNvPr id="159768" name="Object 6"/>
            <p:cNvGraphicFramePr>
              <a:graphicFrameLocks noChangeAspect="1"/>
            </p:cNvGraphicFramePr>
            <p:nvPr/>
          </p:nvGraphicFramePr>
          <p:xfrm>
            <a:off x="1077913" y="2335213"/>
            <a:ext cx="2598737" cy="611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6" imgW="1841500" imgH="431800" progId="Equation.3">
                    <p:embed/>
                  </p:oleObj>
                </mc:Choice>
                <mc:Fallback>
                  <p:oleObj name="Equation" r:id="rId6" imgW="1841500" imgH="43180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77913" y="2335213"/>
                          <a:ext cx="2598737" cy="61118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0" name="Rectangle 49"/>
            <p:cNvSpPr/>
            <p:nvPr/>
          </p:nvSpPr>
          <p:spPr>
            <a:xfrm>
              <a:off x="6502401" y="2303463"/>
              <a:ext cx="76200" cy="7620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</a:endParaRPr>
            </a:p>
          </p:txBody>
        </p:sp>
        <p:grpSp>
          <p:nvGrpSpPr>
            <p:cNvPr id="159770" name="Group 30"/>
            <p:cNvGrpSpPr>
              <a:grpSpLocks/>
            </p:cNvGrpSpPr>
            <p:nvPr/>
          </p:nvGrpSpPr>
          <p:grpSpPr bwMode="auto">
            <a:xfrm>
              <a:off x="1464734" y="3039533"/>
              <a:ext cx="1800200" cy="1151467"/>
              <a:chOff x="1524000" y="3886200"/>
              <a:chExt cx="1800200" cy="1151467"/>
            </a:xfrm>
          </p:grpSpPr>
          <p:pic>
            <p:nvPicPr>
              <p:cNvPr id="159772" name="Picture 31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4000" y="3886200"/>
                <a:ext cx="1800200" cy="11209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773" name="Picture 39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52498" b="-2719"/>
              <a:stretch>
                <a:fillRect/>
              </a:stretch>
            </p:blipFill>
            <p:spPr bwMode="auto">
              <a:xfrm flipH="1">
                <a:off x="2412999" y="3886200"/>
                <a:ext cx="855134" cy="11514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9771" name="Text Box 215"/>
            <p:cNvSpPr txBox="1">
              <a:spLocks noChangeArrowheads="1"/>
            </p:cNvSpPr>
            <p:nvPr/>
          </p:nvSpPr>
          <p:spPr bwMode="auto">
            <a:xfrm>
              <a:off x="304800" y="1828800"/>
              <a:ext cx="24449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rgbClr val="FFFFFF"/>
                  </a:solidFill>
                </a:rPr>
                <a:t>The &lt;0,2&gt; basis is</a:t>
              </a:r>
              <a:endParaRPr lang="en-US" alt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51" name="Text Box 215"/>
          <p:cNvSpPr txBox="1">
            <a:spLocks noChangeArrowheads="1"/>
          </p:cNvSpPr>
          <p:nvPr/>
        </p:nvSpPr>
        <p:spPr bwMode="auto">
          <a:xfrm>
            <a:off x="457200" y="4659313"/>
            <a:ext cx="385603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whether the value tends to be 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 smaller in the middle.</a:t>
            </a:r>
            <a:endParaRPr lang="en-US" altLang="en-US" sz="2400">
              <a:solidFill>
                <a:srgbClr val="FFFFFF"/>
              </a:solidFill>
            </a:endParaRPr>
          </a:p>
        </p:txBody>
      </p:sp>
      <p:grpSp>
        <p:nvGrpSpPr>
          <p:cNvPr id="6" name="Group 57"/>
          <p:cNvGrpSpPr>
            <a:grpSpLocks/>
          </p:cNvGrpSpPr>
          <p:nvPr/>
        </p:nvGrpSpPr>
        <p:grpSpPr bwMode="auto">
          <a:xfrm rot="5400000">
            <a:off x="1447800" y="685801"/>
            <a:ext cx="1000125" cy="1079500"/>
            <a:chOff x="1447800" y="685800"/>
            <a:chExt cx="999064" cy="1080000"/>
          </a:xfrm>
        </p:grpSpPr>
        <p:sp>
          <p:nvSpPr>
            <p:cNvPr id="20" name="Rectangle 19"/>
            <p:cNvSpPr/>
            <p:nvPr/>
          </p:nvSpPr>
          <p:spPr bwMode="auto">
            <a:xfrm>
              <a:off x="1447800" y="685800"/>
              <a:ext cx="130037" cy="1080000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59760" name="Rectangle 33"/>
            <p:cNvSpPr>
              <a:spLocks noChangeArrowheads="1"/>
            </p:cNvSpPr>
            <p:nvPr/>
          </p:nvSpPr>
          <p:spPr bwMode="auto">
            <a:xfrm>
              <a:off x="1572198" y="685800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9761" name="Rectangle 35"/>
            <p:cNvSpPr>
              <a:spLocks noChangeArrowheads="1"/>
            </p:cNvSpPr>
            <p:nvPr/>
          </p:nvSpPr>
          <p:spPr bwMode="auto">
            <a:xfrm>
              <a:off x="1699203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1820466" y="685800"/>
              <a:ext cx="130037" cy="1080000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54" name="Rectangle 53"/>
            <p:cNvSpPr/>
            <p:nvPr/>
          </p:nvSpPr>
          <p:spPr bwMode="auto">
            <a:xfrm flipH="1">
              <a:off x="2316827" y="685800"/>
              <a:ext cx="130037" cy="1080000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59764" name="Rectangle 54"/>
            <p:cNvSpPr>
              <a:spLocks noChangeArrowheads="1"/>
            </p:cNvSpPr>
            <p:nvPr/>
          </p:nvSpPr>
          <p:spPr bwMode="auto">
            <a:xfrm flipH="1">
              <a:off x="2192866" y="685800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59765" name="Rectangle 55"/>
            <p:cNvSpPr>
              <a:spLocks noChangeArrowheads="1"/>
            </p:cNvSpPr>
            <p:nvPr/>
          </p:nvSpPr>
          <p:spPr bwMode="auto">
            <a:xfrm flipH="1">
              <a:off x="2065861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57" name="Rectangle 56"/>
            <p:cNvSpPr/>
            <p:nvPr/>
          </p:nvSpPr>
          <p:spPr bwMode="auto">
            <a:xfrm flipH="1">
              <a:off x="1944160" y="685800"/>
              <a:ext cx="130037" cy="1080000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  <a:cs typeface="Arial" charset="0"/>
              </a:endParaRPr>
            </a:p>
          </p:txBody>
        </p:sp>
      </p:grpSp>
      <p:sp>
        <p:nvSpPr>
          <p:cNvPr id="59" name="Text Box 215"/>
          <p:cNvSpPr txBox="1">
            <a:spLocks noChangeArrowheads="1"/>
          </p:cNvSpPr>
          <p:nvPr/>
        </p:nvSpPr>
        <p:spPr bwMode="auto">
          <a:xfrm>
            <a:off x="885825" y="4267200"/>
            <a:ext cx="2601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Its coefficient gives</a:t>
            </a:r>
            <a:endParaRPr lang="en-US" altLang="en-US" sz="2400">
              <a:solidFill>
                <a:srgbClr val="FFFFFF"/>
              </a:solidFill>
            </a:endParaRPr>
          </a:p>
        </p:txBody>
      </p:sp>
      <p:sp>
        <p:nvSpPr>
          <p:cNvPr id="62" name="Text Box 215"/>
          <p:cNvSpPr txBox="1">
            <a:spLocks noChangeArrowheads="1"/>
          </p:cNvSpPr>
          <p:nvPr/>
        </p:nvSpPr>
        <p:spPr bwMode="auto">
          <a:xfrm>
            <a:off x="520700" y="5646738"/>
            <a:ext cx="38798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This helps display 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the horizontal lines in images </a:t>
            </a:r>
            <a:endParaRPr lang="en-US" altLang="en-US" sz="2400">
              <a:solidFill>
                <a:srgbClr val="FFFFFF"/>
              </a:solidFill>
            </a:endParaRPr>
          </a:p>
        </p:txBody>
      </p:sp>
      <p:grpSp>
        <p:nvGrpSpPr>
          <p:cNvPr id="7" name="Group 65"/>
          <p:cNvGrpSpPr>
            <a:grpSpLocks/>
          </p:cNvGrpSpPr>
          <p:nvPr/>
        </p:nvGrpSpPr>
        <p:grpSpPr bwMode="auto">
          <a:xfrm>
            <a:off x="4495800" y="4429125"/>
            <a:ext cx="2028825" cy="2200275"/>
            <a:chOff x="4495800" y="4429125"/>
            <a:chExt cx="2028825" cy="2200275"/>
          </a:xfrm>
        </p:grpSpPr>
        <p:pic>
          <p:nvPicPr>
            <p:cNvPr id="159757" name="Picture 63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0" y="4429125"/>
              <a:ext cx="2028825" cy="2200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Rectangle 64"/>
            <p:cNvSpPr/>
            <p:nvPr/>
          </p:nvSpPr>
          <p:spPr>
            <a:xfrm>
              <a:off x="4616450" y="5099050"/>
              <a:ext cx="107950" cy="10795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l">
                <a:defRPr/>
              </a:pPr>
              <a:endParaRPr lang="en-CA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60771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rgbClr val="FFFF00"/>
                </a:solidFill>
                <a:sym typeface="Symbol" pitchFamily="18" charset="2"/>
              </a:rPr>
              <a:t>Image Compression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pic>
        <p:nvPicPr>
          <p:cNvPr id="160772" name="Picture 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0773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Isosceles Triangle 29"/>
          <p:cNvSpPr>
            <a:spLocks noChangeArrowheads="1"/>
          </p:cNvSpPr>
          <p:nvPr/>
        </p:nvSpPr>
        <p:spPr bwMode="auto">
          <a:xfrm rot="-2664563">
            <a:off x="6272213" y="2039938"/>
            <a:ext cx="685800" cy="381000"/>
          </a:xfrm>
          <a:prstGeom prst="triangle">
            <a:avLst>
              <a:gd name="adj" fmla="val 50000"/>
            </a:avLst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35" name="Text Box 215"/>
          <p:cNvSpPr txBox="1">
            <a:spLocks noChangeArrowheads="1"/>
          </p:cNvSpPr>
          <p:nvPr/>
        </p:nvSpPr>
        <p:spPr bwMode="auto">
          <a:xfrm>
            <a:off x="20637" y="1677988"/>
            <a:ext cx="4779963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As seen, 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the low frequency components 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of a signal are more important.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Removing 90% of the bits from 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the high frequency components</a:t>
            </a:r>
          </a:p>
          <a:p>
            <a:pPr algn="l" eaLnBrk="1" hangingPunct="1"/>
            <a:r>
              <a:rPr lang="en-CA" altLang="en-US" sz="2400">
                <a:solidFill>
                  <a:srgbClr val="FFFFFF"/>
                </a:solidFill>
              </a:rPr>
              <a:t>might remove, only 5% </a:t>
            </a:r>
            <a:br>
              <a:rPr lang="en-CA" altLang="en-US" sz="2400">
                <a:solidFill>
                  <a:srgbClr val="FFFFFF"/>
                </a:solidFill>
              </a:rPr>
            </a:br>
            <a:r>
              <a:rPr lang="en-CA" altLang="en-US" sz="2400">
                <a:solidFill>
                  <a:srgbClr val="FFFFFF"/>
                </a:solidFill>
              </a:rPr>
              <a:t>of the encoded information.</a:t>
            </a:r>
            <a:endParaRPr lang="en-US" altLang="en-US" sz="2400">
              <a:solidFill>
                <a:srgbClr val="FFFFFF"/>
              </a:solidFill>
            </a:endParaRPr>
          </a:p>
        </p:txBody>
      </p:sp>
      <p:pic>
        <p:nvPicPr>
          <p:cNvPr id="37" name="Content Placeholder 4"/>
          <p:cNvPicPr>
            <a:picLocks noGrp="1" noChangeAspect="1"/>
          </p:cNvPicPr>
          <p:nvPr>
            <p:ph sz="half" idx="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31913" y="4495800"/>
            <a:ext cx="2028825" cy="2209800"/>
          </a:xfr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9513" y="4495800"/>
            <a:ext cx="2028825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88" name="Picture 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2688" y="6545263"/>
            <a:ext cx="200025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2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2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428625" y="685800"/>
            <a:ext cx="74676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Have you seen Taylor Expansions of a Function?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They show that functions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 </a:t>
            </a:r>
            <a:r>
              <a:rPr lang="en-US" altLang="en-US">
                <a:sym typeface="Symbol" pitchFamily="18" charset="2"/>
              </a:rPr>
              <a:t>can be expressed by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specifying the coefficients of the polynomial.</a:t>
            </a:r>
          </a:p>
          <a:p>
            <a:pPr lvl="1"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…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1703388" y="2873375"/>
            <a:ext cx="6069012" cy="3679825"/>
            <a:chOff x="1703388" y="2491845"/>
            <a:chExt cx="6069012" cy="3680355"/>
          </a:xfrm>
        </p:grpSpPr>
        <p:sp>
          <p:nvSpPr>
            <p:cNvPr id="9222" name="Rectangle 36"/>
            <p:cNvSpPr>
              <a:spLocks noChangeArrowheads="1"/>
            </p:cNvSpPr>
            <p:nvPr/>
          </p:nvSpPr>
          <p:spPr bwMode="auto">
            <a:xfrm>
              <a:off x="1703388" y="2491845"/>
              <a:ext cx="2667000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ym typeface="Symbol" pitchFamily="18" charset="2"/>
                </a:rPr>
                <a:t>Eg: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f(x) = 1/(1-x)</a:t>
              </a:r>
              <a:endParaRPr lang="en-CA" altLang="en-US">
                <a:sym typeface="Symbol" pitchFamily="18" charset="2"/>
              </a:endParaRPr>
            </a:p>
            <a:p>
              <a:pPr algn="l" eaLnBrk="1" hangingPunct="1"/>
              <a:r>
                <a:rPr lang="en-CA" altLang="en-US" i="1">
                  <a:solidFill>
                    <a:schemeClr val="accent1"/>
                  </a:solidFill>
                  <a:sym typeface="Symbol" pitchFamily="18" charset="2"/>
                </a:rPr>
                <a:t>      F(x) = </a:t>
              </a:r>
              <a:endParaRPr lang="en-US" altLang="en-US" i="1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9223" name="Rectangle 37"/>
            <p:cNvSpPr>
              <a:spLocks noChangeArrowheads="1"/>
            </p:cNvSpPr>
            <p:nvPr/>
          </p:nvSpPr>
          <p:spPr bwMode="auto">
            <a:xfrm>
              <a:off x="3276600" y="2886075"/>
              <a:ext cx="4495800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+x +x</a:t>
              </a:r>
              <a:r>
                <a:rPr lang="en-US" altLang="en-US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</a:rPr>
                <a:t> +x</a:t>
              </a:r>
              <a:r>
                <a:rPr lang="en-US" altLang="en-US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i="1">
                  <a:solidFill>
                    <a:schemeClr val="accent1"/>
                  </a:solidFill>
                </a:rPr>
                <a:t> + …</a:t>
              </a:r>
              <a:endParaRPr lang="en-CA" altLang="en-US"/>
            </a:p>
          </p:txBody>
        </p:sp>
        <p:pic>
          <p:nvPicPr>
            <p:cNvPr id="9224" name="Picture 4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2175" y="3362325"/>
              <a:ext cx="4391025" cy="280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220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9221" name="Text Box 215"/>
          <p:cNvSpPr txBox="1">
            <a:spLocks noChangeArrowheads="1"/>
          </p:cNvSpPr>
          <p:nvPr/>
        </p:nvSpPr>
        <p:spPr bwMode="auto">
          <a:xfrm>
            <a:off x="7453313" y="53975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7564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885950" y="2743200"/>
            <a:ext cx="4972050" cy="3962400"/>
            <a:chOff x="3532717" y="2133600"/>
            <a:chExt cx="5428721" cy="4572000"/>
          </a:xfrm>
        </p:grpSpPr>
        <p:pic>
          <p:nvPicPr>
            <p:cNvPr id="10246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218" b="24641"/>
            <a:stretch>
              <a:fillRect/>
            </a:stretch>
          </p:blipFill>
          <p:spPr bwMode="auto">
            <a:xfrm>
              <a:off x="4191000" y="2133600"/>
              <a:ext cx="4770438" cy="457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0247" name="Object 2"/>
            <p:cNvGraphicFramePr>
              <a:graphicFrameLocks noChangeAspect="1"/>
            </p:cNvGraphicFramePr>
            <p:nvPr/>
          </p:nvGraphicFramePr>
          <p:xfrm>
            <a:off x="3532717" y="2448983"/>
            <a:ext cx="666750" cy="4381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304536" imgH="203024" progId="Equation.3">
                    <p:embed/>
                  </p:oleObj>
                </mc:Choice>
                <mc:Fallback>
                  <p:oleObj name="Equation" r:id="rId3" imgW="304536" imgH="203024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32717" y="2448983"/>
                          <a:ext cx="666750" cy="438150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0243" name="Rectangle 15"/>
          <p:cNvSpPr>
            <a:spLocks noChangeArrowheads="1"/>
          </p:cNvSpPr>
          <p:nvPr/>
        </p:nvSpPr>
        <p:spPr bwMode="auto">
          <a:xfrm>
            <a:off x="428625" y="685800"/>
            <a:ext cx="74676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Have you seen Taylor Expansions of a Function?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They show that functions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 </a:t>
            </a:r>
            <a:r>
              <a:rPr lang="en-US" altLang="en-US">
                <a:sym typeface="Symbol" pitchFamily="18" charset="2"/>
              </a:rPr>
              <a:t>can be expressed by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specifying the coefficients of the polynomial.</a:t>
            </a:r>
          </a:p>
          <a:p>
            <a:pPr lvl="1"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…</a:t>
            </a:r>
          </a:p>
        </p:txBody>
      </p:sp>
      <p:sp>
        <p:nvSpPr>
          <p:cNvPr id="10244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8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569468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1600200" y="2743200"/>
            <a:ext cx="5257800" cy="3962400"/>
            <a:chOff x="2150534" y="2133600"/>
            <a:chExt cx="5799666" cy="4572000"/>
          </a:xfrm>
        </p:grpSpPr>
        <p:pic>
          <p:nvPicPr>
            <p:cNvPr id="11270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4194"/>
            <a:stretch>
              <a:fillRect/>
            </a:stretch>
          </p:blipFill>
          <p:spPr bwMode="auto">
            <a:xfrm>
              <a:off x="3276600" y="2133600"/>
              <a:ext cx="4673600" cy="457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1271" name="Object 2"/>
            <p:cNvGraphicFramePr>
              <a:graphicFrameLocks noChangeAspect="1"/>
            </p:cNvGraphicFramePr>
            <p:nvPr/>
          </p:nvGraphicFramePr>
          <p:xfrm>
            <a:off x="2150534" y="2590800"/>
            <a:ext cx="1138238" cy="4381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520474" imgH="203112" progId="Equation.3">
                    <p:embed/>
                  </p:oleObj>
                </mc:Choice>
                <mc:Fallback>
                  <p:oleObj name="Equation" r:id="rId3" imgW="520474" imgH="203112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150534" y="2590800"/>
                          <a:ext cx="1138238" cy="438150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1267" name="Rectangle 13"/>
          <p:cNvSpPr>
            <a:spLocks noChangeArrowheads="1"/>
          </p:cNvSpPr>
          <p:nvPr/>
        </p:nvSpPr>
        <p:spPr bwMode="auto">
          <a:xfrm>
            <a:off x="428625" y="685800"/>
            <a:ext cx="74676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Have you seen Taylor Expansions of a Function?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They show that functions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 </a:t>
            </a:r>
            <a:r>
              <a:rPr lang="en-US" altLang="en-US">
                <a:sym typeface="Symbol" pitchFamily="18" charset="2"/>
              </a:rPr>
              <a:t>can be expressed by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specifying the coefficients of the polynomial.</a:t>
            </a:r>
          </a:p>
          <a:p>
            <a:pPr lvl="1"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…</a:t>
            </a:r>
          </a:p>
        </p:txBody>
      </p:sp>
      <p:sp>
        <p:nvSpPr>
          <p:cNvPr id="11268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1269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9958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2592388" y="4833938"/>
            <a:ext cx="873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9900"/>
                </a:solidFill>
              </a:rPr>
              <a:t>[3,2]</a:t>
            </a:r>
            <a:endParaRPr lang="en-CA" altLang="en-US">
              <a:solidFill>
                <a:srgbClr val="FFFFFF"/>
              </a:solidFill>
            </a:endParaRPr>
          </a:p>
        </p:txBody>
      </p:sp>
      <p:grpSp>
        <p:nvGrpSpPr>
          <p:cNvPr id="2" name="Group 115"/>
          <p:cNvGrpSpPr>
            <a:grpSpLocks/>
          </p:cNvGrpSpPr>
          <p:nvPr/>
        </p:nvGrpSpPr>
        <p:grpSpPr bwMode="auto">
          <a:xfrm>
            <a:off x="1762125" y="3294063"/>
            <a:ext cx="1371600" cy="914400"/>
            <a:chOff x="1762311" y="3293534"/>
            <a:chExt cx="1371600" cy="914400"/>
          </a:xfrm>
        </p:grpSpPr>
        <p:sp>
          <p:nvSpPr>
            <p:cNvPr id="117810" name="Line 63"/>
            <p:cNvSpPr>
              <a:spLocks noChangeShapeType="1"/>
            </p:cNvSpPr>
            <p:nvPr/>
          </p:nvSpPr>
          <p:spPr bwMode="auto">
            <a:xfrm flipV="1">
              <a:off x="1762311" y="3293534"/>
              <a:ext cx="1371600" cy="914400"/>
            </a:xfrm>
            <a:prstGeom prst="line">
              <a:avLst/>
            </a:prstGeom>
            <a:noFill/>
            <a:ln w="38100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811" name="Rectangle 56"/>
            <p:cNvSpPr>
              <a:spLocks noChangeArrowheads="1"/>
            </p:cNvSpPr>
            <p:nvPr/>
          </p:nvSpPr>
          <p:spPr bwMode="auto">
            <a:xfrm>
              <a:off x="1837454" y="3367092"/>
              <a:ext cx="669926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rgbClr val="FF9900"/>
                  </a:solidFill>
                </a:rPr>
                <a:t>v =</a:t>
              </a:r>
            </a:p>
          </p:txBody>
        </p:sp>
      </p:grpSp>
      <p:sp>
        <p:nvSpPr>
          <p:cNvPr id="142394" name="Rectangle 26"/>
          <p:cNvSpPr>
            <a:spLocks noChangeArrowheads="1"/>
          </p:cNvSpPr>
          <p:nvPr/>
        </p:nvSpPr>
        <p:spPr bwMode="auto">
          <a:xfrm>
            <a:off x="1198563" y="4816475"/>
            <a:ext cx="1546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 i="1">
                <a:solidFill>
                  <a:srgbClr val="FF9900"/>
                </a:solidFill>
              </a:rPr>
              <a:t> =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5" name="Rectangle 27"/>
          <p:cNvSpPr>
            <a:spLocks noChangeArrowheads="1"/>
          </p:cNvSpPr>
          <p:nvPr/>
        </p:nvSpPr>
        <p:spPr bwMode="auto">
          <a:xfrm>
            <a:off x="5292725" y="4816475"/>
            <a:ext cx="1565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9900"/>
                </a:solidFill>
              </a:rPr>
              <a:t>[1</a:t>
            </a:r>
            <a:r>
              <a:rPr lang="en-US" altLang="en-US" baseline="30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5</a:t>
            </a:r>
            <a:r>
              <a:rPr lang="en-US" altLang="en-US">
                <a:solidFill>
                  <a:srgbClr val="FF9900"/>
                </a:solidFill>
              </a:rPr>
              <a:t>,3</a:t>
            </a:r>
            <a:r>
              <a:rPr lang="en-US" altLang="en-US" baseline="30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5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42383" name="Rectangle 26"/>
          <p:cNvSpPr>
            <a:spLocks noChangeArrowheads="1"/>
          </p:cNvSpPr>
          <p:nvPr/>
        </p:nvSpPr>
        <p:spPr bwMode="auto">
          <a:xfrm>
            <a:off x="3925888" y="4802188"/>
            <a:ext cx="1565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 i="1">
                <a:solidFill>
                  <a:srgbClr val="FF9900"/>
                </a:solidFill>
              </a:rPr>
              <a:t> =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57813" name="Rectangle 117"/>
          <p:cNvSpPr>
            <a:spLocks noChangeArrowheads="1"/>
          </p:cNvSpPr>
          <p:nvPr/>
        </p:nvSpPr>
        <p:spPr bwMode="auto">
          <a:xfrm>
            <a:off x="1611313" y="5327650"/>
            <a:ext cx="48371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 i="1" baseline="30000">
                <a:solidFill>
                  <a:srgbClr val="FF9900"/>
                </a:solidFill>
              </a:rPr>
              <a:t>-1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17768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117769" name="Text Box 215"/>
          <p:cNvSpPr txBox="1">
            <a:spLocks noChangeArrowheads="1"/>
          </p:cNvSpPr>
          <p:nvPr/>
        </p:nvSpPr>
        <p:spPr bwMode="auto">
          <a:xfrm>
            <a:off x="325438" y="1339850"/>
            <a:ext cx="70834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17770" name="Text Box 215"/>
          <p:cNvSpPr txBox="1">
            <a:spLocks noChangeArrowheads="1"/>
          </p:cNvSpPr>
          <p:nvPr/>
        </p:nvSpPr>
        <p:spPr bwMode="auto">
          <a:xfrm>
            <a:off x="304800" y="1762125"/>
            <a:ext cx="7329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3" name="Group 74"/>
          <p:cNvGrpSpPr>
            <a:grpSpLocks/>
          </p:cNvGrpSpPr>
          <p:nvPr/>
        </p:nvGrpSpPr>
        <p:grpSpPr bwMode="auto">
          <a:xfrm>
            <a:off x="1068388" y="2220913"/>
            <a:ext cx="2422525" cy="954087"/>
            <a:chOff x="0" y="2209800"/>
            <a:chExt cx="2423352" cy="954107"/>
          </a:xfrm>
        </p:grpSpPr>
        <p:sp>
          <p:nvSpPr>
            <p:cNvPr id="117808" name="Rectangle 54"/>
            <p:cNvSpPr>
              <a:spLocks noChangeArrowheads="1"/>
            </p:cNvSpPr>
            <p:nvPr/>
          </p:nvSpPr>
          <p:spPr bwMode="auto">
            <a:xfrm>
              <a:off x="948268" y="2209800"/>
              <a:ext cx="1475084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  <p:sp>
          <p:nvSpPr>
            <p:cNvPr id="117809" name="Rectangle 65"/>
            <p:cNvSpPr>
              <a:spLocks noChangeArrowheads="1"/>
            </p:cNvSpPr>
            <p:nvPr/>
          </p:nvSpPr>
          <p:spPr bwMode="auto">
            <a:xfrm>
              <a:off x="0" y="2209800"/>
              <a:ext cx="1178656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Standard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grpSp>
        <p:nvGrpSpPr>
          <p:cNvPr id="4" name="Group 76"/>
          <p:cNvGrpSpPr>
            <a:grpSpLocks/>
          </p:cNvGrpSpPr>
          <p:nvPr/>
        </p:nvGrpSpPr>
        <p:grpSpPr bwMode="auto">
          <a:xfrm>
            <a:off x="4141788" y="2243138"/>
            <a:ext cx="2214562" cy="1025525"/>
            <a:chOff x="3072960" y="2175935"/>
            <a:chExt cx="2214598" cy="1024465"/>
          </a:xfrm>
        </p:grpSpPr>
        <p:sp>
          <p:nvSpPr>
            <p:cNvPr id="117806" name="Rectangle 66"/>
            <p:cNvSpPr>
              <a:spLocks noChangeArrowheads="1"/>
            </p:cNvSpPr>
            <p:nvPr/>
          </p:nvSpPr>
          <p:spPr bwMode="auto">
            <a:xfrm>
              <a:off x="3072960" y="2175935"/>
              <a:ext cx="80342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New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17807" name="Rectangle 54"/>
            <p:cNvSpPr>
              <a:spLocks noChangeArrowheads="1"/>
            </p:cNvSpPr>
            <p:nvPr/>
          </p:nvSpPr>
          <p:spPr bwMode="auto">
            <a:xfrm>
              <a:off x="3690646" y="2246293"/>
              <a:ext cx="1596912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</p:grpSp>
      <p:grpSp>
        <p:nvGrpSpPr>
          <p:cNvPr id="6" name="Group 83"/>
          <p:cNvGrpSpPr>
            <a:grpSpLocks/>
          </p:cNvGrpSpPr>
          <p:nvPr/>
        </p:nvGrpSpPr>
        <p:grpSpPr bwMode="auto">
          <a:xfrm>
            <a:off x="1219200" y="5791200"/>
            <a:ext cx="3298825" cy="914400"/>
            <a:chOff x="609600" y="5791200"/>
            <a:chExt cx="3298825" cy="914400"/>
          </a:xfrm>
        </p:grpSpPr>
        <p:sp>
          <p:nvSpPr>
            <p:cNvPr id="117797" name="Rectangle 37"/>
            <p:cNvSpPr>
              <a:spLocks noChangeArrowheads="1"/>
            </p:cNvSpPr>
            <p:nvPr/>
          </p:nvSpPr>
          <p:spPr bwMode="auto">
            <a:xfrm>
              <a:off x="766763" y="5938838"/>
              <a:ext cx="660400" cy="365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</a:rPr>
                <a:t>?</a:t>
              </a:r>
            </a:p>
          </p:txBody>
        </p:sp>
        <p:sp>
          <p:nvSpPr>
            <p:cNvPr id="117798" name="Rectangle 38"/>
            <p:cNvSpPr>
              <a:spLocks noChangeArrowheads="1"/>
            </p:cNvSpPr>
            <p:nvPr/>
          </p:nvSpPr>
          <p:spPr bwMode="auto">
            <a:xfrm>
              <a:off x="1427163" y="5938838"/>
              <a:ext cx="658813" cy="365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</a:rPr>
                <a:t>?</a:t>
              </a:r>
            </a:p>
          </p:txBody>
        </p:sp>
        <p:sp>
          <p:nvSpPr>
            <p:cNvPr id="117799" name="Rectangle 39"/>
            <p:cNvSpPr>
              <a:spLocks noChangeArrowheads="1"/>
            </p:cNvSpPr>
            <p:nvPr/>
          </p:nvSpPr>
          <p:spPr bwMode="auto">
            <a:xfrm>
              <a:off x="766763" y="6303963"/>
              <a:ext cx="6604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  <a:sym typeface="Symbol" pitchFamily="18" charset="2"/>
                </a:rPr>
                <a:t>?</a:t>
              </a:r>
              <a:endParaRPr lang="en-CA" altLang="en-US" sz="1800">
                <a:solidFill>
                  <a:srgbClr val="FF9900"/>
                </a:solidFill>
              </a:endParaRPr>
            </a:p>
          </p:txBody>
        </p:sp>
        <p:sp>
          <p:nvSpPr>
            <p:cNvPr id="117800" name="Rectangle 40"/>
            <p:cNvSpPr>
              <a:spLocks noChangeArrowheads="1"/>
            </p:cNvSpPr>
            <p:nvPr/>
          </p:nvSpPr>
          <p:spPr bwMode="auto">
            <a:xfrm>
              <a:off x="1427163" y="6303963"/>
              <a:ext cx="65881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</a:rPr>
                <a:t>?</a:t>
              </a:r>
            </a:p>
          </p:txBody>
        </p:sp>
        <p:sp>
          <p:nvSpPr>
            <p:cNvPr id="117801" name="Rectangle 48"/>
            <p:cNvSpPr>
              <a:spLocks noChangeArrowheads="1"/>
            </p:cNvSpPr>
            <p:nvPr/>
          </p:nvSpPr>
          <p:spPr bwMode="auto">
            <a:xfrm>
              <a:off x="609600" y="5791200"/>
              <a:ext cx="3298825" cy="914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rgbClr val="FF9900"/>
                  </a:solidFill>
                </a:rPr>
                <a:t>[      ][ ] </a:t>
              </a:r>
              <a:r>
                <a:rPr lang="en-US" altLang="en-US">
                  <a:solidFill>
                    <a:srgbClr val="FF9900"/>
                  </a:solidFill>
                </a:rPr>
                <a:t>=</a:t>
              </a:r>
              <a:r>
                <a:rPr lang="en-US" altLang="en-US" sz="5400">
                  <a:solidFill>
                    <a:srgbClr val="FF9900"/>
                  </a:solidFill>
                </a:rPr>
                <a:t>[ ]</a:t>
              </a:r>
              <a:endParaRPr lang="en-CA" altLang="en-US" sz="5400">
                <a:solidFill>
                  <a:srgbClr val="FFFFFF"/>
                </a:solidFill>
              </a:endParaRPr>
            </a:p>
          </p:txBody>
        </p:sp>
        <p:sp>
          <p:nvSpPr>
            <p:cNvPr id="117802" name="Rectangle 124"/>
            <p:cNvSpPr>
              <a:spLocks noChangeArrowheads="1"/>
            </p:cNvSpPr>
            <p:nvPr/>
          </p:nvSpPr>
          <p:spPr bwMode="auto">
            <a:xfrm>
              <a:off x="3323166" y="6005512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1</a:t>
              </a:r>
            </a:p>
          </p:txBody>
        </p:sp>
        <p:sp>
          <p:nvSpPr>
            <p:cNvPr id="117803" name="Rectangle 124"/>
            <p:cNvSpPr>
              <a:spLocks noChangeArrowheads="1"/>
            </p:cNvSpPr>
            <p:nvPr/>
          </p:nvSpPr>
          <p:spPr bwMode="auto">
            <a:xfrm>
              <a:off x="3327399" y="6242579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2</a:t>
              </a:r>
            </a:p>
          </p:txBody>
        </p:sp>
        <p:sp>
          <p:nvSpPr>
            <p:cNvPr id="117804" name="Rectangle 124"/>
            <p:cNvSpPr>
              <a:spLocks noChangeArrowheads="1"/>
            </p:cNvSpPr>
            <p:nvPr/>
          </p:nvSpPr>
          <p:spPr bwMode="auto">
            <a:xfrm>
              <a:off x="2302934" y="6019803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1</a:t>
              </a:r>
            </a:p>
          </p:txBody>
        </p:sp>
        <p:sp>
          <p:nvSpPr>
            <p:cNvPr id="117805" name="Rectangle 124"/>
            <p:cNvSpPr>
              <a:spLocks noChangeArrowheads="1"/>
            </p:cNvSpPr>
            <p:nvPr/>
          </p:nvSpPr>
          <p:spPr bwMode="auto">
            <a:xfrm>
              <a:off x="2307167" y="6256870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2</a:t>
              </a:r>
            </a:p>
          </p:txBody>
        </p:sp>
      </p:grpSp>
      <p:grpSp>
        <p:nvGrpSpPr>
          <p:cNvPr id="7" name="Group 114"/>
          <p:cNvGrpSpPr>
            <a:grpSpLocks/>
          </p:cNvGrpSpPr>
          <p:nvPr/>
        </p:nvGrpSpPr>
        <p:grpSpPr bwMode="auto">
          <a:xfrm>
            <a:off x="1779588" y="3302000"/>
            <a:ext cx="1373187" cy="939800"/>
            <a:chOff x="1779246" y="3302001"/>
            <a:chExt cx="1373944" cy="939802"/>
          </a:xfrm>
        </p:grpSpPr>
        <p:sp>
          <p:nvSpPr>
            <p:cNvPr id="117792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93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94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95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96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8" name="Group 116"/>
          <p:cNvGrpSpPr>
            <a:grpSpLocks/>
          </p:cNvGrpSpPr>
          <p:nvPr/>
        </p:nvGrpSpPr>
        <p:grpSpPr bwMode="auto">
          <a:xfrm>
            <a:off x="4875213" y="3003550"/>
            <a:ext cx="1465262" cy="1617663"/>
            <a:chOff x="4875690" y="3003311"/>
            <a:chExt cx="1465012" cy="1617411"/>
          </a:xfrm>
        </p:grpSpPr>
        <p:sp>
          <p:nvSpPr>
            <p:cNvPr id="117786" name="Line 5"/>
            <p:cNvSpPr>
              <a:spLocks noChangeShapeType="1"/>
            </p:cNvSpPr>
            <p:nvPr/>
          </p:nvSpPr>
          <p:spPr bwMode="auto">
            <a:xfrm rot="2160000" flipH="1" flipV="1">
              <a:off x="5532051" y="4148686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87" name="Line 5"/>
            <p:cNvSpPr>
              <a:spLocks noChangeShapeType="1"/>
            </p:cNvSpPr>
            <p:nvPr/>
          </p:nvSpPr>
          <p:spPr bwMode="auto">
            <a:xfrm rot="2160000" flipH="1" flipV="1">
              <a:off x="5798834" y="3765308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88" name="Line 5"/>
            <p:cNvSpPr>
              <a:spLocks noChangeShapeType="1"/>
            </p:cNvSpPr>
            <p:nvPr/>
          </p:nvSpPr>
          <p:spPr bwMode="auto">
            <a:xfrm rot="2160000" flipH="1" flipV="1">
              <a:off x="6069772" y="3392775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89" name="Line 5"/>
            <p:cNvSpPr>
              <a:spLocks noChangeShapeType="1"/>
            </p:cNvSpPr>
            <p:nvPr/>
          </p:nvSpPr>
          <p:spPr bwMode="auto">
            <a:xfrm rot="2160000" flipH="1" flipV="1">
              <a:off x="6340701" y="300331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90" name="Line 5"/>
            <p:cNvSpPr>
              <a:spLocks noChangeShapeType="1"/>
            </p:cNvSpPr>
            <p:nvPr/>
          </p:nvSpPr>
          <p:spPr bwMode="auto">
            <a:xfrm rot="7560000" flipH="1" flipV="1">
              <a:off x="5109689" y="411579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91" name="Line 5"/>
            <p:cNvSpPr>
              <a:spLocks noChangeShapeType="1"/>
            </p:cNvSpPr>
            <p:nvPr/>
          </p:nvSpPr>
          <p:spPr bwMode="auto">
            <a:xfrm rot="7560000" flipH="1" flipV="1">
              <a:off x="5482222" y="4386722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9" name="Group 120"/>
          <p:cNvGrpSpPr>
            <a:grpSpLocks/>
          </p:cNvGrpSpPr>
          <p:nvPr/>
        </p:nvGrpSpPr>
        <p:grpSpPr bwMode="auto">
          <a:xfrm>
            <a:off x="5138738" y="2794000"/>
            <a:ext cx="701675" cy="468313"/>
            <a:chOff x="5138156" y="2794020"/>
            <a:chExt cx="703011" cy="468000"/>
          </a:xfrm>
        </p:grpSpPr>
        <p:sp>
          <p:nvSpPr>
            <p:cNvPr id="117784" name="Line 5"/>
            <p:cNvSpPr>
              <a:spLocks noChangeShapeType="1"/>
            </p:cNvSpPr>
            <p:nvPr/>
          </p:nvSpPr>
          <p:spPr bwMode="auto">
            <a:xfrm rot="7560000" flipH="1" flipV="1">
              <a:off x="5372155" y="279914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85" name="Line 5"/>
            <p:cNvSpPr>
              <a:spLocks noChangeShapeType="1"/>
            </p:cNvSpPr>
            <p:nvPr/>
          </p:nvSpPr>
          <p:spPr bwMode="auto">
            <a:xfrm rot="2160000" flipH="1" flipV="1">
              <a:off x="5841166" y="279402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10" name="Group 118"/>
          <p:cNvGrpSpPr>
            <a:grpSpLocks/>
          </p:cNvGrpSpPr>
          <p:nvPr/>
        </p:nvGrpSpPr>
        <p:grpSpPr bwMode="auto">
          <a:xfrm>
            <a:off x="2439988" y="2667000"/>
            <a:ext cx="685800" cy="468313"/>
            <a:chOff x="2439645" y="2667000"/>
            <a:chExt cx="685800" cy="468000"/>
          </a:xfrm>
        </p:grpSpPr>
        <p:sp>
          <p:nvSpPr>
            <p:cNvPr id="117782" name="Line 5"/>
            <p:cNvSpPr>
              <a:spLocks noChangeShapeType="1"/>
            </p:cNvSpPr>
            <p:nvPr/>
          </p:nvSpPr>
          <p:spPr bwMode="auto">
            <a:xfrm flipH="1" flipV="1">
              <a:off x="3125444" y="266700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83" name="Line 5"/>
            <p:cNvSpPr>
              <a:spLocks noChangeShapeType="1"/>
            </p:cNvSpPr>
            <p:nvPr/>
          </p:nvSpPr>
          <p:spPr bwMode="auto">
            <a:xfrm rot="5400000" flipH="1" flipV="1">
              <a:off x="2673644" y="27123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11" name="Group 117"/>
          <p:cNvGrpSpPr>
            <a:grpSpLocks/>
          </p:cNvGrpSpPr>
          <p:nvPr/>
        </p:nvGrpSpPr>
        <p:grpSpPr bwMode="auto">
          <a:xfrm>
            <a:off x="4929188" y="3284538"/>
            <a:ext cx="1371600" cy="914400"/>
            <a:chOff x="4928843" y="3285064"/>
            <a:chExt cx="1371600" cy="914400"/>
          </a:xfrm>
        </p:grpSpPr>
        <p:sp>
          <p:nvSpPr>
            <p:cNvPr id="117780" name="Line 63"/>
            <p:cNvSpPr>
              <a:spLocks noChangeShapeType="1"/>
            </p:cNvSpPr>
            <p:nvPr/>
          </p:nvSpPr>
          <p:spPr bwMode="auto">
            <a:xfrm flipV="1">
              <a:off x="4928843" y="3285064"/>
              <a:ext cx="1371600" cy="914400"/>
            </a:xfrm>
            <a:prstGeom prst="line">
              <a:avLst/>
            </a:prstGeom>
            <a:noFill/>
            <a:ln w="38100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7781" name="Rectangle 56"/>
            <p:cNvSpPr>
              <a:spLocks noChangeArrowheads="1"/>
            </p:cNvSpPr>
            <p:nvPr/>
          </p:nvSpPr>
          <p:spPr bwMode="auto">
            <a:xfrm>
              <a:off x="5037851" y="3369734"/>
              <a:ext cx="669926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rgbClr val="FF9900"/>
                  </a:solidFill>
                </a:rPr>
                <a:t>v =</a:t>
              </a:r>
            </a:p>
          </p:txBody>
        </p:sp>
      </p:grpSp>
      <p:sp>
        <p:nvSpPr>
          <p:cNvPr id="117779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en-US" altLang="en-US" sz="4400">
                <a:solidFill>
                  <a:srgbClr val="FFFF00"/>
                </a:solidFill>
              </a:rPr>
              <a:t>Changing Basis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57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578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142394" grpId="0"/>
      <p:bldP spid="5" grpId="0"/>
      <p:bldP spid="142383" grpId="0"/>
      <p:bldP spid="15781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pic>
        <p:nvPicPr>
          <p:cNvPr id="110595" name="Picture 5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712788"/>
            <a:ext cx="3552825" cy="553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9" name="Straight Connector 28"/>
          <p:cNvCxnSpPr>
            <a:cxnSpLocks noChangeShapeType="1"/>
          </p:cNvCxnSpPr>
          <p:nvPr/>
        </p:nvCxnSpPr>
        <p:spPr bwMode="auto">
          <a:xfrm flipV="1">
            <a:off x="5351463" y="635000"/>
            <a:ext cx="3581400" cy="54864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" name="Text Box 215"/>
          <p:cNvSpPr txBox="1">
            <a:spLocks noChangeArrowheads="1"/>
          </p:cNvSpPr>
          <p:nvPr/>
        </p:nvSpPr>
        <p:spPr bwMode="auto">
          <a:xfrm>
            <a:off x="1549400" y="2362200"/>
            <a:ext cx="256698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Instead of using </a:t>
            </a:r>
            <a:br>
              <a:rPr lang="en-US" altLang="en-US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sine and cosines</a:t>
            </a:r>
            <a:br>
              <a:rPr lang="en-US" altLang="en-US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as the basis,</a:t>
            </a:r>
          </a:p>
        </p:txBody>
      </p:sp>
      <p:sp>
        <p:nvSpPr>
          <p:cNvPr id="110598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FFFF00"/>
                </a:solidFill>
              </a:rPr>
              <a:t>Polynomial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0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0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0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0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sp>
        <p:nvSpPr>
          <p:cNvPr id="162819" name="Text Box 215"/>
          <p:cNvSpPr txBox="1">
            <a:spLocks noChangeArrowheads="1"/>
          </p:cNvSpPr>
          <p:nvPr/>
        </p:nvSpPr>
        <p:spPr bwMode="auto">
          <a:xfrm>
            <a:off x="1549400" y="2362200"/>
            <a:ext cx="256698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Instead of using </a:t>
            </a:r>
            <a:br>
              <a:rPr lang="en-US" altLang="en-US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sine and cosines</a:t>
            </a:r>
            <a:br>
              <a:rPr lang="en-US" altLang="en-US">
                <a:solidFill>
                  <a:srgbClr val="FFFFFF"/>
                </a:solidFill>
                <a:sym typeface="Symbol" pitchFamily="18" charset="2"/>
              </a:rPr>
            </a:b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as the basis,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6215063" y="779463"/>
            <a:ext cx="2743200" cy="5791200"/>
            <a:chOff x="6248400" y="533400"/>
            <a:chExt cx="2743200" cy="5791200"/>
          </a:xfrm>
        </p:grpSpPr>
        <p:sp>
          <p:nvSpPr>
            <p:cNvPr id="162823" name="Rectangle 13"/>
            <p:cNvSpPr>
              <a:spLocks noChangeArrowheads="1"/>
            </p:cNvSpPr>
            <p:nvPr/>
          </p:nvSpPr>
          <p:spPr bwMode="auto">
            <a:xfrm>
              <a:off x="6248400" y="533400"/>
              <a:ext cx="2743200" cy="5791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pic>
          <p:nvPicPr>
            <p:cNvPr id="162824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90735" y="558804"/>
              <a:ext cx="2666374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825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1" y="1998137"/>
              <a:ext cx="2711796" cy="1432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826" name="Picture 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2268" y="3429003"/>
              <a:ext cx="2686927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827" name="Picture 5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2268" y="4859869"/>
              <a:ext cx="2696000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669925" y="3733800"/>
            <a:ext cx="45291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We will now use polynomials.</a:t>
            </a:r>
          </a:p>
        </p:txBody>
      </p:sp>
      <p:sp>
        <p:nvSpPr>
          <p:cNvPr id="162822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FFFF00"/>
                </a:solidFill>
              </a:rPr>
              <a:t>Polynomial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84296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[0],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[1],…,</a:t>
            </a:r>
            <a:r>
              <a:rPr lang="en-US" altLang="en-US" i="1">
                <a:solidFill>
                  <a:srgbClr val="FF9900"/>
                </a:solidFill>
              </a:rPr>
              <a:t> y</a:t>
            </a:r>
            <a:r>
              <a:rPr lang="en-US" altLang="en-US">
                <a:solidFill>
                  <a:srgbClr val="FF9900"/>
                </a:solidFill>
              </a:rPr>
              <a:t>[n-1]])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n-1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grpSp>
        <p:nvGrpSpPr>
          <p:cNvPr id="120835" name="Group 222"/>
          <p:cNvGrpSpPr>
            <a:grpSpLocks/>
          </p:cNvGrpSpPr>
          <p:nvPr/>
        </p:nvGrpSpPr>
        <p:grpSpPr bwMode="auto">
          <a:xfrm>
            <a:off x="1255713" y="2220913"/>
            <a:ext cx="2224087" cy="914400"/>
            <a:chOff x="1255602" y="2220892"/>
            <a:chExt cx="2224197" cy="914108"/>
          </a:xfrm>
        </p:grpSpPr>
        <p:sp>
          <p:nvSpPr>
            <p:cNvPr id="163949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Time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grpSp>
          <p:nvGrpSpPr>
            <p:cNvPr id="163950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163951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rgbClr val="FF9900"/>
                    </a:solidFill>
                  </a:rPr>
                  <a:t>=[     ,   ]</a:t>
                </a:r>
              </a:p>
            </p:txBody>
          </p:sp>
          <p:grpSp>
            <p:nvGrpSpPr>
              <p:cNvPr id="163952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163953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63954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</p:grpSp>
      </p:grpSp>
      <p:sp>
        <p:nvSpPr>
          <p:cNvPr id="163844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grpSp>
        <p:nvGrpSpPr>
          <p:cNvPr id="120839" name="Group 219"/>
          <p:cNvGrpSpPr>
            <a:grpSpLocks/>
          </p:cNvGrpSpPr>
          <p:nvPr/>
        </p:nvGrpSpPr>
        <p:grpSpPr bwMode="auto">
          <a:xfrm>
            <a:off x="1905000" y="3505200"/>
            <a:ext cx="2330450" cy="1103313"/>
            <a:chOff x="2115423" y="3505200"/>
            <a:chExt cx="2330818" cy="1102844"/>
          </a:xfrm>
        </p:grpSpPr>
        <p:sp>
          <p:nvSpPr>
            <p:cNvPr id="163947" name="Rectangle 26"/>
            <p:cNvSpPr>
              <a:spLocks noChangeArrowheads="1"/>
            </p:cNvSpPr>
            <p:nvPr/>
          </p:nvSpPr>
          <p:spPr bwMode="auto">
            <a:xfrm>
              <a:off x="2115423" y="4207934"/>
              <a:ext cx="141641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>
                  <a:solidFill>
                    <a:srgbClr val="FF9900"/>
                  </a:solidFill>
                </a:rPr>
                <a:t>[0]</a:t>
              </a:r>
              <a:r>
                <a:rPr lang="en-US" altLang="en-US" sz="2000" i="1">
                  <a:solidFill>
                    <a:srgbClr val="FF9900"/>
                  </a:solidFill>
                </a:rPr>
                <a:t>=3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63948" name="Rectangle 26"/>
            <p:cNvSpPr>
              <a:spLocks noChangeArrowheads="1"/>
            </p:cNvSpPr>
            <p:nvPr/>
          </p:nvSpPr>
          <p:spPr bwMode="auto">
            <a:xfrm>
              <a:off x="3158065" y="3505200"/>
              <a:ext cx="12881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>
                  <a:solidFill>
                    <a:srgbClr val="FF9900"/>
                  </a:solidFill>
                </a:rPr>
                <a:t>[1]</a:t>
              </a:r>
              <a:r>
                <a:rPr lang="en-US" altLang="en-US" sz="2000" i="1">
                  <a:solidFill>
                    <a:srgbClr val="FF9900"/>
                  </a:solidFill>
                </a:rPr>
                <a:t>=2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sp>
        <p:nvSpPr>
          <p:cNvPr id="73" name="Rectangle 54"/>
          <p:cNvSpPr>
            <a:spLocks noChangeArrowheads="1"/>
          </p:cNvSpPr>
          <p:nvPr/>
        </p:nvSpPr>
        <p:spPr bwMode="auto">
          <a:xfrm>
            <a:off x="2024063" y="2176463"/>
            <a:ext cx="1646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0</a:t>
            </a:r>
            <a:r>
              <a:rPr lang="en-US" altLang="en-US" i="1">
                <a:solidFill>
                  <a:srgbClr val="FF9900"/>
                </a:solidFill>
              </a:rPr>
              <a:t>,I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,…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pSp>
        <p:nvGrpSpPr>
          <p:cNvPr id="120842" name="Group 114"/>
          <p:cNvGrpSpPr>
            <a:grpSpLocks/>
          </p:cNvGrpSpPr>
          <p:nvPr/>
        </p:nvGrpSpPr>
        <p:grpSpPr bwMode="auto">
          <a:xfrm>
            <a:off x="1779588" y="3327400"/>
            <a:ext cx="1373187" cy="939800"/>
            <a:chOff x="1779246" y="3302001"/>
            <a:chExt cx="1373944" cy="939802"/>
          </a:xfrm>
        </p:grpSpPr>
        <p:sp>
          <p:nvSpPr>
            <p:cNvPr id="163942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63943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63944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63945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63946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7" name="Group 216"/>
          <p:cNvGrpSpPr>
            <a:grpSpLocks/>
          </p:cNvGrpSpPr>
          <p:nvPr/>
        </p:nvGrpSpPr>
        <p:grpSpPr bwMode="auto">
          <a:xfrm>
            <a:off x="5262563" y="2057400"/>
            <a:ext cx="3119437" cy="1371600"/>
            <a:chOff x="5105400" y="2362200"/>
            <a:chExt cx="3118943" cy="1371600"/>
          </a:xfrm>
        </p:grpSpPr>
        <p:sp>
          <p:nvSpPr>
            <p:cNvPr id="163886" name="Rectangle 94"/>
            <p:cNvSpPr>
              <a:spLocks noChangeArrowheads="1"/>
            </p:cNvSpPr>
            <p:nvPr/>
          </p:nvSpPr>
          <p:spPr bwMode="auto">
            <a:xfrm>
              <a:off x="5181600" y="2362200"/>
              <a:ext cx="2971800" cy="1371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887" name="Rectangle 83"/>
            <p:cNvSpPr>
              <a:spLocks noChangeArrowheads="1"/>
            </p:cNvSpPr>
            <p:nvPr/>
          </p:nvSpPr>
          <p:spPr bwMode="auto">
            <a:xfrm>
              <a:off x="5215090" y="2373868"/>
              <a:ext cx="29213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rgbClr val="000000"/>
                  </a:solidFill>
                </a:rPr>
                <a:t>The time basis</a:t>
              </a:r>
              <a:endParaRPr lang="en-US" altLang="en-US" sz="1800" i="1" baseline="-25000">
                <a:solidFill>
                  <a:srgbClr val="FF9900"/>
                </a:solidFill>
              </a:endParaRPr>
            </a:p>
          </p:txBody>
        </p:sp>
        <p:pic>
          <p:nvPicPr>
            <p:cNvPr id="163888" name="Picture 6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2934" y="3522379"/>
              <a:ext cx="838200" cy="143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63889" name="Straight Arrow Connector 87"/>
            <p:cNvCxnSpPr>
              <a:cxnSpLocks noChangeShapeType="1"/>
            </p:cNvCxnSpPr>
            <p:nvPr/>
          </p:nvCxnSpPr>
          <p:spPr bwMode="auto">
            <a:xfrm>
              <a:off x="7840133" y="3505200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90" name="TextBox 89"/>
            <p:cNvSpPr txBox="1">
              <a:spLocks noChangeArrowheads="1"/>
            </p:cNvSpPr>
            <p:nvPr/>
          </p:nvSpPr>
          <p:spPr bwMode="auto">
            <a:xfrm>
              <a:off x="7838052" y="3472190"/>
              <a:ext cx="25515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100">
                  <a:solidFill>
                    <a:srgbClr val="000000"/>
                  </a:solidFill>
                </a:rPr>
                <a:t>x</a:t>
              </a:r>
            </a:p>
          </p:txBody>
        </p:sp>
        <p:sp>
          <p:nvSpPr>
            <p:cNvPr id="163891" name="Rectangle 90"/>
            <p:cNvSpPr>
              <a:spLocks noChangeArrowheads="1"/>
            </p:cNvSpPr>
            <p:nvPr/>
          </p:nvSpPr>
          <p:spPr bwMode="auto">
            <a:xfrm>
              <a:off x="5120629" y="2590800"/>
              <a:ext cx="4859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rgbClr val="000000"/>
                  </a:solidFill>
                </a:rPr>
                <a:t>I</a:t>
              </a:r>
              <a:r>
                <a:rPr lang="en-US" altLang="en-US" sz="1400" baseline="-25000">
                  <a:solidFill>
                    <a:srgbClr val="000000"/>
                  </a:solidFill>
                </a:rPr>
                <a:t>j</a:t>
              </a:r>
              <a:r>
                <a:rPr lang="en-US" altLang="en-US" sz="1400">
                  <a:solidFill>
                    <a:srgbClr val="000000"/>
                  </a:solidFill>
                </a:rPr>
                <a:t>[x]</a:t>
              </a:r>
            </a:p>
          </p:txBody>
        </p:sp>
        <p:sp>
          <p:nvSpPr>
            <p:cNvPr id="163892" name="Rectangle 166"/>
            <p:cNvSpPr>
              <a:spLocks noChangeArrowheads="1"/>
            </p:cNvSpPr>
            <p:nvPr/>
          </p:nvSpPr>
          <p:spPr bwMode="auto">
            <a:xfrm>
              <a:off x="545252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893" name="Rectangle 167"/>
            <p:cNvSpPr>
              <a:spLocks noChangeArrowheads="1"/>
            </p:cNvSpPr>
            <p:nvPr/>
          </p:nvSpPr>
          <p:spPr bwMode="auto">
            <a:xfrm>
              <a:off x="551178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894" name="Rectangle 168"/>
            <p:cNvSpPr>
              <a:spLocks noChangeArrowheads="1"/>
            </p:cNvSpPr>
            <p:nvPr/>
          </p:nvSpPr>
          <p:spPr bwMode="auto">
            <a:xfrm>
              <a:off x="557105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895" name="Rectangle 169"/>
            <p:cNvSpPr>
              <a:spLocks noChangeArrowheads="1"/>
            </p:cNvSpPr>
            <p:nvPr/>
          </p:nvSpPr>
          <p:spPr bwMode="auto">
            <a:xfrm>
              <a:off x="563031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896" name="Rectangle 170"/>
            <p:cNvSpPr>
              <a:spLocks noChangeArrowheads="1"/>
            </p:cNvSpPr>
            <p:nvPr/>
          </p:nvSpPr>
          <p:spPr bwMode="auto">
            <a:xfrm>
              <a:off x="568957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897" name="Rectangle 171"/>
            <p:cNvSpPr>
              <a:spLocks noChangeArrowheads="1"/>
            </p:cNvSpPr>
            <p:nvPr/>
          </p:nvSpPr>
          <p:spPr bwMode="auto">
            <a:xfrm>
              <a:off x="574884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898" name="Rectangle 172"/>
            <p:cNvSpPr>
              <a:spLocks noChangeArrowheads="1"/>
            </p:cNvSpPr>
            <p:nvPr/>
          </p:nvSpPr>
          <p:spPr bwMode="auto">
            <a:xfrm>
              <a:off x="580810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899" name="Rectangle 173"/>
            <p:cNvSpPr>
              <a:spLocks noChangeArrowheads="1"/>
            </p:cNvSpPr>
            <p:nvPr/>
          </p:nvSpPr>
          <p:spPr bwMode="auto">
            <a:xfrm>
              <a:off x="586736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00" name="Rectangle 174"/>
            <p:cNvSpPr>
              <a:spLocks noChangeArrowheads="1"/>
            </p:cNvSpPr>
            <p:nvPr/>
          </p:nvSpPr>
          <p:spPr bwMode="auto">
            <a:xfrm>
              <a:off x="592663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01" name="Rectangle 175"/>
            <p:cNvSpPr>
              <a:spLocks noChangeArrowheads="1"/>
            </p:cNvSpPr>
            <p:nvPr/>
          </p:nvSpPr>
          <p:spPr bwMode="auto">
            <a:xfrm>
              <a:off x="598589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02" name="Rectangle 176"/>
            <p:cNvSpPr>
              <a:spLocks noChangeArrowheads="1"/>
            </p:cNvSpPr>
            <p:nvPr/>
          </p:nvSpPr>
          <p:spPr bwMode="auto">
            <a:xfrm>
              <a:off x="604515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03" name="Rectangle 177"/>
            <p:cNvSpPr>
              <a:spLocks noChangeArrowheads="1"/>
            </p:cNvSpPr>
            <p:nvPr/>
          </p:nvSpPr>
          <p:spPr bwMode="auto">
            <a:xfrm>
              <a:off x="610441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04" name="Rectangle 178"/>
            <p:cNvSpPr>
              <a:spLocks noChangeArrowheads="1"/>
            </p:cNvSpPr>
            <p:nvPr/>
          </p:nvSpPr>
          <p:spPr bwMode="auto">
            <a:xfrm>
              <a:off x="616368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05" name="Rectangle 179"/>
            <p:cNvSpPr>
              <a:spLocks noChangeArrowheads="1"/>
            </p:cNvSpPr>
            <p:nvPr/>
          </p:nvSpPr>
          <p:spPr bwMode="auto">
            <a:xfrm>
              <a:off x="622294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06" name="Rectangle 180"/>
            <p:cNvSpPr>
              <a:spLocks noChangeArrowheads="1"/>
            </p:cNvSpPr>
            <p:nvPr/>
          </p:nvSpPr>
          <p:spPr bwMode="auto">
            <a:xfrm>
              <a:off x="628220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07" name="Rectangle 181"/>
            <p:cNvSpPr>
              <a:spLocks noChangeArrowheads="1"/>
            </p:cNvSpPr>
            <p:nvPr/>
          </p:nvSpPr>
          <p:spPr bwMode="auto">
            <a:xfrm>
              <a:off x="634147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08" name="Rectangle 182"/>
            <p:cNvSpPr>
              <a:spLocks noChangeArrowheads="1"/>
            </p:cNvSpPr>
            <p:nvPr/>
          </p:nvSpPr>
          <p:spPr bwMode="auto">
            <a:xfrm>
              <a:off x="6400734" y="3002281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09" name="Rectangle 183"/>
            <p:cNvSpPr>
              <a:spLocks noChangeArrowheads="1"/>
            </p:cNvSpPr>
            <p:nvPr/>
          </p:nvSpPr>
          <p:spPr bwMode="auto">
            <a:xfrm>
              <a:off x="645999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10" name="Rectangle 184"/>
            <p:cNvSpPr>
              <a:spLocks noChangeArrowheads="1"/>
            </p:cNvSpPr>
            <p:nvPr/>
          </p:nvSpPr>
          <p:spPr bwMode="auto">
            <a:xfrm>
              <a:off x="651926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11" name="Rectangle 185"/>
            <p:cNvSpPr>
              <a:spLocks noChangeArrowheads="1"/>
            </p:cNvSpPr>
            <p:nvPr/>
          </p:nvSpPr>
          <p:spPr bwMode="auto">
            <a:xfrm>
              <a:off x="657852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12" name="Rectangle 186"/>
            <p:cNvSpPr>
              <a:spLocks noChangeArrowheads="1"/>
            </p:cNvSpPr>
            <p:nvPr/>
          </p:nvSpPr>
          <p:spPr bwMode="auto">
            <a:xfrm>
              <a:off x="663778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13" name="Rectangle 187"/>
            <p:cNvSpPr>
              <a:spLocks noChangeArrowheads="1"/>
            </p:cNvSpPr>
            <p:nvPr/>
          </p:nvSpPr>
          <p:spPr bwMode="auto">
            <a:xfrm>
              <a:off x="669704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14" name="Rectangle 188"/>
            <p:cNvSpPr>
              <a:spLocks noChangeArrowheads="1"/>
            </p:cNvSpPr>
            <p:nvPr/>
          </p:nvSpPr>
          <p:spPr bwMode="auto">
            <a:xfrm>
              <a:off x="675631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15" name="Rectangle 189"/>
            <p:cNvSpPr>
              <a:spLocks noChangeArrowheads="1"/>
            </p:cNvSpPr>
            <p:nvPr/>
          </p:nvSpPr>
          <p:spPr bwMode="auto">
            <a:xfrm>
              <a:off x="681557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16" name="Rectangle 190"/>
            <p:cNvSpPr>
              <a:spLocks noChangeArrowheads="1"/>
            </p:cNvSpPr>
            <p:nvPr/>
          </p:nvSpPr>
          <p:spPr bwMode="auto">
            <a:xfrm>
              <a:off x="687483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17" name="Rectangle 191"/>
            <p:cNvSpPr>
              <a:spLocks noChangeArrowheads="1"/>
            </p:cNvSpPr>
            <p:nvPr/>
          </p:nvSpPr>
          <p:spPr bwMode="auto">
            <a:xfrm>
              <a:off x="693410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18" name="Rectangle 192"/>
            <p:cNvSpPr>
              <a:spLocks noChangeArrowheads="1"/>
            </p:cNvSpPr>
            <p:nvPr/>
          </p:nvSpPr>
          <p:spPr bwMode="auto">
            <a:xfrm>
              <a:off x="699336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19" name="Rectangle 193"/>
            <p:cNvSpPr>
              <a:spLocks noChangeArrowheads="1"/>
            </p:cNvSpPr>
            <p:nvPr/>
          </p:nvSpPr>
          <p:spPr bwMode="auto">
            <a:xfrm>
              <a:off x="705262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20" name="Rectangle 194"/>
            <p:cNvSpPr>
              <a:spLocks noChangeArrowheads="1"/>
            </p:cNvSpPr>
            <p:nvPr/>
          </p:nvSpPr>
          <p:spPr bwMode="auto">
            <a:xfrm>
              <a:off x="711189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21" name="Rectangle 195"/>
            <p:cNvSpPr>
              <a:spLocks noChangeArrowheads="1"/>
            </p:cNvSpPr>
            <p:nvPr/>
          </p:nvSpPr>
          <p:spPr bwMode="auto">
            <a:xfrm>
              <a:off x="717115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22" name="Rectangle 196"/>
            <p:cNvSpPr>
              <a:spLocks noChangeArrowheads="1"/>
            </p:cNvSpPr>
            <p:nvPr/>
          </p:nvSpPr>
          <p:spPr bwMode="auto">
            <a:xfrm>
              <a:off x="723041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23" name="Rectangle 197"/>
            <p:cNvSpPr>
              <a:spLocks noChangeArrowheads="1"/>
            </p:cNvSpPr>
            <p:nvPr/>
          </p:nvSpPr>
          <p:spPr bwMode="auto">
            <a:xfrm>
              <a:off x="728967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24" name="Rectangle 198"/>
            <p:cNvSpPr>
              <a:spLocks noChangeArrowheads="1"/>
            </p:cNvSpPr>
            <p:nvPr/>
          </p:nvSpPr>
          <p:spPr bwMode="auto">
            <a:xfrm>
              <a:off x="734894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25" name="Rectangle 199"/>
            <p:cNvSpPr>
              <a:spLocks noChangeArrowheads="1"/>
            </p:cNvSpPr>
            <p:nvPr/>
          </p:nvSpPr>
          <p:spPr bwMode="auto">
            <a:xfrm>
              <a:off x="740820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26" name="Rectangle 200"/>
            <p:cNvSpPr>
              <a:spLocks noChangeArrowheads="1"/>
            </p:cNvSpPr>
            <p:nvPr/>
          </p:nvSpPr>
          <p:spPr bwMode="auto">
            <a:xfrm>
              <a:off x="746746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27" name="Rectangle 201"/>
            <p:cNvSpPr>
              <a:spLocks noChangeArrowheads="1"/>
            </p:cNvSpPr>
            <p:nvPr/>
          </p:nvSpPr>
          <p:spPr bwMode="auto">
            <a:xfrm>
              <a:off x="752673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28" name="Rectangle 202"/>
            <p:cNvSpPr>
              <a:spLocks noChangeArrowheads="1"/>
            </p:cNvSpPr>
            <p:nvPr/>
          </p:nvSpPr>
          <p:spPr bwMode="auto">
            <a:xfrm>
              <a:off x="758599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29" name="Rectangle 203"/>
            <p:cNvSpPr>
              <a:spLocks noChangeArrowheads="1"/>
            </p:cNvSpPr>
            <p:nvPr/>
          </p:nvSpPr>
          <p:spPr bwMode="auto">
            <a:xfrm>
              <a:off x="764525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30" name="Rectangle 204"/>
            <p:cNvSpPr>
              <a:spLocks noChangeArrowheads="1"/>
            </p:cNvSpPr>
            <p:nvPr/>
          </p:nvSpPr>
          <p:spPr bwMode="auto">
            <a:xfrm>
              <a:off x="770452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31" name="Rectangle 205"/>
            <p:cNvSpPr>
              <a:spLocks noChangeArrowheads="1"/>
            </p:cNvSpPr>
            <p:nvPr/>
          </p:nvSpPr>
          <p:spPr bwMode="auto">
            <a:xfrm>
              <a:off x="776378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32" name="Rectangle 206"/>
            <p:cNvSpPr>
              <a:spLocks noChangeArrowheads="1"/>
            </p:cNvSpPr>
            <p:nvPr/>
          </p:nvSpPr>
          <p:spPr bwMode="auto">
            <a:xfrm>
              <a:off x="782304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33" name="Rectangle 207"/>
            <p:cNvSpPr>
              <a:spLocks noChangeArrowheads="1"/>
            </p:cNvSpPr>
            <p:nvPr/>
          </p:nvSpPr>
          <p:spPr bwMode="auto">
            <a:xfrm>
              <a:off x="788230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34" name="Rectangle 208"/>
            <p:cNvSpPr>
              <a:spLocks noChangeArrowheads="1"/>
            </p:cNvSpPr>
            <p:nvPr/>
          </p:nvSpPr>
          <p:spPr bwMode="auto">
            <a:xfrm>
              <a:off x="794157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35" name="Rectangle 209"/>
            <p:cNvSpPr>
              <a:spLocks noChangeArrowheads="1"/>
            </p:cNvSpPr>
            <p:nvPr/>
          </p:nvSpPr>
          <p:spPr bwMode="auto">
            <a:xfrm>
              <a:off x="800083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36" name="Rectangle 210"/>
            <p:cNvSpPr>
              <a:spLocks noChangeArrowheads="1"/>
            </p:cNvSpPr>
            <p:nvPr/>
          </p:nvSpPr>
          <p:spPr bwMode="auto">
            <a:xfrm>
              <a:off x="806009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37" name="Rectangle 211"/>
            <p:cNvSpPr>
              <a:spLocks noChangeArrowheads="1"/>
            </p:cNvSpPr>
            <p:nvPr/>
          </p:nvSpPr>
          <p:spPr bwMode="auto">
            <a:xfrm>
              <a:off x="811936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63938" name="Rectangle 212"/>
            <p:cNvSpPr>
              <a:spLocks noChangeArrowheads="1"/>
            </p:cNvSpPr>
            <p:nvPr/>
          </p:nvSpPr>
          <p:spPr bwMode="auto">
            <a:xfrm>
              <a:off x="8178624" y="2971785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214" name="Rectangle 213"/>
            <p:cNvSpPr/>
            <p:nvPr/>
          </p:nvSpPr>
          <p:spPr>
            <a:xfrm>
              <a:off x="5105400" y="3065463"/>
              <a:ext cx="634899" cy="2603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rgbClr val="000000"/>
                  </a:solidFill>
                  <a:cs typeface="Arial" charset="0"/>
                </a:rPr>
                <a:t>zero</a:t>
              </a:r>
            </a:p>
          </p:txBody>
        </p:sp>
        <p:sp>
          <p:nvSpPr>
            <p:cNvPr id="215" name="Rectangle 214"/>
            <p:cNvSpPr/>
            <p:nvPr/>
          </p:nvSpPr>
          <p:spPr>
            <a:xfrm>
              <a:off x="5105400" y="2895600"/>
              <a:ext cx="634899" cy="26193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rgbClr val="000000"/>
                  </a:solidFill>
                  <a:cs typeface="Arial" charset="0"/>
                </a:rPr>
                <a:t>one</a:t>
              </a:r>
            </a:p>
          </p:txBody>
        </p:sp>
        <p:sp>
          <p:nvSpPr>
            <p:cNvPr id="216" name="Rectangle 215"/>
            <p:cNvSpPr/>
            <p:nvPr/>
          </p:nvSpPr>
          <p:spPr>
            <a:xfrm>
              <a:off x="6316470" y="3176588"/>
              <a:ext cx="384114" cy="25400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 err="1">
                  <a:solidFill>
                    <a:srgbClr val="000000"/>
                  </a:solidFill>
                  <a:cs typeface="Arial" charset="0"/>
                </a:rPr>
                <a:t>x</a:t>
              </a:r>
              <a:r>
                <a:rPr lang="en-US" sz="1050" baseline="-25000" dirty="0" err="1">
                  <a:solidFill>
                    <a:srgbClr val="000000"/>
                  </a:solidFill>
                  <a:cs typeface="Arial" charset="0"/>
                </a:rPr>
                <a:t>j</a:t>
              </a:r>
              <a:endParaRPr lang="en-US" sz="1050" baseline="-25000" dirty="0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63849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FFFF00"/>
                </a:solidFill>
              </a:rPr>
              <a:t>Polynomial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320800" y="3305175"/>
            <a:ext cx="3098800" cy="3305175"/>
            <a:chOff x="1320800" y="3305175"/>
            <a:chExt cx="3098800" cy="3305175"/>
          </a:xfrm>
        </p:grpSpPr>
        <p:sp>
          <p:nvSpPr>
            <p:cNvPr id="163857" name="Line 63"/>
            <p:cNvSpPr>
              <a:spLocks noChangeShapeType="1"/>
            </p:cNvSpPr>
            <p:nvPr/>
          </p:nvSpPr>
          <p:spPr bwMode="auto">
            <a:xfrm flipV="1">
              <a:off x="1762125" y="3305175"/>
              <a:ext cx="1371600" cy="914400"/>
            </a:xfrm>
            <a:prstGeom prst="line">
              <a:avLst/>
            </a:prstGeom>
            <a:noFill/>
            <a:ln w="38100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63858" name="Rectangle 56"/>
            <p:cNvSpPr>
              <a:spLocks noChangeArrowheads="1"/>
            </p:cNvSpPr>
            <p:nvPr/>
          </p:nvSpPr>
          <p:spPr bwMode="auto">
            <a:xfrm>
              <a:off x="1865313" y="3378200"/>
              <a:ext cx="614362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f =</a:t>
              </a:r>
            </a:p>
          </p:txBody>
        </p:sp>
        <p:grpSp>
          <p:nvGrpSpPr>
            <p:cNvPr id="163859" name="Group 94"/>
            <p:cNvGrpSpPr>
              <a:grpSpLocks/>
            </p:cNvGrpSpPr>
            <p:nvPr/>
          </p:nvGrpSpPr>
          <p:grpSpPr bwMode="auto">
            <a:xfrm>
              <a:off x="1320800" y="4953000"/>
              <a:ext cx="3098800" cy="1657350"/>
              <a:chOff x="1320461" y="4953000"/>
              <a:chExt cx="3099139" cy="1656821"/>
            </a:xfrm>
          </p:grpSpPr>
          <p:sp>
            <p:nvSpPr>
              <p:cNvPr id="163860" name="Rectangle 56"/>
              <p:cNvSpPr>
                <a:spLocks noChangeArrowheads="1"/>
              </p:cNvSpPr>
              <p:nvPr/>
            </p:nvSpPr>
            <p:spPr bwMode="auto">
              <a:xfrm>
                <a:off x="1320461" y="4953000"/>
                <a:ext cx="1981200" cy="36948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>
                    <a:solidFill>
                      <a:srgbClr val="000000"/>
                    </a:solidFill>
                  </a:rPr>
                  <a:t>A discrete function</a:t>
                </a:r>
              </a:p>
            </p:txBody>
          </p:sp>
          <p:grpSp>
            <p:nvGrpSpPr>
              <p:cNvPr id="163861" name="Group 32"/>
              <p:cNvGrpSpPr>
                <a:grpSpLocks/>
              </p:cNvGrpSpPr>
              <p:nvPr/>
            </p:nvGrpSpPr>
            <p:grpSpPr bwMode="auto">
              <a:xfrm>
                <a:off x="1320461" y="5327073"/>
                <a:ext cx="3099139" cy="1282748"/>
                <a:chOff x="838200" y="3505200"/>
                <a:chExt cx="6582242" cy="3126698"/>
              </a:xfrm>
            </p:grpSpPr>
            <p:sp>
              <p:nvSpPr>
                <p:cNvPr id="163862" name="Rectangle 97"/>
                <p:cNvSpPr>
                  <a:spLocks noChangeArrowheads="1"/>
                </p:cNvSpPr>
                <p:nvPr/>
              </p:nvSpPr>
              <p:spPr bwMode="auto">
                <a:xfrm>
                  <a:off x="838200" y="3505200"/>
                  <a:ext cx="6480000" cy="29718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63863" name="Group 6"/>
                <p:cNvGrpSpPr>
                  <a:grpSpLocks/>
                </p:cNvGrpSpPr>
                <p:nvPr/>
              </p:nvGrpSpPr>
              <p:grpSpPr bwMode="auto">
                <a:xfrm>
                  <a:off x="990601" y="4114803"/>
                  <a:ext cx="6172200" cy="1905002"/>
                  <a:chOff x="624" y="1632"/>
                  <a:chExt cx="3888" cy="1200"/>
                </a:xfrm>
              </p:grpSpPr>
              <p:sp>
                <p:nvSpPr>
                  <p:cNvPr id="163884" name="Line 7"/>
                  <p:cNvSpPr>
                    <a:spLocks noChangeShapeType="1"/>
                  </p:cNvSpPr>
                  <p:nvPr/>
                </p:nvSpPr>
                <p:spPr bwMode="auto">
                  <a:xfrm>
                    <a:off x="624" y="1632"/>
                    <a:ext cx="0" cy="1200"/>
                  </a:xfrm>
                  <a:prstGeom prst="line">
                    <a:avLst/>
                  </a:prstGeom>
                  <a:noFill/>
                  <a:ln w="25400">
                    <a:solidFill>
                      <a:schemeClr val="bg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pPr algn="l"/>
                    <a:endParaRPr lang="en-US">
                      <a:solidFill>
                        <a:srgbClr val="FFFFFF"/>
                      </a:solidFill>
                      <a:cs typeface="Arial" charset="0"/>
                    </a:endParaRPr>
                  </a:p>
                </p:txBody>
              </p:sp>
              <p:sp>
                <p:nvSpPr>
                  <p:cNvPr id="163885" name="Line 8"/>
                  <p:cNvSpPr>
                    <a:spLocks noChangeShapeType="1"/>
                  </p:cNvSpPr>
                  <p:nvPr/>
                </p:nvSpPr>
                <p:spPr bwMode="auto">
                  <a:xfrm>
                    <a:off x="624" y="2832"/>
                    <a:ext cx="3888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bg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pPr algn="l"/>
                    <a:endParaRPr lang="en-US">
                      <a:solidFill>
                        <a:srgbClr val="FFFFFF"/>
                      </a:solidFill>
                      <a:cs typeface="Arial" charset="0"/>
                    </a:endParaRPr>
                  </a:p>
                </p:txBody>
              </p:sp>
            </p:grpSp>
            <p:sp>
              <p:nvSpPr>
                <p:cNvPr id="163864" name="Text Box 215"/>
                <p:cNvSpPr txBox="1">
                  <a:spLocks noChangeArrowheads="1"/>
                </p:cNvSpPr>
                <p:nvPr/>
              </p:nvSpPr>
              <p:spPr bwMode="auto">
                <a:xfrm>
                  <a:off x="6858001" y="5881692"/>
                  <a:ext cx="562441" cy="7502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1400" i="1">
                      <a:solidFill>
                        <a:srgbClr val="000000"/>
                      </a:solidFill>
                    </a:rPr>
                    <a:t>x</a:t>
                  </a:r>
                  <a:endParaRPr lang="en-US" altLang="en-US" sz="1400">
                    <a:solidFill>
                      <a:srgbClr val="000000"/>
                    </a:solidFill>
                    <a:sym typeface="Symbol" pitchFamily="18" charset="2"/>
                  </a:endParaRPr>
                </a:p>
              </p:txBody>
            </p:sp>
            <p:sp>
              <p:nvSpPr>
                <p:cNvPr id="163865" name="Oval 11"/>
                <p:cNvSpPr>
                  <a:spLocks noChangeArrowheads="1"/>
                </p:cNvSpPr>
                <p:nvPr/>
              </p:nvSpPr>
              <p:spPr bwMode="auto">
                <a:xfrm>
                  <a:off x="1176338" y="5345117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66" name="Oval 12"/>
                <p:cNvSpPr>
                  <a:spLocks noChangeArrowheads="1"/>
                </p:cNvSpPr>
                <p:nvPr/>
              </p:nvSpPr>
              <p:spPr bwMode="auto">
                <a:xfrm>
                  <a:off x="1492251" y="4984754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67" name="Oval 13"/>
                <p:cNvSpPr>
                  <a:spLocks noChangeArrowheads="1"/>
                </p:cNvSpPr>
                <p:nvPr/>
              </p:nvSpPr>
              <p:spPr bwMode="auto">
                <a:xfrm>
                  <a:off x="1871663" y="4768854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68" name="Oval 14"/>
                <p:cNvSpPr>
                  <a:spLocks noChangeArrowheads="1"/>
                </p:cNvSpPr>
                <p:nvPr/>
              </p:nvSpPr>
              <p:spPr bwMode="auto">
                <a:xfrm>
                  <a:off x="2209801" y="4778379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69" name="Oval 15"/>
                <p:cNvSpPr>
                  <a:spLocks noChangeArrowheads="1"/>
                </p:cNvSpPr>
                <p:nvPr/>
              </p:nvSpPr>
              <p:spPr bwMode="auto">
                <a:xfrm>
                  <a:off x="2590801" y="5029204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70" name="Oval 16"/>
                <p:cNvSpPr>
                  <a:spLocks noChangeArrowheads="1"/>
                </p:cNvSpPr>
                <p:nvPr/>
              </p:nvSpPr>
              <p:spPr bwMode="auto">
                <a:xfrm>
                  <a:off x="2973388" y="5300667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71" name="Oval 17"/>
                <p:cNvSpPr>
                  <a:spLocks noChangeArrowheads="1"/>
                </p:cNvSpPr>
                <p:nvPr/>
              </p:nvSpPr>
              <p:spPr bwMode="auto">
                <a:xfrm>
                  <a:off x="3309938" y="5475292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72" name="Oval 18"/>
                <p:cNvSpPr>
                  <a:spLocks noChangeArrowheads="1"/>
                </p:cNvSpPr>
                <p:nvPr/>
              </p:nvSpPr>
              <p:spPr bwMode="auto">
                <a:xfrm>
                  <a:off x="3703638" y="5508630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73" name="Oval 19"/>
                <p:cNvSpPr>
                  <a:spLocks noChangeArrowheads="1"/>
                </p:cNvSpPr>
                <p:nvPr/>
              </p:nvSpPr>
              <p:spPr bwMode="auto">
                <a:xfrm>
                  <a:off x="4019551" y="5421317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74" name="Oval 20"/>
                <p:cNvSpPr>
                  <a:spLocks noChangeArrowheads="1"/>
                </p:cNvSpPr>
                <p:nvPr/>
              </p:nvSpPr>
              <p:spPr bwMode="auto">
                <a:xfrm>
                  <a:off x="4335463" y="5257805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75" name="Oval 21"/>
                <p:cNvSpPr>
                  <a:spLocks noChangeArrowheads="1"/>
                </p:cNvSpPr>
                <p:nvPr/>
              </p:nvSpPr>
              <p:spPr bwMode="auto">
                <a:xfrm>
                  <a:off x="4651376" y="5073654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76" name="Oval 22"/>
                <p:cNvSpPr>
                  <a:spLocks noChangeArrowheads="1"/>
                </p:cNvSpPr>
                <p:nvPr/>
              </p:nvSpPr>
              <p:spPr bwMode="auto">
                <a:xfrm>
                  <a:off x="4967288" y="4856167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77" name="Oval 23"/>
                <p:cNvSpPr>
                  <a:spLocks noChangeArrowheads="1"/>
                </p:cNvSpPr>
                <p:nvPr/>
              </p:nvSpPr>
              <p:spPr bwMode="auto">
                <a:xfrm>
                  <a:off x="5283201" y="4638679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78" name="Oval 24"/>
                <p:cNvSpPr>
                  <a:spLocks noChangeArrowheads="1"/>
                </p:cNvSpPr>
                <p:nvPr/>
              </p:nvSpPr>
              <p:spPr bwMode="auto">
                <a:xfrm>
                  <a:off x="5599113" y="4440241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79" name="Oval 25"/>
                <p:cNvSpPr>
                  <a:spLocks noChangeArrowheads="1"/>
                </p:cNvSpPr>
                <p:nvPr/>
              </p:nvSpPr>
              <p:spPr bwMode="auto">
                <a:xfrm>
                  <a:off x="5915026" y="4252916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80" name="Oval 26"/>
                <p:cNvSpPr>
                  <a:spLocks noChangeArrowheads="1"/>
                </p:cNvSpPr>
                <p:nvPr/>
              </p:nvSpPr>
              <p:spPr bwMode="auto">
                <a:xfrm>
                  <a:off x="6230938" y="4121154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81" name="Oval 27"/>
                <p:cNvSpPr>
                  <a:spLocks noChangeArrowheads="1"/>
                </p:cNvSpPr>
                <p:nvPr/>
              </p:nvSpPr>
              <p:spPr bwMode="auto">
                <a:xfrm>
                  <a:off x="6546851" y="4078291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82" name="Oval 28"/>
                <p:cNvSpPr>
                  <a:spLocks noChangeArrowheads="1"/>
                </p:cNvSpPr>
                <p:nvPr/>
              </p:nvSpPr>
              <p:spPr bwMode="auto">
                <a:xfrm>
                  <a:off x="6862763" y="4116391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83" name="Rectangle 30"/>
                <p:cNvSpPr>
                  <a:spLocks noChangeArrowheads="1"/>
                </p:cNvSpPr>
                <p:nvPr/>
              </p:nvSpPr>
              <p:spPr bwMode="auto">
                <a:xfrm>
                  <a:off x="1223578" y="3581401"/>
                  <a:ext cx="919926" cy="7502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1400" i="1">
                      <a:solidFill>
                        <a:srgbClr val="000000"/>
                      </a:solidFill>
                      <a:sym typeface="Symbol" pitchFamily="18" charset="2"/>
                    </a:rPr>
                    <a:t>f(x)</a:t>
                  </a:r>
                </a:p>
              </p:txBody>
            </p:sp>
          </p:grpSp>
        </p:grpSp>
      </p:grpSp>
      <p:sp>
        <p:nvSpPr>
          <p:cNvPr id="122" name="Rectangle 31"/>
          <p:cNvSpPr>
            <a:spLocks noChangeArrowheads="1"/>
          </p:cNvSpPr>
          <p:nvPr/>
        </p:nvSpPr>
        <p:spPr bwMode="auto">
          <a:xfrm>
            <a:off x="4868863" y="3730625"/>
            <a:ext cx="3544887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lvl="1" algn="l" eaLnBrk="1" hangingPunct="1"/>
            <a:r>
              <a:rPr lang="en-US" altLang="en-US">
                <a:solidFill>
                  <a:srgbClr val="FFFFFF"/>
                </a:solidFill>
              </a:rPr>
              <a:t>the value </a:t>
            </a:r>
            <a:r>
              <a:rPr lang="en-US" altLang="en-US" i="1">
                <a:solidFill>
                  <a:srgbClr val="FF9900"/>
                </a:solidFill>
              </a:rPr>
              <a:t>f(x</a:t>
            </a:r>
            <a:r>
              <a:rPr lang="en-US" altLang="en-US" i="1" baseline="-25000">
                <a:solidFill>
                  <a:srgbClr val="FF9900"/>
                </a:solidFill>
              </a:rPr>
              <a:t>j</a:t>
            </a:r>
            <a:r>
              <a:rPr lang="en-US" altLang="en-US" i="1">
                <a:solidFill>
                  <a:srgbClr val="FF9900"/>
                </a:solidFill>
              </a:rPr>
              <a:t>)</a:t>
            </a:r>
            <a:r>
              <a:rPr lang="en-US" altLang="en-US">
                <a:solidFill>
                  <a:srgbClr val="FFFFFF"/>
                </a:solidFill>
              </a:rPr>
              <a:t> </a:t>
            </a:r>
            <a:br>
              <a:rPr lang="en-US" altLang="en-US">
                <a:solidFill>
                  <a:srgbClr val="FFFFFF"/>
                </a:solidFill>
              </a:rPr>
            </a:br>
            <a:r>
              <a:rPr lang="en-US" altLang="en-US">
                <a:solidFill>
                  <a:srgbClr val="FFFFFF"/>
                </a:solidFill>
              </a:rPr>
              <a:t>of the function at </a:t>
            </a:r>
            <a:r>
              <a:rPr lang="en-US" altLang="en-US" i="1">
                <a:solidFill>
                  <a:srgbClr val="FF9900"/>
                </a:solidFill>
              </a:rPr>
              <a:t>x</a:t>
            </a:r>
            <a:r>
              <a:rPr lang="en-US" altLang="en-US" i="1" baseline="-25000">
                <a:solidFill>
                  <a:srgbClr val="FF9900"/>
                </a:solidFill>
              </a:rPr>
              <a:t>j</a:t>
            </a:r>
            <a:r>
              <a:rPr lang="en-US" altLang="en-US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123" name="Rectangle 122"/>
          <p:cNvSpPr>
            <a:spLocks noChangeArrowheads="1"/>
          </p:cNvSpPr>
          <p:nvPr/>
        </p:nvSpPr>
        <p:spPr bwMode="auto">
          <a:xfrm>
            <a:off x="4414838" y="3733800"/>
            <a:ext cx="9953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</a:rPr>
              <a:t>y[</a:t>
            </a:r>
            <a:r>
              <a:rPr lang="en-US" altLang="en-US" i="1">
                <a:solidFill>
                  <a:srgbClr val="FF9900"/>
                </a:solidFill>
              </a:rPr>
              <a:t>j</a:t>
            </a:r>
            <a:r>
              <a:rPr lang="en-US" altLang="en-US">
                <a:solidFill>
                  <a:srgbClr val="FF9900"/>
                </a:solidFill>
              </a:rPr>
              <a:t>] =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25" name="Text Box 215"/>
          <p:cNvSpPr txBox="1">
            <a:spLocks noChangeArrowheads="1"/>
          </p:cNvSpPr>
          <p:nvPr/>
        </p:nvSpPr>
        <p:spPr bwMode="auto">
          <a:xfrm>
            <a:off x="1409700" y="6281738"/>
            <a:ext cx="27813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1200" i="1">
                <a:solidFill>
                  <a:srgbClr val="FF9900"/>
                </a:solidFill>
              </a:rPr>
              <a:t>x</a:t>
            </a:r>
            <a:r>
              <a:rPr lang="en-US" altLang="en-US" sz="1200" i="1" baseline="-25000">
                <a:solidFill>
                  <a:srgbClr val="FF9900"/>
                </a:solidFill>
              </a:rPr>
              <a:t>0</a:t>
            </a:r>
            <a:r>
              <a:rPr lang="en-US" altLang="en-US" sz="1200" i="1">
                <a:solidFill>
                  <a:srgbClr val="FF9900"/>
                </a:solidFill>
              </a:rPr>
              <a:t> x</a:t>
            </a:r>
            <a:r>
              <a:rPr lang="en-US" altLang="en-US" sz="1200" i="1" baseline="-25000">
                <a:solidFill>
                  <a:srgbClr val="FF9900"/>
                </a:solidFill>
              </a:rPr>
              <a:t>1</a:t>
            </a:r>
            <a:r>
              <a:rPr lang="en-US" altLang="en-US" sz="1200" i="1">
                <a:solidFill>
                  <a:srgbClr val="FF9900"/>
                </a:solidFill>
              </a:rPr>
              <a:t> x</a:t>
            </a:r>
            <a:r>
              <a:rPr lang="en-US" altLang="en-US" sz="1200" i="1" baseline="-25000">
                <a:solidFill>
                  <a:srgbClr val="FF9900"/>
                </a:solidFill>
              </a:rPr>
              <a:t>2</a:t>
            </a:r>
            <a:r>
              <a:rPr lang="en-US" altLang="en-US" sz="1200" i="1">
                <a:solidFill>
                  <a:srgbClr val="FF9900"/>
                </a:solidFill>
              </a:rPr>
              <a:t> x</a:t>
            </a:r>
            <a:r>
              <a:rPr lang="en-US" altLang="en-US" sz="1200" i="1" baseline="-25000">
                <a:solidFill>
                  <a:srgbClr val="FF9900"/>
                </a:solidFill>
              </a:rPr>
              <a:t>3</a:t>
            </a:r>
            <a:r>
              <a:rPr lang="en-US" altLang="en-US" sz="1200" i="1">
                <a:solidFill>
                  <a:srgbClr val="FF9900"/>
                </a:solidFill>
              </a:rPr>
              <a:t> x</a:t>
            </a:r>
            <a:r>
              <a:rPr lang="en-US" altLang="en-US" sz="1200" i="1" baseline="-25000">
                <a:solidFill>
                  <a:srgbClr val="FF9900"/>
                </a:solidFill>
              </a:rPr>
              <a:t>4               </a:t>
            </a:r>
            <a:r>
              <a:rPr lang="en-US" altLang="en-US" sz="1200" i="1">
                <a:solidFill>
                  <a:srgbClr val="FF9900"/>
                </a:solidFill>
              </a:rPr>
              <a:t> …                            x</a:t>
            </a:r>
            <a:r>
              <a:rPr lang="en-US" altLang="en-US" sz="1200" i="1" baseline="-25000">
                <a:solidFill>
                  <a:srgbClr val="FF9900"/>
                </a:solidFill>
              </a:rPr>
              <a:t>n-1</a:t>
            </a:r>
            <a:endParaRPr lang="en-US" altLang="en-US" sz="1200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14" name="Text Box 215"/>
          <p:cNvSpPr txBox="1">
            <a:spLocks noChangeArrowheads="1"/>
          </p:cNvSpPr>
          <p:nvPr/>
        </p:nvSpPr>
        <p:spPr bwMode="auto">
          <a:xfrm>
            <a:off x="4994275" y="4876800"/>
            <a:ext cx="3775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These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x</a:t>
            </a:r>
            <a:r>
              <a:rPr lang="en-US" altLang="en-US" baseline="-25000">
                <a:solidFill>
                  <a:srgbClr val="FF9900"/>
                </a:solidFill>
                <a:sym typeface="Symbol" pitchFamily="18" charset="2"/>
              </a:rPr>
              <a:t>j</a:t>
            </a:r>
            <a:r>
              <a:rPr lang="en-US" altLang="en-US" baseline="-25000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are fixed values.</a:t>
            </a:r>
          </a:p>
        </p:txBody>
      </p:sp>
      <p:sp>
        <p:nvSpPr>
          <p:cNvPr id="115" name="Text Box 215"/>
          <p:cNvSpPr txBox="1">
            <a:spLocks noChangeArrowheads="1"/>
          </p:cNvSpPr>
          <p:nvPr/>
        </p:nvSpPr>
        <p:spPr bwMode="auto">
          <a:xfrm>
            <a:off x="4964113" y="5419725"/>
            <a:ext cx="3905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For FFT, we set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x</a:t>
            </a:r>
            <a:r>
              <a:rPr lang="en-US" altLang="en-US" baseline="-25000">
                <a:solidFill>
                  <a:srgbClr val="FF9900"/>
                </a:solidFill>
                <a:sym typeface="Symbol" pitchFamily="18" charset="2"/>
              </a:rPr>
              <a:t>j </a:t>
            </a:r>
            <a:r>
              <a:rPr lang="en-US" altLang="en-US">
                <a:solidFill>
                  <a:srgbClr val="FF9900"/>
                </a:solidFill>
                <a:sym typeface="Symbol" pitchFamily="18" charset="2"/>
              </a:rPr>
              <a:t>= e</a:t>
            </a:r>
            <a:r>
              <a:rPr lang="en-US" altLang="en-US" baseline="30000">
                <a:solidFill>
                  <a:srgbClr val="FF9900"/>
                </a:solidFill>
                <a:sym typeface="Symbol" pitchFamily="18" charset="2"/>
              </a:rPr>
              <a:t>2i j/</a:t>
            </a:r>
            <a:r>
              <a:rPr lang="en-US" altLang="en-US" i="1" baseline="30000">
                <a:solidFill>
                  <a:srgbClr val="FF9900"/>
                </a:solidFill>
                <a:sym typeface="Symbol" pitchFamily="18" charset="2"/>
              </a:rPr>
              <a:t>n</a:t>
            </a:r>
          </a:p>
        </p:txBody>
      </p:sp>
      <p:sp>
        <p:nvSpPr>
          <p:cNvPr id="119" name="Text Box 215"/>
          <p:cNvSpPr txBox="1">
            <a:spLocks noChangeArrowheads="1"/>
          </p:cNvSpPr>
          <p:nvPr/>
        </p:nvSpPr>
        <p:spPr bwMode="auto">
          <a:xfrm>
            <a:off x="49213" y="1347788"/>
            <a:ext cx="8377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 "</a:t>
            </a:r>
            <a:r>
              <a:rPr lang="en-US" altLang="en-US" i="1">
                <a:solidFill>
                  <a:srgbClr val="FF9900"/>
                </a:solidFill>
              </a:rPr>
              <a:t>f 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 i="1">
                <a:solidFill>
                  <a:srgbClr val="FF9900"/>
                </a:solidFill>
              </a:rPr>
              <a:t>,y</a:t>
            </a:r>
            <a:r>
              <a:rPr lang="en-US" altLang="en-US">
                <a:solidFill>
                  <a:srgbClr val="FF9900"/>
                </a:solidFill>
              </a:rPr>
              <a:t>[1]</a:t>
            </a:r>
            <a:r>
              <a:rPr lang="en-US" altLang="en-US" i="1">
                <a:solidFill>
                  <a:srgbClr val="FF9900"/>
                </a:solidFill>
              </a:rPr>
              <a:t>,…,y</a:t>
            </a:r>
            <a:r>
              <a:rPr lang="en-US" altLang="en-US">
                <a:solidFill>
                  <a:srgbClr val="FF9900"/>
                </a:solidFill>
              </a:rPr>
              <a:t>[n-1]],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f = 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 i="1" baseline="-25000">
                <a:solidFill>
                  <a:srgbClr val="FF9900"/>
                </a:solidFill>
              </a:rPr>
              <a:t>0 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0 </a:t>
            </a:r>
            <a:r>
              <a:rPr lang="en-US" altLang="en-US" i="1">
                <a:solidFill>
                  <a:srgbClr val="FF9900"/>
                </a:solidFill>
              </a:rPr>
              <a:t>+y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y</a:t>
            </a:r>
            <a:r>
              <a:rPr lang="en-US" altLang="en-US" i="1" baseline="-25000">
                <a:solidFill>
                  <a:srgbClr val="FF9900"/>
                </a:solidFill>
              </a:rPr>
              <a:t>n-1</a:t>
            </a:r>
            <a:r>
              <a:rPr lang="en-US" altLang="en-US" i="1">
                <a:solidFill>
                  <a:srgbClr val="FF9900"/>
                </a:solidFill>
              </a:rPr>
              <a:t> I</a:t>
            </a:r>
            <a:r>
              <a:rPr lang="en-US" altLang="en-US" i="1" baseline="-25000">
                <a:solidFill>
                  <a:srgbClr val="FF9900"/>
                </a:solidFill>
              </a:rPr>
              <a:t>n-1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0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0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0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08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0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0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122" grpId="0"/>
      <p:bldP spid="123" grpId="0"/>
      <p:bldP spid="125" grpId="0"/>
      <p:bldP spid="114" grpId="0"/>
      <p:bldP spid="115" grpId="0"/>
      <p:bldP spid="119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84296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[0],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[1],…,</a:t>
            </a:r>
            <a:r>
              <a:rPr lang="en-US" altLang="en-US" i="1">
                <a:solidFill>
                  <a:srgbClr val="FF9900"/>
                </a:solidFill>
              </a:rPr>
              <a:t> y</a:t>
            </a:r>
            <a:r>
              <a:rPr lang="en-US" altLang="en-US">
                <a:solidFill>
                  <a:srgbClr val="FF9900"/>
                </a:solidFill>
              </a:rPr>
              <a:t>[n-1]])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n-1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grpSp>
        <p:nvGrpSpPr>
          <p:cNvPr id="164867" name="Group 222"/>
          <p:cNvGrpSpPr>
            <a:grpSpLocks/>
          </p:cNvGrpSpPr>
          <p:nvPr/>
        </p:nvGrpSpPr>
        <p:grpSpPr bwMode="auto">
          <a:xfrm>
            <a:off x="1255713" y="2220913"/>
            <a:ext cx="2224087" cy="914400"/>
            <a:chOff x="1255602" y="2220892"/>
            <a:chExt cx="2224197" cy="914108"/>
          </a:xfrm>
        </p:grpSpPr>
        <p:sp>
          <p:nvSpPr>
            <p:cNvPr id="164942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Time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grpSp>
          <p:nvGrpSpPr>
            <p:cNvPr id="164943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164944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rgbClr val="FF9900"/>
                    </a:solidFill>
                  </a:rPr>
                  <a:t>=[     ,   ]</a:t>
                </a:r>
              </a:p>
            </p:txBody>
          </p:sp>
          <p:grpSp>
            <p:nvGrpSpPr>
              <p:cNvPr id="164945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164946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64947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</p:grpSp>
      </p:grpSp>
      <p:sp>
        <p:nvSpPr>
          <p:cNvPr id="164868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/>
            <a:r>
              <a:rPr lang="en-US" altLang="en-US" sz="4400">
                <a:solidFill>
                  <a:srgbClr val="FFFF00"/>
                </a:solidFill>
              </a:rPr>
              <a:t>Fourier Transformation </a:t>
            </a:r>
          </a:p>
        </p:txBody>
      </p:sp>
      <p:grpSp>
        <p:nvGrpSpPr>
          <p:cNvPr id="164869" name="Group 219"/>
          <p:cNvGrpSpPr>
            <a:grpSpLocks/>
          </p:cNvGrpSpPr>
          <p:nvPr/>
        </p:nvGrpSpPr>
        <p:grpSpPr bwMode="auto">
          <a:xfrm>
            <a:off x="1905000" y="3505200"/>
            <a:ext cx="2330450" cy="1103313"/>
            <a:chOff x="2115423" y="3505200"/>
            <a:chExt cx="2330818" cy="1102844"/>
          </a:xfrm>
        </p:grpSpPr>
        <p:sp>
          <p:nvSpPr>
            <p:cNvPr id="164940" name="Rectangle 26"/>
            <p:cNvSpPr>
              <a:spLocks noChangeArrowheads="1"/>
            </p:cNvSpPr>
            <p:nvPr/>
          </p:nvSpPr>
          <p:spPr bwMode="auto">
            <a:xfrm>
              <a:off x="2115423" y="4207934"/>
              <a:ext cx="141641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>
                  <a:solidFill>
                    <a:srgbClr val="FF9900"/>
                  </a:solidFill>
                </a:rPr>
                <a:t>[0]</a:t>
              </a:r>
              <a:r>
                <a:rPr lang="en-US" altLang="en-US" sz="2000" i="1">
                  <a:solidFill>
                    <a:srgbClr val="FF9900"/>
                  </a:solidFill>
                </a:rPr>
                <a:t>=3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64941" name="Rectangle 26"/>
            <p:cNvSpPr>
              <a:spLocks noChangeArrowheads="1"/>
            </p:cNvSpPr>
            <p:nvPr/>
          </p:nvSpPr>
          <p:spPr bwMode="auto">
            <a:xfrm>
              <a:off x="3158065" y="3505200"/>
              <a:ext cx="12881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rgbClr val="FF9900"/>
                  </a:solidFill>
                </a:rPr>
                <a:t>y</a:t>
              </a:r>
              <a:r>
                <a:rPr lang="en-US" altLang="en-US" sz="2000">
                  <a:solidFill>
                    <a:srgbClr val="FF9900"/>
                  </a:solidFill>
                </a:rPr>
                <a:t>[1]</a:t>
              </a:r>
              <a:r>
                <a:rPr lang="en-US" altLang="en-US" sz="2000" i="1">
                  <a:solidFill>
                    <a:srgbClr val="FF9900"/>
                  </a:solidFill>
                </a:rPr>
                <a:t>=2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sp>
        <p:nvSpPr>
          <p:cNvPr id="164870" name="Rectangle 54"/>
          <p:cNvSpPr>
            <a:spLocks noChangeArrowheads="1"/>
          </p:cNvSpPr>
          <p:nvPr/>
        </p:nvSpPr>
        <p:spPr bwMode="auto">
          <a:xfrm>
            <a:off x="2024063" y="2176463"/>
            <a:ext cx="1646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0</a:t>
            </a:r>
            <a:r>
              <a:rPr lang="en-US" altLang="en-US" i="1">
                <a:solidFill>
                  <a:srgbClr val="FF9900"/>
                </a:solidFill>
              </a:rPr>
              <a:t>,I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,…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pSp>
        <p:nvGrpSpPr>
          <p:cNvPr id="164871" name="Group 114"/>
          <p:cNvGrpSpPr>
            <a:grpSpLocks/>
          </p:cNvGrpSpPr>
          <p:nvPr/>
        </p:nvGrpSpPr>
        <p:grpSpPr bwMode="auto">
          <a:xfrm>
            <a:off x="1779588" y="3327400"/>
            <a:ext cx="1373187" cy="939800"/>
            <a:chOff x="1779246" y="3302001"/>
            <a:chExt cx="1373944" cy="939802"/>
          </a:xfrm>
        </p:grpSpPr>
        <p:sp>
          <p:nvSpPr>
            <p:cNvPr id="164935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64936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64937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64938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64939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sp>
        <p:nvSpPr>
          <p:cNvPr id="164872" name="Text Box 215"/>
          <p:cNvSpPr txBox="1">
            <a:spLocks noChangeArrowheads="1"/>
          </p:cNvSpPr>
          <p:nvPr/>
        </p:nvSpPr>
        <p:spPr bwMode="auto">
          <a:xfrm>
            <a:off x="49213" y="1347788"/>
            <a:ext cx="8377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 "</a:t>
            </a:r>
            <a:r>
              <a:rPr lang="en-US" altLang="en-US" i="1">
                <a:solidFill>
                  <a:srgbClr val="FF9900"/>
                </a:solidFill>
              </a:rPr>
              <a:t>f 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>
                <a:solidFill>
                  <a:srgbClr val="FF9900"/>
                </a:solidFill>
              </a:rPr>
              <a:t>[0]</a:t>
            </a:r>
            <a:r>
              <a:rPr lang="en-US" altLang="en-US" i="1">
                <a:solidFill>
                  <a:srgbClr val="FF9900"/>
                </a:solidFill>
              </a:rPr>
              <a:t>,y</a:t>
            </a:r>
            <a:r>
              <a:rPr lang="en-US" altLang="en-US">
                <a:solidFill>
                  <a:srgbClr val="FF9900"/>
                </a:solidFill>
              </a:rPr>
              <a:t>[1]</a:t>
            </a:r>
            <a:r>
              <a:rPr lang="en-US" altLang="en-US" i="1">
                <a:solidFill>
                  <a:srgbClr val="FF9900"/>
                </a:solidFill>
              </a:rPr>
              <a:t>,…,y</a:t>
            </a:r>
            <a:r>
              <a:rPr lang="en-US" altLang="en-US">
                <a:solidFill>
                  <a:srgbClr val="FF9900"/>
                </a:solidFill>
              </a:rPr>
              <a:t>[n-1]],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f = </a:t>
            </a:r>
            <a:r>
              <a:rPr lang="en-US" altLang="en-US" i="1">
                <a:solidFill>
                  <a:srgbClr val="FF9900"/>
                </a:solidFill>
              </a:rPr>
              <a:t>y</a:t>
            </a:r>
            <a:r>
              <a:rPr lang="en-US" altLang="en-US" i="1" baseline="-25000">
                <a:solidFill>
                  <a:srgbClr val="FF9900"/>
                </a:solidFill>
              </a:rPr>
              <a:t>0 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0 </a:t>
            </a:r>
            <a:r>
              <a:rPr lang="en-US" altLang="en-US" i="1">
                <a:solidFill>
                  <a:srgbClr val="FF9900"/>
                </a:solidFill>
              </a:rPr>
              <a:t>+y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I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y</a:t>
            </a:r>
            <a:r>
              <a:rPr lang="en-US" altLang="en-US" i="1" baseline="-25000">
                <a:solidFill>
                  <a:srgbClr val="FF9900"/>
                </a:solidFill>
              </a:rPr>
              <a:t>n-1</a:t>
            </a:r>
            <a:r>
              <a:rPr lang="en-US" altLang="en-US" i="1">
                <a:solidFill>
                  <a:srgbClr val="FF9900"/>
                </a:solidFill>
              </a:rPr>
              <a:t> I</a:t>
            </a:r>
            <a:r>
              <a:rPr lang="en-US" altLang="en-US" i="1" baseline="-25000">
                <a:solidFill>
                  <a:srgbClr val="FF9900"/>
                </a:solidFill>
              </a:rPr>
              <a:t>n-1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64873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FFFF00"/>
                </a:solidFill>
              </a:rPr>
              <a:t>Polynomial</a:t>
            </a:r>
            <a:br>
              <a:rPr lang="en-US" altLang="en-US" sz="2000">
                <a:solidFill>
                  <a:srgbClr val="FFFF00"/>
                </a:solidFill>
              </a:rPr>
            </a:br>
            <a:r>
              <a:rPr lang="en-US" altLang="en-US" sz="2000">
                <a:solidFill>
                  <a:srgbClr val="FFFF00"/>
                </a:solidFill>
              </a:rPr>
              <a:t>Basis</a:t>
            </a:r>
            <a:endParaRPr lang="en-US" altLang="en-US" sz="2000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164874" name="Group 1"/>
          <p:cNvGrpSpPr>
            <a:grpSpLocks/>
          </p:cNvGrpSpPr>
          <p:nvPr/>
        </p:nvGrpSpPr>
        <p:grpSpPr bwMode="auto">
          <a:xfrm>
            <a:off x="1320800" y="3305175"/>
            <a:ext cx="3098800" cy="3305175"/>
            <a:chOff x="1320800" y="3305175"/>
            <a:chExt cx="3098800" cy="3305175"/>
          </a:xfrm>
        </p:grpSpPr>
        <p:sp>
          <p:nvSpPr>
            <p:cNvPr id="164906" name="Line 63"/>
            <p:cNvSpPr>
              <a:spLocks noChangeShapeType="1"/>
            </p:cNvSpPr>
            <p:nvPr/>
          </p:nvSpPr>
          <p:spPr bwMode="auto">
            <a:xfrm flipV="1">
              <a:off x="1762125" y="3305175"/>
              <a:ext cx="1371600" cy="914400"/>
            </a:xfrm>
            <a:prstGeom prst="line">
              <a:avLst/>
            </a:prstGeom>
            <a:noFill/>
            <a:ln w="38100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64907" name="Rectangle 56"/>
            <p:cNvSpPr>
              <a:spLocks noChangeArrowheads="1"/>
            </p:cNvSpPr>
            <p:nvPr/>
          </p:nvSpPr>
          <p:spPr bwMode="auto">
            <a:xfrm>
              <a:off x="1865313" y="3378200"/>
              <a:ext cx="614362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f =</a:t>
              </a:r>
            </a:p>
          </p:txBody>
        </p:sp>
        <p:grpSp>
          <p:nvGrpSpPr>
            <p:cNvPr id="164908" name="Group 94"/>
            <p:cNvGrpSpPr>
              <a:grpSpLocks/>
            </p:cNvGrpSpPr>
            <p:nvPr/>
          </p:nvGrpSpPr>
          <p:grpSpPr bwMode="auto">
            <a:xfrm>
              <a:off x="1320800" y="4953000"/>
              <a:ext cx="3098800" cy="1657350"/>
              <a:chOff x="1320461" y="4953000"/>
              <a:chExt cx="3099139" cy="1656821"/>
            </a:xfrm>
          </p:grpSpPr>
          <p:sp>
            <p:nvSpPr>
              <p:cNvPr id="164909" name="Rectangle 56"/>
              <p:cNvSpPr>
                <a:spLocks noChangeArrowheads="1"/>
              </p:cNvSpPr>
              <p:nvPr/>
            </p:nvSpPr>
            <p:spPr bwMode="auto">
              <a:xfrm>
                <a:off x="1320461" y="4953000"/>
                <a:ext cx="1981200" cy="36948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1800">
                    <a:solidFill>
                      <a:srgbClr val="000000"/>
                    </a:solidFill>
                  </a:rPr>
                  <a:t>A discrete function</a:t>
                </a:r>
              </a:p>
            </p:txBody>
          </p:sp>
          <p:grpSp>
            <p:nvGrpSpPr>
              <p:cNvPr id="164910" name="Group 32"/>
              <p:cNvGrpSpPr>
                <a:grpSpLocks/>
              </p:cNvGrpSpPr>
              <p:nvPr/>
            </p:nvGrpSpPr>
            <p:grpSpPr bwMode="auto">
              <a:xfrm>
                <a:off x="1320461" y="5327073"/>
                <a:ext cx="3099139" cy="1282748"/>
                <a:chOff x="838200" y="3505200"/>
                <a:chExt cx="6582242" cy="3126698"/>
              </a:xfrm>
            </p:grpSpPr>
            <p:sp>
              <p:nvSpPr>
                <p:cNvPr id="164911" name="Rectangle 97"/>
                <p:cNvSpPr>
                  <a:spLocks noChangeArrowheads="1"/>
                </p:cNvSpPr>
                <p:nvPr/>
              </p:nvSpPr>
              <p:spPr bwMode="auto">
                <a:xfrm>
                  <a:off x="838200" y="3505200"/>
                  <a:ext cx="6480000" cy="29718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64912" name="Group 6"/>
                <p:cNvGrpSpPr>
                  <a:grpSpLocks/>
                </p:cNvGrpSpPr>
                <p:nvPr/>
              </p:nvGrpSpPr>
              <p:grpSpPr bwMode="auto">
                <a:xfrm>
                  <a:off x="990601" y="4114803"/>
                  <a:ext cx="6172200" cy="1905002"/>
                  <a:chOff x="624" y="1632"/>
                  <a:chExt cx="3888" cy="1200"/>
                </a:xfrm>
              </p:grpSpPr>
              <p:sp>
                <p:nvSpPr>
                  <p:cNvPr id="164933" name="Line 7"/>
                  <p:cNvSpPr>
                    <a:spLocks noChangeShapeType="1"/>
                  </p:cNvSpPr>
                  <p:nvPr/>
                </p:nvSpPr>
                <p:spPr bwMode="auto">
                  <a:xfrm>
                    <a:off x="624" y="1632"/>
                    <a:ext cx="0" cy="1200"/>
                  </a:xfrm>
                  <a:prstGeom prst="line">
                    <a:avLst/>
                  </a:prstGeom>
                  <a:noFill/>
                  <a:ln w="25400">
                    <a:solidFill>
                      <a:schemeClr val="bg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pPr algn="l"/>
                    <a:endParaRPr lang="en-US">
                      <a:solidFill>
                        <a:srgbClr val="FFFFFF"/>
                      </a:solidFill>
                      <a:cs typeface="Arial" charset="0"/>
                    </a:endParaRPr>
                  </a:p>
                </p:txBody>
              </p:sp>
              <p:sp>
                <p:nvSpPr>
                  <p:cNvPr id="164934" name="Line 8"/>
                  <p:cNvSpPr>
                    <a:spLocks noChangeShapeType="1"/>
                  </p:cNvSpPr>
                  <p:nvPr/>
                </p:nvSpPr>
                <p:spPr bwMode="auto">
                  <a:xfrm>
                    <a:off x="624" y="2832"/>
                    <a:ext cx="3888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bg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pPr algn="l"/>
                    <a:endParaRPr lang="en-US">
                      <a:solidFill>
                        <a:srgbClr val="FFFFFF"/>
                      </a:solidFill>
                      <a:cs typeface="Arial" charset="0"/>
                    </a:endParaRPr>
                  </a:p>
                </p:txBody>
              </p:sp>
            </p:grpSp>
            <p:sp>
              <p:nvSpPr>
                <p:cNvPr id="164913" name="Text Box 215"/>
                <p:cNvSpPr txBox="1">
                  <a:spLocks noChangeArrowheads="1"/>
                </p:cNvSpPr>
                <p:nvPr/>
              </p:nvSpPr>
              <p:spPr bwMode="auto">
                <a:xfrm>
                  <a:off x="6858001" y="5881692"/>
                  <a:ext cx="562441" cy="7502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1400" i="1">
                      <a:solidFill>
                        <a:srgbClr val="000000"/>
                      </a:solidFill>
                    </a:rPr>
                    <a:t>x</a:t>
                  </a:r>
                  <a:endParaRPr lang="en-US" altLang="en-US" sz="1400">
                    <a:solidFill>
                      <a:srgbClr val="000000"/>
                    </a:solidFill>
                    <a:sym typeface="Symbol" pitchFamily="18" charset="2"/>
                  </a:endParaRPr>
                </a:p>
              </p:txBody>
            </p:sp>
            <p:sp>
              <p:nvSpPr>
                <p:cNvPr id="164914" name="Oval 11"/>
                <p:cNvSpPr>
                  <a:spLocks noChangeArrowheads="1"/>
                </p:cNvSpPr>
                <p:nvPr/>
              </p:nvSpPr>
              <p:spPr bwMode="auto">
                <a:xfrm>
                  <a:off x="1176338" y="5345117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15" name="Oval 12"/>
                <p:cNvSpPr>
                  <a:spLocks noChangeArrowheads="1"/>
                </p:cNvSpPr>
                <p:nvPr/>
              </p:nvSpPr>
              <p:spPr bwMode="auto">
                <a:xfrm>
                  <a:off x="1492251" y="4984754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16" name="Oval 13"/>
                <p:cNvSpPr>
                  <a:spLocks noChangeArrowheads="1"/>
                </p:cNvSpPr>
                <p:nvPr/>
              </p:nvSpPr>
              <p:spPr bwMode="auto">
                <a:xfrm>
                  <a:off x="1871663" y="4768854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17" name="Oval 14"/>
                <p:cNvSpPr>
                  <a:spLocks noChangeArrowheads="1"/>
                </p:cNvSpPr>
                <p:nvPr/>
              </p:nvSpPr>
              <p:spPr bwMode="auto">
                <a:xfrm>
                  <a:off x="2209801" y="4778379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18" name="Oval 15"/>
                <p:cNvSpPr>
                  <a:spLocks noChangeArrowheads="1"/>
                </p:cNvSpPr>
                <p:nvPr/>
              </p:nvSpPr>
              <p:spPr bwMode="auto">
                <a:xfrm>
                  <a:off x="2590801" y="5029204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19" name="Oval 16"/>
                <p:cNvSpPr>
                  <a:spLocks noChangeArrowheads="1"/>
                </p:cNvSpPr>
                <p:nvPr/>
              </p:nvSpPr>
              <p:spPr bwMode="auto">
                <a:xfrm>
                  <a:off x="2973388" y="5300667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20" name="Oval 17"/>
                <p:cNvSpPr>
                  <a:spLocks noChangeArrowheads="1"/>
                </p:cNvSpPr>
                <p:nvPr/>
              </p:nvSpPr>
              <p:spPr bwMode="auto">
                <a:xfrm>
                  <a:off x="3309938" y="5475292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21" name="Oval 18"/>
                <p:cNvSpPr>
                  <a:spLocks noChangeArrowheads="1"/>
                </p:cNvSpPr>
                <p:nvPr/>
              </p:nvSpPr>
              <p:spPr bwMode="auto">
                <a:xfrm>
                  <a:off x="3703638" y="5508630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22" name="Oval 19"/>
                <p:cNvSpPr>
                  <a:spLocks noChangeArrowheads="1"/>
                </p:cNvSpPr>
                <p:nvPr/>
              </p:nvSpPr>
              <p:spPr bwMode="auto">
                <a:xfrm>
                  <a:off x="4019551" y="5421317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23" name="Oval 20"/>
                <p:cNvSpPr>
                  <a:spLocks noChangeArrowheads="1"/>
                </p:cNvSpPr>
                <p:nvPr/>
              </p:nvSpPr>
              <p:spPr bwMode="auto">
                <a:xfrm>
                  <a:off x="4335463" y="5257805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24" name="Oval 21"/>
                <p:cNvSpPr>
                  <a:spLocks noChangeArrowheads="1"/>
                </p:cNvSpPr>
                <p:nvPr/>
              </p:nvSpPr>
              <p:spPr bwMode="auto">
                <a:xfrm>
                  <a:off x="4651376" y="5073654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25" name="Oval 22"/>
                <p:cNvSpPr>
                  <a:spLocks noChangeArrowheads="1"/>
                </p:cNvSpPr>
                <p:nvPr/>
              </p:nvSpPr>
              <p:spPr bwMode="auto">
                <a:xfrm>
                  <a:off x="4967288" y="4856167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26" name="Oval 23"/>
                <p:cNvSpPr>
                  <a:spLocks noChangeArrowheads="1"/>
                </p:cNvSpPr>
                <p:nvPr/>
              </p:nvSpPr>
              <p:spPr bwMode="auto">
                <a:xfrm>
                  <a:off x="5283201" y="4638679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27" name="Oval 24"/>
                <p:cNvSpPr>
                  <a:spLocks noChangeArrowheads="1"/>
                </p:cNvSpPr>
                <p:nvPr/>
              </p:nvSpPr>
              <p:spPr bwMode="auto">
                <a:xfrm>
                  <a:off x="5599113" y="4440241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28" name="Oval 25"/>
                <p:cNvSpPr>
                  <a:spLocks noChangeArrowheads="1"/>
                </p:cNvSpPr>
                <p:nvPr/>
              </p:nvSpPr>
              <p:spPr bwMode="auto">
                <a:xfrm>
                  <a:off x="5915026" y="4252916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29" name="Oval 26"/>
                <p:cNvSpPr>
                  <a:spLocks noChangeArrowheads="1"/>
                </p:cNvSpPr>
                <p:nvPr/>
              </p:nvSpPr>
              <p:spPr bwMode="auto">
                <a:xfrm>
                  <a:off x="6230938" y="4121154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30" name="Oval 27"/>
                <p:cNvSpPr>
                  <a:spLocks noChangeArrowheads="1"/>
                </p:cNvSpPr>
                <p:nvPr/>
              </p:nvSpPr>
              <p:spPr bwMode="auto">
                <a:xfrm>
                  <a:off x="6546851" y="4078291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31" name="Oval 28"/>
                <p:cNvSpPr>
                  <a:spLocks noChangeArrowheads="1"/>
                </p:cNvSpPr>
                <p:nvPr/>
              </p:nvSpPr>
              <p:spPr bwMode="auto">
                <a:xfrm>
                  <a:off x="6862763" y="4116391"/>
                  <a:ext cx="76200" cy="762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endParaRPr lang="en-CA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32" name="Rectangle 30"/>
                <p:cNvSpPr>
                  <a:spLocks noChangeArrowheads="1"/>
                </p:cNvSpPr>
                <p:nvPr/>
              </p:nvSpPr>
              <p:spPr bwMode="auto">
                <a:xfrm>
                  <a:off x="1223578" y="3581401"/>
                  <a:ext cx="919926" cy="7502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1400" i="1">
                      <a:solidFill>
                        <a:srgbClr val="000000"/>
                      </a:solidFill>
                      <a:sym typeface="Symbol" pitchFamily="18" charset="2"/>
                    </a:rPr>
                    <a:t>f(x)</a:t>
                  </a:r>
                </a:p>
              </p:txBody>
            </p:sp>
          </p:grpSp>
        </p:grpSp>
      </p:grpSp>
      <p:sp>
        <p:nvSpPr>
          <p:cNvPr id="164875" name="Text Box 215"/>
          <p:cNvSpPr txBox="1">
            <a:spLocks noChangeArrowheads="1"/>
          </p:cNvSpPr>
          <p:nvPr/>
        </p:nvSpPr>
        <p:spPr bwMode="auto">
          <a:xfrm>
            <a:off x="1409700" y="6281738"/>
            <a:ext cx="27813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1200" i="1">
                <a:solidFill>
                  <a:srgbClr val="FF9900"/>
                </a:solidFill>
              </a:rPr>
              <a:t>x</a:t>
            </a:r>
            <a:r>
              <a:rPr lang="en-US" altLang="en-US" sz="1200" i="1" baseline="-25000">
                <a:solidFill>
                  <a:srgbClr val="FF9900"/>
                </a:solidFill>
              </a:rPr>
              <a:t>0</a:t>
            </a:r>
            <a:r>
              <a:rPr lang="en-US" altLang="en-US" sz="1200" i="1">
                <a:solidFill>
                  <a:srgbClr val="FF9900"/>
                </a:solidFill>
              </a:rPr>
              <a:t> x</a:t>
            </a:r>
            <a:r>
              <a:rPr lang="en-US" altLang="en-US" sz="1200" i="1" baseline="-25000">
                <a:solidFill>
                  <a:srgbClr val="FF9900"/>
                </a:solidFill>
              </a:rPr>
              <a:t>1</a:t>
            </a:r>
            <a:r>
              <a:rPr lang="en-US" altLang="en-US" sz="1200" i="1">
                <a:solidFill>
                  <a:srgbClr val="FF9900"/>
                </a:solidFill>
              </a:rPr>
              <a:t> x</a:t>
            </a:r>
            <a:r>
              <a:rPr lang="en-US" altLang="en-US" sz="1200" i="1" baseline="-25000">
                <a:solidFill>
                  <a:srgbClr val="FF9900"/>
                </a:solidFill>
              </a:rPr>
              <a:t>2</a:t>
            </a:r>
            <a:r>
              <a:rPr lang="en-US" altLang="en-US" sz="1200" i="1">
                <a:solidFill>
                  <a:srgbClr val="FF9900"/>
                </a:solidFill>
              </a:rPr>
              <a:t> x</a:t>
            </a:r>
            <a:r>
              <a:rPr lang="en-US" altLang="en-US" sz="1200" i="1" baseline="-25000">
                <a:solidFill>
                  <a:srgbClr val="FF9900"/>
                </a:solidFill>
              </a:rPr>
              <a:t>3</a:t>
            </a:r>
            <a:r>
              <a:rPr lang="en-US" altLang="en-US" sz="1200" i="1">
                <a:solidFill>
                  <a:srgbClr val="FF9900"/>
                </a:solidFill>
              </a:rPr>
              <a:t> x</a:t>
            </a:r>
            <a:r>
              <a:rPr lang="en-US" altLang="en-US" sz="1200" i="1" baseline="-25000">
                <a:solidFill>
                  <a:srgbClr val="FF9900"/>
                </a:solidFill>
              </a:rPr>
              <a:t>4               </a:t>
            </a:r>
            <a:r>
              <a:rPr lang="en-US" altLang="en-US" sz="1200" i="1">
                <a:solidFill>
                  <a:srgbClr val="FF9900"/>
                </a:solidFill>
              </a:rPr>
              <a:t> …                            x</a:t>
            </a:r>
            <a:r>
              <a:rPr lang="en-US" altLang="en-US" sz="1200" i="1" baseline="-25000">
                <a:solidFill>
                  <a:srgbClr val="FF9900"/>
                </a:solidFill>
              </a:rPr>
              <a:t>n-1</a:t>
            </a:r>
            <a:endParaRPr lang="en-US" altLang="en-US" sz="1200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116" name="Group 129"/>
          <p:cNvGrpSpPr>
            <a:grpSpLocks/>
          </p:cNvGrpSpPr>
          <p:nvPr/>
        </p:nvGrpSpPr>
        <p:grpSpPr bwMode="auto">
          <a:xfrm>
            <a:off x="4052888" y="2243138"/>
            <a:ext cx="2287587" cy="2378075"/>
            <a:chOff x="4051812" y="2243665"/>
            <a:chExt cx="2288890" cy="2377057"/>
          </a:xfrm>
        </p:grpSpPr>
        <p:grpSp>
          <p:nvGrpSpPr>
            <p:cNvPr id="164889" name="Group 122"/>
            <p:cNvGrpSpPr>
              <a:grpSpLocks/>
            </p:cNvGrpSpPr>
            <p:nvPr/>
          </p:nvGrpSpPr>
          <p:grpSpPr bwMode="auto">
            <a:xfrm>
              <a:off x="4875690" y="3003311"/>
              <a:ext cx="1465012" cy="1617411"/>
              <a:chOff x="4875690" y="3003311"/>
              <a:chExt cx="1465012" cy="1617411"/>
            </a:xfrm>
          </p:grpSpPr>
          <p:grpSp>
            <p:nvGrpSpPr>
              <p:cNvPr id="164896" name="Group 116"/>
              <p:cNvGrpSpPr>
                <a:grpSpLocks/>
              </p:cNvGrpSpPr>
              <p:nvPr/>
            </p:nvGrpSpPr>
            <p:grpSpPr bwMode="auto">
              <a:xfrm>
                <a:off x="4875690" y="3003311"/>
                <a:ext cx="1465012" cy="1617411"/>
                <a:chOff x="4875690" y="3003311"/>
                <a:chExt cx="1465012" cy="1617411"/>
              </a:xfrm>
            </p:grpSpPr>
            <p:sp>
              <p:nvSpPr>
                <p:cNvPr id="164900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532051" y="4148686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64901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798834" y="3765308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64902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069772" y="3392775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64903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340701" y="3003311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64904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109689" y="411579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64905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482222" y="4386722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  <p:grpSp>
            <p:nvGrpSpPr>
              <p:cNvPr id="164897" name="Group 117"/>
              <p:cNvGrpSpPr>
                <a:grpSpLocks/>
              </p:cNvGrpSpPr>
              <p:nvPr/>
            </p:nvGrpSpPr>
            <p:grpSpPr bwMode="auto">
              <a:xfrm>
                <a:off x="4928843" y="3285064"/>
                <a:ext cx="1371600" cy="914400"/>
                <a:chOff x="4928843" y="3285064"/>
                <a:chExt cx="1371600" cy="914400"/>
              </a:xfrm>
            </p:grpSpPr>
            <p:sp>
              <p:nvSpPr>
                <p:cNvPr id="164898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4928843" y="3285064"/>
                  <a:ext cx="1371600" cy="914400"/>
                </a:xfrm>
                <a:prstGeom prst="line">
                  <a:avLst/>
                </a:prstGeom>
                <a:noFill/>
                <a:ln w="38100">
                  <a:solidFill>
                    <a:srgbClr val="CC99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64899" name="Rectangle 56"/>
                <p:cNvSpPr>
                  <a:spLocks noChangeArrowheads="1"/>
                </p:cNvSpPr>
                <p:nvPr/>
              </p:nvSpPr>
              <p:spPr bwMode="auto">
                <a:xfrm>
                  <a:off x="5035221" y="3369734"/>
                  <a:ext cx="675185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algn="l" eaLnBrk="1" hangingPunct="1"/>
                  <a:r>
                    <a:rPr lang="en-US" altLang="en-US" i="1">
                      <a:solidFill>
                        <a:srgbClr val="FF9900"/>
                      </a:solidFill>
                    </a:rPr>
                    <a:t>y =</a:t>
                  </a:r>
                </a:p>
              </p:txBody>
            </p:sp>
          </p:grpSp>
        </p:grpSp>
        <p:grpSp>
          <p:nvGrpSpPr>
            <p:cNvPr id="164890" name="Group 121"/>
            <p:cNvGrpSpPr>
              <a:grpSpLocks/>
            </p:cNvGrpSpPr>
            <p:nvPr/>
          </p:nvGrpSpPr>
          <p:grpSpPr bwMode="auto">
            <a:xfrm>
              <a:off x="4051812" y="2243665"/>
              <a:ext cx="2159352" cy="1018355"/>
              <a:chOff x="4051812" y="2243665"/>
              <a:chExt cx="2159352" cy="1018355"/>
            </a:xfrm>
          </p:grpSpPr>
          <p:sp>
            <p:nvSpPr>
              <p:cNvPr id="164891" name="Rectangle 95"/>
              <p:cNvSpPr>
                <a:spLocks noChangeArrowheads="1"/>
              </p:cNvSpPr>
              <p:nvPr/>
            </p:nvSpPr>
            <p:spPr bwMode="auto">
              <a:xfrm>
                <a:off x="4051812" y="2243665"/>
                <a:ext cx="981810" cy="707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 sz="2000" i="1">
                    <a:solidFill>
                      <a:srgbClr val="FF9900"/>
                    </a:solidFill>
                  </a:rPr>
                  <a:t>Fourier</a:t>
                </a:r>
                <a:br>
                  <a:rPr lang="en-US" altLang="en-US" sz="2000" i="1">
                    <a:solidFill>
                      <a:srgbClr val="FF9900"/>
                    </a:solidFill>
                  </a:rPr>
                </a:br>
                <a:r>
                  <a:rPr lang="en-US" altLang="en-US" sz="2000" i="1">
                    <a:solidFill>
                      <a:srgbClr val="FF9900"/>
                    </a:solidFill>
                  </a:rPr>
                  <a:t>Basis </a:t>
                </a:r>
                <a:endParaRPr lang="en-CA" altLang="en-US" sz="200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64892" name="Group 120"/>
              <p:cNvGrpSpPr>
                <a:grpSpLocks/>
              </p:cNvGrpSpPr>
              <p:nvPr/>
            </p:nvGrpSpPr>
            <p:grpSpPr bwMode="auto">
              <a:xfrm>
                <a:off x="5138156" y="2794020"/>
                <a:ext cx="703011" cy="468000"/>
                <a:chOff x="5138156" y="2794020"/>
                <a:chExt cx="703011" cy="468000"/>
              </a:xfrm>
            </p:grpSpPr>
            <p:sp>
              <p:nvSpPr>
                <p:cNvPr id="164894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372155" y="2799143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64895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841166" y="279402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pPr algn="l"/>
                  <a:endParaRPr lang="en-US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  <p:sp>
            <p:nvSpPr>
              <p:cNvPr id="164893" name="Rectangle 54"/>
              <p:cNvSpPr>
                <a:spLocks noChangeArrowheads="1"/>
              </p:cNvSpPr>
              <p:nvPr/>
            </p:nvSpPr>
            <p:spPr bwMode="auto">
              <a:xfrm>
                <a:off x="4776156" y="26771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rgbClr val="FF9900"/>
                    </a:solidFill>
                  </a:rPr>
                  <a:t>=[     ,   ]</a:t>
                </a:r>
              </a:p>
            </p:txBody>
          </p:sp>
        </p:grpSp>
      </p:grpSp>
      <p:sp>
        <p:nvSpPr>
          <p:cNvPr id="137" name="Rectangle 54"/>
          <p:cNvSpPr>
            <a:spLocks noChangeArrowheads="1"/>
          </p:cNvSpPr>
          <p:nvPr/>
        </p:nvSpPr>
        <p:spPr bwMode="auto">
          <a:xfrm>
            <a:off x="4989513" y="2203450"/>
            <a:ext cx="20113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=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1,x,x</a:t>
            </a:r>
            <a:r>
              <a:rPr lang="en-US" altLang="en-US" i="1" baseline="30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,x</a:t>
            </a:r>
            <a:r>
              <a:rPr lang="en-US" altLang="en-US" i="1" baseline="30000">
                <a:solidFill>
                  <a:srgbClr val="FF9900"/>
                </a:solidFill>
              </a:rPr>
              <a:t>3</a:t>
            </a:r>
            <a:r>
              <a:rPr lang="en-US" altLang="en-US" i="1">
                <a:solidFill>
                  <a:srgbClr val="FF9900"/>
                </a:solidFill>
              </a:rPr>
              <a:t>..</a:t>
            </a:r>
            <a:r>
              <a:rPr lang="en-US" altLang="en-US">
                <a:solidFill>
                  <a:srgbClr val="FF9900"/>
                </a:solidFill>
              </a:rPr>
              <a:t>]</a:t>
            </a:r>
          </a:p>
        </p:txBody>
      </p:sp>
      <p:grpSp>
        <p:nvGrpSpPr>
          <p:cNvPr id="138" name="Group 12"/>
          <p:cNvGrpSpPr>
            <a:grpSpLocks/>
          </p:cNvGrpSpPr>
          <p:nvPr/>
        </p:nvGrpSpPr>
        <p:grpSpPr bwMode="auto">
          <a:xfrm>
            <a:off x="7162800" y="2243138"/>
            <a:ext cx="1795463" cy="4538662"/>
            <a:chOff x="6248400" y="533400"/>
            <a:chExt cx="2743200" cy="5791200"/>
          </a:xfrm>
        </p:grpSpPr>
        <p:sp>
          <p:nvSpPr>
            <p:cNvPr id="164884" name="Rectangle 13"/>
            <p:cNvSpPr>
              <a:spLocks noChangeArrowheads="1"/>
            </p:cNvSpPr>
            <p:nvPr/>
          </p:nvSpPr>
          <p:spPr bwMode="auto">
            <a:xfrm>
              <a:off x="6248400" y="533400"/>
              <a:ext cx="2743200" cy="5791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endParaRPr lang="en-CA" altLang="en-US">
                <a:solidFill>
                  <a:srgbClr val="FFFFFF"/>
                </a:solidFill>
              </a:endParaRPr>
            </a:p>
          </p:txBody>
        </p:sp>
        <p:pic>
          <p:nvPicPr>
            <p:cNvPr id="16488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90735" y="558804"/>
              <a:ext cx="2666374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886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1" y="1998137"/>
              <a:ext cx="2711796" cy="1432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887" name="Picture 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2268" y="3429003"/>
              <a:ext cx="2686927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888" name="Picture 5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2268" y="4859869"/>
              <a:ext cx="2696000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4" name="Text Box 215"/>
          <p:cNvSpPr txBox="1">
            <a:spLocks noChangeArrowheads="1"/>
          </p:cNvSpPr>
          <p:nvPr/>
        </p:nvSpPr>
        <p:spPr bwMode="auto">
          <a:xfrm>
            <a:off x="128588" y="1752600"/>
            <a:ext cx="89185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f 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0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  <a:sym typeface="Symbol" pitchFamily="18" charset="2"/>
              </a:rPr>
              <a:t>1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  <a:sym typeface="Symbol" pitchFamily="18" charset="2"/>
              </a:rPr>
              <a:t>2 </a:t>
            </a:r>
            <a:r>
              <a:rPr lang="en-US" altLang="en-US" i="1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  <a:sym typeface="Symbol" pitchFamily="18" charset="2"/>
              </a:rPr>
              <a:t>n-1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    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f = a</a:t>
            </a:r>
            <a:r>
              <a:rPr lang="en-US" altLang="en-US" i="1" baseline="-25000">
                <a:solidFill>
                  <a:srgbClr val="FF9900"/>
                </a:solidFill>
              </a:rPr>
              <a:t>0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x 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x</a:t>
            </a:r>
            <a:r>
              <a:rPr lang="en-US" altLang="en-US" i="1" baseline="30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 … + a</a:t>
            </a:r>
            <a:r>
              <a:rPr lang="en-US" altLang="en-US" i="1" baseline="-25000">
                <a:solidFill>
                  <a:srgbClr val="FF9900"/>
                </a:solidFill>
              </a:rPr>
              <a:t>n-1</a:t>
            </a:r>
            <a:r>
              <a:rPr lang="en-US" altLang="en-US" i="1">
                <a:solidFill>
                  <a:srgbClr val="FF9900"/>
                </a:solidFill>
              </a:rPr>
              <a:t>x</a:t>
            </a:r>
            <a:r>
              <a:rPr lang="en-US" altLang="en-US" i="1" baseline="30000">
                <a:solidFill>
                  <a:srgbClr val="FF9900"/>
                </a:solidFill>
              </a:rPr>
              <a:t>n-1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4638675" y="3883025"/>
            <a:ext cx="2435225" cy="2378075"/>
            <a:chOff x="4638385" y="3883429"/>
            <a:chExt cx="2435282" cy="2378366"/>
          </a:xfrm>
        </p:grpSpPr>
        <p:sp>
          <p:nvSpPr>
            <p:cNvPr id="164881" name="Rectangle 31"/>
            <p:cNvSpPr>
              <a:spLocks noChangeArrowheads="1"/>
            </p:cNvSpPr>
            <p:nvPr/>
          </p:nvSpPr>
          <p:spPr bwMode="auto">
            <a:xfrm>
              <a:off x="4638385" y="4876800"/>
              <a:ext cx="2435282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rgbClr val="FFFFFF"/>
                  </a:solidFill>
                </a:rPr>
                <a:t>The </a:t>
              </a:r>
              <a:r>
                <a:rPr lang="en-US" altLang="en-US" i="1">
                  <a:solidFill>
                    <a:srgbClr val="FF9900"/>
                  </a:solidFill>
                </a:rPr>
                <a:t>a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j</a:t>
              </a:r>
              <a:r>
                <a:rPr lang="en-US" altLang="en-US">
                  <a:solidFill>
                    <a:srgbClr val="FFFFFF"/>
                  </a:solidFill>
                </a:rPr>
                <a:t> are the </a:t>
              </a:r>
            </a:p>
            <a:p>
              <a:pPr algn="l" eaLnBrk="1" hangingPunct="1"/>
              <a:r>
                <a:rPr lang="en-US" altLang="en-US">
                  <a:solidFill>
                    <a:srgbClr val="FFFFFF"/>
                  </a:solidFill>
                </a:rPr>
                <a:t>cooeficients of </a:t>
              </a:r>
            </a:p>
            <a:p>
              <a:pPr algn="l" eaLnBrk="1" hangingPunct="1"/>
              <a:r>
                <a:rPr lang="en-US" altLang="en-US">
                  <a:solidFill>
                    <a:srgbClr val="FFFFFF"/>
                  </a:solidFill>
                </a:rPr>
                <a:t>the polynomial.</a:t>
              </a:r>
            </a:p>
          </p:txBody>
        </p:sp>
        <p:sp>
          <p:nvSpPr>
            <p:cNvPr id="164882" name="Rectangle 2"/>
            <p:cNvSpPr>
              <a:spLocks noChangeArrowheads="1"/>
            </p:cNvSpPr>
            <p:nvPr/>
          </p:nvSpPr>
          <p:spPr bwMode="auto">
            <a:xfrm>
              <a:off x="4793522" y="4231397"/>
              <a:ext cx="4844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a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164883" name="Rectangle 3"/>
            <p:cNvSpPr>
              <a:spLocks noChangeArrowheads="1"/>
            </p:cNvSpPr>
            <p:nvPr/>
          </p:nvSpPr>
          <p:spPr bwMode="auto">
            <a:xfrm>
              <a:off x="5760426" y="3883429"/>
              <a:ext cx="4844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a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" grpId="0"/>
      <p:bldP spid="144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25438" y="730250"/>
            <a:ext cx="62849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A </a:t>
            </a:r>
            <a:r>
              <a:rPr lang="en-US" altLang="en-US">
                <a:solidFill>
                  <a:schemeClr val="tx2"/>
                </a:solidFill>
              </a:rPr>
              <a:t>Fourier Transform</a:t>
            </a:r>
            <a:r>
              <a:rPr lang="en-US" altLang="en-US"/>
              <a:t> is a change in basis.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It changes the representation of a function</a:t>
            </a:r>
          </a:p>
        </p:txBody>
      </p:sp>
      <p:sp>
        <p:nvSpPr>
          <p:cNvPr id="238624" name="Text Box 215"/>
          <p:cNvSpPr txBox="1">
            <a:spLocks noChangeArrowheads="1"/>
          </p:cNvSpPr>
          <p:nvPr/>
        </p:nvSpPr>
        <p:spPr bwMode="auto">
          <a:xfrm>
            <a:off x="781050" y="1766888"/>
            <a:ext cx="59705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from the coefficients of the polynomial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15365" name="Text Box 215"/>
          <p:cNvSpPr txBox="1">
            <a:spLocks noChangeArrowheads="1"/>
          </p:cNvSpPr>
          <p:nvPr/>
        </p:nvSpPr>
        <p:spPr bwMode="auto">
          <a:xfrm>
            <a:off x="7358063" y="17463"/>
            <a:ext cx="1555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Evaluating &amp;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Interpolating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2" name="Group 38"/>
          <p:cNvGrpSpPr>
            <a:grpSpLocks/>
          </p:cNvGrpSpPr>
          <p:nvPr/>
        </p:nvGrpSpPr>
        <p:grpSpPr bwMode="auto">
          <a:xfrm>
            <a:off x="381000" y="2743200"/>
            <a:ext cx="7868349" cy="3723501"/>
            <a:chOff x="-889884" y="2164292"/>
            <a:chExt cx="8560063" cy="4325164"/>
          </a:xfrm>
        </p:grpSpPr>
        <p:sp>
          <p:nvSpPr>
            <p:cNvPr id="15369" name="Rectangle 33"/>
            <p:cNvSpPr>
              <a:spLocks noChangeArrowheads="1"/>
            </p:cNvSpPr>
            <p:nvPr/>
          </p:nvSpPr>
          <p:spPr bwMode="auto">
            <a:xfrm>
              <a:off x="838200" y="3505200"/>
              <a:ext cx="6480000" cy="29718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15370" name="Group 6"/>
            <p:cNvGrpSpPr>
              <a:grpSpLocks/>
            </p:cNvGrpSpPr>
            <p:nvPr/>
          </p:nvGrpSpPr>
          <p:grpSpPr bwMode="auto">
            <a:xfrm>
              <a:off x="990601" y="4114803"/>
              <a:ext cx="6172200" cy="1905002"/>
              <a:chOff x="624" y="1632"/>
              <a:chExt cx="3888" cy="1200"/>
            </a:xfrm>
          </p:grpSpPr>
          <p:sp>
            <p:nvSpPr>
              <p:cNvPr id="15394" name="Line 7"/>
              <p:cNvSpPr>
                <a:spLocks noChangeShapeType="1"/>
              </p:cNvSpPr>
              <p:nvPr/>
            </p:nvSpPr>
            <p:spPr bwMode="auto">
              <a:xfrm>
                <a:off x="624" y="1632"/>
                <a:ext cx="0" cy="12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395" name="Line 8"/>
              <p:cNvSpPr>
                <a:spLocks noChangeShapeType="1"/>
              </p:cNvSpPr>
              <p:nvPr/>
            </p:nvSpPr>
            <p:spPr bwMode="auto">
              <a:xfrm>
                <a:off x="624" y="2832"/>
                <a:ext cx="3888" cy="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5371" name="Text Box 215"/>
            <p:cNvSpPr txBox="1">
              <a:spLocks noChangeArrowheads="1"/>
            </p:cNvSpPr>
            <p:nvPr/>
          </p:nvSpPr>
          <p:spPr bwMode="auto">
            <a:xfrm>
              <a:off x="6858000" y="5881693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bg2"/>
                  </a:solidFill>
                </a:rPr>
                <a:t>x</a:t>
              </a:r>
              <a:endParaRPr lang="en-US" altLang="en-US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15372" name="Oval 11"/>
            <p:cNvSpPr>
              <a:spLocks noChangeArrowheads="1"/>
            </p:cNvSpPr>
            <p:nvPr/>
          </p:nvSpPr>
          <p:spPr bwMode="auto">
            <a:xfrm>
              <a:off x="1176338" y="534511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3" name="Oval 12"/>
            <p:cNvSpPr>
              <a:spLocks noChangeArrowheads="1"/>
            </p:cNvSpPr>
            <p:nvPr/>
          </p:nvSpPr>
          <p:spPr bwMode="auto">
            <a:xfrm>
              <a:off x="1492251" y="49847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4" name="Oval 13"/>
            <p:cNvSpPr>
              <a:spLocks noChangeArrowheads="1"/>
            </p:cNvSpPr>
            <p:nvPr/>
          </p:nvSpPr>
          <p:spPr bwMode="auto">
            <a:xfrm>
              <a:off x="1871663" y="47688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5" name="Oval 14"/>
            <p:cNvSpPr>
              <a:spLocks noChangeArrowheads="1"/>
            </p:cNvSpPr>
            <p:nvPr/>
          </p:nvSpPr>
          <p:spPr bwMode="auto">
            <a:xfrm>
              <a:off x="2209801" y="4778379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6" name="Oval 15"/>
            <p:cNvSpPr>
              <a:spLocks noChangeArrowheads="1"/>
            </p:cNvSpPr>
            <p:nvPr/>
          </p:nvSpPr>
          <p:spPr bwMode="auto">
            <a:xfrm>
              <a:off x="2590801" y="502920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7" name="Oval 16"/>
            <p:cNvSpPr>
              <a:spLocks noChangeArrowheads="1"/>
            </p:cNvSpPr>
            <p:nvPr/>
          </p:nvSpPr>
          <p:spPr bwMode="auto">
            <a:xfrm>
              <a:off x="2973388" y="530066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8" name="Oval 17"/>
            <p:cNvSpPr>
              <a:spLocks noChangeArrowheads="1"/>
            </p:cNvSpPr>
            <p:nvPr/>
          </p:nvSpPr>
          <p:spPr bwMode="auto">
            <a:xfrm>
              <a:off x="3309938" y="5475292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9" name="Oval 18"/>
            <p:cNvSpPr>
              <a:spLocks noChangeArrowheads="1"/>
            </p:cNvSpPr>
            <p:nvPr/>
          </p:nvSpPr>
          <p:spPr bwMode="auto">
            <a:xfrm>
              <a:off x="3703638" y="5508630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0" name="Oval 19"/>
            <p:cNvSpPr>
              <a:spLocks noChangeArrowheads="1"/>
            </p:cNvSpPr>
            <p:nvPr/>
          </p:nvSpPr>
          <p:spPr bwMode="auto">
            <a:xfrm>
              <a:off x="4019551" y="542131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1" name="Oval 20"/>
            <p:cNvSpPr>
              <a:spLocks noChangeArrowheads="1"/>
            </p:cNvSpPr>
            <p:nvPr/>
          </p:nvSpPr>
          <p:spPr bwMode="auto">
            <a:xfrm>
              <a:off x="4335463" y="5257805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2" name="Oval 21"/>
            <p:cNvSpPr>
              <a:spLocks noChangeArrowheads="1"/>
            </p:cNvSpPr>
            <p:nvPr/>
          </p:nvSpPr>
          <p:spPr bwMode="auto">
            <a:xfrm>
              <a:off x="4651376" y="50736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3" name="Oval 22"/>
            <p:cNvSpPr>
              <a:spLocks noChangeArrowheads="1"/>
            </p:cNvSpPr>
            <p:nvPr/>
          </p:nvSpPr>
          <p:spPr bwMode="auto">
            <a:xfrm>
              <a:off x="4967288" y="485616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4" name="Oval 23"/>
            <p:cNvSpPr>
              <a:spLocks noChangeArrowheads="1"/>
            </p:cNvSpPr>
            <p:nvPr/>
          </p:nvSpPr>
          <p:spPr bwMode="auto">
            <a:xfrm>
              <a:off x="5283201" y="4638679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5" name="Oval 24"/>
            <p:cNvSpPr>
              <a:spLocks noChangeArrowheads="1"/>
            </p:cNvSpPr>
            <p:nvPr/>
          </p:nvSpPr>
          <p:spPr bwMode="auto">
            <a:xfrm>
              <a:off x="5599113" y="444024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6" name="Oval 25"/>
            <p:cNvSpPr>
              <a:spLocks noChangeArrowheads="1"/>
            </p:cNvSpPr>
            <p:nvPr/>
          </p:nvSpPr>
          <p:spPr bwMode="auto">
            <a:xfrm>
              <a:off x="5915026" y="4252916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7" name="Oval 26"/>
            <p:cNvSpPr>
              <a:spLocks noChangeArrowheads="1"/>
            </p:cNvSpPr>
            <p:nvPr/>
          </p:nvSpPr>
          <p:spPr bwMode="auto">
            <a:xfrm>
              <a:off x="6230938" y="41211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8" name="Oval 27"/>
            <p:cNvSpPr>
              <a:spLocks noChangeArrowheads="1"/>
            </p:cNvSpPr>
            <p:nvPr/>
          </p:nvSpPr>
          <p:spPr bwMode="auto">
            <a:xfrm>
              <a:off x="6546851" y="407829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9" name="Oval 28"/>
            <p:cNvSpPr>
              <a:spLocks noChangeArrowheads="1"/>
            </p:cNvSpPr>
            <p:nvPr/>
          </p:nvSpPr>
          <p:spPr bwMode="auto">
            <a:xfrm>
              <a:off x="6862763" y="411639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90" name="Rectangle 30"/>
            <p:cNvSpPr>
              <a:spLocks noChangeArrowheads="1"/>
            </p:cNvSpPr>
            <p:nvPr/>
          </p:nvSpPr>
          <p:spPr bwMode="auto">
            <a:xfrm>
              <a:off x="3053978" y="3972580"/>
              <a:ext cx="1847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1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15391" name="Rectangle 31"/>
            <p:cNvSpPr>
              <a:spLocks noChangeArrowheads="1"/>
            </p:cNvSpPr>
            <p:nvPr/>
          </p:nvSpPr>
          <p:spPr bwMode="auto">
            <a:xfrm>
              <a:off x="-889884" y="2164292"/>
              <a:ext cx="5413374" cy="519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1" algn="l" eaLnBrk="1" hangingPunct="1">
                <a:buFontTx/>
                <a:buChar char="•"/>
              </a:pPr>
              <a:r>
                <a:rPr lang="en-US" altLang="en-US"/>
                <a:t>to the value </a:t>
              </a:r>
              <a:r>
                <a:rPr lang="en-US" altLang="en-US" i="1">
                  <a:solidFill>
                    <a:schemeClr val="accent1"/>
                  </a:solidFill>
                </a:rPr>
                <a:t>f(x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</a:rPr>
                <a:t>)</a:t>
              </a:r>
              <a:r>
                <a:rPr lang="en-US" altLang="en-US"/>
                <a:t> at key values </a:t>
              </a:r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/>
                <a:t>.</a:t>
              </a:r>
            </a:p>
          </p:txBody>
        </p:sp>
        <p:sp>
          <p:nvSpPr>
            <p:cNvPr id="15392" name="Text Box 215"/>
            <p:cNvSpPr txBox="1">
              <a:spLocks noChangeArrowheads="1"/>
            </p:cNvSpPr>
            <p:nvPr/>
          </p:nvSpPr>
          <p:spPr bwMode="auto">
            <a:xfrm>
              <a:off x="969963" y="5881692"/>
              <a:ext cx="6679579" cy="6077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 dirty="0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0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1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2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3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 dirty="0">
                  <a:solidFill>
                    <a:schemeClr val="accent1"/>
                  </a:solidFill>
                </a:rPr>
                <a:t> …                          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n-1</a:t>
              </a:r>
              <a:endParaRPr lang="en-US" altLang="en-US" dirty="0">
                <a:sym typeface="Symbol" pitchFamily="18" charset="2"/>
              </a:endParaRPr>
            </a:p>
          </p:txBody>
        </p:sp>
        <p:sp>
          <p:nvSpPr>
            <p:cNvPr id="15393" name="Text Box 215"/>
            <p:cNvSpPr txBox="1">
              <a:spLocks noChangeArrowheads="1"/>
            </p:cNvSpPr>
            <p:nvPr/>
          </p:nvSpPr>
          <p:spPr bwMode="auto">
            <a:xfrm>
              <a:off x="990600" y="3367090"/>
              <a:ext cx="6679579" cy="6077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 dirty="0">
                  <a:solidFill>
                    <a:schemeClr val="accent1"/>
                  </a:solidFill>
                </a:rPr>
                <a:t>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0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1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2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3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 dirty="0">
                  <a:solidFill>
                    <a:schemeClr val="accent1"/>
                  </a:solidFill>
                </a:rPr>
                <a:t> …                        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n-1</a:t>
              </a:r>
              <a:endParaRPr lang="en-US" altLang="en-US" dirty="0">
                <a:sym typeface="Symbol" pitchFamily="18" charset="2"/>
              </a:endParaRPr>
            </a:p>
          </p:txBody>
        </p:sp>
      </p:grpSp>
      <p:sp>
        <p:nvSpPr>
          <p:cNvPr id="15367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110293" y="1981200"/>
            <a:ext cx="4156907" cy="1818620"/>
            <a:chOff x="110293" y="1981200"/>
            <a:chExt cx="4156907" cy="1818620"/>
          </a:xfrm>
        </p:grpSpPr>
        <p:sp>
          <p:nvSpPr>
            <p:cNvPr id="238626" name="Text Box 215"/>
            <p:cNvSpPr txBox="1">
              <a:spLocks noChangeArrowheads="1"/>
            </p:cNvSpPr>
            <p:nvPr/>
          </p:nvSpPr>
          <p:spPr bwMode="auto">
            <a:xfrm>
              <a:off x="110293" y="3276600"/>
              <a:ext cx="415690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chemeClr val="accent2"/>
                  </a:solidFill>
                  <a:sym typeface="Symbol" pitchFamily="18" charset="2"/>
                </a:rPr>
                <a:t>Evaluating</a:t>
              </a:r>
              <a:r>
                <a:rPr lang="en-US" altLang="en-US" i="1" dirty="0">
                  <a:solidFill>
                    <a:schemeClr val="accent2"/>
                  </a:solidFill>
                  <a:sym typeface="Symbol" pitchFamily="18" charset="2"/>
                </a:rPr>
                <a:t>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f </a:t>
              </a:r>
              <a:r>
                <a:rPr lang="en-US" altLang="en-US" dirty="0">
                  <a:solidFill>
                    <a:schemeClr val="accent2"/>
                  </a:solidFill>
                  <a:sym typeface="Symbol" pitchFamily="18" charset="2"/>
                </a:rPr>
                <a:t>at these points.</a:t>
              </a:r>
              <a:endParaRPr lang="en-US" altLang="en-US" i="1" baseline="30000" dirty="0">
                <a:solidFill>
                  <a:schemeClr val="accent2"/>
                </a:solidFill>
              </a:endParaRPr>
            </a:p>
          </p:txBody>
        </p:sp>
        <p:sp>
          <p:nvSpPr>
            <p:cNvPr id="36" name="Down Arrow 35"/>
            <p:cNvSpPr/>
            <p:nvPr/>
          </p:nvSpPr>
          <p:spPr bwMode="auto">
            <a:xfrm>
              <a:off x="152400" y="1981200"/>
              <a:ext cx="533400" cy="1143000"/>
            </a:xfrm>
            <a:prstGeom prst="downArrow">
              <a:avLst/>
            </a:prstGeom>
            <a:solidFill>
              <a:srgbClr val="00FFFF"/>
            </a:solidFill>
            <a:ln w="25400" algn="ctr">
              <a:noFill/>
              <a:round/>
              <a:headEnd/>
              <a:tailEnd/>
            </a:ln>
          </p:spPr>
          <p:txBody>
            <a:bodyPr wrap="none" rtlCol="0" anchor="ctr">
              <a:sp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400800" y="1981200"/>
            <a:ext cx="2037737" cy="1852748"/>
            <a:chOff x="6400800" y="1981200"/>
            <a:chExt cx="2037737" cy="1852748"/>
          </a:xfrm>
        </p:grpSpPr>
        <p:sp>
          <p:nvSpPr>
            <p:cNvPr id="37" name="Text Box 215"/>
            <p:cNvSpPr txBox="1">
              <a:spLocks noChangeArrowheads="1"/>
            </p:cNvSpPr>
            <p:nvPr/>
          </p:nvSpPr>
          <p:spPr bwMode="auto">
            <a:xfrm>
              <a:off x="6400800" y="3310728"/>
              <a:ext cx="203773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chemeClr val="accent2"/>
                  </a:solidFill>
                  <a:sym typeface="Symbol" pitchFamily="18" charset="2"/>
                </a:rPr>
                <a:t>Interpolation</a:t>
              </a:r>
              <a:endParaRPr lang="en-US" altLang="en-US" i="1" baseline="30000" dirty="0">
                <a:solidFill>
                  <a:schemeClr val="accent2"/>
                </a:solidFill>
              </a:endParaRPr>
            </a:p>
          </p:txBody>
        </p:sp>
        <p:sp>
          <p:nvSpPr>
            <p:cNvPr id="38" name="Down Arrow 37"/>
            <p:cNvSpPr/>
            <p:nvPr/>
          </p:nvSpPr>
          <p:spPr bwMode="auto">
            <a:xfrm rot="10800000">
              <a:off x="6858000" y="1981200"/>
              <a:ext cx="533400" cy="1143000"/>
            </a:xfrm>
            <a:prstGeom prst="downArrow">
              <a:avLst/>
            </a:prstGeom>
            <a:solidFill>
              <a:srgbClr val="00FFFF"/>
            </a:solidFill>
            <a:ln w="25400" algn="ctr">
              <a:noFill/>
              <a:round/>
              <a:headEnd/>
              <a:tailEnd/>
            </a:ln>
          </p:spPr>
          <p:txBody>
            <a:bodyPr wrap="none" rtlCol="0" anchor="ctr">
              <a:sp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3" name="Rectangle 30"/>
          <p:cNvSpPr>
            <a:spLocks noChangeArrowheads="1"/>
          </p:cNvSpPr>
          <p:nvPr/>
        </p:nvSpPr>
        <p:spPr bwMode="auto">
          <a:xfrm>
            <a:off x="7148513" y="4205288"/>
            <a:ext cx="13858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 dirty="0" err="1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8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8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8624" grpId="0"/>
      <p:bldP spid="43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5" name="Text Box 215"/>
          <p:cNvSpPr txBox="1">
            <a:spLocks noChangeArrowheads="1"/>
          </p:cNvSpPr>
          <p:nvPr/>
        </p:nvSpPr>
        <p:spPr bwMode="auto">
          <a:xfrm>
            <a:off x="7358063" y="17463"/>
            <a:ext cx="1555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Evaluating &amp;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Interpolating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2" name="Group 38"/>
          <p:cNvGrpSpPr>
            <a:grpSpLocks/>
          </p:cNvGrpSpPr>
          <p:nvPr/>
        </p:nvGrpSpPr>
        <p:grpSpPr bwMode="auto">
          <a:xfrm>
            <a:off x="381000" y="2743200"/>
            <a:ext cx="7868349" cy="3723501"/>
            <a:chOff x="-889884" y="2164292"/>
            <a:chExt cx="8560063" cy="4325164"/>
          </a:xfrm>
        </p:grpSpPr>
        <p:sp>
          <p:nvSpPr>
            <p:cNvPr id="15369" name="Rectangle 33"/>
            <p:cNvSpPr>
              <a:spLocks noChangeArrowheads="1"/>
            </p:cNvSpPr>
            <p:nvPr/>
          </p:nvSpPr>
          <p:spPr bwMode="auto">
            <a:xfrm>
              <a:off x="838200" y="3505200"/>
              <a:ext cx="6480000" cy="29718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15370" name="Group 6"/>
            <p:cNvGrpSpPr>
              <a:grpSpLocks/>
            </p:cNvGrpSpPr>
            <p:nvPr/>
          </p:nvGrpSpPr>
          <p:grpSpPr bwMode="auto">
            <a:xfrm>
              <a:off x="990601" y="4114803"/>
              <a:ext cx="6172200" cy="1905002"/>
              <a:chOff x="624" y="1632"/>
              <a:chExt cx="3888" cy="1200"/>
            </a:xfrm>
          </p:grpSpPr>
          <p:sp>
            <p:nvSpPr>
              <p:cNvPr id="15394" name="Line 7"/>
              <p:cNvSpPr>
                <a:spLocks noChangeShapeType="1"/>
              </p:cNvSpPr>
              <p:nvPr/>
            </p:nvSpPr>
            <p:spPr bwMode="auto">
              <a:xfrm>
                <a:off x="624" y="1632"/>
                <a:ext cx="0" cy="12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395" name="Line 8"/>
              <p:cNvSpPr>
                <a:spLocks noChangeShapeType="1"/>
              </p:cNvSpPr>
              <p:nvPr/>
            </p:nvSpPr>
            <p:spPr bwMode="auto">
              <a:xfrm>
                <a:off x="624" y="2832"/>
                <a:ext cx="3888" cy="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5371" name="Text Box 215"/>
            <p:cNvSpPr txBox="1">
              <a:spLocks noChangeArrowheads="1"/>
            </p:cNvSpPr>
            <p:nvPr/>
          </p:nvSpPr>
          <p:spPr bwMode="auto">
            <a:xfrm>
              <a:off x="6858000" y="5881693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bg2"/>
                  </a:solidFill>
                </a:rPr>
                <a:t>x</a:t>
              </a:r>
              <a:endParaRPr lang="en-US" altLang="en-US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15372" name="Oval 11"/>
            <p:cNvSpPr>
              <a:spLocks noChangeArrowheads="1"/>
            </p:cNvSpPr>
            <p:nvPr/>
          </p:nvSpPr>
          <p:spPr bwMode="auto">
            <a:xfrm>
              <a:off x="1176338" y="534511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3" name="Oval 12"/>
            <p:cNvSpPr>
              <a:spLocks noChangeArrowheads="1"/>
            </p:cNvSpPr>
            <p:nvPr/>
          </p:nvSpPr>
          <p:spPr bwMode="auto">
            <a:xfrm>
              <a:off x="1492251" y="49847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4" name="Oval 13"/>
            <p:cNvSpPr>
              <a:spLocks noChangeArrowheads="1"/>
            </p:cNvSpPr>
            <p:nvPr/>
          </p:nvSpPr>
          <p:spPr bwMode="auto">
            <a:xfrm>
              <a:off x="1871663" y="47688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5" name="Oval 14"/>
            <p:cNvSpPr>
              <a:spLocks noChangeArrowheads="1"/>
            </p:cNvSpPr>
            <p:nvPr/>
          </p:nvSpPr>
          <p:spPr bwMode="auto">
            <a:xfrm>
              <a:off x="2209801" y="4778379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6" name="Oval 15"/>
            <p:cNvSpPr>
              <a:spLocks noChangeArrowheads="1"/>
            </p:cNvSpPr>
            <p:nvPr/>
          </p:nvSpPr>
          <p:spPr bwMode="auto">
            <a:xfrm>
              <a:off x="2590801" y="502920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7" name="Oval 16"/>
            <p:cNvSpPr>
              <a:spLocks noChangeArrowheads="1"/>
            </p:cNvSpPr>
            <p:nvPr/>
          </p:nvSpPr>
          <p:spPr bwMode="auto">
            <a:xfrm>
              <a:off x="2973388" y="530066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8" name="Oval 17"/>
            <p:cNvSpPr>
              <a:spLocks noChangeArrowheads="1"/>
            </p:cNvSpPr>
            <p:nvPr/>
          </p:nvSpPr>
          <p:spPr bwMode="auto">
            <a:xfrm>
              <a:off x="3309938" y="5475292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9" name="Oval 18"/>
            <p:cNvSpPr>
              <a:spLocks noChangeArrowheads="1"/>
            </p:cNvSpPr>
            <p:nvPr/>
          </p:nvSpPr>
          <p:spPr bwMode="auto">
            <a:xfrm>
              <a:off x="3703638" y="5508630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0" name="Oval 19"/>
            <p:cNvSpPr>
              <a:spLocks noChangeArrowheads="1"/>
            </p:cNvSpPr>
            <p:nvPr/>
          </p:nvSpPr>
          <p:spPr bwMode="auto">
            <a:xfrm>
              <a:off x="4019551" y="542131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1" name="Oval 20"/>
            <p:cNvSpPr>
              <a:spLocks noChangeArrowheads="1"/>
            </p:cNvSpPr>
            <p:nvPr/>
          </p:nvSpPr>
          <p:spPr bwMode="auto">
            <a:xfrm>
              <a:off x="4335463" y="5257805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2" name="Oval 21"/>
            <p:cNvSpPr>
              <a:spLocks noChangeArrowheads="1"/>
            </p:cNvSpPr>
            <p:nvPr/>
          </p:nvSpPr>
          <p:spPr bwMode="auto">
            <a:xfrm>
              <a:off x="4651376" y="50736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3" name="Oval 22"/>
            <p:cNvSpPr>
              <a:spLocks noChangeArrowheads="1"/>
            </p:cNvSpPr>
            <p:nvPr/>
          </p:nvSpPr>
          <p:spPr bwMode="auto">
            <a:xfrm>
              <a:off x="4967288" y="485616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4" name="Oval 23"/>
            <p:cNvSpPr>
              <a:spLocks noChangeArrowheads="1"/>
            </p:cNvSpPr>
            <p:nvPr/>
          </p:nvSpPr>
          <p:spPr bwMode="auto">
            <a:xfrm>
              <a:off x="5283201" y="4638679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5" name="Oval 24"/>
            <p:cNvSpPr>
              <a:spLocks noChangeArrowheads="1"/>
            </p:cNvSpPr>
            <p:nvPr/>
          </p:nvSpPr>
          <p:spPr bwMode="auto">
            <a:xfrm>
              <a:off x="5599113" y="444024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6" name="Oval 25"/>
            <p:cNvSpPr>
              <a:spLocks noChangeArrowheads="1"/>
            </p:cNvSpPr>
            <p:nvPr/>
          </p:nvSpPr>
          <p:spPr bwMode="auto">
            <a:xfrm>
              <a:off x="5915026" y="4252916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7" name="Oval 26"/>
            <p:cNvSpPr>
              <a:spLocks noChangeArrowheads="1"/>
            </p:cNvSpPr>
            <p:nvPr/>
          </p:nvSpPr>
          <p:spPr bwMode="auto">
            <a:xfrm>
              <a:off x="6230938" y="41211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8" name="Oval 27"/>
            <p:cNvSpPr>
              <a:spLocks noChangeArrowheads="1"/>
            </p:cNvSpPr>
            <p:nvPr/>
          </p:nvSpPr>
          <p:spPr bwMode="auto">
            <a:xfrm>
              <a:off x="6546851" y="407829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9" name="Oval 28"/>
            <p:cNvSpPr>
              <a:spLocks noChangeArrowheads="1"/>
            </p:cNvSpPr>
            <p:nvPr/>
          </p:nvSpPr>
          <p:spPr bwMode="auto">
            <a:xfrm>
              <a:off x="6862763" y="411639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90" name="Rectangle 30"/>
            <p:cNvSpPr>
              <a:spLocks noChangeArrowheads="1"/>
            </p:cNvSpPr>
            <p:nvPr/>
          </p:nvSpPr>
          <p:spPr bwMode="auto">
            <a:xfrm>
              <a:off x="3053978" y="3972580"/>
              <a:ext cx="1847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1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15391" name="Rectangle 31"/>
            <p:cNvSpPr>
              <a:spLocks noChangeArrowheads="1"/>
            </p:cNvSpPr>
            <p:nvPr/>
          </p:nvSpPr>
          <p:spPr bwMode="auto">
            <a:xfrm>
              <a:off x="-889884" y="2164292"/>
              <a:ext cx="5413374" cy="519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1" algn="l" eaLnBrk="1" hangingPunct="1">
                <a:buFontTx/>
                <a:buChar char="•"/>
              </a:pPr>
              <a:r>
                <a:rPr lang="en-US" altLang="en-US"/>
                <a:t>to the value </a:t>
              </a:r>
              <a:r>
                <a:rPr lang="en-US" altLang="en-US" i="1">
                  <a:solidFill>
                    <a:schemeClr val="accent1"/>
                  </a:solidFill>
                </a:rPr>
                <a:t>f(x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</a:rPr>
                <a:t>)</a:t>
              </a:r>
              <a:r>
                <a:rPr lang="en-US" altLang="en-US"/>
                <a:t> at key values </a:t>
              </a:r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/>
                <a:t>.</a:t>
              </a:r>
            </a:p>
          </p:txBody>
        </p:sp>
        <p:sp>
          <p:nvSpPr>
            <p:cNvPr id="15392" name="Text Box 215"/>
            <p:cNvSpPr txBox="1">
              <a:spLocks noChangeArrowheads="1"/>
            </p:cNvSpPr>
            <p:nvPr/>
          </p:nvSpPr>
          <p:spPr bwMode="auto">
            <a:xfrm>
              <a:off x="969963" y="5881692"/>
              <a:ext cx="6679579" cy="6077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 dirty="0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0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1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2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3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 dirty="0">
                  <a:solidFill>
                    <a:schemeClr val="accent1"/>
                  </a:solidFill>
                </a:rPr>
                <a:t> …                          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n-1</a:t>
              </a:r>
              <a:endParaRPr lang="en-US" altLang="en-US" dirty="0">
                <a:sym typeface="Symbol" pitchFamily="18" charset="2"/>
              </a:endParaRPr>
            </a:p>
          </p:txBody>
        </p:sp>
        <p:sp>
          <p:nvSpPr>
            <p:cNvPr id="15393" name="Text Box 215"/>
            <p:cNvSpPr txBox="1">
              <a:spLocks noChangeArrowheads="1"/>
            </p:cNvSpPr>
            <p:nvPr/>
          </p:nvSpPr>
          <p:spPr bwMode="auto">
            <a:xfrm>
              <a:off x="990600" y="3367090"/>
              <a:ext cx="6679579" cy="6077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 dirty="0">
                  <a:solidFill>
                    <a:schemeClr val="accent1"/>
                  </a:solidFill>
                </a:rPr>
                <a:t>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0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1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2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3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 dirty="0">
                  <a:solidFill>
                    <a:schemeClr val="accent1"/>
                  </a:solidFill>
                </a:rPr>
                <a:t> …                        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n-1</a:t>
              </a:r>
              <a:endParaRPr lang="en-US" altLang="en-US" dirty="0">
                <a:sym typeface="Symbol" pitchFamily="18" charset="2"/>
              </a:endParaRPr>
            </a:p>
          </p:txBody>
        </p:sp>
      </p:grpSp>
      <p:sp>
        <p:nvSpPr>
          <p:cNvPr id="15367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110293" y="1981200"/>
            <a:ext cx="4156907" cy="1818620"/>
            <a:chOff x="110293" y="1981200"/>
            <a:chExt cx="4156907" cy="1818620"/>
          </a:xfrm>
        </p:grpSpPr>
        <p:sp>
          <p:nvSpPr>
            <p:cNvPr id="238626" name="Text Box 215"/>
            <p:cNvSpPr txBox="1">
              <a:spLocks noChangeArrowheads="1"/>
            </p:cNvSpPr>
            <p:nvPr/>
          </p:nvSpPr>
          <p:spPr bwMode="auto">
            <a:xfrm>
              <a:off x="110293" y="3276600"/>
              <a:ext cx="415690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chemeClr val="accent2"/>
                  </a:solidFill>
                  <a:sym typeface="Symbol" pitchFamily="18" charset="2"/>
                </a:rPr>
                <a:t>Evaluating</a:t>
              </a:r>
              <a:r>
                <a:rPr lang="en-US" altLang="en-US" i="1" dirty="0">
                  <a:solidFill>
                    <a:schemeClr val="accent2"/>
                  </a:solidFill>
                  <a:sym typeface="Symbol" pitchFamily="18" charset="2"/>
                </a:rPr>
                <a:t>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f </a:t>
              </a:r>
              <a:r>
                <a:rPr lang="en-US" altLang="en-US" dirty="0">
                  <a:solidFill>
                    <a:schemeClr val="accent2"/>
                  </a:solidFill>
                  <a:sym typeface="Symbol" pitchFamily="18" charset="2"/>
                </a:rPr>
                <a:t>at these points.</a:t>
              </a:r>
              <a:endParaRPr lang="en-US" altLang="en-US" i="1" baseline="30000" dirty="0">
                <a:solidFill>
                  <a:schemeClr val="accent2"/>
                </a:solidFill>
              </a:endParaRPr>
            </a:p>
          </p:txBody>
        </p:sp>
        <p:sp>
          <p:nvSpPr>
            <p:cNvPr id="36" name="Down Arrow 35"/>
            <p:cNvSpPr/>
            <p:nvPr/>
          </p:nvSpPr>
          <p:spPr bwMode="auto">
            <a:xfrm>
              <a:off x="152400" y="1981200"/>
              <a:ext cx="533400" cy="1143000"/>
            </a:xfrm>
            <a:prstGeom prst="downArrow">
              <a:avLst/>
            </a:prstGeom>
            <a:solidFill>
              <a:srgbClr val="00FFFF"/>
            </a:solidFill>
            <a:ln w="25400" algn="ctr">
              <a:noFill/>
              <a:round/>
              <a:headEnd/>
              <a:tailEnd/>
            </a:ln>
          </p:spPr>
          <p:txBody>
            <a:bodyPr wrap="none" rtlCol="0" anchor="ctr">
              <a:sp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400800" y="1981200"/>
            <a:ext cx="2037737" cy="1852748"/>
            <a:chOff x="6400800" y="1981200"/>
            <a:chExt cx="2037737" cy="1852748"/>
          </a:xfrm>
        </p:grpSpPr>
        <p:sp>
          <p:nvSpPr>
            <p:cNvPr id="37" name="Text Box 215"/>
            <p:cNvSpPr txBox="1">
              <a:spLocks noChangeArrowheads="1"/>
            </p:cNvSpPr>
            <p:nvPr/>
          </p:nvSpPr>
          <p:spPr bwMode="auto">
            <a:xfrm>
              <a:off x="6400800" y="3310728"/>
              <a:ext cx="203773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chemeClr val="accent2"/>
                  </a:solidFill>
                  <a:sym typeface="Symbol" pitchFamily="18" charset="2"/>
                </a:rPr>
                <a:t>Interpolation</a:t>
              </a:r>
              <a:endParaRPr lang="en-US" altLang="en-US" i="1" baseline="30000" dirty="0">
                <a:solidFill>
                  <a:schemeClr val="accent2"/>
                </a:solidFill>
              </a:endParaRPr>
            </a:p>
          </p:txBody>
        </p:sp>
        <p:sp>
          <p:nvSpPr>
            <p:cNvPr id="38" name="Down Arrow 37"/>
            <p:cNvSpPr/>
            <p:nvPr/>
          </p:nvSpPr>
          <p:spPr bwMode="auto">
            <a:xfrm rot="10800000">
              <a:off x="6858000" y="1981200"/>
              <a:ext cx="533400" cy="1143000"/>
            </a:xfrm>
            <a:prstGeom prst="downArrow">
              <a:avLst/>
            </a:prstGeom>
            <a:solidFill>
              <a:srgbClr val="00FFFF"/>
            </a:solidFill>
            <a:ln w="25400" algn="ctr">
              <a:noFill/>
              <a:round/>
              <a:headEnd/>
              <a:tailEnd/>
            </a:ln>
          </p:spPr>
          <p:txBody>
            <a:bodyPr wrap="none" rtlCol="0" anchor="ctr">
              <a:sp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3" name="Rectangle 30"/>
          <p:cNvSpPr>
            <a:spLocks noChangeArrowheads="1"/>
          </p:cNvSpPr>
          <p:nvPr/>
        </p:nvSpPr>
        <p:spPr bwMode="auto">
          <a:xfrm>
            <a:off x="7148513" y="4205288"/>
            <a:ext cx="13858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 dirty="0" err="1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  <p:sp>
        <p:nvSpPr>
          <p:cNvPr id="44" name="Rectangle 55"/>
          <p:cNvSpPr>
            <a:spLocks noChangeArrowheads="1"/>
          </p:cNvSpPr>
          <p:nvPr/>
        </p:nvSpPr>
        <p:spPr bwMode="auto">
          <a:xfrm>
            <a:off x="884224" y="725488"/>
            <a:ext cx="6657975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>
                <a:solidFill>
                  <a:srgbClr val="FFFFFF"/>
                </a:solidFill>
              </a:rPr>
              <a:t>Given a set of n points in the plane </a:t>
            </a:r>
            <a:br>
              <a:rPr lang="en-US" altLang="en-US">
                <a:solidFill>
                  <a:srgbClr val="FFFFFF"/>
                </a:solidFill>
              </a:rPr>
            </a:br>
            <a:r>
              <a:rPr lang="en-US" altLang="en-US">
                <a:solidFill>
                  <a:srgbClr val="FFFFFF"/>
                </a:solidFill>
              </a:rPr>
              <a:t>with distinct </a:t>
            </a:r>
            <a:r>
              <a:rPr lang="en-US" altLang="en-US" i="1">
                <a:solidFill>
                  <a:srgbClr val="FFFFFF"/>
                </a:solidFill>
              </a:rPr>
              <a:t>x</a:t>
            </a:r>
            <a:r>
              <a:rPr lang="en-US" altLang="en-US">
                <a:solidFill>
                  <a:srgbClr val="FFFFFF"/>
                </a:solidFill>
              </a:rPr>
              <a:t>-coordinates, </a:t>
            </a:r>
            <a:br>
              <a:rPr lang="en-US" altLang="en-US">
                <a:solidFill>
                  <a:srgbClr val="FFFFFF"/>
                </a:solidFill>
              </a:rPr>
            </a:br>
            <a:r>
              <a:rPr lang="en-US" altLang="en-US">
                <a:solidFill>
                  <a:srgbClr val="FFFFFF"/>
                </a:solidFill>
              </a:rPr>
              <a:t>there is </a:t>
            </a:r>
            <a:r>
              <a:rPr lang="en-US" altLang="en-US" b="1">
                <a:solidFill>
                  <a:srgbClr val="FFFF00"/>
                </a:solidFill>
              </a:rPr>
              <a:t>exactly one</a:t>
            </a:r>
            <a:r>
              <a:rPr lang="en-US" altLang="en-US">
                <a:solidFill>
                  <a:srgbClr val="FFFFFF"/>
                </a:solidFill>
              </a:rPr>
              <a:t> </a:t>
            </a:r>
            <a:r>
              <a:rPr lang="en-US" altLang="en-US" i="1">
                <a:solidFill>
                  <a:srgbClr val="FFFFFF"/>
                </a:solidFill>
              </a:rPr>
              <a:t>(n-1)-</a:t>
            </a:r>
            <a:r>
              <a:rPr lang="en-US" altLang="en-US">
                <a:solidFill>
                  <a:srgbClr val="FFFFFF"/>
                </a:solidFill>
              </a:rPr>
              <a:t>degree polynomial </a:t>
            </a:r>
            <a:br>
              <a:rPr lang="en-US" altLang="en-US">
                <a:solidFill>
                  <a:srgbClr val="FFFFFF"/>
                </a:solidFill>
              </a:rPr>
            </a:br>
            <a:r>
              <a:rPr lang="en-US" altLang="en-US">
                <a:solidFill>
                  <a:srgbClr val="FFFFFF"/>
                </a:solidFill>
              </a:rPr>
              <a:t>going through all these points.</a:t>
            </a:r>
          </a:p>
        </p:txBody>
      </p:sp>
    </p:spTree>
    <p:extLst>
      <p:ext uri="{BB962C8B-B14F-4D97-AF65-F5344CB8AC3E}">
        <p14:creationId xmlns:p14="http://schemas.microsoft.com/office/powerpoint/2010/main" val="3867534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215"/>
          <p:cNvSpPr txBox="1">
            <a:spLocks noChangeArrowheads="1"/>
          </p:cNvSpPr>
          <p:nvPr/>
        </p:nvSpPr>
        <p:spPr bwMode="auto">
          <a:xfrm>
            <a:off x="325438" y="730250"/>
            <a:ext cx="62849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A </a:t>
            </a:r>
            <a:r>
              <a:rPr lang="en-US" altLang="en-US">
                <a:solidFill>
                  <a:schemeClr val="tx2"/>
                </a:solidFill>
              </a:rPr>
              <a:t>Fourier Transform</a:t>
            </a:r>
            <a:r>
              <a:rPr lang="en-US" altLang="en-US"/>
              <a:t> is a change in basis.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It changes the representation of a function</a:t>
            </a:r>
          </a:p>
        </p:txBody>
      </p:sp>
      <p:sp>
        <p:nvSpPr>
          <p:cNvPr id="16388" name="Text Box 215"/>
          <p:cNvSpPr txBox="1">
            <a:spLocks noChangeArrowheads="1"/>
          </p:cNvSpPr>
          <p:nvPr/>
        </p:nvSpPr>
        <p:spPr bwMode="auto">
          <a:xfrm>
            <a:off x="781050" y="1766888"/>
            <a:ext cx="59705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from the coefficients of the polynomial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grpSp>
        <p:nvGrpSpPr>
          <p:cNvPr id="2" name="Group 45"/>
          <p:cNvGrpSpPr>
            <a:grpSpLocks/>
          </p:cNvGrpSpPr>
          <p:nvPr/>
        </p:nvGrpSpPr>
        <p:grpSpPr bwMode="auto">
          <a:xfrm>
            <a:off x="1108075" y="2895600"/>
            <a:ext cx="5292725" cy="3208338"/>
            <a:chOff x="1107284" y="2895600"/>
            <a:chExt cx="5293516" cy="3208946"/>
          </a:xfrm>
        </p:grpSpPr>
        <p:sp>
          <p:nvSpPr>
            <p:cNvPr id="16394" name="Text Box 215"/>
            <p:cNvSpPr txBox="1">
              <a:spLocks noChangeArrowheads="1"/>
            </p:cNvSpPr>
            <p:nvPr/>
          </p:nvSpPr>
          <p:spPr bwMode="auto">
            <a:xfrm>
              <a:off x="1202534" y="2905780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395" name="Rectangle 33"/>
            <p:cNvSpPr>
              <a:spLocks noChangeArrowheads="1"/>
            </p:cNvSpPr>
            <p:nvPr/>
          </p:nvSpPr>
          <p:spPr bwMode="auto">
            <a:xfrm>
              <a:off x="4993484" y="2905158"/>
              <a:ext cx="543739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6396" name="Rectangle 34"/>
            <p:cNvSpPr>
              <a:spLocks noChangeArrowheads="1"/>
            </p:cNvSpPr>
            <p:nvPr/>
          </p:nvSpPr>
          <p:spPr bwMode="auto">
            <a:xfrm>
              <a:off x="5874694" y="2895600"/>
              <a:ext cx="526106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6397" name="Rectangle 35"/>
            <p:cNvSpPr>
              <a:spLocks noChangeArrowheads="1"/>
            </p:cNvSpPr>
            <p:nvPr/>
          </p:nvSpPr>
          <p:spPr bwMode="auto">
            <a:xfrm>
              <a:off x="5514828" y="4199546"/>
              <a:ext cx="39305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sp>
          <p:nvSpPr>
            <p:cNvPr id="16398" name="Double Bracket 40"/>
            <p:cNvSpPr>
              <a:spLocks noChangeArrowheads="1"/>
            </p:cNvSpPr>
            <p:nvPr/>
          </p:nvSpPr>
          <p:spPr bwMode="auto">
            <a:xfrm>
              <a:off x="5064934" y="2911978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6399" name="Double Bracket 16"/>
            <p:cNvSpPr>
              <a:spLocks noChangeArrowheads="1"/>
            </p:cNvSpPr>
            <p:nvPr/>
          </p:nvSpPr>
          <p:spPr bwMode="auto">
            <a:xfrm>
              <a:off x="1174938" y="2895600"/>
              <a:ext cx="3827092" cy="3200400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6400" name="Text Box 215"/>
            <p:cNvSpPr txBox="1">
              <a:spLocks noChangeArrowheads="1"/>
            </p:cNvSpPr>
            <p:nvPr/>
          </p:nvSpPr>
          <p:spPr bwMode="auto">
            <a:xfrm>
              <a:off x="1183484" y="3286780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401" name="Text Box 215"/>
            <p:cNvSpPr txBox="1">
              <a:spLocks noChangeArrowheads="1"/>
            </p:cNvSpPr>
            <p:nvPr/>
          </p:nvSpPr>
          <p:spPr bwMode="auto">
            <a:xfrm>
              <a:off x="1107284" y="5486400"/>
              <a:ext cx="40046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…(x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402" name="Text Box 215"/>
            <p:cNvSpPr txBox="1">
              <a:spLocks noChangeArrowheads="1"/>
            </p:cNvSpPr>
            <p:nvPr/>
          </p:nvSpPr>
          <p:spPr bwMode="auto">
            <a:xfrm>
              <a:off x="1195712" y="3653135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403" name="Text Box 215"/>
            <p:cNvSpPr txBox="1">
              <a:spLocks noChangeArrowheads="1"/>
            </p:cNvSpPr>
            <p:nvPr/>
          </p:nvSpPr>
          <p:spPr bwMode="auto">
            <a:xfrm>
              <a:off x="1183484" y="3979492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404" name="Double Bracket 40"/>
            <p:cNvSpPr>
              <a:spLocks noChangeArrowheads="1"/>
            </p:cNvSpPr>
            <p:nvPr/>
          </p:nvSpPr>
          <p:spPr bwMode="auto">
            <a:xfrm>
              <a:off x="5916430" y="2895600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</p:grp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0" y="4495800"/>
            <a:ext cx="481012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/>
              <a:t>Vandermonde matrix</a:t>
            </a:r>
          </a:p>
          <a:p>
            <a:pPr algn="l" eaLnBrk="1" hangingPunct="1"/>
            <a:r>
              <a:rPr lang="en-CA" altLang="en-US"/>
              <a:t>Invertible if </a:t>
            </a:r>
            <a:r>
              <a:rPr lang="en-CA" altLang="en-US" i="1"/>
              <a:t>x</a:t>
            </a:r>
            <a:r>
              <a:rPr lang="en-CA" altLang="en-US" i="1" baseline="-25000"/>
              <a:t>i</a:t>
            </a:r>
            <a:r>
              <a:rPr lang="en-CA" altLang="en-US"/>
              <a:t> distinct.</a:t>
            </a:r>
          </a:p>
        </p:txBody>
      </p:sp>
      <p:sp>
        <p:nvSpPr>
          <p:cNvPr id="16392" name="Text Box 215"/>
          <p:cNvSpPr txBox="1">
            <a:spLocks noChangeArrowheads="1"/>
          </p:cNvSpPr>
          <p:nvPr/>
        </p:nvSpPr>
        <p:spPr bwMode="auto">
          <a:xfrm>
            <a:off x="7358063" y="17463"/>
            <a:ext cx="1555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Evaluating &amp;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Interpolating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16393" name="Rectangle 30"/>
          <p:cNvSpPr>
            <a:spLocks noChangeArrowheads="1"/>
          </p:cNvSpPr>
          <p:nvPr/>
        </p:nvSpPr>
        <p:spPr bwMode="auto">
          <a:xfrm>
            <a:off x="7453313" y="4205288"/>
            <a:ext cx="13858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  <p:sp>
        <p:nvSpPr>
          <p:cNvPr id="21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23" name="Group 10"/>
          <p:cNvGrpSpPr>
            <a:grpSpLocks/>
          </p:cNvGrpSpPr>
          <p:nvPr/>
        </p:nvGrpSpPr>
        <p:grpSpPr bwMode="auto">
          <a:xfrm>
            <a:off x="7086600" y="5334000"/>
            <a:ext cx="1981200" cy="1371600"/>
            <a:chOff x="4464" y="3120"/>
            <a:chExt cx="1248" cy="864"/>
          </a:xfrm>
        </p:grpSpPr>
        <p:grpSp>
          <p:nvGrpSpPr>
            <p:cNvPr id="24" name="Group 11"/>
            <p:cNvGrpSpPr>
              <a:grpSpLocks/>
            </p:cNvGrpSpPr>
            <p:nvPr/>
          </p:nvGrpSpPr>
          <p:grpSpPr bwMode="auto">
            <a:xfrm>
              <a:off x="4464" y="3120"/>
              <a:ext cx="624" cy="864"/>
              <a:chOff x="2065" y="1551"/>
              <a:chExt cx="1628" cy="1988"/>
            </a:xfrm>
          </p:grpSpPr>
          <p:sp>
            <p:nvSpPr>
              <p:cNvPr id="26" name="Freeform 12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13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4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15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16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Freeform 17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18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19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20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21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22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23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24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25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26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27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28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" name="AutoShape 29"/>
            <p:cNvSpPr>
              <a:spLocks noChangeArrowheads="1"/>
            </p:cNvSpPr>
            <p:nvPr/>
          </p:nvSpPr>
          <p:spPr bwMode="auto">
            <a:xfrm>
              <a:off x="5088" y="3360"/>
              <a:ext cx="624" cy="432"/>
            </a:xfrm>
            <a:prstGeom prst="wedgeRectCallout">
              <a:avLst>
                <a:gd name="adj1" fmla="val -82213"/>
                <a:gd name="adj2" fmla="val -26852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 dirty="0">
                  <a:solidFill>
                    <a:schemeClr val="accent1"/>
                  </a:solidFill>
                </a:rPr>
                <a:t>O(n</a:t>
              </a:r>
              <a:r>
                <a:rPr lang="en-US" altLang="en-US" i="1" baseline="30000" dirty="0">
                  <a:solidFill>
                    <a:schemeClr val="accent1"/>
                  </a:solidFill>
                </a:rPr>
                <a:t>2</a:t>
              </a:r>
              <a:r>
                <a:rPr lang="en-US" altLang="en-US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dirty="0">
                  <a:solidFill>
                    <a:schemeClr val="accent1"/>
                  </a:solidFill>
                </a:rPr>
                <a:t> </a:t>
              </a:r>
              <a:r>
                <a:rPr lang="en-US" altLang="en-US" dirty="0"/>
                <a:t>time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219200"/>
            <a:ext cx="8305800" cy="4114800"/>
          </a:xfrm>
        </p:spPr>
        <p:txBody>
          <a:bodyPr/>
          <a:lstStyle/>
          <a:p>
            <a:r>
              <a:rPr lang="en-US" altLang="en-US" sz="2800"/>
              <a:t>The Fast Fourier Transform (FFT) is a very efficient algorithm for performing a discrete Fourier transform</a:t>
            </a:r>
          </a:p>
          <a:p>
            <a:r>
              <a:rPr lang="en-US" altLang="en-US" sz="2800"/>
              <a:t>FFT principle first used by Gauss in 18??</a:t>
            </a:r>
            <a:br>
              <a:rPr lang="en-US" altLang="en-US" sz="2800"/>
            </a:br>
            <a:r>
              <a:rPr lang="en-US" altLang="en-US" sz="2800"/>
              <a:t>   (But was not interesting without computers)</a:t>
            </a:r>
          </a:p>
          <a:p>
            <a:r>
              <a:rPr lang="en-US" altLang="en-US" sz="2800"/>
              <a:t>FFT algorithm published by Cooley &amp; Tukey in 1965</a:t>
            </a:r>
          </a:p>
          <a:p>
            <a:r>
              <a:rPr lang="en-US" altLang="en-US" sz="2800"/>
              <a:t>In 1969, the 2048 point analysis of a seismic trace took 13 ½ hours. Using the FFT, the same task on the same machine took 2.4 seconds!</a:t>
            </a:r>
          </a:p>
        </p:txBody>
      </p:sp>
      <p:sp>
        <p:nvSpPr>
          <p:cNvPr id="2150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rgbClr val="FF0000"/>
                </a:solidFill>
              </a:rPr>
              <a:t>Fast</a:t>
            </a:r>
            <a:r>
              <a:rPr lang="en-US" altLang="en-US" sz="4400">
                <a:solidFill>
                  <a:schemeClr val="tx2"/>
                </a:solidFill>
              </a:rPr>
              <a:t> Fourier Transformation</a:t>
            </a:r>
          </a:p>
        </p:txBody>
      </p:sp>
      <p:sp>
        <p:nvSpPr>
          <p:cNvPr id="21508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4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4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4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4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4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4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4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4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19" grpId="0" build="p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3533" name="Group 173"/>
          <p:cNvGraphicFramePr>
            <a:graphicFrameLocks noGrp="1"/>
          </p:cNvGraphicFramePr>
          <p:nvPr/>
        </p:nvGraphicFramePr>
        <p:xfrm>
          <a:off x="2743200" y="3124200"/>
          <a:ext cx="3200400" cy="3311525"/>
        </p:xfrm>
        <a:graphic>
          <a:graphicData uri="http://schemas.openxmlformats.org/drawingml/2006/table">
            <a:tbl>
              <a:tblPr/>
              <a:tblGrid>
                <a:gridCol w="520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0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699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72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672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99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942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699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1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22588" name="Group 167"/>
          <p:cNvGrpSpPr>
            <a:grpSpLocks/>
          </p:cNvGrpSpPr>
          <p:nvPr/>
        </p:nvGrpSpPr>
        <p:grpSpPr bwMode="auto">
          <a:xfrm>
            <a:off x="2667000" y="3124200"/>
            <a:ext cx="3343275" cy="3286125"/>
            <a:chOff x="480" y="1514"/>
            <a:chExt cx="2106" cy="2070"/>
          </a:xfrm>
        </p:grpSpPr>
        <p:sp>
          <p:nvSpPr>
            <p:cNvPr id="22616" name="Rectangle 154"/>
            <p:cNvSpPr>
              <a:spLocks noChangeArrowheads="1"/>
            </p:cNvSpPr>
            <p:nvPr/>
          </p:nvSpPr>
          <p:spPr bwMode="auto">
            <a:xfrm>
              <a:off x="2518" y="1514"/>
              <a:ext cx="68" cy="68"/>
            </a:xfrm>
            <a:prstGeom prst="rect">
              <a:avLst/>
            </a:prstGeom>
            <a:solidFill>
              <a:schemeClr val="hlink"/>
            </a:solidFill>
            <a:ln w="25400" algn="ctr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7" name="Rectangle 155"/>
            <p:cNvSpPr>
              <a:spLocks noChangeArrowheads="1"/>
            </p:cNvSpPr>
            <p:nvPr/>
          </p:nvSpPr>
          <p:spPr bwMode="auto">
            <a:xfrm>
              <a:off x="2188" y="2496"/>
              <a:ext cx="68" cy="68"/>
            </a:xfrm>
            <a:prstGeom prst="rect">
              <a:avLst/>
            </a:prstGeom>
            <a:solidFill>
              <a:schemeClr val="hlink"/>
            </a:solidFill>
            <a:ln w="25400" algn="ctr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8" name="Rectangle 156"/>
            <p:cNvSpPr>
              <a:spLocks noChangeArrowheads="1"/>
            </p:cNvSpPr>
            <p:nvPr/>
          </p:nvSpPr>
          <p:spPr bwMode="auto">
            <a:xfrm>
              <a:off x="1840" y="3024"/>
              <a:ext cx="68" cy="68"/>
            </a:xfrm>
            <a:prstGeom prst="rect">
              <a:avLst/>
            </a:prstGeom>
            <a:solidFill>
              <a:schemeClr val="hlink"/>
            </a:solidFill>
            <a:ln w="25400" algn="ctr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9" name="Rectangle 157"/>
            <p:cNvSpPr>
              <a:spLocks noChangeArrowheads="1"/>
            </p:cNvSpPr>
            <p:nvPr/>
          </p:nvSpPr>
          <p:spPr bwMode="auto">
            <a:xfrm>
              <a:off x="1509" y="3312"/>
              <a:ext cx="68" cy="68"/>
            </a:xfrm>
            <a:prstGeom prst="rect">
              <a:avLst/>
            </a:prstGeom>
            <a:solidFill>
              <a:schemeClr val="hlink"/>
            </a:solidFill>
            <a:ln w="25400" algn="ctr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20" name="Rectangle 158"/>
            <p:cNvSpPr>
              <a:spLocks noChangeArrowheads="1"/>
            </p:cNvSpPr>
            <p:nvPr/>
          </p:nvSpPr>
          <p:spPr bwMode="auto">
            <a:xfrm>
              <a:off x="1152" y="3418"/>
              <a:ext cx="68" cy="68"/>
            </a:xfrm>
            <a:prstGeom prst="rect">
              <a:avLst/>
            </a:prstGeom>
            <a:solidFill>
              <a:schemeClr val="hlink"/>
            </a:solidFill>
            <a:ln w="25400" algn="ctr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21" name="Rectangle 159"/>
            <p:cNvSpPr>
              <a:spLocks noChangeArrowheads="1"/>
            </p:cNvSpPr>
            <p:nvPr/>
          </p:nvSpPr>
          <p:spPr bwMode="auto">
            <a:xfrm>
              <a:off x="816" y="3504"/>
              <a:ext cx="68" cy="68"/>
            </a:xfrm>
            <a:prstGeom prst="rect">
              <a:avLst/>
            </a:prstGeom>
            <a:solidFill>
              <a:schemeClr val="hlink"/>
            </a:solidFill>
            <a:ln w="25400" algn="ctr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22" name="Rectangle 160"/>
            <p:cNvSpPr>
              <a:spLocks noChangeArrowheads="1"/>
            </p:cNvSpPr>
            <p:nvPr/>
          </p:nvSpPr>
          <p:spPr bwMode="auto">
            <a:xfrm>
              <a:off x="480" y="3516"/>
              <a:ext cx="68" cy="68"/>
            </a:xfrm>
            <a:prstGeom prst="rect">
              <a:avLst/>
            </a:prstGeom>
            <a:solidFill>
              <a:schemeClr val="hlink"/>
            </a:solidFill>
            <a:ln w="25400" algn="ctr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23" name="Freeform 161"/>
            <p:cNvSpPr>
              <a:spLocks/>
            </p:cNvSpPr>
            <p:nvPr/>
          </p:nvSpPr>
          <p:spPr bwMode="auto">
            <a:xfrm>
              <a:off x="528" y="3528"/>
              <a:ext cx="324" cy="42"/>
            </a:xfrm>
            <a:custGeom>
              <a:avLst/>
              <a:gdLst>
                <a:gd name="T0" fmla="*/ 0 w 324"/>
                <a:gd name="T1" fmla="*/ 42 h 42"/>
                <a:gd name="T2" fmla="*/ 324 w 324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4" h="42">
                  <a:moveTo>
                    <a:pt x="0" y="42"/>
                  </a:moveTo>
                  <a:lnTo>
                    <a:pt x="324" y="0"/>
                  </a:ln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624" name="Freeform 162"/>
            <p:cNvSpPr>
              <a:spLocks/>
            </p:cNvSpPr>
            <p:nvPr/>
          </p:nvSpPr>
          <p:spPr bwMode="auto">
            <a:xfrm>
              <a:off x="852" y="3456"/>
              <a:ext cx="348" cy="72"/>
            </a:xfrm>
            <a:custGeom>
              <a:avLst/>
              <a:gdLst>
                <a:gd name="T0" fmla="*/ 0 w 348"/>
                <a:gd name="T1" fmla="*/ 72 h 72"/>
                <a:gd name="T2" fmla="*/ 348 w 348"/>
                <a:gd name="T3" fmla="*/ 0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8" h="72">
                  <a:moveTo>
                    <a:pt x="0" y="72"/>
                  </a:moveTo>
                  <a:lnTo>
                    <a:pt x="348" y="0"/>
                  </a:ln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625" name="Freeform 163"/>
            <p:cNvSpPr>
              <a:spLocks/>
            </p:cNvSpPr>
            <p:nvPr/>
          </p:nvSpPr>
          <p:spPr bwMode="auto">
            <a:xfrm>
              <a:off x="1200" y="3312"/>
              <a:ext cx="336" cy="144"/>
            </a:xfrm>
            <a:custGeom>
              <a:avLst/>
              <a:gdLst>
                <a:gd name="T0" fmla="*/ 0 w 336"/>
                <a:gd name="T1" fmla="*/ 144 h 144"/>
                <a:gd name="T2" fmla="*/ 336 w 336"/>
                <a:gd name="T3" fmla="*/ 18 h 144"/>
                <a:gd name="T4" fmla="*/ 336 w 336"/>
                <a:gd name="T5" fmla="*/ 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144">
                  <a:moveTo>
                    <a:pt x="0" y="144"/>
                  </a:moveTo>
                  <a:lnTo>
                    <a:pt x="336" y="18"/>
                  </a:lnTo>
                  <a:lnTo>
                    <a:pt x="336" y="0"/>
                  </a:ln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626" name="Freeform 164"/>
            <p:cNvSpPr>
              <a:spLocks/>
            </p:cNvSpPr>
            <p:nvPr/>
          </p:nvSpPr>
          <p:spPr bwMode="auto">
            <a:xfrm>
              <a:off x="1536" y="3048"/>
              <a:ext cx="336" cy="276"/>
            </a:xfrm>
            <a:custGeom>
              <a:avLst/>
              <a:gdLst>
                <a:gd name="T0" fmla="*/ 0 w 336"/>
                <a:gd name="T1" fmla="*/ 276 h 276"/>
                <a:gd name="T2" fmla="*/ 330 w 336"/>
                <a:gd name="T3" fmla="*/ 0 h 276"/>
                <a:gd name="T4" fmla="*/ 336 w 336"/>
                <a:gd name="T5" fmla="*/ 24 h 2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76">
                  <a:moveTo>
                    <a:pt x="0" y="276"/>
                  </a:moveTo>
                  <a:lnTo>
                    <a:pt x="330" y="0"/>
                  </a:lnTo>
                  <a:lnTo>
                    <a:pt x="336" y="24"/>
                  </a:ln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627" name="Freeform 165"/>
            <p:cNvSpPr>
              <a:spLocks/>
            </p:cNvSpPr>
            <p:nvPr/>
          </p:nvSpPr>
          <p:spPr bwMode="auto">
            <a:xfrm>
              <a:off x="1866" y="2544"/>
              <a:ext cx="342" cy="510"/>
            </a:xfrm>
            <a:custGeom>
              <a:avLst/>
              <a:gdLst>
                <a:gd name="T0" fmla="*/ 0 w 342"/>
                <a:gd name="T1" fmla="*/ 510 h 510"/>
                <a:gd name="T2" fmla="*/ 342 w 342"/>
                <a:gd name="T3" fmla="*/ 0 h 5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2" h="510">
                  <a:moveTo>
                    <a:pt x="0" y="510"/>
                  </a:moveTo>
                  <a:lnTo>
                    <a:pt x="342" y="0"/>
                  </a:ln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628" name="Line 166"/>
            <p:cNvSpPr>
              <a:spLocks noChangeShapeType="1"/>
            </p:cNvSpPr>
            <p:nvPr/>
          </p:nvSpPr>
          <p:spPr bwMode="auto">
            <a:xfrm flipV="1">
              <a:off x="2219" y="1541"/>
              <a:ext cx="336" cy="96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22589" name="Group 188"/>
          <p:cNvGrpSpPr>
            <a:grpSpLocks/>
          </p:cNvGrpSpPr>
          <p:nvPr/>
        </p:nvGrpSpPr>
        <p:grpSpPr bwMode="auto">
          <a:xfrm>
            <a:off x="2667000" y="6248400"/>
            <a:ext cx="3340100" cy="180975"/>
            <a:chOff x="528" y="3604"/>
            <a:chExt cx="2104" cy="114"/>
          </a:xfrm>
        </p:grpSpPr>
        <p:sp>
          <p:nvSpPr>
            <p:cNvPr id="22603" name="AutoShape 175"/>
            <p:cNvSpPr>
              <a:spLocks noChangeArrowheads="1"/>
            </p:cNvSpPr>
            <p:nvPr/>
          </p:nvSpPr>
          <p:spPr bwMode="auto">
            <a:xfrm>
              <a:off x="2244" y="3627"/>
              <a:ext cx="48" cy="48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4" name="AutoShape 176"/>
            <p:cNvSpPr>
              <a:spLocks noChangeArrowheads="1"/>
            </p:cNvSpPr>
            <p:nvPr/>
          </p:nvSpPr>
          <p:spPr bwMode="auto">
            <a:xfrm>
              <a:off x="2584" y="3604"/>
              <a:ext cx="48" cy="48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5" name="AutoShape 177"/>
            <p:cNvSpPr>
              <a:spLocks noChangeArrowheads="1"/>
            </p:cNvSpPr>
            <p:nvPr/>
          </p:nvSpPr>
          <p:spPr bwMode="auto">
            <a:xfrm>
              <a:off x="1897" y="3652"/>
              <a:ext cx="48" cy="48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6" name="AutoShape 178"/>
            <p:cNvSpPr>
              <a:spLocks noChangeArrowheads="1"/>
            </p:cNvSpPr>
            <p:nvPr/>
          </p:nvSpPr>
          <p:spPr bwMode="auto">
            <a:xfrm>
              <a:off x="1557" y="3652"/>
              <a:ext cx="48" cy="48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7" name="AutoShape 179"/>
            <p:cNvSpPr>
              <a:spLocks noChangeArrowheads="1"/>
            </p:cNvSpPr>
            <p:nvPr/>
          </p:nvSpPr>
          <p:spPr bwMode="auto">
            <a:xfrm>
              <a:off x="1215" y="3656"/>
              <a:ext cx="48" cy="48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8" name="AutoShape 180"/>
            <p:cNvSpPr>
              <a:spLocks noChangeArrowheads="1"/>
            </p:cNvSpPr>
            <p:nvPr/>
          </p:nvSpPr>
          <p:spPr bwMode="auto">
            <a:xfrm>
              <a:off x="872" y="3661"/>
              <a:ext cx="48" cy="48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9" name="AutoShape 181"/>
            <p:cNvSpPr>
              <a:spLocks noChangeArrowheads="1"/>
            </p:cNvSpPr>
            <p:nvPr/>
          </p:nvSpPr>
          <p:spPr bwMode="auto">
            <a:xfrm>
              <a:off x="528" y="3670"/>
              <a:ext cx="48" cy="48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 w="25400" algn="ctr">
              <a:solidFill>
                <a:srgbClr val="33CC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0" name="Freeform 182"/>
            <p:cNvSpPr>
              <a:spLocks/>
            </p:cNvSpPr>
            <p:nvPr/>
          </p:nvSpPr>
          <p:spPr bwMode="auto">
            <a:xfrm>
              <a:off x="2262" y="3632"/>
              <a:ext cx="342" cy="19"/>
            </a:xfrm>
            <a:custGeom>
              <a:avLst/>
              <a:gdLst>
                <a:gd name="T0" fmla="*/ 0 w 342"/>
                <a:gd name="T1" fmla="*/ 19 h 19"/>
                <a:gd name="T2" fmla="*/ 342 w 34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2" h="19">
                  <a:moveTo>
                    <a:pt x="0" y="19"/>
                  </a:moveTo>
                  <a:lnTo>
                    <a:pt x="342" y="0"/>
                  </a:lnTo>
                </a:path>
              </a:pathLst>
            </a:custGeom>
            <a:solidFill>
              <a:schemeClr val="accent2"/>
            </a:solidFill>
            <a:ln w="25400" cap="flat" cmpd="sng">
              <a:solidFill>
                <a:srgbClr val="33CC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611" name="Freeform 183"/>
            <p:cNvSpPr>
              <a:spLocks/>
            </p:cNvSpPr>
            <p:nvPr/>
          </p:nvSpPr>
          <p:spPr bwMode="auto">
            <a:xfrm>
              <a:off x="1920" y="3651"/>
              <a:ext cx="351" cy="27"/>
            </a:xfrm>
            <a:custGeom>
              <a:avLst/>
              <a:gdLst>
                <a:gd name="T0" fmla="*/ 0 w 351"/>
                <a:gd name="T1" fmla="*/ 27 h 27"/>
                <a:gd name="T2" fmla="*/ 351 w 35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1" h="27">
                  <a:moveTo>
                    <a:pt x="0" y="27"/>
                  </a:moveTo>
                  <a:lnTo>
                    <a:pt x="351" y="0"/>
                  </a:lnTo>
                </a:path>
              </a:pathLst>
            </a:custGeom>
            <a:solidFill>
              <a:schemeClr val="accent2"/>
            </a:solidFill>
            <a:ln w="25400" cap="flat" cmpd="sng">
              <a:solidFill>
                <a:srgbClr val="33CC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612" name="Freeform 184"/>
            <p:cNvSpPr>
              <a:spLocks/>
            </p:cNvSpPr>
            <p:nvPr/>
          </p:nvSpPr>
          <p:spPr bwMode="auto">
            <a:xfrm>
              <a:off x="1584" y="3675"/>
              <a:ext cx="330" cy="3"/>
            </a:xfrm>
            <a:custGeom>
              <a:avLst/>
              <a:gdLst>
                <a:gd name="T0" fmla="*/ 0 w 330"/>
                <a:gd name="T1" fmla="*/ 3 h 3"/>
                <a:gd name="T2" fmla="*/ 330 w 33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0" h="3">
                  <a:moveTo>
                    <a:pt x="0" y="3"/>
                  </a:moveTo>
                  <a:lnTo>
                    <a:pt x="330" y="0"/>
                  </a:lnTo>
                </a:path>
              </a:pathLst>
            </a:custGeom>
            <a:solidFill>
              <a:schemeClr val="accent2"/>
            </a:solidFill>
            <a:ln w="25400" cap="flat" cmpd="sng">
              <a:solidFill>
                <a:srgbClr val="33CC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613" name="Freeform 185"/>
            <p:cNvSpPr>
              <a:spLocks/>
            </p:cNvSpPr>
            <p:nvPr/>
          </p:nvSpPr>
          <p:spPr bwMode="auto">
            <a:xfrm>
              <a:off x="1242" y="3678"/>
              <a:ext cx="342" cy="6"/>
            </a:xfrm>
            <a:custGeom>
              <a:avLst/>
              <a:gdLst>
                <a:gd name="T0" fmla="*/ 0 w 342"/>
                <a:gd name="T1" fmla="*/ 6 h 6"/>
                <a:gd name="T2" fmla="*/ 342 w 34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2" h="6">
                  <a:moveTo>
                    <a:pt x="0" y="6"/>
                  </a:moveTo>
                  <a:lnTo>
                    <a:pt x="342" y="0"/>
                  </a:lnTo>
                </a:path>
              </a:pathLst>
            </a:custGeom>
            <a:solidFill>
              <a:schemeClr val="accent2"/>
            </a:solidFill>
            <a:ln w="25400" cap="flat" cmpd="sng">
              <a:solidFill>
                <a:srgbClr val="33CC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614" name="Freeform 186"/>
            <p:cNvSpPr>
              <a:spLocks/>
            </p:cNvSpPr>
            <p:nvPr/>
          </p:nvSpPr>
          <p:spPr bwMode="auto">
            <a:xfrm>
              <a:off x="900" y="3678"/>
              <a:ext cx="345" cy="3"/>
            </a:xfrm>
            <a:custGeom>
              <a:avLst/>
              <a:gdLst>
                <a:gd name="T0" fmla="*/ 0 w 345"/>
                <a:gd name="T1" fmla="*/ 3 h 3"/>
                <a:gd name="T2" fmla="*/ 345 w 34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5" h="3">
                  <a:moveTo>
                    <a:pt x="0" y="3"/>
                  </a:moveTo>
                  <a:lnTo>
                    <a:pt x="345" y="0"/>
                  </a:lnTo>
                </a:path>
              </a:pathLst>
            </a:custGeom>
            <a:solidFill>
              <a:schemeClr val="accent2"/>
            </a:solidFill>
            <a:ln w="25400" cap="flat" cmpd="sng">
              <a:solidFill>
                <a:srgbClr val="33CC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615" name="Freeform 187"/>
            <p:cNvSpPr>
              <a:spLocks/>
            </p:cNvSpPr>
            <p:nvPr/>
          </p:nvSpPr>
          <p:spPr bwMode="auto">
            <a:xfrm>
              <a:off x="554" y="3681"/>
              <a:ext cx="349" cy="15"/>
            </a:xfrm>
            <a:custGeom>
              <a:avLst/>
              <a:gdLst>
                <a:gd name="T0" fmla="*/ 0 w 349"/>
                <a:gd name="T1" fmla="*/ 15 h 15"/>
                <a:gd name="T2" fmla="*/ 349 w 34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9" h="15">
                  <a:moveTo>
                    <a:pt x="0" y="15"/>
                  </a:moveTo>
                  <a:lnTo>
                    <a:pt x="349" y="0"/>
                  </a:lnTo>
                </a:path>
              </a:pathLst>
            </a:custGeom>
            <a:solidFill>
              <a:schemeClr val="accent2"/>
            </a:solidFill>
            <a:ln w="25400" cap="flat" cmpd="sng">
              <a:solidFill>
                <a:srgbClr val="33CC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2590" name="Text Box 189"/>
          <p:cNvSpPr txBox="1">
            <a:spLocks noChangeArrowheads="1"/>
          </p:cNvSpPr>
          <p:nvPr/>
        </p:nvSpPr>
        <p:spPr bwMode="auto">
          <a:xfrm>
            <a:off x="2514600" y="6445250"/>
            <a:ext cx="3886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16      32      64      128     256    512    1024</a:t>
            </a:r>
          </a:p>
        </p:txBody>
      </p:sp>
      <p:sp>
        <p:nvSpPr>
          <p:cNvPr id="22591" name="Text Box 191"/>
          <p:cNvSpPr txBox="1">
            <a:spLocks noChangeArrowheads="1"/>
          </p:cNvSpPr>
          <p:nvPr/>
        </p:nvSpPr>
        <p:spPr bwMode="auto">
          <a:xfrm>
            <a:off x="2362200" y="3027363"/>
            <a:ext cx="533400" cy="353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70</a:t>
            </a:r>
          </a:p>
          <a:p>
            <a:pPr eaLnBrk="1" hangingPunct="1">
              <a:spcBef>
                <a:spcPct val="50000"/>
              </a:spcBef>
            </a:pPr>
            <a:endParaRPr lang="en-CA" altLang="en-US" sz="400">
              <a:solidFill>
                <a:schemeClr val="tx2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60</a:t>
            </a:r>
          </a:p>
          <a:p>
            <a:pPr eaLnBrk="1" hangingPunct="1">
              <a:spcBef>
                <a:spcPct val="50000"/>
              </a:spcBef>
            </a:pPr>
            <a:endParaRPr lang="en-CA" altLang="en-US" sz="400">
              <a:solidFill>
                <a:schemeClr val="tx2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50</a:t>
            </a:r>
          </a:p>
          <a:p>
            <a:pPr eaLnBrk="1" hangingPunct="1">
              <a:spcBef>
                <a:spcPct val="50000"/>
              </a:spcBef>
            </a:pPr>
            <a:endParaRPr lang="en-CA" altLang="en-US" sz="400">
              <a:solidFill>
                <a:schemeClr val="tx2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40</a:t>
            </a:r>
          </a:p>
          <a:p>
            <a:pPr eaLnBrk="1" hangingPunct="1">
              <a:spcBef>
                <a:spcPct val="50000"/>
              </a:spcBef>
            </a:pPr>
            <a:endParaRPr lang="en-CA" altLang="en-US" sz="400">
              <a:solidFill>
                <a:schemeClr val="tx2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30</a:t>
            </a:r>
          </a:p>
          <a:p>
            <a:pPr eaLnBrk="1" hangingPunct="1">
              <a:spcBef>
                <a:spcPct val="50000"/>
              </a:spcBef>
            </a:pPr>
            <a:endParaRPr lang="en-CA" altLang="en-US" sz="400">
              <a:solidFill>
                <a:schemeClr val="tx2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20</a:t>
            </a:r>
          </a:p>
          <a:p>
            <a:pPr eaLnBrk="1" hangingPunct="1">
              <a:spcBef>
                <a:spcPct val="50000"/>
              </a:spcBef>
            </a:pPr>
            <a:endParaRPr lang="en-CA" altLang="en-US" sz="400">
              <a:solidFill>
                <a:schemeClr val="tx2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10</a:t>
            </a:r>
          </a:p>
          <a:p>
            <a:pPr eaLnBrk="1" hangingPunct="1">
              <a:spcBef>
                <a:spcPct val="50000"/>
              </a:spcBef>
            </a:pPr>
            <a:endParaRPr lang="en-CA" altLang="en-US" sz="400">
              <a:solidFill>
                <a:schemeClr val="tx2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CA" altLang="en-US" sz="16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22592" name="Text Box 192"/>
          <p:cNvSpPr txBox="1">
            <a:spLocks noChangeArrowheads="1"/>
          </p:cNvSpPr>
          <p:nvPr/>
        </p:nvSpPr>
        <p:spPr bwMode="auto">
          <a:xfrm rot="10800000">
            <a:off x="1981200" y="3581400"/>
            <a:ext cx="488950" cy="205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solidFill>
                  <a:schemeClr val="tx2"/>
                </a:solidFill>
                <a:latin typeface="Arial" charset="0"/>
                <a:cs typeface="Arial" charset="0"/>
              </a:rPr>
              <a:t>Error (ppm)</a:t>
            </a:r>
          </a:p>
        </p:txBody>
      </p:sp>
      <p:sp>
        <p:nvSpPr>
          <p:cNvPr id="22593" name="Text Box 193"/>
          <p:cNvSpPr txBox="1">
            <a:spLocks noChangeArrowheads="1"/>
          </p:cNvSpPr>
          <p:nvPr/>
        </p:nvSpPr>
        <p:spPr bwMode="auto">
          <a:xfrm>
            <a:off x="2895600" y="5715000"/>
            <a:ext cx="762000" cy="422275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solidFill>
                  <a:schemeClr val="hlink"/>
                </a:solidFill>
                <a:latin typeface="Arial" charset="0"/>
                <a:cs typeface="Arial" charset="0"/>
              </a:rPr>
              <a:t>DFT</a:t>
            </a:r>
          </a:p>
        </p:txBody>
      </p:sp>
      <p:sp>
        <p:nvSpPr>
          <p:cNvPr id="22594" name="Text Box 194"/>
          <p:cNvSpPr txBox="1">
            <a:spLocks noChangeArrowheads="1"/>
          </p:cNvSpPr>
          <p:nvPr/>
        </p:nvSpPr>
        <p:spPr bwMode="auto">
          <a:xfrm>
            <a:off x="5029200" y="5715000"/>
            <a:ext cx="762000" cy="42227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000">
                <a:solidFill>
                  <a:schemeClr val="accent2"/>
                </a:solidFill>
                <a:latin typeface="Arial" charset="0"/>
                <a:cs typeface="Arial" charset="0"/>
              </a:rPr>
              <a:t>FFT</a:t>
            </a:r>
          </a:p>
        </p:txBody>
      </p:sp>
      <p:pic>
        <p:nvPicPr>
          <p:cNvPr id="22595" name="Picture 19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10000"/>
            <a:ext cx="1414463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96" name="AutoShape 197"/>
          <p:cNvSpPr>
            <a:spLocks noChangeArrowheads="1"/>
          </p:cNvSpPr>
          <p:nvPr/>
        </p:nvSpPr>
        <p:spPr bwMode="auto">
          <a:xfrm>
            <a:off x="152400" y="990600"/>
            <a:ext cx="6019800" cy="1828800"/>
          </a:xfrm>
          <a:prstGeom prst="wedgeRoundRectCallout">
            <a:avLst>
              <a:gd name="adj1" fmla="val -33597"/>
              <a:gd name="adj2" fmla="val 97569"/>
              <a:gd name="adj3" fmla="val 16667"/>
            </a:avLst>
          </a:prstGeom>
          <a:solidFill>
            <a:srgbClr val="000066"/>
          </a:solidFill>
          <a:ln w="25400" algn="ctr">
            <a:solidFill>
              <a:srgbClr val="33CC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22597" name="Text Box 198"/>
          <p:cNvSpPr txBox="1">
            <a:spLocks noChangeArrowheads="1"/>
          </p:cNvSpPr>
          <p:nvPr/>
        </p:nvSpPr>
        <p:spPr bwMode="auto">
          <a:xfrm>
            <a:off x="228600" y="1143000"/>
            <a:ext cx="6019800" cy="2014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Not only do you get </a:t>
            </a:r>
            <a:r>
              <a:rPr lang="en-US" altLang="en-US" b="1" i="1">
                <a:solidFill>
                  <a:schemeClr val="accent2"/>
                </a:solidFill>
                <a:sym typeface="Symbol" pitchFamily="18" charset="2"/>
              </a:rPr>
              <a:t>faster speed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 + </a:t>
            </a:r>
            <a:r>
              <a:rPr lang="en-US" altLang="en-US" b="1" i="1">
                <a:solidFill>
                  <a:schemeClr val="accent2"/>
                </a:solidFill>
                <a:sym typeface="Symbol" pitchFamily="18" charset="2"/>
              </a:rPr>
              <a:t>in place memory</a:t>
            </a:r>
            <a:r>
              <a:rPr lang="en-US" altLang="en-US" i="1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altLang="en-US" b="1" i="1">
                <a:solidFill>
                  <a:schemeClr val="accent2"/>
                </a:solidFill>
                <a:sym typeface="Symbol" pitchFamily="18" charset="2"/>
              </a:rPr>
              <a:t>processing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  but fewer calculations means </a:t>
            </a:r>
            <a:r>
              <a:rPr lang="en-US" altLang="en-US" b="1" i="1">
                <a:solidFill>
                  <a:schemeClr val="accent2"/>
                </a:solidFill>
                <a:sym typeface="Symbol" pitchFamily="18" charset="2"/>
              </a:rPr>
              <a:t>less round off errors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endParaRPr lang="en-CA" altLang="en-US">
              <a:solidFill>
                <a:schemeClr val="accent2"/>
              </a:solidFill>
            </a:endParaRPr>
          </a:p>
        </p:txBody>
      </p:sp>
      <p:pic>
        <p:nvPicPr>
          <p:cNvPr id="22598" name="Picture 23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971800"/>
            <a:ext cx="2093913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99" name="AutoShape 199"/>
          <p:cNvSpPr>
            <a:spLocks noChangeArrowheads="1"/>
          </p:cNvSpPr>
          <p:nvPr/>
        </p:nvSpPr>
        <p:spPr bwMode="auto">
          <a:xfrm>
            <a:off x="6324600" y="1143000"/>
            <a:ext cx="2590800" cy="1524000"/>
          </a:xfrm>
          <a:prstGeom prst="wedgeRoundRectCallout">
            <a:avLst>
              <a:gd name="adj1" fmla="val -4718"/>
              <a:gd name="adj2" fmla="val 125417"/>
              <a:gd name="adj3" fmla="val 16667"/>
            </a:avLst>
          </a:prstGeom>
          <a:solidFill>
            <a:srgbClr val="000066"/>
          </a:solidFill>
          <a:ln w="25400" algn="ctr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22600" name="Rectangle 200"/>
          <p:cNvSpPr>
            <a:spLocks noChangeArrowheads="1"/>
          </p:cNvSpPr>
          <p:nvPr/>
        </p:nvSpPr>
        <p:spPr bwMode="auto">
          <a:xfrm>
            <a:off x="6477000" y="1217613"/>
            <a:ext cx="2438400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>
                <a:solidFill>
                  <a:srgbClr val="FF3300"/>
                </a:solidFill>
              </a:rPr>
              <a:t>Maybe I should take CSE6111 after all!</a:t>
            </a:r>
          </a:p>
        </p:txBody>
      </p:sp>
      <p:sp>
        <p:nvSpPr>
          <p:cNvPr id="22601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rgbClr val="FF0000"/>
                </a:solidFill>
              </a:rPr>
              <a:t>Fast</a:t>
            </a:r>
            <a:r>
              <a:rPr lang="en-US" altLang="en-US" sz="4400">
                <a:solidFill>
                  <a:schemeClr val="tx2"/>
                </a:solidFill>
              </a:rPr>
              <a:t> Fourier Transformation</a:t>
            </a:r>
          </a:p>
        </p:txBody>
      </p:sp>
      <p:sp>
        <p:nvSpPr>
          <p:cNvPr id="22602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1514" name="Group 138"/>
          <p:cNvGraphicFramePr>
            <a:graphicFrameLocks noGrp="1"/>
          </p:cNvGraphicFramePr>
          <p:nvPr/>
        </p:nvGraphicFramePr>
        <p:xfrm>
          <a:off x="533400" y="1143000"/>
          <a:ext cx="8077200" cy="4785162"/>
        </p:xfrm>
        <a:graphic>
          <a:graphicData uri="http://schemas.openxmlformats.org/drawingml/2006/table">
            <a:tbl>
              <a:tblPr/>
              <a:tblGrid>
                <a:gridCol w="1066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9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3999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Times New Roman" pitchFamily="18" charset="0"/>
                        </a:rPr>
                        <a:t>DFT (N</a:t>
                      </a:r>
                      <a:r>
                        <a:rPr kumimoji="0" lang="en-CA" sz="3600" b="1" i="0" u="none" strike="noStrike" cap="none" normalizeH="0" baseline="3000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CA" sz="3600" b="1" i="0" u="none" strike="noStrike" cap="none" normalizeH="0" baseline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Times New Roman" pitchFamily="18" charset="0"/>
                        </a:rPr>
                        <a:t>FFT (1.5N log N)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1" i="0" u="none" strike="noStrike" cap="none" normalizeH="0" baseline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Times New Roman" pitchFamily="18" charset="0"/>
                        </a:rPr>
                        <a:t>faster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091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32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1,024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240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4.3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8091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64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4,096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576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7.1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8091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128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16,384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1,344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12.2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8091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256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65,536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3,072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21.3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8091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512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262,144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6,912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37.9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8091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1024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1,048,576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15,360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68.2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18091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2048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4,194,304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33,792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124.1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18091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4096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16,777,216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73,728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227.6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3606" name="Rectangle 139"/>
          <p:cNvSpPr>
            <a:spLocks noChangeArrowheads="1"/>
          </p:cNvSpPr>
          <p:nvPr/>
        </p:nvSpPr>
        <p:spPr bwMode="auto">
          <a:xfrm>
            <a:off x="0" y="5943600"/>
            <a:ext cx="91440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3000" b="1">
                <a:solidFill>
                  <a:schemeClr val="tx2"/>
                </a:solidFill>
              </a:rPr>
              <a:t>Discrete Fourier Transform is too slow for real time!</a:t>
            </a:r>
            <a:r>
              <a:rPr lang="en-US" altLang="en-US">
                <a:solidFill>
                  <a:schemeClr val="tx2"/>
                </a:solidFill>
              </a:rPr>
              <a:t> </a:t>
            </a:r>
          </a:p>
        </p:txBody>
      </p:sp>
      <p:sp>
        <p:nvSpPr>
          <p:cNvPr id="2360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rgbClr val="FF0000"/>
                </a:solidFill>
              </a:rPr>
              <a:t>Fast</a:t>
            </a:r>
            <a:r>
              <a:rPr lang="en-US" altLang="en-US" sz="4400">
                <a:solidFill>
                  <a:schemeClr val="tx2"/>
                </a:solidFill>
              </a:rPr>
              <a:t> Fourier Transformation</a:t>
            </a:r>
          </a:p>
        </p:txBody>
      </p:sp>
      <p:sp>
        <p:nvSpPr>
          <p:cNvPr id="23608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2595563" y="4808538"/>
            <a:ext cx="14684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baseline="30000">
                <a:solidFill>
                  <a:srgbClr val="FF9900"/>
                </a:solidFill>
              </a:rPr>
              <a:t>4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5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baseline="30000">
                <a:solidFill>
                  <a:srgbClr val="FF9900"/>
                </a:solidFill>
              </a:rPr>
              <a:t> </a:t>
            </a:r>
            <a:r>
              <a:rPr lang="en-US" altLang="en-US">
                <a:solidFill>
                  <a:srgbClr val="FF9900"/>
                </a:solidFill>
              </a:rPr>
              <a:t>-</a:t>
            </a:r>
            <a:r>
              <a:rPr lang="en-US" altLang="en-US" baseline="30000">
                <a:solidFill>
                  <a:srgbClr val="FF9900"/>
                </a:solidFill>
              </a:rPr>
              <a:t>3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5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42394" name="Rectangle 26"/>
          <p:cNvSpPr>
            <a:spLocks noChangeArrowheads="1"/>
          </p:cNvSpPr>
          <p:nvPr/>
        </p:nvSpPr>
        <p:spPr bwMode="auto">
          <a:xfrm>
            <a:off x="1198563" y="4816475"/>
            <a:ext cx="1546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 i="1">
                <a:solidFill>
                  <a:srgbClr val="FF9900"/>
                </a:solidFill>
              </a:rPr>
              <a:t> =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5" name="Rectangle 27"/>
          <p:cNvSpPr>
            <a:spLocks noChangeArrowheads="1"/>
          </p:cNvSpPr>
          <p:nvPr/>
        </p:nvSpPr>
        <p:spPr bwMode="auto">
          <a:xfrm>
            <a:off x="5351463" y="4816475"/>
            <a:ext cx="873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9900"/>
                </a:solidFill>
              </a:rPr>
              <a:t>[1,0]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42383" name="Rectangle 26"/>
          <p:cNvSpPr>
            <a:spLocks noChangeArrowheads="1"/>
          </p:cNvSpPr>
          <p:nvPr/>
        </p:nvSpPr>
        <p:spPr bwMode="auto">
          <a:xfrm>
            <a:off x="3925888" y="4802188"/>
            <a:ext cx="1565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 i="1">
                <a:solidFill>
                  <a:srgbClr val="FF9900"/>
                </a:solidFill>
              </a:rPr>
              <a:t> =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18790" name="Rectangle 117"/>
          <p:cNvSpPr>
            <a:spLocks noChangeArrowheads="1"/>
          </p:cNvSpPr>
          <p:nvPr/>
        </p:nvSpPr>
        <p:spPr bwMode="auto">
          <a:xfrm>
            <a:off x="1611313" y="5327650"/>
            <a:ext cx="48371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 i="1" baseline="30000">
                <a:solidFill>
                  <a:srgbClr val="FF9900"/>
                </a:solidFill>
              </a:rPr>
              <a:t>-1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18791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118792" name="Text Box 215"/>
          <p:cNvSpPr txBox="1">
            <a:spLocks noChangeArrowheads="1"/>
          </p:cNvSpPr>
          <p:nvPr/>
        </p:nvSpPr>
        <p:spPr bwMode="auto">
          <a:xfrm>
            <a:off x="325438" y="1339850"/>
            <a:ext cx="70834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18793" name="Text Box 215"/>
          <p:cNvSpPr txBox="1">
            <a:spLocks noChangeArrowheads="1"/>
          </p:cNvSpPr>
          <p:nvPr/>
        </p:nvSpPr>
        <p:spPr bwMode="auto">
          <a:xfrm>
            <a:off x="304800" y="1762125"/>
            <a:ext cx="7329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118794" name="Group 74"/>
          <p:cNvGrpSpPr>
            <a:grpSpLocks/>
          </p:cNvGrpSpPr>
          <p:nvPr/>
        </p:nvGrpSpPr>
        <p:grpSpPr bwMode="auto">
          <a:xfrm>
            <a:off x="1068388" y="2220913"/>
            <a:ext cx="2422525" cy="954087"/>
            <a:chOff x="0" y="2209800"/>
            <a:chExt cx="2423352" cy="954107"/>
          </a:xfrm>
        </p:grpSpPr>
        <p:sp>
          <p:nvSpPr>
            <p:cNvPr id="118852" name="Rectangle 54"/>
            <p:cNvSpPr>
              <a:spLocks noChangeArrowheads="1"/>
            </p:cNvSpPr>
            <p:nvPr/>
          </p:nvSpPr>
          <p:spPr bwMode="auto">
            <a:xfrm>
              <a:off x="948268" y="2209800"/>
              <a:ext cx="1475084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  <p:sp>
          <p:nvSpPr>
            <p:cNvPr id="118853" name="Rectangle 65"/>
            <p:cNvSpPr>
              <a:spLocks noChangeArrowheads="1"/>
            </p:cNvSpPr>
            <p:nvPr/>
          </p:nvSpPr>
          <p:spPr bwMode="auto">
            <a:xfrm>
              <a:off x="0" y="2209800"/>
              <a:ext cx="1178656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Standard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grpSp>
        <p:nvGrpSpPr>
          <p:cNvPr id="118795" name="Group 76"/>
          <p:cNvGrpSpPr>
            <a:grpSpLocks/>
          </p:cNvGrpSpPr>
          <p:nvPr/>
        </p:nvGrpSpPr>
        <p:grpSpPr bwMode="auto">
          <a:xfrm>
            <a:off x="4141788" y="2243138"/>
            <a:ext cx="2214562" cy="1025525"/>
            <a:chOff x="3072960" y="2175935"/>
            <a:chExt cx="2214598" cy="1024465"/>
          </a:xfrm>
        </p:grpSpPr>
        <p:sp>
          <p:nvSpPr>
            <p:cNvPr id="118850" name="Rectangle 66"/>
            <p:cNvSpPr>
              <a:spLocks noChangeArrowheads="1"/>
            </p:cNvSpPr>
            <p:nvPr/>
          </p:nvSpPr>
          <p:spPr bwMode="auto">
            <a:xfrm>
              <a:off x="3072960" y="2175935"/>
              <a:ext cx="80342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New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18851" name="Rectangle 54"/>
            <p:cNvSpPr>
              <a:spLocks noChangeArrowheads="1"/>
            </p:cNvSpPr>
            <p:nvPr/>
          </p:nvSpPr>
          <p:spPr bwMode="auto">
            <a:xfrm>
              <a:off x="3690646" y="2246293"/>
              <a:ext cx="1596912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</p:grpSp>
      <p:grpSp>
        <p:nvGrpSpPr>
          <p:cNvPr id="4" name="Group 69"/>
          <p:cNvGrpSpPr>
            <a:grpSpLocks/>
          </p:cNvGrpSpPr>
          <p:nvPr/>
        </p:nvGrpSpPr>
        <p:grpSpPr bwMode="auto">
          <a:xfrm>
            <a:off x="1376363" y="5938838"/>
            <a:ext cx="660400" cy="731837"/>
            <a:chOff x="1834807" y="5938838"/>
            <a:chExt cx="660400" cy="731838"/>
          </a:xfrm>
        </p:grpSpPr>
        <p:sp>
          <p:nvSpPr>
            <p:cNvPr id="118848" name="Rectangle 37"/>
            <p:cNvSpPr>
              <a:spLocks noChangeArrowheads="1"/>
            </p:cNvSpPr>
            <p:nvPr/>
          </p:nvSpPr>
          <p:spPr bwMode="auto">
            <a:xfrm>
              <a:off x="1834807" y="5938838"/>
              <a:ext cx="660400" cy="365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</a:rPr>
                <a:t>?</a:t>
              </a:r>
            </a:p>
          </p:txBody>
        </p:sp>
        <p:sp>
          <p:nvSpPr>
            <p:cNvPr id="118849" name="Rectangle 39"/>
            <p:cNvSpPr>
              <a:spLocks noChangeArrowheads="1"/>
            </p:cNvSpPr>
            <p:nvPr/>
          </p:nvSpPr>
          <p:spPr bwMode="auto">
            <a:xfrm>
              <a:off x="1834807" y="6303963"/>
              <a:ext cx="6604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  <a:sym typeface="Symbol" pitchFamily="18" charset="2"/>
                </a:rPr>
                <a:t>?</a:t>
              </a:r>
              <a:endParaRPr lang="en-CA" altLang="en-US" sz="1800">
                <a:solidFill>
                  <a:srgbClr val="FF9900"/>
                </a:solidFill>
              </a:endParaRPr>
            </a:p>
          </p:txBody>
        </p:sp>
      </p:grpSp>
      <p:grpSp>
        <p:nvGrpSpPr>
          <p:cNvPr id="118797" name="Group 70"/>
          <p:cNvGrpSpPr>
            <a:grpSpLocks/>
          </p:cNvGrpSpPr>
          <p:nvPr/>
        </p:nvGrpSpPr>
        <p:grpSpPr bwMode="auto">
          <a:xfrm>
            <a:off x="2036763" y="5938838"/>
            <a:ext cx="658812" cy="731837"/>
            <a:chOff x="2495207" y="5938838"/>
            <a:chExt cx="658813" cy="731838"/>
          </a:xfrm>
        </p:grpSpPr>
        <p:sp>
          <p:nvSpPr>
            <p:cNvPr id="118846" name="Rectangle 38"/>
            <p:cNvSpPr>
              <a:spLocks noChangeArrowheads="1"/>
            </p:cNvSpPr>
            <p:nvPr/>
          </p:nvSpPr>
          <p:spPr bwMode="auto">
            <a:xfrm>
              <a:off x="2495207" y="5938838"/>
              <a:ext cx="658813" cy="365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</a:rPr>
                <a:t>?</a:t>
              </a:r>
            </a:p>
          </p:txBody>
        </p:sp>
        <p:sp>
          <p:nvSpPr>
            <p:cNvPr id="118847" name="Rectangle 40"/>
            <p:cNvSpPr>
              <a:spLocks noChangeArrowheads="1"/>
            </p:cNvSpPr>
            <p:nvPr/>
          </p:nvSpPr>
          <p:spPr bwMode="auto">
            <a:xfrm>
              <a:off x="2495207" y="6303963"/>
              <a:ext cx="65881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</a:rPr>
                <a:t>?</a:t>
              </a:r>
            </a:p>
          </p:txBody>
        </p:sp>
      </p:grpSp>
      <p:sp>
        <p:nvSpPr>
          <p:cNvPr id="118798" name="Rectangle 48"/>
          <p:cNvSpPr>
            <a:spLocks noChangeArrowheads="1"/>
          </p:cNvSpPr>
          <p:nvPr/>
        </p:nvSpPr>
        <p:spPr bwMode="auto">
          <a:xfrm>
            <a:off x="1219200" y="5791200"/>
            <a:ext cx="32988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5400">
                <a:solidFill>
                  <a:srgbClr val="FF9900"/>
                </a:solidFill>
              </a:rPr>
              <a:t>[      ][ ] </a:t>
            </a:r>
            <a:r>
              <a:rPr lang="en-US" altLang="en-US">
                <a:solidFill>
                  <a:srgbClr val="FF9900"/>
                </a:solidFill>
              </a:rPr>
              <a:t>=</a:t>
            </a:r>
            <a:r>
              <a:rPr lang="en-US" altLang="en-US" sz="5400">
                <a:solidFill>
                  <a:srgbClr val="FF9900"/>
                </a:solidFill>
              </a:rPr>
              <a:t>[ ]</a:t>
            </a:r>
            <a:endParaRPr lang="en-CA" altLang="en-US" sz="5400">
              <a:solidFill>
                <a:srgbClr val="FFFFFF"/>
              </a:solidFill>
            </a:endParaRPr>
          </a:p>
        </p:txBody>
      </p:sp>
      <p:grpSp>
        <p:nvGrpSpPr>
          <p:cNvPr id="7" name="Group 68"/>
          <p:cNvGrpSpPr>
            <a:grpSpLocks/>
          </p:cNvGrpSpPr>
          <p:nvPr/>
        </p:nvGrpSpPr>
        <p:grpSpPr bwMode="auto">
          <a:xfrm>
            <a:off x="3932238" y="6005513"/>
            <a:ext cx="550862" cy="606425"/>
            <a:chOff x="4391210" y="6005512"/>
            <a:chExt cx="550333" cy="606954"/>
          </a:xfrm>
        </p:grpSpPr>
        <p:sp>
          <p:nvSpPr>
            <p:cNvPr id="118844" name="Rectangle 124"/>
            <p:cNvSpPr>
              <a:spLocks noChangeArrowheads="1"/>
            </p:cNvSpPr>
            <p:nvPr/>
          </p:nvSpPr>
          <p:spPr bwMode="auto">
            <a:xfrm>
              <a:off x="4391210" y="6005512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1</a:t>
              </a:r>
            </a:p>
          </p:txBody>
        </p:sp>
        <p:sp>
          <p:nvSpPr>
            <p:cNvPr id="118845" name="Rectangle 124"/>
            <p:cNvSpPr>
              <a:spLocks noChangeArrowheads="1"/>
            </p:cNvSpPr>
            <p:nvPr/>
          </p:nvSpPr>
          <p:spPr bwMode="auto">
            <a:xfrm>
              <a:off x="4395443" y="6242579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2</a:t>
              </a:r>
            </a:p>
          </p:txBody>
        </p:sp>
      </p:grpSp>
      <p:grpSp>
        <p:nvGrpSpPr>
          <p:cNvPr id="8" name="Group 59"/>
          <p:cNvGrpSpPr>
            <a:grpSpLocks/>
          </p:cNvGrpSpPr>
          <p:nvPr/>
        </p:nvGrpSpPr>
        <p:grpSpPr bwMode="auto">
          <a:xfrm>
            <a:off x="2913063" y="6019800"/>
            <a:ext cx="549275" cy="606425"/>
            <a:chOff x="3370978" y="6019803"/>
            <a:chExt cx="550333" cy="606954"/>
          </a:xfrm>
        </p:grpSpPr>
        <p:sp>
          <p:nvSpPr>
            <p:cNvPr id="118842" name="Rectangle 124"/>
            <p:cNvSpPr>
              <a:spLocks noChangeArrowheads="1"/>
            </p:cNvSpPr>
            <p:nvPr/>
          </p:nvSpPr>
          <p:spPr bwMode="auto">
            <a:xfrm>
              <a:off x="3370978" y="6019803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1</a:t>
              </a:r>
            </a:p>
          </p:txBody>
        </p:sp>
        <p:sp>
          <p:nvSpPr>
            <p:cNvPr id="118843" name="Rectangle 124"/>
            <p:cNvSpPr>
              <a:spLocks noChangeArrowheads="1"/>
            </p:cNvSpPr>
            <p:nvPr/>
          </p:nvSpPr>
          <p:spPr bwMode="auto">
            <a:xfrm>
              <a:off x="3375211" y="6256870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2</a:t>
              </a:r>
            </a:p>
          </p:txBody>
        </p:sp>
      </p:grpSp>
      <p:grpSp>
        <p:nvGrpSpPr>
          <p:cNvPr id="118801" name="Group 120"/>
          <p:cNvGrpSpPr>
            <a:grpSpLocks/>
          </p:cNvGrpSpPr>
          <p:nvPr/>
        </p:nvGrpSpPr>
        <p:grpSpPr bwMode="auto">
          <a:xfrm>
            <a:off x="5138738" y="2794000"/>
            <a:ext cx="701675" cy="468313"/>
            <a:chOff x="5138156" y="2794020"/>
            <a:chExt cx="703011" cy="468000"/>
          </a:xfrm>
        </p:grpSpPr>
        <p:sp>
          <p:nvSpPr>
            <p:cNvPr id="118840" name="Line 5"/>
            <p:cNvSpPr>
              <a:spLocks noChangeShapeType="1"/>
            </p:cNvSpPr>
            <p:nvPr/>
          </p:nvSpPr>
          <p:spPr bwMode="auto">
            <a:xfrm rot="7560000" flipH="1" flipV="1">
              <a:off x="5372155" y="279914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8841" name="Line 5"/>
            <p:cNvSpPr>
              <a:spLocks noChangeShapeType="1"/>
            </p:cNvSpPr>
            <p:nvPr/>
          </p:nvSpPr>
          <p:spPr bwMode="auto">
            <a:xfrm rot="2160000" flipH="1" flipV="1">
              <a:off x="5841166" y="279402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118802" name="Group 118"/>
          <p:cNvGrpSpPr>
            <a:grpSpLocks/>
          </p:cNvGrpSpPr>
          <p:nvPr/>
        </p:nvGrpSpPr>
        <p:grpSpPr bwMode="auto">
          <a:xfrm>
            <a:off x="2439988" y="2667000"/>
            <a:ext cx="685800" cy="468313"/>
            <a:chOff x="2439645" y="2667000"/>
            <a:chExt cx="685800" cy="468000"/>
          </a:xfrm>
        </p:grpSpPr>
        <p:sp>
          <p:nvSpPr>
            <p:cNvPr id="118838" name="Line 5"/>
            <p:cNvSpPr>
              <a:spLocks noChangeShapeType="1"/>
            </p:cNvSpPr>
            <p:nvPr/>
          </p:nvSpPr>
          <p:spPr bwMode="auto">
            <a:xfrm flipH="1" flipV="1">
              <a:off x="3125444" y="266700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8839" name="Line 5"/>
            <p:cNvSpPr>
              <a:spLocks noChangeShapeType="1"/>
            </p:cNvSpPr>
            <p:nvPr/>
          </p:nvSpPr>
          <p:spPr bwMode="auto">
            <a:xfrm rot="5400000" flipH="1" flipV="1">
              <a:off x="2673644" y="27123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11" name="Group 84"/>
          <p:cNvGrpSpPr>
            <a:grpSpLocks/>
          </p:cNvGrpSpPr>
          <p:nvPr/>
        </p:nvGrpSpPr>
        <p:grpSpPr bwMode="auto">
          <a:xfrm>
            <a:off x="5207000" y="3449638"/>
            <a:ext cx="849313" cy="654050"/>
            <a:chOff x="5590981" y="3440668"/>
            <a:chExt cx="850072" cy="653997"/>
          </a:xfrm>
        </p:grpSpPr>
        <p:cxnSp>
          <p:nvCxnSpPr>
            <p:cNvPr id="118834" name="Straight Connector 53"/>
            <p:cNvCxnSpPr>
              <a:cxnSpLocks noChangeShapeType="1"/>
            </p:cNvCxnSpPr>
            <p:nvPr/>
          </p:nvCxnSpPr>
          <p:spPr bwMode="auto">
            <a:xfrm>
              <a:off x="6022867" y="3505200"/>
              <a:ext cx="0" cy="280800"/>
            </a:xfrm>
            <a:prstGeom prst="line">
              <a:avLst/>
            </a:prstGeom>
            <a:noFill/>
            <a:ln w="22225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835" name="Straight Connector 54"/>
            <p:cNvCxnSpPr>
              <a:cxnSpLocks noChangeShapeType="1"/>
            </p:cNvCxnSpPr>
            <p:nvPr/>
          </p:nvCxnSpPr>
          <p:spPr bwMode="auto">
            <a:xfrm rot="-5400000">
              <a:off x="6213600" y="3602333"/>
              <a:ext cx="0" cy="374400"/>
            </a:xfrm>
            <a:prstGeom prst="line">
              <a:avLst/>
            </a:prstGeom>
            <a:noFill/>
            <a:ln w="22225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8836" name="Rectangle 55"/>
            <p:cNvSpPr>
              <a:spLocks noChangeArrowheads="1"/>
            </p:cNvSpPr>
            <p:nvPr/>
          </p:nvSpPr>
          <p:spPr bwMode="auto">
            <a:xfrm>
              <a:off x="5590981" y="3440668"/>
              <a:ext cx="4796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FF9900"/>
                  </a:solidFill>
                </a:rPr>
                <a:t>-</a:t>
              </a:r>
              <a:r>
                <a:rPr lang="en-US" altLang="en-US" sz="1800" baseline="30000">
                  <a:solidFill>
                    <a:srgbClr val="FF9900"/>
                  </a:solidFill>
                </a:rPr>
                <a:t>3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8837" name="Rectangle 56"/>
            <p:cNvSpPr>
              <a:spLocks noChangeArrowheads="1"/>
            </p:cNvSpPr>
            <p:nvPr/>
          </p:nvSpPr>
          <p:spPr bwMode="auto">
            <a:xfrm>
              <a:off x="6038379" y="3725333"/>
              <a:ext cx="40267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4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12" name="Group 85"/>
          <p:cNvGrpSpPr>
            <a:grpSpLocks/>
          </p:cNvGrpSpPr>
          <p:nvPr/>
        </p:nvGrpSpPr>
        <p:grpSpPr bwMode="auto">
          <a:xfrm>
            <a:off x="4681538" y="3421063"/>
            <a:ext cx="1385887" cy="519112"/>
            <a:chOff x="4681008" y="3420533"/>
            <a:chExt cx="1386549" cy="519113"/>
          </a:xfrm>
        </p:grpSpPr>
        <p:sp>
          <p:nvSpPr>
            <p:cNvPr id="118832" name="Rectangle 56"/>
            <p:cNvSpPr>
              <a:spLocks noChangeArrowheads="1"/>
            </p:cNvSpPr>
            <p:nvPr/>
          </p:nvSpPr>
          <p:spPr bwMode="auto">
            <a:xfrm>
              <a:off x="4681008" y="3420533"/>
              <a:ext cx="669926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rgbClr val="FF9900"/>
                  </a:solidFill>
                </a:rPr>
                <a:t>v =</a:t>
              </a:r>
            </a:p>
          </p:txBody>
        </p:sp>
        <p:sp>
          <p:nvSpPr>
            <p:cNvPr id="118833" name="Line 5"/>
            <p:cNvSpPr>
              <a:spLocks noChangeShapeType="1"/>
            </p:cNvSpPr>
            <p:nvPr/>
          </p:nvSpPr>
          <p:spPr bwMode="auto">
            <a:xfrm rot="7560000" flipH="1" flipV="1">
              <a:off x="5833556" y="342152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13" name="Group 78"/>
          <p:cNvGrpSpPr>
            <a:grpSpLocks/>
          </p:cNvGrpSpPr>
          <p:nvPr/>
        </p:nvGrpSpPr>
        <p:grpSpPr bwMode="auto">
          <a:xfrm>
            <a:off x="2954338" y="6022975"/>
            <a:ext cx="549275" cy="606425"/>
            <a:chOff x="3370978" y="6019803"/>
            <a:chExt cx="550333" cy="606954"/>
          </a:xfrm>
        </p:grpSpPr>
        <p:sp>
          <p:nvSpPr>
            <p:cNvPr id="118830" name="Rectangle 124"/>
            <p:cNvSpPr>
              <a:spLocks noChangeArrowheads="1"/>
            </p:cNvSpPr>
            <p:nvPr/>
          </p:nvSpPr>
          <p:spPr bwMode="auto">
            <a:xfrm>
              <a:off x="3370978" y="6019803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1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  <p:sp>
          <p:nvSpPr>
            <p:cNvPr id="118831" name="Rectangle 124"/>
            <p:cNvSpPr>
              <a:spLocks noChangeArrowheads="1"/>
            </p:cNvSpPr>
            <p:nvPr/>
          </p:nvSpPr>
          <p:spPr bwMode="auto">
            <a:xfrm>
              <a:off x="3375211" y="6256870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0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grpSp>
        <p:nvGrpSpPr>
          <p:cNvPr id="14" name="Group 99"/>
          <p:cNvGrpSpPr>
            <a:grpSpLocks/>
          </p:cNvGrpSpPr>
          <p:nvPr/>
        </p:nvGrpSpPr>
        <p:grpSpPr bwMode="auto">
          <a:xfrm>
            <a:off x="3749675" y="5976938"/>
            <a:ext cx="744538" cy="762000"/>
            <a:chOff x="4969932" y="6096000"/>
            <a:chExt cx="745068" cy="762000"/>
          </a:xfrm>
        </p:grpSpPr>
        <p:sp>
          <p:nvSpPr>
            <p:cNvPr id="118828" name="Rectangle 124"/>
            <p:cNvSpPr>
              <a:spLocks noChangeArrowheads="1"/>
            </p:cNvSpPr>
            <p:nvPr/>
          </p:nvSpPr>
          <p:spPr bwMode="auto">
            <a:xfrm>
              <a:off x="4969932" y="6096000"/>
              <a:ext cx="697328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4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8829" name="Rectangle 124"/>
            <p:cNvSpPr>
              <a:spLocks noChangeArrowheads="1"/>
            </p:cNvSpPr>
            <p:nvPr/>
          </p:nvSpPr>
          <p:spPr bwMode="auto">
            <a:xfrm>
              <a:off x="5017672" y="6393626"/>
              <a:ext cx="697328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 </a:t>
              </a:r>
              <a:r>
                <a:rPr lang="en-US" altLang="en-US" sz="1800">
                  <a:solidFill>
                    <a:srgbClr val="FF9900"/>
                  </a:solidFill>
                </a:rPr>
                <a:t>-</a:t>
              </a:r>
              <a:r>
                <a:rPr lang="en-US" altLang="en-US" sz="1800" baseline="30000">
                  <a:solidFill>
                    <a:srgbClr val="FF9900"/>
                  </a:solidFill>
                </a:rPr>
                <a:t>3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grpSp>
        <p:nvGrpSpPr>
          <p:cNvPr id="15" name="Group 102"/>
          <p:cNvGrpSpPr>
            <a:grpSpLocks/>
          </p:cNvGrpSpPr>
          <p:nvPr/>
        </p:nvGrpSpPr>
        <p:grpSpPr bwMode="auto">
          <a:xfrm>
            <a:off x="1387475" y="5951538"/>
            <a:ext cx="744538" cy="762000"/>
            <a:chOff x="4969932" y="6096000"/>
            <a:chExt cx="745068" cy="762000"/>
          </a:xfrm>
        </p:grpSpPr>
        <p:sp>
          <p:nvSpPr>
            <p:cNvPr id="118826" name="Rectangle 124"/>
            <p:cNvSpPr>
              <a:spLocks noChangeArrowheads="1"/>
            </p:cNvSpPr>
            <p:nvPr/>
          </p:nvSpPr>
          <p:spPr bwMode="auto">
            <a:xfrm>
              <a:off x="4969932" y="6096000"/>
              <a:ext cx="697328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4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8827" name="Rectangle 124"/>
            <p:cNvSpPr>
              <a:spLocks noChangeArrowheads="1"/>
            </p:cNvSpPr>
            <p:nvPr/>
          </p:nvSpPr>
          <p:spPr bwMode="auto">
            <a:xfrm>
              <a:off x="5017672" y="6393626"/>
              <a:ext cx="697328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 </a:t>
              </a:r>
              <a:r>
                <a:rPr lang="en-US" altLang="en-US" sz="1800">
                  <a:solidFill>
                    <a:srgbClr val="FF9900"/>
                  </a:solidFill>
                </a:rPr>
                <a:t>-</a:t>
              </a:r>
              <a:r>
                <a:rPr lang="en-US" altLang="en-US" sz="1800" baseline="30000">
                  <a:solidFill>
                    <a:srgbClr val="FF9900"/>
                  </a:solidFill>
                </a:rPr>
                <a:t>3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grpSp>
        <p:nvGrpSpPr>
          <p:cNvPr id="16" name="Group 146"/>
          <p:cNvGrpSpPr>
            <a:grpSpLocks/>
          </p:cNvGrpSpPr>
          <p:nvPr/>
        </p:nvGrpSpPr>
        <p:grpSpPr bwMode="auto">
          <a:xfrm>
            <a:off x="4867275" y="3802063"/>
            <a:ext cx="1508125" cy="660400"/>
            <a:chOff x="4867721" y="3802826"/>
            <a:chExt cx="1507678" cy="659106"/>
          </a:xfrm>
        </p:grpSpPr>
        <p:sp>
          <p:nvSpPr>
            <p:cNvPr id="118824" name="Rectangle 124"/>
            <p:cNvSpPr>
              <a:spLocks noChangeArrowheads="1"/>
            </p:cNvSpPr>
            <p:nvPr/>
          </p:nvSpPr>
          <p:spPr bwMode="auto">
            <a:xfrm>
              <a:off x="5299520" y="3997558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8825" name="Rectangle 124"/>
            <p:cNvSpPr>
              <a:spLocks noChangeArrowheads="1"/>
            </p:cNvSpPr>
            <p:nvPr/>
          </p:nvSpPr>
          <p:spPr bwMode="auto">
            <a:xfrm>
              <a:off x="4867721" y="3802826"/>
              <a:ext cx="7710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17" name="Group 147"/>
          <p:cNvGrpSpPr>
            <a:grpSpLocks/>
          </p:cNvGrpSpPr>
          <p:nvPr/>
        </p:nvGrpSpPr>
        <p:grpSpPr bwMode="auto">
          <a:xfrm>
            <a:off x="4700588" y="5783263"/>
            <a:ext cx="3676650" cy="947737"/>
            <a:chOff x="4700931" y="5782733"/>
            <a:chExt cx="3676006" cy="948268"/>
          </a:xfrm>
        </p:grpSpPr>
        <p:grpSp>
          <p:nvGrpSpPr>
            <p:cNvPr id="118811" name="Group 118"/>
            <p:cNvGrpSpPr>
              <a:grpSpLocks/>
            </p:cNvGrpSpPr>
            <p:nvPr/>
          </p:nvGrpSpPr>
          <p:grpSpPr bwMode="auto">
            <a:xfrm>
              <a:off x="5518494" y="5930371"/>
              <a:ext cx="658813" cy="731838"/>
              <a:chOff x="2495207" y="5938838"/>
              <a:chExt cx="658813" cy="731838"/>
            </a:xfrm>
          </p:grpSpPr>
          <p:sp>
            <p:nvSpPr>
              <p:cNvPr id="118822" name="Rectangle 38"/>
              <p:cNvSpPr>
                <a:spLocks noChangeArrowheads="1"/>
              </p:cNvSpPr>
              <p:nvPr/>
            </p:nvSpPr>
            <p:spPr bwMode="auto">
              <a:xfrm>
                <a:off x="2495207" y="5938838"/>
                <a:ext cx="658813" cy="365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CA" altLang="en-US" sz="1800">
                    <a:solidFill>
                      <a:srgbClr val="FF9900"/>
                    </a:solidFill>
                  </a:rPr>
                  <a:t>?</a:t>
                </a:r>
              </a:p>
            </p:txBody>
          </p:sp>
          <p:sp>
            <p:nvSpPr>
              <p:cNvPr id="118823" name="Rectangle 40"/>
              <p:cNvSpPr>
                <a:spLocks noChangeArrowheads="1"/>
              </p:cNvSpPr>
              <p:nvPr/>
            </p:nvSpPr>
            <p:spPr bwMode="auto">
              <a:xfrm>
                <a:off x="2495207" y="6303963"/>
                <a:ext cx="658813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CA" altLang="en-US" sz="1800">
                    <a:solidFill>
                      <a:srgbClr val="FF9900"/>
                    </a:solidFill>
                  </a:rPr>
                  <a:t>?</a:t>
                </a:r>
              </a:p>
            </p:txBody>
          </p:sp>
        </p:grpSp>
        <p:sp>
          <p:nvSpPr>
            <p:cNvPr id="118812" name="Rectangle 48"/>
            <p:cNvSpPr>
              <a:spLocks noChangeArrowheads="1"/>
            </p:cNvSpPr>
            <p:nvPr/>
          </p:nvSpPr>
          <p:spPr bwMode="auto">
            <a:xfrm>
              <a:off x="4700931" y="5782733"/>
              <a:ext cx="3676006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rgbClr val="FF9900"/>
                  </a:solidFill>
                </a:rPr>
                <a:t>[      ][ ] </a:t>
              </a:r>
              <a:r>
                <a:rPr lang="en-US" altLang="en-US">
                  <a:solidFill>
                    <a:srgbClr val="FF9900"/>
                  </a:solidFill>
                </a:rPr>
                <a:t>=</a:t>
              </a:r>
              <a:r>
                <a:rPr lang="en-US" altLang="en-US" sz="5400">
                  <a:solidFill>
                    <a:srgbClr val="FF9900"/>
                  </a:solidFill>
                </a:rPr>
                <a:t>[   ]</a:t>
              </a:r>
              <a:endParaRPr lang="en-CA" altLang="en-US" sz="5400">
                <a:solidFill>
                  <a:srgbClr val="FFFFFF"/>
                </a:solidFill>
              </a:endParaRPr>
            </a:p>
          </p:txBody>
        </p:sp>
        <p:grpSp>
          <p:nvGrpSpPr>
            <p:cNvPr id="118813" name="Group 128"/>
            <p:cNvGrpSpPr>
              <a:grpSpLocks/>
            </p:cNvGrpSpPr>
            <p:nvPr/>
          </p:nvGrpSpPr>
          <p:grpSpPr bwMode="auto">
            <a:xfrm>
              <a:off x="6435354" y="6022446"/>
              <a:ext cx="550333" cy="606954"/>
              <a:chOff x="3370978" y="6019803"/>
              <a:chExt cx="550333" cy="606954"/>
            </a:xfrm>
          </p:grpSpPr>
          <p:sp>
            <p:nvSpPr>
              <p:cNvPr id="118820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1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  <p:sp>
            <p:nvSpPr>
              <p:cNvPr id="118821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0</a:t>
                </a:r>
                <a:endParaRPr lang="en-CA" altLang="en-US" sz="1800" baseline="-25000">
                  <a:solidFill>
                    <a:srgbClr val="FF9900"/>
                  </a:solidFill>
                </a:endParaRPr>
              </a:p>
            </p:txBody>
          </p:sp>
        </p:grpSp>
        <p:grpSp>
          <p:nvGrpSpPr>
            <p:cNvPr id="118814" name="Group 139"/>
            <p:cNvGrpSpPr>
              <a:grpSpLocks/>
            </p:cNvGrpSpPr>
            <p:nvPr/>
          </p:nvGrpSpPr>
          <p:grpSpPr bwMode="auto">
            <a:xfrm>
              <a:off x="4723156" y="5969001"/>
              <a:ext cx="1090266" cy="762000"/>
              <a:chOff x="5327464" y="3962400"/>
              <a:chExt cx="1090266" cy="762000"/>
            </a:xfrm>
          </p:grpSpPr>
          <p:sp>
            <p:nvSpPr>
              <p:cNvPr id="118818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819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18815" name="Group 140"/>
            <p:cNvGrpSpPr>
              <a:grpSpLocks/>
            </p:cNvGrpSpPr>
            <p:nvPr/>
          </p:nvGrpSpPr>
          <p:grpSpPr bwMode="auto">
            <a:xfrm>
              <a:off x="7197359" y="5969001"/>
              <a:ext cx="1090266" cy="762000"/>
              <a:chOff x="5327464" y="3962400"/>
              <a:chExt cx="1090266" cy="762000"/>
            </a:xfrm>
          </p:grpSpPr>
          <p:sp>
            <p:nvSpPr>
              <p:cNvPr id="118816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817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118810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en-US" altLang="en-US" sz="4400">
                <a:solidFill>
                  <a:srgbClr val="FFFF00"/>
                </a:solidFill>
              </a:rPr>
              <a:t>Changing Basis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142394" grpId="0"/>
      <p:bldP spid="5" grpId="0"/>
      <p:bldP spid="142383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0" name="Rectangle 20"/>
          <p:cNvSpPr>
            <a:spLocks noChangeArrowheads="1"/>
          </p:cNvSpPr>
          <p:nvPr/>
        </p:nvSpPr>
        <p:spPr bwMode="auto">
          <a:xfrm>
            <a:off x="685800" y="914400"/>
            <a:ext cx="84582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Divide &amp; Conquer - Friends - Recursion.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Trust your friends to solve any subinstance: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as long as smaller and 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is an instance to the same problem.</a:t>
            </a:r>
          </a:p>
        </p:txBody>
      </p:sp>
      <p:sp>
        <p:nvSpPr>
          <p:cNvPr id="24579" name="Rectangle 23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grpSp>
        <p:nvGrpSpPr>
          <p:cNvPr id="24580" name="Group 2"/>
          <p:cNvGrpSpPr>
            <a:grpSpLocks/>
          </p:cNvGrpSpPr>
          <p:nvPr/>
        </p:nvGrpSpPr>
        <p:grpSpPr bwMode="auto">
          <a:xfrm>
            <a:off x="1295400" y="2819400"/>
            <a:ext cx="1676400" cy="1676400"/>
            <a:chOff x="2352" y="624"/>
            <a:chExt cx="1056" cy="1056"/>
          </a:xfrm>
        </p:grpSpPr>
        <p:sp>
          <p:nvSpPr>
            <p:cNvPr id="24660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1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75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endParaRPr lang="en-US" altLang="en-US" sz="1600"/>
            </a:p>
            <a:p>
              <a:pPr algn="l" eaLnBrk="1" hangingPunct="1"/>
              <a:endParaRPr lang="en-US" altLang="en-US" sz="1600"/>
            </a:p>
            <a:p>
              <a:pPr algn="l" eaLnBrk="1" hangingPunct="1"/>
              <a:r>
                <a:rPr lang="en-US" altLang="en-US" sz="1600"/>
                <a:t>    My instance</a:t>
              </a:r>
              <a:endParaRPr lang="en-US" altLang="en-US" sz="1800">
                <a:solidFill>
                  <a:schemeClr val="hlink"/>
                </a:solidFill>
              </a:endParaRPr>
            </a:p>
          </p:txBody>
        </p:sp>
      </p:grpSp>
      <p:grpSp>
        <p:nvGrpSpPr>
          <p:cNvPr id="24581" name="Group 8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24637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24640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24642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24649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0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1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2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3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4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4655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24656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657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658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659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4643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4647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4648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644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4645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4646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</p:grpSp>
          <p:sp>
            <p:nvSpPr>
              <p:cNvPr id="24641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24638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82" name="AutoShape 32"/>
          <p:cNvSpPr>
            <a:spLocks noChangeArrowheads="1"/>
          </p:cNvSpPr>
          <p:nvPr/>
        </p:nvSpPr>
        <p:spPr bwMode="auto">
          <a:xfrm>
            <a:off x="16002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24583" name="AutoShape 33"/>
          <p:cNvSpPr>
            <a:spLocks noChangeArrowheads="1"/>
          </p:cNvSpPr>
          <p:nvPr/>
        </p:nvSpPr>
        <p:spPr bwMode="auto">
          <a:xfrm>
            <a:off x="2514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24584" name="AutoShape 34"/>
          <p:cNvSpPr>
            <a:spLocks noChangeArrowheads="1"/>
          </p:cNvSpPr>
          <p:nvPr/>
        </p:nvSpPr>
        <p:spPr bwMode="auto">
          <a:xfrm>
            <a:off x="609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24585" name="Text Box 35"/>
          <p:cNvSpPr txBox="1">
            <a:spLocks noChangeArrowheads="1"/>
          </p:cNvSpPr>
          <p:nvPr/>
        </p:nvSpPr>
        <p:spPr bwMode="auto">
          <a:xfrm>
            <a:off x="660400" y="5638800"/>
            <a:ext cx="8636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600"/>
              <a:t>My </a:t>
            </a:r>
            <a:br>
              <a:rPr lang="en-US" altLang="en-US" sz="1600"/>
            </a:br>
            <a:r>
              <a:rPr lang="en-US" altLang="en-US" sz="1600"/>
              <a:t>friend’s</a:t>
            </a:r>
          </a:p>
          <a:p>
            <a:pPr eaLnBrk="1" hangingPunct="1"/>
            <a:r>
              <a:rPr lang="en-US" altLang="en-US" sz="1600"/>
              <a:t>Instance</a:t>
            </a:r>
          </a:p>
        </p:txBody>
      </p:sp>
      <p:sp>
        <p:nvSpPr>
          <p:cNvPr id="24586" name="Line 38"/>
          <p:cNvSpPr>
            <a:spLocks noChangeShapeType="1"/>
          </p:cNvSpPr>
          <p:nvPr/>
        </p:nvSpPr>
        <p:spPr bwMode="auto">
          <a:xfrm flipH="1">
            <a:off x="1066800" y="44958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7" name="Line 39"/>
          <p:cNvSpPr>
            <a:spLocks noChangeShapeType="1"/>
          </p:cNvSpPr>
          <p:nvPr/>
        </p:nvSpPr>
        <p:spPr bwMode="auto">
          <a:xfrm flipH="1">
            <a:off x="2057400" y="44958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8" name="Line 40"/>
          <p:cNvSpPr>
            <a:spLocks noChangeShapeType="1"/>
          </p:cNvSpPr>
          <p:nvPr/>
        </p:nvSpPr>
        <p:spPr bwMode="auto">
          <a:xfrm>
            <a:off x="2133600" y="44958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589" name="Group 41"/>
          <p:cNvGrpSpPr>
            <a:grpSpLocks/>
          </p:cNvGrpSpPr>
          <p:nvPr/>
        </p:nvGrpSpPr>
        <p:grpSpPr bwMode="auto">
          <a:xfrm flipH="1">
            <a:off x="381000" y="5181600"/>
            <a:ext cx="381000" cy="993775"/>
            <a:chOff x="2308" y="1513"/>
            <a:chExt cx="1162" cy="2570"/>
          </a:xfrm>
        </p:grpSpPr>
        <p:grpSp>
          <p:nvGrpSpPr>
            <p:cNvPr id="24623" name="Group 4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631" name="Freeform 4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2" name="Freeform 4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3" name="Freeform 4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4" name="Freeform 4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5" name="Freeform 4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6" name="Freeform 4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624" name="Freeform 4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5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Oval 5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27" name="Oval 5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28" name="Oval 5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29" name="Oval 5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30" name="Oval 5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>
                <a:latin typeface="Arial Rounded MT Bold" pitchFamily="34" charset="0"/>
              </a:endParaRPr>
            </a:p>
          </p:txBody>
        </p:sp>
      </p:grpSp>
      <p:grpSp>
        <p:nvGrpSpPr>
          <p:cNvPr id="24590" name="Group 56"/>
          <p:cNvGrpSpPr>
            <a:grpSpLocks/>
          </p:cNvGrpSpPr>
          <p:nvPr/>
        </p:nvGrpSpPr>
        <p:grpSpPr bwMode="auto">
          <a:xfrm flipH="1">
            <a:off x="1371600" y="5181600"/>
            <a:ext cx="381000" cy="993775"/>
            <a:chOff x="2308" y="1513"/>
            <a:chExt cx="1162" cy="2570"/>
          </a:xfrm>
        </p:grpSpPr>
        <p:grpSp>
          <p:nvGrpSpPr>
            <p:cNvPr id="24609" name="Group 5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617" name="Freeform 5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8" name="Freeform 5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9" name="Freeform 6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0" name="Freeform 6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1" name="Freeform 6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2" name="Freeform 6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610" name="Freeform 6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6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Oval 6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13" name="Oval 6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14" name="Oval 6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15" name="Oval 6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16" name="Oval 7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>
                <a:latin typeface="Arial Rounded MT Bold" pitchFamily="34" charset="0"/>
              </a:endParaRPr>
            </a:p>
          </p:txBody>
        </p:sp>
      </p:grpSp>
      <p:grpSp>
        <p:nvGrpSpPr>
          <p:cNvPr id="24591" name="Group 71"/>
          <p:cNvGrpSpPr>
            <a:grpSpLocks/>
          </p:cNvGrpSpPr>
          <p:nvPr/>
        </p:nvGrpSpPr>
        <p:grpSpPr bwMode="auto">
          <a:xfrm flipH="1">
            <a:off x="2362200" y="5181600"/>
            <a:ext cx="381000" cy="993775"/>
            <a:chOff x="2308" y="1513"/>
            <a:chExt cx="1162" cy="2570"/>
          </a:xfrm>
        </p:grpSpPr>
        <p:grpSp>
          <p:nvGrpSpPr>
            <p:cNvPr id="24595" name="Group 7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603" name="Freeform 7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4" name="Freeform 7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5" name="Freeform 7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6" name="Freeform 7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7" name="Freeform 7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8" name="Freeform 7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596" name="Freeform 7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8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Oval 8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599" name="Oval 8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0" name="Oval 8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1" name="Oval 8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2" name="Oval 8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>
                <a:latin typeface="Arial Rounded MT Bold" pitchFamily="34" charset="0"/>
              </a:endParaRPr>
            </a:p>
          </p:txBody>
        </p:sp>
      </p:grpSp>
      <p:sp>
        <p:nvSpPr>
          <p:cNvPr id="24592" name="Text Box 35"/>
          <p:cNvSpPr txBox="1">
            <a:spLocks noChangeArrowheads="1"/>
          </p:cNvSpPr>
          <p:nvPr/>
        </p:nvSpPr>
        <p:spPr bwMode="auto">
          <a:xfrm>
            <a:off x="1639888" y="5573713"/>
            <a:ext cx="8636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600"/>
              <a:t>My </a:t>
            </a:r>
            <a:br>
              <a:rPr lang="en-US" altLang="en-US" sz="1600"/>
            </a:br>
            <a:r>
              <a:rPr lang="en-US" altLang="en-US" sz="1600"/>
              <a:t>friend’s</a:t>
            </a:r>
          </a:p>
          <a:p>
            <a:pPr eaLnBrk="1" hangingPunct="1"/>
            <a:r>
              <a:rPr lang="en-US" altLang="en-US" sz="1600"/>
              <a:t>Instance</a:t>
            </a:r>
          </a:p>
        </p:txBody>
      </p:sp>
      <p:sp>
        <p:nvSpPr>
          <p:cNvPr id="24593" name="Text Box 35"/>
          <p:cNvSpPr txBox="1">
            <a:spLocks noChangeArrowheads="1"/>
          </p:cNvSpPr>
          <p:nvPr/>
        </p:nvSpPr>
        <p:spPr bwMode="auto">
          <a:xfrm>
            <a:off x="2574925" y="5497513"/>
            <a:ext cx="8636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600"/>
              <a:t>My </a:t>
            </a:r>
            <a:br>
              <a:rPr lang="en-US" altLang="en-US" sz="1600"/>
            </a:br>
            <a:r>
              <a:rPr lang="en-US" altLang="en-US" sz="1600"/>
              <a:t>friend’s</a:t>
            </a:r>
          </a:p>
          <a:p>
            <a:pPr eaLnBrk="1" hangingPunct="1"/>
            <a:r>
              <a:rPr lang="en-US" altLang="en-US" sz="1600"/>
              <a:t>Instance</a:t>
            </a:r>
          </a:p>
        </p:txBody>
      </p:sp>
      <p:sp>
        <p:nvSpPr>
          <p:cNvPr id="24594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4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4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41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41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4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4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4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4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5" name="Text Box 215"/>
          <p:cNvSpPr txBox="1">
            <a:spLocks noChangeArrowheads="1"/>
          </p:cNvSpPr>
          <p:nvPr/>
        </p:nvSpPr>
        <p:spPr bwMode="auto">
          <a:xfrm>
            <a:off x="1917700" y="3367088"/>
            <a:ext cx="52133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25603" name="Rectangle 4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64197" name="Text Box 215"/>
          <p:cNvSpPr txBox="1">
            <a:spLocks noChangeArrowheads="1"/>
          </p:cNvSpPr>
          <p:nvPr/>
        </p:nvSpPr>
        <p:spPr bwMode="auto">
          <a:xfrm>
            <a:off x="130175" y="958850"/>
            <a:ext cx="360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  <a:r>
              <a:rPr lang="en-US" altLang="en-US" sz="2000"/>
              <a:t>(start with one x)</a:t>
            </a:r>
            <a:endParaRPr lang="en-US" altLang="en-US"/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x</a:t>
            </a:r>
          </a:p>
        </p:txBody>
      </p:sp>
      <p:sp>
        <p:nvSpPr>
          <p:cNvPr id="264200" name="Text Box 215"/>
          <p:cNvSpPr txBox="1">
            <a:spLocks noChangeArrowheads="1"/>
          </p:cNvSpPr>
          <p:nvPr/>
        </p:nvSpPr>
        <p:spPr bwMode="auto">
          <a:xfrm>
            <a:off x="1841500" y="3795713"/>
            <a:ext cx="5373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n-2</a:t>
            </a:r>
          </a:p>
        </p:txBody>
      </p:sp>
      <p:sp>
        <p:nvSpPr>
          <p:cNvPr id="264201" name="Text Box 215"/>
          <p:cNvSpPr txBox="1">
            <a:spLocks noChangeArrowheads="1"/>
          </p:cNvSpPr>
          <p:nvPr/>
        </p:nvSpPr>
        <p:spPr bwMode="auto">
          <a:xfrm>
            <a:off x="1841500" y="4114800"/>
            <a:ext cx="55308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+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x+a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264202" name="Text Box 215"/>
          <p:cNvSpPr txBox="1">
            <a:spLocks noChangeArrowheads="1"/>
          </p:cNvSpPr>
          <p:nvPr/>
        </p:nvSpPr>
        <p:spPr bwMode="auto">
          <a:xfrm>
            <a:off x="1839913" y="4557713"/>
            <a:ext cx="57292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=    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n-2</a:t>
            </a:r>
          </a:p>
        </p:txBody>
      </p:sp>
      <p:sp>
        <p:nvSpPr>
          <p:cNvPr id="264203" name="Text Box 215"/>
          <p:cNvSpPr txBox="1">
            <a:spLocks noChangeArrowheads="1"/>
          </p:cNvSpPr>
          <p:nvPr/>
        </p:nvSpPr>
        <p:spPr bwMode="auto">
          <a:xfrm>
            <a:off x="1839913" y="4876800"/>
            <a:ext cx="59785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+ x(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n-2  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4204" name="Text Box 215"/>
          <p:cNvSpPr txBox="1">
            <a:spLocks noChangeArrowheads="1"/>
          </p:cNvSpPr>
          <p:nvPr/>
        </p:nvSpPr>
        <p:spPr bwMode="auto">
          <a:xfrm>
            <a:off x="1870075" y="5341938"/>
            <a:ext cx="27225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=    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64205" name="Text Box 215"/>
          <p:cNvSpPr txBox="1">
            <a:spLocks noChangeArrowheads="1"/>
          </p:cNvSpPr>
          <p:nvPr/>
        </p:nvSpPr>
        <p:spPr bwMode="auto">
          <a:xfrm>
            <a:off x="1870075" y="5738813"/>
            <a:ext cx="2833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+ x(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4206" name="Text Box 215"/>
          <p:cNvSpPr txBox="1">
            <a:spLocks noChangeArrowheads="1"/>
          </p:cNvSpPr>
          <p:nvPr/>
        </p:nvSpPr>
        <p:spPr bwMode="auto">
          <a:xfrm>
            <a:off x="3625850" y="838200"/>
            <a:ext cx="57054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264207" name="Text Box 215"/>
          <p:cNvSpPr txBox="1">
            <a:spLocks noChangeArrowheads="1"/>
          </p:cNvSpPr>
          <p:nvPr/>
        </p:nvSpPr>
        <p:spPr bwMode="auto">
          <a:xfrm>
            <a:off x="152400" y="2057400"/>
            <a:ext cx="43497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?</a:t>
            </a:r>
          </a:p>
        </p:txBody>
      </p:sp>
      <p:sp>
        <p:nvSpPr>
          <p:cNvPr id="264208" name="Text Box 215"/>
          <p:cNvSpPr txBox="1">
            <a:spLocks noChangeArrowheads="1"/>
          </p:cNvSpPr>
          <p:nvPr/>
        </p:nvSpPr>
        <p:spPr bwMode="auto">
          <a:xfrm>
            <a:off x="4572000" y="2025650"/>
            <a:ext cx="42719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?</a:t>
            </a:r>
            <a:endParaRPr lang="en-US" altLang="en-US" i="1">
              <a:solidFill>
                <a:schemeClr val="accent1"/>
              </a:solidFill>
            </a:endParaRPr>
          </a:p>
        </p:txBody>
      </p:sp>
      <p:sp>
        <p:nvSpPr>
          <p:cNvPr id="264209" name="Text Box 215"/>
          <p:cNvSpPr txBox="1">
            <a:spLocks noChangeArrowheads="1"/>
          </p:cNvSpPr>
          <p:nvPr/>
        </p:nvSpPr>
        <p:spPr bwMode="auto">
          <a:xfrm>
            <a:off x="1295400" y="6338888"/>
            <a:ext cx="48561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f(x) = 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+ x 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727075" y="2852738"/>
            <a:ext cx="62944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(z)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z+a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z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6</a:t>
            </a:r>
            <a:r>
              <a:rPr lang="en-US" altLang="en-US" i="1">
                <a:solidFill>
                  <a:schemeClr val="accent1"/>
                </a:solidFill>
              </a:rPr>
              <a:t>z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z</a:t>
            </a:r>
            <a:r>
              <a:rPr lang="en-US" altLang="en-US" i="1" baseline="30000">
                <a:solidFill>
                  <a:schemeClr val="accent1"/>
                </a:solidFill>
              </a:rPr>
              <a:t>n/2-1</a:t>
            </a:r>
          </a:p>
        </p:txBody>
      </p:sp>
      <p:sp>
        <p:nvSpPr>
          <p:cNvPr id="25616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4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4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4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4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4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4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4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4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4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4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64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4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64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64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64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64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195" grpId="0"/>
      <p:bldP spid="264197" grpId="0"/>
      <p:bldP spid="264200" grpId="0"/>
      <p:bldP spid="264201" grpId="0"/>
      <p:bldP spid="264202" grpId="0"/>
      <p:bldP spid="264203" grpId="0"/>
      <p:bldP spid="264204" grpId="0"/>
      <p:bldP spid="264205" grpId="0"/>
      <p:bldP spid="264206" grpId="0"/>
      <p:bldP spid="264209" grpId="0"/>
      <p:bldP spid="2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3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6627" name="Text Box 215"/>
          <p:cNvSpPr txBox="1">
            <a:spLocks noChangeArrowheads="1"/>
          </p:cNvSpPr>
          <p:nvPr/>
        </p:nvSpPr>
        <p:spPr bwMode="auto">
          <a:xfrm>
            <a:off x="130175" y="958850"/>
            <a:ext cx="360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  <a:r>
              <a:rPr lang="en-US" altLang="en-US" sz="2000"/>
              <a:t>(start with one x)</a:t>
            </a:r>
            <a:endParaRPr lang="en-US" altLang="en-US"/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x</a:t>
            </a:r>
          </a:p>
        </p:txBody>
      </p:sp>
      <p:sp>
        <p:nvSpPr>
          <p:cNvPr id="26628" name="Text Box 215"/>
          <p:cNvSpPr txBox="1">
            <a:spLocks noChangeArrowheads="1"/>
          </p:cNvSpPr>
          <p:nvPr/>
        </p:nvSpPr>
        <p:spPr bwMode="auto">
          <a:xfrm>
            <a:off x="3625850" y="838200"/>
            <a:ext cx="57054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266252" name="Text Box 215"/>
          <p:cNvSpPr txBox="1">
            <a:spLocks noChangeArrowheads="1"/>
          </p:cNvSpPr>
          <p:nvPr/>
        </p:nvSpPr>
        <p:spPr bwMode="auto">
          <a:xfrm>
            <a:off x="152400" y="2057400"/>
            <a:ext cx="44497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266253" name="Text Box 215"/>
          <p:cNvSpPr txBox="1">
            <a:spLocks noChangeArrowheads="1"/>
          </p:cNvSpPr>
          <p:nvPr/>
        </p:nvSpPr>
        <p:spPr bwMode="auto">
          <a:xfrm>
            <a:off x="4572000" y="2025650"/>
            <a:ext cx="43719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266254" name="Text Box 215"/>
          <p:cNvSpPr txBox="1">
            <a:spLocks noChangeArrowheads="1"/>
          </p:cNvSpPr>
          <p:nvPr/>
        </p:nvSpPr>
        <p:spPr bwMode="auto">
          <a:xfrm>
            <a:off x="163513" y="3200400"/>
            <a:ext cx="31146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1</a:t>
            </a:r>
            <a:r>
              <a:rPr lang="en-US" altLang="en-US" baseline="30000">
                <a:sym typeface="Symbol" pitchFamily="18" charset="2"/>
              </a:rPr>
              <a:t>st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66256" name="Text Box 215"/>
          <p:cNvSpPr txBox="1">
            <a:spLocks noChangeArrowheads="1"/>
          </p:cNvSpPr>
          <p:nvPr/>
        </p:nvSpPr>
        <p:spPr bwMode="auto">
          <a:xfrm>
            <a:off x="4581525" y="3124200"/>
            <a:ext cx="31384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baseline="30000">
                <a:sym typeface="Symbol" pitchFamily="18" charset="2"/>
              </a:rPr>
              <a:t>2nd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66257" name="Text Box 215"/>
          <p:cNvSpPr txBox="1">
            <a:spLocks noChangeArrowheads="1"/>
          </p:cNvSpPr>
          <p:nvPr/>
        </p:nvSpPr>
        <p:spPr bwMode="auto">
          <a:xfrm>
            <a:off x="1295400" y="6338888"/>
            <a:ext cx="48561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f(x) = 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+ x 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66258" name="Text Box 215"/>
          <p:cNvSpPr txBox="1">
            <a:spLocks noChangeArrowheads="1"/>
          </p:cNvSpPr>
          <p:nvPr/>
        </p:nvSpPr>
        <p:spPr bwMode="auto">
          <a:xfrm>
            <a:off x="2030413" y="4343400"/>
            <a:ext cx="5481637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+ x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= 2 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/2) +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(1) 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     =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Ok. So it takes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time to evaluate.</a:t>
            </a:r>
          </a:p>
          <a:p>
            <a:pPr algn="l" eaLnBrk="1" hangingPunct="1">
              <a:buFontTx/>
              <a:buChar char="•"/>
            </a:pPr>
            <a:endParaRPr lang="en-US" altLang="en-US"/>
          </a:p>
        </p:txBody>
      </p:sp>
      <p:sp>
        <p:nvSpPr>
          <p:cNvPr id="26635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6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6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62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62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62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62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6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6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62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62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62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62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662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662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62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62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62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62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62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62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662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62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57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3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65220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307022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5221" name="Text Box 215"/>
          <p:cNvSpPr txBox="1">
            <a:spLocks noChangeArrowheads="1"/>
          </p:cNvSpPr>
          <p:nvPr/>
        </p:nvSpPr>
        <p:spPr bwMode="auto">
          <a:xfrm>
            <a:off x="4479925" y="773113"/>
            <a:ext cx="29876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(y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5229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38163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5231" name="Text Box 215"/>
          <p:cNvSpPr txBox="1">
            <a:spLocks noChangeArrowheads="1"/>
          </p:cNvSpPr>
          <p:nvPr/>
        </p:nvSpPr>
        <p:spPr bwMode="auto">
          <a:xfrm>
            <a:off x="4516438" y="2209800"/>
            <a:ext cx="373856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5232" name="Text Box 215"/>
          <p:cNvSpPr txBox="1">
            <a:spLocks noChangeArrowheads="1"/>
          </p:cNvSpPr>
          <p:nvPr/>
        </p:nvSpPr>
        <p:spPr bwMode="auto">
          <a:xfrm>
            <a:off x="163513" y="3778250"/>
            <a:ext cx="37957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1</a:t>
            </a:r>
            <a:r>
              <a:rPr lang="en-US" altLang="en-US" baseline="30000">
                <a:sym typeface="Symbol" pitchFamily="18" charset="2"/>
              </a:rPr>
              <a:t>st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65233" name="Text Box 215"/>
          <p:cNvSpPr txBox="1">
            <a:spLocks noChangeArrowheads="1"/>
          </p:cNvSpPr>
          <p:nvPr/>
        </p:nvSpPr>
        <p:spPr bwMode="auto">
          <a:xfrm>
            <a:off x="4581525" y="3702050"/>
            <a:ext cx="364013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2</a:t>
            </a:r>
            <a:r>
              <a:rPr lang="en-US" altLang="en-US" baseline="30000">
                <a:sym typeface="Symbol" pitchFamily="18" charset="2"/>
              </a:rPr>
              <a:t>nd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5234" name="Text Box 215"/>
          <p:cNvSpPr txBox="1">
            <a:spLocks noChangeArrowheads="1"/>
          </p:cNvSpPr>
          <p:nvPr/>
        </p:nvSpPr>
        <p:spPr bwMode="auto">
          <a:xfrm>
            <a:off x="2030413" y="4813300"/>
            <a:ext cx="4938712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=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+ 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= 2 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/2) +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     =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 log n</a:t>
            </a:r>
            <a:r>
              <a:rPr lang="en-US" altLang="en-US">
                <a:sym typeface="Symbol" pitchFamily="18" charset="2"/>
              </a:rPr>
              <a:t>)</a:t>
            </a:r>
            <a:endParaRPr lang="en-US" altLang="en-US"/>
          </a:p>
        </p:txBody>
      </p:sp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0" y="5181600"/>
            <a:ext cx="2438400" cy="1676400"/>
            <a:chOff x="0" y="3264"/>
            <a:chExt cx="1536" cy="1056"/>
          </a:xfrm>
        </p:grpSpPr>
        <p:grpSp>
          <p:nvGrpSpPr>
            <p:cNvPr id="27660" name="Group 41"/>
            <p:cNvGrpSpPr>
              <a:grpSpLocks/>
            </p:cNvGrpSpPr>
            <p:nvPr/>
          </p:nvGrpSpPr>
          <p:grpSpPr bwMode="auto">
            <a:xfrm flipH="1">
              <a:off x="240" y="3264"/>
              <a:ext cx="240" cy="626"/>
              <a:chOff x="2308" y="1513"/>
              <a:chExt cx="1162" cy="2570"/>
            </a:xfrm>
          </p:grpSpPr>
          <p:grpSp>
            <p:nvGrpSpPr>
              <p:cNvPr id="27662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7670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1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2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3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4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5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663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4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5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6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7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8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9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27661" name="AutoShape 43"/>
            <p:cNvSpPr>
              <a:spLocks noChangeArrowheads="1"/>
            </p:cNvSpPr>
            <p:nvPr/>
          </p:nvSpPr>
          <p:spPr bwMode="auto">
            <a:xfrm>
              <a:off x="0" y="3552"/>
              <a:ext cx="1536" cy="768"/>
            </a:xfrm>
            <a:prstGeom prst="wedgeRoundRectCallout">
              <a:avLst>
                <a:gd name="adj1" fmla="val -21681"/>
                <a:gd name="adj2" fmla="val -70315"/>
                <a:gd name="adj3" fmla="val 16667"/>
              </a:avLst>
            </a:prstGeom>
            <a:noFill/>
            <a:ln w="25400" cap="sq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chemeClr val="hlink"/>
                  </a:solidFill>
                </a:rPr>
                <a:t>Wow! </a:t>
              </a:r>
            </a:p>
            <a:p>
              <a:r>
                <a:rPr lang="en-US" altLang="en-US">
                  <a:solidFill>
                    <a:schemeClr val="hlink"/>
                  </a:solidFill>
                </a:rPr>
                <a:t>That was easy.</a:t>
              </a:r>
            </a:p>
          </p:txBody>
        </p:sp>
      </p:grpSp>
      <p:sp>
        <p:nvSpPr>
          <p:cNvPr id="27659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5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5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5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5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5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5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5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5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5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5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5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5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52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52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5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5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5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5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5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5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65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65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652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652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652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52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652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652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652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652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220" grpId="0"/>
      <p:bldP spid="265221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8675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307022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8676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38163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181291" name="AutoShape 43"/>
          <p:cNvSpPr>
            <a:spLocks noChangeArrowheads="1"/>
          </p:cNvSpPr>
          <p:nvPr/>
        </p:nvSpPr>
        <p:spPr bwMode="auto">
          <a:xfrm>
            <a:off x="2133600" y="5638800"/>
            <a:ext cx="2438400" cy="762000"/>
          </a:xfrm>
          <a:prstGeom prst="wedgeRoundRectCallout">
            <a:avLst>
              <a:gd name="adj1" fmla="val -104949"/>
              <a:gd name="adj2" fmla="val -71667"/>
              <a:gd name="adj3" fmla="val 16667"/>
            </a:avLst>
          </a:prstGeom>
          <a:noFill/>
          <a:ln w="25400" cap="sq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>
                <a:solidFill>
                  <a:schemeClr val="hlink"/>
                </a:solidFill>
              </a:rPr>
              <a:t>Oops</a:t>
            </a:r>
          </a:p>
        </p:txBody>
      </p:sp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4441825" y="1196975"/>
            <a:ext cx="2871788" cy="2460625"/>
            <a:chOff x="2798" y="754"/>
            <a:chExt cx="1809" cy="1550"/>
          </a:xfrm>
        </p:grpSpPr>
        <p:sp>
          <p:nvSpPr>
            <p:cNvPr id="28721" name="Line 27"/>
            <p:cNvSpPr>
              <a:spLocks noChangeShapeType="1"/>
            </p:cNvSpPr>
            <p:nvPr/>
          </p:nvSpPr>
          <p:spPr bwMode="auto">
            <a:xfrm flipH="1">
              <a:off x="2798" y="933"/>
              <a:ext cx="33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8722" name="Rectangle 28"/>
            <p:cNvSpPr>
              <a:spLocks noChangeArrowheads="1"/>
            </p:cNvSpPr>
            <p:nvPr/>
          </p:nvSpPr>
          <p:spPr bwMode="auto">
            <a:xfrm>
              <a:off x="3178" y="754"/>
              <a:ext cx="1327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/>
                <a:t>n</a:t>
              </a:r>
              <a:r>
                <a:rPr lang="en-US" altLang="en-US"/>
                <a:t> coefficients</a:t>
              </a:r>
            </a:p>
            <a:p>
              <a:pPr algn="l" eaLnBrk="1" hangingPunct="1"/>
              <a:r>
                <a:rPr lang="en-US" altLang="en-US" i="1"/>
                <a:t>n</a:t>
              </a:r>
              <a:r>
                <a:rPr lang="en-US" altLang="en-US"/>
                <a:t> values of </a:t>
              </a:r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</a:p>
          </p:txBody>
        </p:sp>
        <p:sp>
          <p:nvSpPr>
            <p:cNvPr id="28723" name="Line 29"/>
            <p:cNvSpPr>
              <a:spLocks noChangeShapeType="1"/>
            </p:cNvSpPr>
            <p:nvPr/>
          </p:nvSpPr>
          <p:spPr bwMode="auto">
            <a:xfrm flipH="1">
              <a:off x="2805" y="1227"/>
              <a:ext cx="33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8724" name="Line 30"/>
            <p:cNvSpPr>
              <a:spLocks noChangeShapeType="1"/>
            </p:cNvSpPr>
            <p:nvPr/>
          </p:nvSpPr>
          <p:spPr bwMode="auto">
            <a:xfrm flipH="1">
              <a:off x="2798" y="1887"/>
              <a:ext cx="33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8725" name="Rectangle 31"/>
            <p:cNvSpPr>
              <a:spLocks noChangeArrowheads="1"/>
            </p:cNvSpPr>
            <p:nvPr/>
          </p:nvSpPr>
          <p:spPr bwMode="auto">
            <a:xfrm>
              <a:off x="3178" y="1708"/>
              <a:ext cx="142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 baseline="30000"/>
                <a:t>n</a:t>
              </a:r>
              <a:r>
                <a:rPr lang="en-US" altLang="en-US" i="1"/>
                <a:t>/</a:t>
              </a:r>
              <a:r>
                <a:rPr lang="en-US" altLang="en-US" i="1" baseline="-25000"/>
                <a:t>2</a:t>
              </a:r>
              <a:r>
                <a:rPr lang="en-US" altLang="en-US"/>
                <a:t> coefficients</a:t>
              </a:r>
            </a:p>
            <a:p>
              <a:pPr algn="l" eaLnBrk="1" hangingPunct="1"/>
              <a:r>
                <a:rPr lang="en-US" altLang="en-US" i="1"/>
                <a:t>n</a:t>
              </a:r>
              <a:r>
                <a:rPr lang="en-US" altLang="en-US"/>
                <a:t> values of </a:t>
              </a:r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</a:p>
          </p:txBody>
        </p:sp>
        <p:sp>
          <p:nvSpPr>
            <p:cNvPr id="28726" name="Line 32"/>
            <p:cNvSpPr>
              <a:spLocks noChangeShapeType="1"/>
            </p:cNvSpPr>
            <p:nvPr/>
          </p:nvSpPr>
          <p:spPr bwMode="auto">
            <a:xfrm flipH="1">
              <a:off x="2805" y="2181"/>
              <a:ext cx="33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3" name="Group 74"/>
          <p:cNvGrpSpPr>
            <a:grpSpLocks/>
          </p:cNvGrpSpPr>
          <p:nvPr/>
        </p:nvGrpSpPr>
        <p:grpSpPr bwMode="auto">
          <a:xfrm>
            <a:off x="990600" y="3733800"/>
            <a:ext cx="3581400" cy="1600200"/>
            <a:chOff x="624" y="2352"/>
            <a:chExt cx="2256" cy="1008"/>
          </a:xfrm>
        </p:grpSpPr>
        <p:grpSp>
          <p:nvGrpSpPr>
            <p:cNvPr id="28696" name="Group 8"/>
            <p:cNvGrpSpPr>
              <a:grpSpLocks/>
            </p:cNvGrpSpPr>
            <p:nvPr/>
          </p:nvGrpSpPr>
          <p:grpSpPr bwMode="auto">
            <a:xfrm>
              <a:off x="624" y="2352"/>
              <a:ext cx="278" cy="672"/>
              <a:chOff x="864" y="465"/>
              <a:chExt cx="1046" cy="2358"/>
            </a:xfrm>
          </p:grpSpPr>
          <p:grpSp>
            <p:nvGrpSpPr>
              <p:cNvPr id="28698" name="Group 9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8701" name="Group 10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8703" name="Group 11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8710" name="Freeform 12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711" name="Freeform 13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712" name="Freeform 14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713" name="Freeform 15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714" name="Freeform 16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715" name="Freeform 17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8716" name="Group 18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8717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718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719" name="Freeform 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720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8704" name="Group 23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28708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8709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grpSp>
                <p:nvGrpSpPr>
                  <p:cNvPr id="28705" name="Group 26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28706" name="Oval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8707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</p:grpSp>
            <p:sp>
              <p:nvSpPr>
                <p:cNvPr id="28702" name="Oval 29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endParaRPr lang="en-CA" altLang="en-US" sz="2400">
                    <a:latin typeface="Arial Rounded MT Bold" pitchFamily="34" charset="0"/>
                  </a:endParaRPr>
                </a:p>
              </p:txBody>
            </p:sp>
          </p:grpSp>
          <p:sp>
            <p:nvSpPr>
              <p:cNvPr id="28699" name="Freeform 30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0" name="Freeform 31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697" name="AutoShape 43"/>
            <p:cNvSpPr>
              <a:spLocks noChangeArrowheads="1"/>
            </p:cNvSpPr>
            <p:nvPr/>
          </p:nvSpPr>
          <p:spPr bwMode="auto">
            <a:xfrm>
              <a:off x="1344" y="2592"/>
              <a:ext cx="1536" cy="768"/>
            </a:xfrm>
            <a:prstGeom prst="wedgeRoundRectCallout">
              <a:avLst>
                <a:gd name="adj1" fmla="val -83074"/>
                <a:gd name="adj2" fmla="val -63412"/>
                <a:gd name="adj3" fmla="val 16667"/>
              </a:avLst>
            </a:prstGeom>
            <a:noFill/>
            <a:ln w="25400" cap="sq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chemeClr val="hlink"/>
                  </a:solidFill>
                </a:rPr>
                <a:t>Does not meet precondition!</a:t>
              </a:r>
            </a:p>
          </p:txBody>
        </p:sp>
      </p:grpSp>
      <p:grpSp>
        <p:nvGrpSpPr>
          <p:cNvPr id="28680" name="Group 41"/>
          <p:cNvGrpSpPr>
            <a:grpSpLocks/>
          </p:cNvGrpSpPr>
          <p:nvPr/>
        </p:nvGrpSpPr>
        <p:grpSpPr bwMode="auto">
          <a:xfrm flipH="1">
            <a:off x="381000" y="5181600"/>
            <a:ext cx="381000" cy="993775"/>
            <a:chOff x="2308" y="1513"/>
            <a:chExt cx="1162" cy="2570"/>
          </a:xfrm>
        </p:grpSpPr>
        <p:grpSp>
          <p:nvGrpSpPr>
            <p:cNvPr id="28682" name="Group 4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8690" name="Freeform 4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1" name="Freeform 4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2" name="Freeform 4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3" name="Freeform 4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4" name="Freeform 4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5" name="Freeform 4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683" name="Freeform 4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5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Oval 5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8686" name="Oval 5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8687" name="Oval 5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8688" name="Oval 5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8689" name="Oval 5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>
                <a:latin typeface="Arial Rounded MT Bold" pitchFamily="34" charset="0"/>
              </a:endParaRPr>
            </a:p>
          </p:txBody>
        </p:sp>
      </p:grpSp>
      <p:sp>
        <p:nvSpPr>
          <p:cNvPr id="28681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1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1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291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9699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307022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9700" name="Text Box 215"/>
          <p:cNvSpPr txBox="1">
            <a:spLocks noChangeArrowheads="1"/>
          </p:cNvSpPr>
          <p:nvPr/>
        </p:nvSpPr>
        <p:spPr bwMode="auto">
          <a:xfrm>
            <a:off x="4479925" y="773113"/>
            <a:ext cx="29876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(y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9317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38163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n/2-1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9318" name="Text Box 215"/>
          <p:cNvSpPr txBox="1">
            <a:spLocks noChangeArrowheads="1"/>
          </p:cNvSpPr>
          <p:nvPr/>
        </p:nvSpPr>
        <p:spPr bwMode="auto">
          <a:xfrm>
            <a:off x="4516438" y="2209800"/>
            <a:ext cx="373856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n/2-1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9321" name="Text Box 215"/>
          <p:cNvSpPr txBox="1">
            <a:spLocks noChangeArrowheads="1"/>
          </p:cNvSpPr>
          <p:nvPr/>
        </p:nvSpPr>
        <p:spPr bwMode="auto">
          <a:xfrm>
            <a:off x="3290888" y="5410200"/>
            <a:ext cx="493871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=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+ 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= 4 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/2) +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</a:t>
            </a:r>
            <a:endParaRPr lang="en-US" altLang="en-US"/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0" y="5181600"/>
            <a:ext cx="2438400" cy="1676400"/>
            <a:chOff x="0" y="3264"/>
            <a:chExt cx="1536" cy="1056"/>
          </a:xfrm>
        </p:grpSpPr>
        <p:grpSp>
          <p:nvGrpSpPr>
            <p:cNvPr id="29709" name="Group 41"/>
            <p:cNvGrpSpPr>
              <a:grpSpLocks/>
            </p:cNvGrpSpPr>
            <p:nvPr/>
          </p:nvGrpSpPr>
          <p:grpSpPr bwMode="auto">
            <a:xfrm flipH="1">
              <a:off x="240" y="3264"/>
              <a:ext cx="240" cy="626"/>
              <a:chOff x="2308" y="1513"/>
              <a:chExt cx="1162" cy="2570"/>
            </a:xfrm>
          </p:grpSpPr>
          <p:grpSp>
            <p:nvGrpSpPr>
              <p:cNvPr id="29711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9719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20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21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22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23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24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712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3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4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5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6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7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8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29710" name="AutoShape 43"/>
            <p:cNvSpPr>
              <a:spLocks noChangeArrowheads="1"/>
            </p:cNvSpPr>
            <p:nvPr/>
          </p:nvSpPr>
          <p:spPr bwMode="auto">
            <a:xfrm>
              <a:off x="0" y="3552"/>
              <a:ext cx="1536" cy="768"/>
            </a:xfrm>
            <a:prstGeom prst="wedgeRoundRectCallout">
              <a:avLst>
                <a:gd name="adj1" fmla="val -21681"/>
                <a:gd name="adj2" fmla="val -70315"/>
                <a:gd name="adj3" fmla="val 16667"/>
              </a:avLst>
            </a:prstGeom>
            <a:noFill/>
            <a:ln w="25400" cap="sq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1600">
                <a:solidFill>
                  <a:schemeClr val="hlink"/>
                </a:solidFill>
              </a:endParaRPr>
            </a:p>
            <a:p>
              <a:r>
                <a:rPr lang="en-US" altLang="en-US">
                  <a:solidFill>
                    <a:schemeClr val="hlink"/>
                  </a:solidFill>
                </a:rPr>
                <a:t>That’s no good.</a:t>
              </a:r>
            </a:p>
          </p:txBody>
        </p:sp>
      </p:grpSp>
      <p:sp>
        <p:nvSpPr>
          <p:cNvPr id="269339" name="Text Box 215"/>
          <p:cNvSpPr txBox="1">
            <a:spLocks noChangeArrowheads="1"/>
          </p:cNvSpPr>
          <p:nvPr/>
        </p:nvSpPr>
        <p:spPr bwMode="auto">
          <a:xfrm>
            <a:off x="192088" y="3732213"/>
            <a:ext cx="381635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3</a:t>
            </a:r>
            <a:r>
              <a:rPr lang="en-US" altLang="en-US" baseline="30000"/>
              <a:t>rd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n/2+1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9340" name="Text Box 215"/>
          <p:cNvSpPr txBox="1">
            <a:spLocks noChangeArrowheads="1"/>
          </p:cNvSpPr>
          <p:nvPr/>
        </p:nvSpPr>
        <p:spPr bwMode="auto">
          <a:xfrm>
            <a:off x="4556125" y="3700463"/>
            <a:ext cx="373856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4</a:t>
            </a:r>
            <a:r>
              <a:rPr lang="en-US" altLang="en-US" baseline="30000"/>
              <a:t>th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n/2+1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9341" name="Rectangle 29"/>
          <p:cNvSpPr>
            <a:spLocks noChangeArrowheads="1"/>
          </p:cNvSpPr>
          <p:nvPr/>
        </p:nvSpPr>
        <p:spPr bwMode="auto">
          <a:xfrm>
            <a:off x="6872288" y="6324600"/>
            <a:ext cx="12668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=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 i="1" baseline="30000">
                <a:sym typeface="Symbol" pitchFamily="18" charset="2"/>
              </a:rPr>
              <a:t>2</a:t>
            </a:r>
            <a:r>
              <a:rPr lang="en-US" altLang="en-US">
                <a:sym typeface="Symbol" pitchFamily="18" charset="2"/>
              </a:rPr>
              <a:t>)</a:t>
            </a:r>
          </a:p>
        </p:txBody>
      </p:sp>
      <p:sp>
        <p:nvSpPr>
          <p:cNvPr id="29708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9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9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9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9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9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9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9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9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69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9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317" grpId="0"/>
      <p:bldP spid="269318" grpId="0"/>
      <p:bldP spid="269321" grpId="0"/>
      <p:bldP spid="269339" grpId="0"/>
      <p:bldP spid="269340" grpId="0"/>
      <p:bldP spid="269341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87747" name="Text Box 215"/>
          <p:cNvSpPr txBox="1">
            <a:spLocks noChangeArrowheads="1"/>
          </p:cNvSpPr>
          <p:nvPr/>
        </p:nvSpPr>
        <p:spPr bwMode="auto">
          <a:xfrm>
            <a:off x="665163" y="852488"/>
            <a:ext cx="7616825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The values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/>
              <a:t>are said to be </a:t>
            </a:r>
            <a:r>
              <a:rPr lang="en-US" altLang="en-US">
                <a:solidFill>
                  <a:schemeClr val="tx2"/>
                </a:solidFill>
              </a:rPr>
              <a:t>special</a:t>
            </a:r>
            <a:r>
              <a:rPr lang="en-US" altLang="en-US"/>
              <a:t> if: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There are </a:t>
            </a:r>
            <a:r>
              <a:rPr lang="en-US" altLang="en-US" i="1"/>
              <a:t>n</a:t>
            </a:r>
            <a:r>
              <a:rPr lang="en-US" altLang="en-US"/>
              <a:t> distinct values.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When you square each of them:</a:t>
            </a:r>
          </a:p>
          <a:p>
            <a:pPr lvl="2" algn="l" eaLnBrk="1" hangingPunct="1">
              <a:buFontTx/>
              <a:buChar char="•"/>
            </a:pPr>
            <a:r>
              <a:rPr lang="en-US" altLang="en-US"/>
              <a:t>The set collapses to </a:t>
            </a:r>
            <a:r>
              <a:rPr lang="en-US" altLang="en-US" i="1" baseline="30000"/>
              <a:t>n</a:t>
            </a:r>
            <a:r>
              <a:rPr lang="en-US" altLang="en-US" i="1"/>
              <a:t>/</a:t>
            </a:r>
            <a:r>
              <a:rPr lang="en-US" altLang="en-US" i="1" baseline="-25000"/>
              <a:t>2</a:t>
            </a:r>
            <a:r>
              <a:rPr lang="en-US" altLang="en-US" i="1"/>
              <a:t> </a:t>
            </a:r>
            <a:r>
              <a:rPr lang="en-US" altLang="en-US"/>
              <a:t>distinct values.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Eg:</a:t>
            </a:r>
          </a:p>
        </p:txBody>
      </p:sp>
      <p:sp>
        <p:nvSpPr>
          <p:cNvPr id="287772" name="Rectangle 28"/>
          <p:cNvSpPr>
            <a:spLocks noChangeArrowheads="1"/>
          </p:cNvSpPr>
          <p:nvPr/>
        </p:nvSpPr>
        <p:spPr bwMode="auto">
          <a:xfrm>
            <a:off x="2697163" y="2895600"/>
            <a:ext cx="37512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…, -3, -2, -1,  1,  2,  3, …</a:t>
            </a:r>
          </a:p>
        </p:txBody>
      </p:sp>
      <p:grpSp>
        <p:nvGrpSpPr>
          <p:cNvPr id="2" name="Group 32"/>
          <p:cNvGrpSpPr>
            <a:grpSpLocks/>
          </p:cNvGrpSpPr>
          <p:nvPr/>
        </p:nvGrpSpPr>
        <p:grpSpPr bwMode="auto">
          <a:xfrm>
            <a:off x="2740025" y="3276600"/>
            <a:ext cx="5337175" cy="990600"/>
            <a:chOff x="1726" y="2064"/>
            <a:chExt cx="3362" cy="624"/>
          </a:xfrm>
        </p:grpSpPr>
        <p:sp>
          <p:nvSpPr>
            <p:cNvPr id="30732" name="AutoShape 29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0733" name="Rectangle 30"/>
            <p:cNvSpPr>
              <a:spLocks noChangeArrowheads="1"/>
            </p:cNvSpPr>
            <p:nvPr/>
          </p:nvSpPr>
          <p:spPr bwMode="auto">
            <a:xfrm>
              <a:off x="3177" y="20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30734" name="Rectangle 31"/>
            <p:cNvSpPr>
              <a:spLocks noChangeArrowheads="1"/>
            </p:cNvSpPr>
            <p:nvPr/>
          </p:nvSpPr>
          <p:spPr bwMode="auto">
            <a:xfrm>
              <a:off x="1726" y="2361"/>
              <a:ext cx="23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…,  9,  4,  1,  1,  4,  9, …</a:t>
              </a:r>
            </a:p>
          </p:txBody>
        </p:sp>
      </p:grpSp>
      <p:grpSp>
        <p:nvGrpSpPr>
          <p:cNvPr id="3" name="Group 33"/>
          <p:cNvGrpSpPr>
            <a:grpSpLocks/>
          </p:cNvGrpSpPr>
          <p:nvPr/>
        </p:nvGrpSpPr>
        <p:grpSpPr bwMode="auto">
          <a:xfrm>
            <a:off x="2794000" y="4114800"/>
            <a:ext cx="4743450" cy="990600"/>
            <a:chOff x="1726" y="2064"/>
            <a:chExt cx="2988" cy="624"/>
          </a:xfrm>
        </p:grpSpPr>
        <p:sp>
          <p:nvSpPr>
            <p:cNvPr id="30729" name="AutoShape 34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0730" name="Rectangle 35"/>
            <p:cNvSpPr>
              <a:spLocks noChangeArrowheads="1"/>
            </p:cNvSpPr>
            <p:nvPr/>
          </p:nvSpPr>
          <p:spPr bwMode="auto">
            <a:xfrm>
              <a:off x="3177" y="2064"/>
              <a:ext cx="153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collapse  the set</a:t>
              </a:r>
            </a:p>
          </p:txBody>
        </p:sp>
        <p:sp>
          <p:nvSpPr>
            <p:cNvPr id="30731" name="Rectangle 36"/>
            <p:cNvSpPr>
              <a:spLocks noChangeArrowheads="1"/>
            </p:cNvSpPr>
            <p:nvPr/>
          </p:nvSpPr>
          <p:spPr bwMode="auto">
            <a:xfrm>
              <a:off x="1726" y="2361"/>
              <a:ext cx="221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                    1,  4,  9, …</a:t>
              </a:r>
            </a:p>
          </p:txBody>
        </p:sp>
      </p:grpSp>
      <p:sp>
        <p:nvSpPr>
          <p:cNvPr id="287781" name="Rectangle 37"/>
          <p:cNvSpPr>
            <a:spLocks noChangeArrowheads="1"/>
          </p:cNvSpPr>
          <p:nvPr/>
        </p:nvSpPr>
        <p:spPr bwMode="auto">
          <a:xfrm>
            <a:off x="5180013" y="5029200"/>
            <a:ext cx="34686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half as many elements.</a:t>
            </a:r>
          </a:p>
        </p:txBody>
      </p:sp>
      <p:sp>
        <p:nvSpPr>
          <p:cNvPr id="30728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77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77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77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77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77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77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77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77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77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77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7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7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87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87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7772" grpId="0"/>
      <p:bldP spid="287781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88771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41211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Special 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88772" name="Text Box 215"/>
          <p:cNvSpPr txBox="1">
            <a:spLocks noChangeArrowheads="1"/>
          </p:cNvSpPr>
          <p:nvPr/>
        </p:nvSpPr>
        <p:spPr bwMode="auto">
          <a:xfrm>
            <a:off x="4479925" y="773113"/>
            <a:ext cx="29876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(y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88773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381635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distinct values</a:t>
            </a:r>
          </a:p>
        </p:txBody>
      </p:sp>
      <p:sp>
        <p:nvSpPr>
          <p:cNvPr id="288774" name="Text Box 215"/>
          <p:cNvSpPr txBox="1">
            <a:spLocks noChangeArrowheads="1"/>
          </p:cNvSpPr>
          <p:nvPr/>
        </p:nvSpPr>
        <p:spPr bwMode="auto">
          <a:xfrm>
            <a:off x="4516438" y="2209800"/>
            <a:ext cx="3738562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distinct values</a:t>
            </a:r>
          </a:p>
        </p:txBody>
      </p:sp>
      <p:sp>
        <p:nvSpPr>
          <p:cNvPr id="288775" name="Text Box 215"/>
          <p:cNvSpPr txBox="1">
            <a:spLocks noChangeArrowheads="1"/>
          </p:cNvSpPr>
          <p:nvPr/>
        </p:nvSpPr>
        <p:spPr bwMode="auto">
          <a:xfrm>
            <a:off x="163513" y="4022725"/>
            <a:ext cx="37957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1</a:t>
            </a:r>
            <a:r>
              <a:rPr lang="en-US" altLang="en-US" baseline="30000">
                <a:sym typeface="Symbol" pitchFamily="18" charset="2"/>
              </a:rPr>
              <a:t>st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88776" name="Text Box 215"/>
          <p:cNvSpPr txBox="1">
            <a:spLocks noChangeArrowheads="1"/>
          </p:cNvSpPr>
          <p:nvPr/>
        </p:nvSpPr>
        <p:spPr bwMode="auto">
          <a:xfrm>
            <a:off x="4581525" y="3946525"/>
            <a:ext cx="364013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2</a:t>
            </a:r>
            <a:r>
              <a:rPr lang="en-US" altLang="en-US" baseline="30000">
                <a:sym typeface="Symbol" pitchFamily="18" charset="2"/>
              </a:rPr>
              <a:t>nd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88777" name="Text Box 215"/>
          <p:cNvSpPr txBox="1">
            <a:spLocks noChangeArrowheads="1"/>
          </p:cNvSpPr>
          <p:nvPr/>
        </p:nvSpPr>
        <p:spPr bwMode="auto">
          <a:xfrm>
            <a:off x="2030413" y="5057775"/>
            <a:ext cx="4938712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=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+ 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= 2 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/2) +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     =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 log n</a:t>
            </a:r>
            <a:r>
              <a:rPr lang="en-US" altLang="en-US">
                <a:sym typeface="Symbol" pitchFamily="18" charset="2"/>
              </a:rPr>
              <a:t>)</a:t>
            </a:r>
            <a:endParaRPr lang="en-US" altLang="en-US"/>
          </a:p>
        </p:txBody>
      </p:sp>
      <p:grpSp>
        <p:nvGrpSpPr>
          <p:cNvPr id="2" name="Group 42"/>
          <p:cNvGrpSpPr>
            <a:grpSpLocks/>
          </p:cNvGrpSpPr>
          <p:nvPr/>
        </p:nvGrpSpPr>
        <p:grpSpPr bwMode="auto">
          <a:xfrm>
            <a:off x="0" y="5181600"/>
            <a:ext cx="2133600" cy="1752600"/>
            <a:chOff x="0" y="3264"/>
            <a:chExt cx="1344" cy="1104"/>
          </a:xfrm>
        </p:grpSpPr>
        <p:grpSp>
          <p:nvGrpSpPr>
            <p:cNvPr id="31772" name="Group 41"/>
            <p:cNvGrpSpPr>
              <a:grpSpLocks/>
            </p:cNvGrpSpPr>
            <p:nvPr/>
          </p:nvGrpSpPr>
          <p:grpSpPr bwMode="auto">
            <a:xfrm flipH="1">
              <a:off x="240" y="3264"/>
              <a:ext cx="240" cy="626"/>
              <a:chOff x="2308" y="1513"/>
              <a:chExt cx="1162" cy="2570"/>
            </a:xfrm>
          </p:grpSpPr>
          <p:grpSp>
            <p:nvGrpSpPr>
              <p:cNvPr id="31774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31782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3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4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5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6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7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75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6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7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78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79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80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81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31773" name="AutoShape 43"/>
            <p:cNvSpPr>
              <a:spLocks noChangeArrowheads="1"/>
            </p:cNvSpPr>
            <p:nvPr/>
          </p:nvSpPr>
          <p:spPr bwMode="auto">
            <a:xfrm>
              <a:off x="0" y="3888"/>
              <a:ext cx="1344" cy="480"/>
            </a:xfrm>
            <a:prstGeom prst="wedgeRoundRectCallout">
              <a:avLst>
                <a:gd name="adj1" fmla="val -19347"/>
                <a:gd name="adj2" fmla="val -144792"/>
                <a:gd name="adj3" fmla="val 16667"/>
              </a:avLst>
            </a:prstGeom>
            <a:noFill/>
            <a:ln w="25400" cap="sq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chemeClr val="hlink"/>
                  </a:solidFill>
                </a:rPr>
                <a:t>That’s better</a:t>
              </a:r>
            </a:p>
          </p:txBody>
        </p:sp>
      </p:grpSp>
      <p:sp>
        <p:nvSpPr>
          <p:cNvPr id="187420" name="Text Box 28"/>
          <p:cNvSpPr txBox="1">
            <a:spLocks noChangeArrowheads="1"/>
          </p:cNvSpPr>
          <p:nvPr/>
        </p:nvSpPr>
        <p:spPr bwMode="auto">
          <a:xfrm>
            <a:off x="2743200" y="1524000"/>
            <a:ext cx="1219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i="1">
                <a:solidFill>
                  <a:schemeClr val="hlink"/>
                </a:solidFill>
              </a:rPr>
              <a:t>-3      3</a:t>
            </a:r>
          </a:p>
        </p:txBody>
      </p:sp>
      <p:grpSp>
        <p:nvGrpSpPr>
          <p:cNvPr id="5" name="Group 40"/>
          <p:cNvGrpSpPr>
            <a:grpSpLocks/>
          </p:cNvGrpSpPr>
          <p:nvPr/>
        </p:nvGrpSpPr>
        <p:grpSpPr bwMode="auto">
          <a:xfrm>
            <a:off x="2667000" y="4114800"/>
            <a:ext cx="6172200" cy="609600"/>
            <a:chOff x="1680" y="2592"/>
            <a:chExt cx="3888" cy="384"/>
          </a:xfrm>
        </p:grpSpPr>
        <p:sp>
          <p:nvSpPr>
            <p:cNvPr id="31770" name="Text Box 30"/>
            <p:cNvSpPr txBox="1">
              <a:spLocks noChangeArrowheads="1"/>
            </p:cNvSpPr>
            <p:nvPr/>
          </p:nvSpPr>
          <p:spPr bwMode="auto">
            <a:xfrm>
              <a:off x="1680" y="2649"/>
              <a:ext cx="115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</a:t>
              </a:r>
              <a:r>
                <a:rPr lang="en-US" altLang="en-US" i="1" baseline="-25000">
                  <a:solidFill>
                    <a:schemeClr val="hlink"/>
                  </a:solidFill>
                </a:rPr>
                <a:t>even</a:t>
              </a:r>
              <a:r>
                <a:rPr lang="en-US" altLang="en-US" i="1">
                  <a:solidFill>
                    <a:schemeClr val="hlink"/>
                  </a:solidFill>
                </a:rPr>
                <a:t>(9)</a:t>
              </a:r>
            </a:p>
          </p:txBody>
        </p:sp>
        <p:sp>
          <p:nvSpPr>
            <p:cNvPr id="31771" name="Text Box 31"/>
            <p:cNvSpPr txBox="1">
              <a:spLocks noChangeArrowheads="1"/>
            </p:cNvSpPr>
            <p:nvPr/>
          </p:nvSpPr>
          <p:spPr bwMode="auto">
            <a:xfrm>
              <a:off x="4416" y="2592"/>
              <a:ext cx="115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</a:t>
              </a:r>
              <a:r>
                <a:rPr lang="en-US" altLang="en-US" i="1" baseline="-25000">
                  <a:solidFill>
                    <a:schemeClr val="hlink"/>
                  </a:solidFill>
                </a:rPr>
                <a:t>odd</a:t>
              </a:r>
              <a:r>
                <a:rPr lang="en-US" altLang="en-US" i="1">
                  <a:solidFill>
                    <a:schemeClr val="hlink"/>
                  </a:solidFill>
                </a:rPr>
                <a:t>(9)</a:t>
              </a:r>
            </a:p>
          </p:txBody>
        </p:sp>
      </p:grpSp>
      <p:grpSp>
        <p:nvGrpSpPr>
          <p:cNvPr id="6" name="Group 33"/>
          <p:cNvGrpSpPr>
            <a:grpSpLocks/>
          </p:cNvGrpSpPr>
          <p:nvPr/>
        </p:nvGrpSpPr>
        <p:grpSpPr bwMode="auto">
          <a:xfrm>
            <a:off x="1905000" y="2909888"/>
            <a:ext cx="5486400" cy="638175"/>
            <a:chOff x="1200" y="1833"/>
            <a:chExt cx="3456" cy="402"/>
          </a:xfrm>
        </p:grpSpPr>
        <p:sp>
          <p:nvSpPr>
            <p:cNvPr id="31768" name="Text Box 29"/>
            <p:cNvSpPr txBox="1">
              <a:spLocks noChangeArrowheads="1"/>
            </p:cNvSpPr>
            <p:nvPr/>
          </p:nvSpPr>
          <p:spPr bwMode="auto">
            <a:xfrm>
              <a:off x="1200" y="1908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9</a:t>
              </a:r>
            </a:p>
          </p:txBody>
        </p:sp>
        <p:sp>
          <p:nvSpPr>
            <p:cNvPr id="31769" name="Text Box 32"/>
            <p:cNvSpPr txBox="1">
              <a:spLocks noChangeArrowheads="1"/>
            </p:cNvSpPr>
            <p:nvPr/>
          </p:nvSpPr>
          <p:spPr bwMode="auto">
            <a:xfrm>
              <a:off x="3888" y="1833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9</a:t>
              </a:r>
            </a:p>
          </p:txBody>
        </p:sp>
      </p:grpSp>
      <p:grpSp>
        <p:nvGrpSpPr>
          <p:cNvPr id="7" name="Group 41"/>
          <p:cNvGrpSpPr>
            <a:grpSpLocks/>
          </p:cNvGrpSpPr>
          <p:nvPr/>
        </p:nvGrpSpPr>
        <p:grpSpPr bwMode="auto">
          <a:xfrm>
            <a:off x="4114800" y="5272088"/>
            <a:ext cx="3581400" cy="519112"/>
            <a:chOff x="2592" y="3321"/>
            <a:chExt cx="2256" cy="327"/>
          </a:xfrm>
        </p:grpSpPr>
        <p:sp>
          <p:nvSpPr>
            <p:cNvPr id="31766" name="Text Box 34"/>
            <p:cNvSpPr txBox="1">
              <a:spLocks noChangeArrowheads="1"/>
            </p:cNvSpPr>
            <p:nvPr/>
          </p:nvSpPr>
          <p:spPr bwMode="auto">
            <a:xfrm>
              <a:off x="2592" y="3321"/>
              <a:ext cx="115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</a:t>
              </a:r>
              <a:r>
                <a:rPr lang="en-US" altLang="en-US" i="1" baseline="-25000">
                  <a:solidFill>
                    <a:schemeClr val="hlink"/>
                  </a:solidFill>
                </a:rPr>
                <a:t>even</a:t>
              </a:r>
              <a:r>
                <a:rPr lang="en-US" altLang="en-US" i="1">
                  <a:solidFill>
                    <a:schemeClr val="hlink"/>
                  </a:solidFill>
                </a:rPr>
                <a:t>(9)</a:t>
              </a:r>
            </a:p>
          </p:txBody>
        </p:sp>
        <p:sp>
          <p:nvSpPr>
            <p:cNvPr id="31767" name="Text Box 35"/>
            <p:cNvSpPr txBox="1">
              <a:spLocks noChangeArrowheads="1"/>
            </p:cNvSpPr>
            <p:nvPr/>
          </p:nvSpPr>
          <p:spPr bwMode="auto">
            <a:xfrm>
              <a:off x="3696" y="3321"/>
              <a:ext cx="115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</a:t>
              </a:r>
              <a:r>
                <a:rPr lang="en-US" altLang="en-US" i="1" baseline="-25000">
                  <a:solidFill>
                    <a:schemeClr val="hlink"/>
                  </a:solidFill>
                </a:rPr>
                <a:t>odd</a:t>
              </a:r>
              <a:r>
                <a:rPr lang="en-US" altLang="en-US" i="1">
                  <a:solidFill>
                    <a:schemeClr val="hlink"/>
                  </a:solidFill>
                </a:rPr>
                <a:t>(9)</a:t>
              </a:r>
            </a:p>
          </p:txBody>
        </p:sp>
      </p:grpSp>
      <p:grpSp>
        <p:nvGrpSpPr>
          <p:cNvPr id="8" name="Group 42"/>
          <p:cNvGrpSpPr>
            <a:grpSpLocks/>
          </p:cNvGrpSpPr>
          <p:nvPr/>
        </p:nvGrpSpPr>
        <p:grpSpPr bwMode="auto">
          <a:xfrm>
            <a:off x="2590800" y="5257800"/>
            <a:ext cx="3733800" cy="595313"/>
            <a:chOff x="1632" y="3312"/>
            <a:chExt cx="2352" cy="375"/>
          </a:xfrm>
        </p:grpSpPr>
        <p:sp>
          <p:nvSpPr>
            <p:cNvPr id="31764" name="Text Box 36"/>
            <p:cNvSpPr txBox="1">
              <a:spLocks noChangeArrowheads="1"/>
            </p:cNvSpPr>
            <p:nvPr/>
          </p:nvSpPr>
          <p:spPr bwMode="auto">
            <a:xfrm>
              <a:off x="3216" y="3360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3</a:t>
              </a:r>
            </a:p>
          </p:txBody>
        </p:sp>
        <p:sp>
          <p:nvSpPr>
            <p:cNvPr id="31765" name="Text Box 37"/>
            <p:cNvSpPr txBox="1">
              <a:spLocks noChangeArrowheads="1"/>
            </p:cNvSpPr>
            <p:nvPr/>
          </p:nvSpPr>
          <p:spPr bwMode="auto">
            <a:xfrm>
              <a:off x="1632" y="3312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f(3)</a:t>
              </a:r>
            </a:p>
          </p:txBody>
        </p:sp>
      </p:grpSp>
      <p:grpSp>
        <p:nvGrpSpPr>
          <p:cNvPr id="9" name="Group 43"/>
          <p:cNvGrpSpPr>
            <a:grpSpLocks/>
          </p:cNvGrpSpPr>
          <p:nvPr/>
        </p:nvGrpSpPr>
        <p:grpSpPr bwMode="auto">
          <a:xfrm>
            <a:off x="2667000" y="5272088"/>
            <a:ext cx="3624263" cy="595312"/>
            <a:chOff x="1680" y="3024"/>
            <a:chExt cx="2283" cy="375"/>
          </a:xfrm>
        </p:grpSpPr>
        <p:sp>
          <p:nvSpPr>
            <p:cNvPr id="31762" name="Text Box 38"/>
            <p:cNvSpPr txBox="1">
              <a:spLocks noChangeArrowheads="1"/>
            </p:cNvSpPr>
            <p:nvPr/>
          </p:nvSpPr>
          <p:spPr bwMode="auto">
            <a:xfrm>
              <a:off x="3195" y="3072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-3</a:t>
              </a:r>
            </a:p>
          </p:txBody>
        </p:sp>
        <p:sp>
          <p:nvSpPr>
            <p:cNvPr id="31763" name="Text Box 39"/>
            <p:cNvSpPr txBox="1">
              <a:spLocks noChangeArrowheads="1"/>
            </p:cNvSpPr>
            <p:nvPr/>
          </p:nvSpPr>
          <p:spPr bwMode="auto">
            <a:xfrm>
              <a:off x="1680" y="3024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f(-3)</a:t>
              </a:r>
            </a:p>
          </p:txBody>
        </p:sp>
      </p:grpSp>
      <p:sp>
        <p:nvSpPr>
          <p:cNvPr id="31761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87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87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8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8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87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87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87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87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87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87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87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87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87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87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887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87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87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887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887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887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887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887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887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887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887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887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87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87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87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87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887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887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87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87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2887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2887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 nodeType="clickPar">
                      <p:stCondLst>
                        <p:cond delay="indefinite"/>
                      </p:stCondLst>
                      <p:childTnLst>
                        <p:par>
                          <p:cTn id="1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2887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887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 nodeType="clickPar">
                      <p:stCondLst>
                        <p:cond delay="indefinite"/>
                      </p:stCondLst>
                      <p:childTnLst>
                        <p:par>
                          <p:cTn id="1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771" grpId="0"/>
      <p:bldP spid="288772" grpId="0"/>
      <p:bldP spid="187420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32771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41211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Special 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2772" name="Text Box 215"/>
          <p:cNvSpPr txBox="1">
            <a:spLocks noChangeArrowheads="1"/>
          </p:cNvSpPr>
          <p:nvPr/>
        </p:nvSpPr>
        <p:spPr bwMode="auto">
          <a:xfrm>
            <a:off x="4479925" y="773113"/>
            <a:ext cx="29876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(y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2773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381635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distinct values</a:t>
            </a:r>
          </a:p>
        </p:txBody>
      </p:sp>
      <p:sp>
        <p:nvSpPr>
          <p:cNvPr id="32774" name="Text Box 215"/>
          <p:cNvSpPr txBox="1">
            <a:spLocks noChangeArrowheads="1"/>
          </p:cNvSpPr>
          <p:nvPr/>
        </p:nvSpPr>
        <p:spPr bwMode="auto">
          <a:xfrm>
            <a:off x="4516438" y="2209800"/>
            <a:ext cx="3738562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distinct values</a:t>
            </a:r>
          </a:p>
        </p:txBody>
      </p:sp>
      <p:grpSp>
        <p:nvGrpSpPr>
          <p:cNvPr id="2" name="Group 131"/>
          <p:cNvGrpSpPr>
            <a:grpSpLocks/>
          </p:cNvGrpSpPr>
          <p:nvPr/>
        </p:nvGrpSpPr>
        <p:grpSpPr bwMode="auto">
          <a:xfrm>
            <a:off x="990600" y="1371600"/>
            <a:ext cx="5715000" cy="3886200"/>
            <a:chOff x="624" y="864"/>
            <a:chExt cx="3600" cy="2448"/>
          </a:xfrm>
        </p:grpSpPr>
        <p:grpSp>
          <p:nvGrpSpPr>
            <p:cNvPr id="32777" name="Group 8"/>
            <p:cNvGrpSpPr>
              <a:grpSpLocks/>
            </p:cNvGrpSpPr>
            <p:nvPr/>
          </p:nvGrpSpPr>
          <p:grpSpPr bwMode="auto">
            <a:xfrm>
              <a:off x="624" y="2352"/>
              <a:ext cx="278" cy="672"/>
              <a:chOff x="864" y="465"/>
              <a:chExt cx="1046" cy="2358"/>
            </a:xfrm>
          </p:grpSpPr>
          <p:grpSp>
            <p:nvGrpSpPr>
              <p:cNvPr id="32781" name="Group 9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32784" name="Group 10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32786" name="Group 11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32793" name="Freeform 12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94" name="Freeform 13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95" name="Freeform 14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96" name="Freeform 15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97" name="Freeform 16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98" name="Freeform 17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32799" name="Group 18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32800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801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802" name="Freeform 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803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2787" name="Group 23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32791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32792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grpSp>
                <p:nvGrpSpPr>
                  <p:cNvPr id="32788" name="Group 26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32789" name="Oval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32790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</p:grpSp>
            <p:sp>
              <p:nvSpPr>
                <p:cNvPr id="32785" name="Oval 29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endParaRPr lang="en-CA" altLang="en-US" sz="2400">
                    <a:latin typeface="Arial Rounded MT Bold" pitchFamily="34" charset="0"/>
                  </a:endParaRPr>
                </a:p>
              </p:txBody>
            </p:sp>
          </p:grpSp>
          <p:sp>
            <p:nvSpPr>
              <p:cNvPr id="32782" name="Freeform 30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" name="Freeform 31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78" name="Group 130"/>
            <p:cNvGrpSpPr>
              <a:grpSpLocks/>
            </p:cNvGrpSpPr>
            <p:nvPr/>
          </p:nvGrpSpPr>
          <p:grpSpPr bwMode="auto">
            <a:xfrm>
              <a:off x="1344" y="864"/>
              <a:ext cx="2880" cy="2448"/>
              <a:chOff x="1344" y="864"/>
              <a:chExt cx="2880" cy="2448"/>
            </a:xfrm>
          </p:grpSpPr>
          <p:sp>
            <p:nvSpPr>
              <p:cNvPr id="32779" name="AutoShape 43"/>
              <p:cNvSpPr>
                <a:spLocks noChangeArrowheads="1"/>
              </p:cNvSpPr>
              <p:nvPr/>
            </p:nvSpPr>
            <p:spPr bwMode="auto">
              <a:xfrm>
                <a:off x="1344" y="2592"/>
                <a:ext cx="2880" cy="720"/>
              </a:xfrm>
              <a:prstGeom prst="wedgeRoundRectCallout">
                <a:avLst>
                  <a:gd name="adj1" fmla="val -67639"/>
                  <a:gd name="adj2" fmla="val -64306"/>
                  <a:gd name="adj3" fmla="val 16667"/>
                </a:avLst>
              </a:prstGeom>
              <a:noFill/>
              <a:ln w="25400" cap="sq">
                <a:solidFill>
                  <a:schemeClr val="tx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>
                    <a:solidFill>
                      <a:schemeClr val="hlink"/>
                    </a:solidFill>
                  </a:rPr>
                  <a:t>To meet precondition</a:t>
                </a:r>
              </a:p>
              <a:p>
                <a:r>
                  <a:rPr lang="en-US" altLang="en-US">
                    <a:solidFill>
                      <a:schemeClr val="hlink"/>
                    </a:solidFill>
                  </a:rPr>
                  <a:t>these also need to be special</a:t>
                </a:r>
              </a:p>
            </p:txBody>
          </p:sp>
          <p:sp>
            <p:nvSpPr>
              <p:cNvPr id="32780" name="AutoShape 129"/>
              <p:cNvSpPr>
                <a:spLocks noChangeArrowheads="1"/>
              </p:cNvSpPr>
              <p:nvPr/>
            </p:nvSpPr>
            <p:spPr bwMode="auto">
              <a:xfrm flipV="1">
                <a:off x="2160" y="864"/>
                <a:ext cx="288" cy="1632"/>
              </a:xfrm>
              <a:prstGeom prst="curvedLeftArrow">
                <a:avLst>
                  <a:gd name="adj1" fmla="val 113333"/>
                  <a:gd name="adj2" fmla="val 226667"/>
                  <a:gd name="adj3" fmla="val 33333"/>
                </a:avLst>
              </a:prstGeom>
              <a:noFill/>
              <a:ln w="25400">
                <a:solidFill>
                  <a:schemeClr val="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</p:grpSp>
      <p:sp>
        <p:nvSpPr>
          <p:cNvPr id="32776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90819" name="Text Box 215"/>
          <p:cNvSpPr txBox="1">
            <a:spLocks noChangeArrowheads="1"/>
          </p:cNvSpPr>
          <p:nvPr/>
        </p:nvSpPr>
        <p:spPr bwMode="auto">
          <a:xfrm>
            <a:off x="665163" y="852488"/>
            <a:ext cx="7616825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The values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/>
              <a:t>are said to be </a:t>
            </a:r>
            <a:r>
              <a:rPr lang="en-US" altLang="en-US">
                <a:solidFill>
                  <a:schemeClr val="tx2"/>
                </a:solidFill>
              </a:rPr>
              <a:t>special</a:t>
            </a:r>
            <a:r>
              <a:rPr lang="en-US" altLang="en-US"/>
              <a:t> if: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There are </a:t>
            </a:r>
            <a:r>
              <a:rPr lang="en-US" altLang="en-US" i="1"/>
              <a:t>n</a:t>
            </a:r>
            <a:r>
              <a:rPr lang="en-US" altLang="en-US"/>
              <a:t> distinct values.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When you square each of them:</a:t>
            </a:r>
          </a:p>
          <a:p>
            <a:pPr lvl="2" algn="l" eaLnBrk="1" hangingPunct="1">
              <a:buFontTx/>
              <a:buChar char="•"/>
            </a:pPr>
            <a:r>
              <a:rPr lang="en-US" altLang="en-US"/>
              <a:t>The set collapses to </a:t>
            </a:r>
            <a:r>
              <a:rPr lang="en-US" altLang="en-US" i="1" baseline="30000"/>
              <a:t>n</a:t>
            </a:r>
            <a:r>
              <a:rPr lang="en-US" altLang="en-US" i="1"/>
              <a:t>/</a:t>
            </a:r>
            <a:r>
              <a:rPr lang="en-US" altLang="en-US" i="1" baseline="-25000"/>
              <a:t>2</a:t>
            </a:r>
            <a:r>
              <a:rPr lang="en-US" altLang="en-US" i="1"/>
              <a:t> </a:t>
            </a:r>
            <a:r>
              <a:rPr lang="en-US" altLang="en-US"/>
              <a:t>distinct values.</a:t>
            </a:r>
          </a:p>
          <a:p>
            <a:pPr lvl="2" algn="l" eaLnBrk="1" hangingPunct="1">
              <a:buFontTx/>
              <a:buChar char="•"/>
            </a:pPr>
            <a:r>
              <a:rPr lang="en-US" altLang="en-US"/>
              <a:t>Which are also special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Eg:</a:t>
            </a:r>
          </a:p>
        </p:txBody>
      </p:sp>
      <p:sp>
        <p:nvSpPr>
          <p:cNvPr id="124932" name="Rectangle 4"/>
          <p:cNvSpPr>
            <a:spLocks noChangeArrowheads="1"/>
          </p:cNvSpPr>
          <p:nvPr/>
        </p:nvSpPr>
        <p:spPr bwMode="auto">
          <a:xfrm>
            <a:off x="2447925" y="3138488"/>
            <a:ext cx="3751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…, -3, -2, -1,  1,  2,  3, …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2490788" y="3519488"/>
            <a:ext cx="5337175" cy="990600"/>
            <a:chOff x="1726" y="2064"/>
            <a:chExt cx="3362" cy="624"/>
          </a:xfrm>
        </p:grpSpPr>
        <p:sp>
          <p:nvSpPr>
            <p:cNvPr id="33808" name="AutoShape 6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3809" name="Rectangle 7"/>
            <p:cNvSpPr>
              <a:spLocks noChangeArrowheads="1"/>
            </p:cNvSpPr>
            <p:nvPr/>
          </p:nvSpPr>
          <p:spPr bwMode="auto">
            <a:xfrm>
              <a:off x="3177" y="20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33810" name="Rectangle 8"/>
            <p:cNvSpPr>
              <a:spLocks noChangeArrowheads="1"/>
            </p:cNvSpPr>
            <p:nvPr/>
          </p:nvSpPr>
          <p:spPr bwMode="auto">
            <a:xfrm>
              <a:off x="1726" y="2361"/>
              <a:ext cx="23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…,  9,  4,  1,  1,  4,  9, …</a:t>
              </a:r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2544763" y="4357688"/>
            <a:ext cx="4743450" cy="990600"/>
            <a:chOff x="1726" y="2064"/>
            <a:chExt cx="2988" cy="624"/>
          </a:xfrm>
        </p:grpSpPr>
        <p:sp>
          <p:nvSpPr>
            <p:cNvPr id="33805" name="AutoShape 10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3806" name="Rectangle 11"/>
            <p:cNvSpPr>
              <a:spLocks noChangeArrowheads="1"/>
            </p:cNvSpPr>
            <p:nvPr/>
          </p:nvSpPr>
          <p:spPr bwMode="auto">
            <a:xfrm>
              <a:off x="3177" y="2064"/>
              <a:ext cx="153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collapse  the set</a:t>
              </a:r>
            </a:p>
          </p:txBody>
        </p:sp>
        <p:sp>
          <p:nvSpPr>
            <p:cNvPr id="33807" name="Rectangle 12"/>
            <p:cNvSpPr>
              <a:spLocks noChangeArrowheads="1"/>
            </p:cNvSpPr>
            <p:nvPr/>
          </p:nvSpPr>
          <p:spPr bwMode="auto">
            <a:xfrm>
              <a:off x="1726" y="2361"/>
              <a:ext cx="221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                    1,  4,  9, …</a:t>
              </a:r>
            </a:p>
          </p:txBody>
        </p:sp>
      </p:grpSp>
      <p:sp>
        <p:nvSpPr>
          <p:cNvPr id="290830" name="Rectangle 14"/>
          <p:cNvSpPr>
            <a:spLocks noChangeArrowheads="1"/>
          </p:cNvSpPr>
          <p:nvPr/>
        </p:nvSpPr>
        <p:spPr bwMode="auto">
          <a:xfrm>
            <a:off x="3124200" y="6248400"/>
            <a:ext cx="37417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But these are not special.</a:t>
            </a:r>
          </a:p>
        </p:txBody>
      </p: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2493963" y="5257800"/>
            <a:ext cx="5357812" cy="990600"/>
            <a:chOff x="1713" y="2064"/>
            <a:chExt cx="3375" cy="624"/>
          </a:xfrm>
        </p:grpSpPr>
        <p:sp>
          <p:nvSpPr>
            <p:cNvPr id="33802" name="AutoShape 16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3803" name="Rectangle 17"/>
            <p:cNvSpPr>
              <a:spLocks noChangeArrowheads="1"/>
            </p:cNvSpPr>
            <p:nvPr/>
          </p:nvSpPr>
          <p:spPr bwMode="auto">
            <a:xfrm>
              <a:off x="3177" y="20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33804" name="Rectangle 18"/>
            <p:cNvSpPr>
              <a:spLocks noChangeArrowheads="1"/>
            </p:cNvSpPr>
            <p:nvPr/>
          </p:nvSpPr>
          <p:spPr bwMode="auto">
            <a:xfrm>
              <a:off x="1713" y="2361"/>
              <a:ext cx="233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                    2, 16, 81, …</a:t>
              </a:r>
            </a:p>
          </p:txBody>
        </p:sp>
      </p:grpSp>
      <p:sp>
        <p:nvSpPr>
          <p:cNvPr id="33801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0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0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0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0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0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0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08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08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908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908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4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4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908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908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90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0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932" grpId="0"/>
      <p:bldP spid="29083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2595563" y="4808538"/>
            <a:ext cx="14684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baseline="30000">
                <a:solidFill>
                  <a:srgbClr val="FF9900"/>
                </a:solidFill>
              </a:rPr>
              <a:t>3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5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baseline="30000">
                <a:solidFill>
                  <a:srgbClr val="FF9900"/>
                </a:solidFill>
              </a:rPr>
              <a:t>4</a:t>
            </a:r>
            <a:r>
              <a:rPr lang="en-US" altLang="en-US">
                <a:solidFill>
                  <a:srgbClr val="FF9900"/>
                </a:solidFill>
              </a:rPr>
              <a:t>/</a:t>
            </a:r>
            <a:r>
              <a:rPr lang="en-US" altLang="en-US" baseline="-25000">
                <a:solidFill>
                  <a:srgbClr val="FF9900"/>
                </a:solidFill>
              </a:rPr>
              <a:t>5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42394" name="Rectangle 26"/>
          <p:cNvSpPr>
            <a:spLocks noChangeArrowheads="1"/>
          </p:cNvSpPr>
          <p:nvPr/>
        </p:nvSpPr>
        <p:spPr bwMode="auto">
          <a:xfrm>
            <a:off x="1198563" y="4816475"/>
            <a:ext cx="1546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 i="1">
                <a:solidFill>
                  <a:srgbClr val="FF9900"/>
                </a:solidFill>
              </a:rPr>
              <a:t> =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5" name="Rectangle 27"/>
          <p:cNvSpPr>
            <a:spLocks noChangeArrowheads="1"/>
          </p:cNvSpPr>
          <p:nvPr/>
        </p:nvSpPr>
        <p:spPr bwMode="auto">
          <a:xfrm>
            <a:off x="5351463" y="4816475"/>
            <a:ext cx="873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9900"/>
                </a:solidFill>
              </a:rPr>
              <a:t>[0,1]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42383" name="Rectangle 26"/>
          <p:cNvSpPr>
            <a:spLocks noChangeArrowheads="1"/>
          </p:cNvSpPr>
          <p:nvPr/>
        </p:nvSpPr>
        <p:spPr bwMode="auto">
          <a:xfrm>
            <a:off x="3925888" y="4802188"/>
            <a:ext cx="1565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r>
              <a:rPr lang="en-US" altLang="en-US" i="1">
                <a:solidFill>
                  <a:srgbClr val="FF9900"/>
                </a:solidFill>
              </a:rPr>
              <a:t> =</a:t>
            </a:r>
            <a:endParaRPr lang="en-CA" altLang="en-US">
              <a:solidFill>
                <a:srgbClr val="FFFFFF"/>
              </a:solidFill>
            </a:endParaRPr>
          </a:p>
        </p:txBody>
      </p:sp>
      <p:sp>
        <p:nvSpPr>
          <p:cNvPr id="119814" name="Rectangle 117"/>
          <p:cNvSpPr>
            <a:spLocks noChangeArrowheads="1"/>
          </p:cNvSpPr>
          <p:nvPr/>
        </p:nvSpPr>
        <p:spPr bwMode="auto">
          <a:xfrm>
            <a:off x="1611313" y="5327650"/>
            <a:ext cx="48371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 i="1" baseline="30000">
                <a:solidFill>
                  <a:srgbClr val="FF9900"/>
                </a:solidFill>
              </a:rPr>
              <a:t>-1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19815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119816" name="Text Box 215"/>
          <p:cNvSpPr txBox="1">
            <a:spLocks noChangeArrowheads="1"/>
          </p:cNvSpPr>
          <p:nvPr/>
        </p:nvSpPr>
        <p:spPr bwMode="auto">
          <a:xfrm>
            <a:off x="325438" y="1339850"/>
            <a:ext cx="70834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19817" name="Text Box 215"/>
          <p:cNvSpPr txBox="1">
            <a:spLocks noChangeArrowheads="1"/>
          </p:cNvSpPr>
          <p:nvPr/>
        </p:nvSpPr>
        <p:spPr bwMode="auto">
          <a:xfrm>
            <a:off x="304800" y="1762125"/>
            <a:ext cx="7329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119818" name="Group 74"/>
          <p:cNvGrpSpPr>
            <a:grpSpLocks/>
          </p:cNvGrpSpPr>
          <p:nvPr/>
        </p:nvGrpSpPr>
        <p:grpSpPr bwMode="auto">
          <a:xfrm>
            <a:off x="1068388" y="2220913"/>
            <a:ext cx="2422525" cy="954087"/>
            <a:chOff x="0" y="2209800"/>
            <a:chExt cx="2423352" cy="954107"/>
          </a:xfrm>
        </p:grpSpPr>
        <p:sp>
          <p:nvSpPr>
            <p:cNvPr id="119878" name="Rectangle 54"/>
            <p:cNvSpPr>
              <a:spLocks noChangeArrowheads="1"/>
            </p:cNvSpPr>
            <p:nvPr/>
          </p:nvSpPr>
          <p:spPr bwMode="auto">
            <a:xfrm>
              <a:off x="948268" y="2209800"/>
              <a:ext cx="1475084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  <p:sp>
          <p:nvSpPr>
            <p:cNvPr id="119879" name="Rectangle 65"/>
            <p:cNvSpPr>
              <a:spLocks noChangeArrowheads="1"/>
            </p:cNvSpPr>
            <p:nvPr/>
          </p:nvSpPr>
          <p:spPr bwMode="auto">
            <a:xfrm>
              <a:off x="0" y="2209800"/>
              <a:ext cx="1178656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Standard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grpSp>
        <p:nvGrpSpPr>
          <p:cNvPr id="119819" name="Group 76"/>
          <p:cNvGrpSpPr>
            <a:grpSpLocks/>
          </p:cNvGrpSpPr>
          <p:nvPr/>
        </p:nvGrpSpPr>
        <p:grpSpPr bwMode="auto">
          <a:xfrm>
            <a:off x="4141788" y="2243138"/>
            <a:ext cx="2214562" cy="1025525"/>
            <a:chOff x="3072960" y="2175935"/>
            <a:chExt cx="2214598" cy="1024465"/>
          </a:xfrm>
        </p:grpSpPr>
        <p:sp>
          <p:nvSpPr>
            <p:cNvPr id="119876" name="Rectangle 66"/>
            <p:cNvSpPr>
              <a:spLocks noChangeArrowheads="1"/>
            </p:cNvSpPr>
            <p:nvPr/>
          </p:nvSpPr>
          <p:spPr bwMode="auto">
            <a:xfrm>
              <a:off x="3072960" y="2175935"/>
              <a:ext cx="80342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New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19877" name="Rectangle 54"/>
            <p:cNvSpPr>
              <a:spLocks noChangeArrowheads="1"/>
            </p:cNvSpPr>
            <p:nvPr/>
          </p:nvSpPr>
          <p:spPr bwMode="auto">
            <a:xfrm>
              <a:off x="3690646" y="2246293"/>
              <a:ext cx="1596912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</p:grpSp>
      <p:grpSp>
        <p:nvGrpSpPr>
          <p:cNvPr id="4" name="Group 70"/>
          <p:cNvGrpSpPr>
            <a:grpSpLocks/>
          </p:cNvGrpSpPr>
          <p:nvPr/>
        </p:nvGrpSpPr>
        <p:grpSpPr bwMode="auto">
          <a:xfrm>
            <a:off x="2036763" y="5938838"/>
            <a:ext cx="658812" cy="731837"/>
            <a:chOff x="2495207" y="5938838"/>
            <a:chExt cx="658813" cy="731838"/>
          </a:xfrm>
        </p:grpSpPr>
        <p:sp>
          <p:nvSpPr>
            <p:cNvPr id="119874" name="Rectangle 38"/>
            <p:cNvSpPr>
              <a:spLocks noChangeArrowheads="1"/>
            </p:cNvSpPr>
            <p:nvPr/>
          </p:nvSpPr>
          <p:spPr bwMode="auto">
            <a:xfrm>
              <a:off x="2495207" y="5938838"/>
              <a:ext cx="658813" cy="365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</a:rPr>
                <a:t>?</a:t>
              </a:r>
            </a:p>
          </p:txBody>
        </p:sp>
        <p:sp>
          <p:nvSpPr>
            <p:cNvPr id="119875" name="Rectangle 40"/>
            <p:cNvSpPr>
              <a:spLocks noChangeArrowheads="1"/>
            </p:cNvSpPr>
            <p:nvPr/>
          </p:nvSpPr>
          <p:spPr bwMode="auto">
            <a:xfrm>
              <a:off x="2495207" y="6303963"/>
              <a:ext cx="65881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</a:rPr>
                <a:t>?</a:t>
              </a:r>
            </a:p>
          </p:txBody>
        </p:sp>
      </p:grpSp>
      <p:sp>
        <p:nvSpPr>
          <p:cNvPr id="119821" name="Rectangle 48"/>
          <p:cNvSpPr>
            <a:spLocks noChangeArrowheads="1"/>
          </p:cNvSpPr>
          <p:nvPr/>
        </p:nvSpPr>
        <p:spPr bwMode="auto">
          <a:xfrm>
            <a:off x="1219200" y="5791200"/>
            <a:ext cx="32988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5400">
                <a:solidFill>
                  <a:srgbClr val="FF9900"/>
                </a:solidFill>
              </a:rPr>
              <a:t>[      ][ ] </a:t>
            </a:r>
            <a:r>
              <a:rPr lang="en-US" altLang="en-US">
                <a:solidFill>
                  <a:srgbClr val="FF9900"/>
                </a:solidFill>
              </a:rPr>
              <a:t>=</a:t>
            </a:r>
            <a:r>
              <a:rPr lang="en-US" altLang="en-US" sz="5400">
                <a:solidFill>
                  <a:srgbClr val="FF9900"/>
                </a:solidFill>
              </a:rPr>
              <a:t>[ ]</a:t>
            </a:r>
            <a:endParaRPr lang="en-CA" altLang="en-US" sz="5400">
              <a:solidFill>
                <a:srgbClr val="FFFFFF"/>
              </a:solidFill>
            </a:endParaRPr>
          </a:p>
        </p:txBody>
      </p:sp>
      <p:grpSp>
        <p:nvGrpSpPr>
          <p:cNvPr id="6" name="Group 68"/>
          <p:cNvGrpSpPr>
            <a:grpSpLocks/>
          </p:cNvGrpSpPr>
          <p:nvPr/>
        </p:nvGrpSpPr>
        <p:grpSpPr bwMode="auto">
          <a:xfrm>
            <a:off x="3932238" y="6005513"/>
            <a:ext cx="550862" cy="606425"/>
            <a:chOff x="4391210" y="6005512"/>
            <a:chExt cx="550333" cy="606954"/>
          </a:xfrm>
        </p:grpSpPr>
        <p:sp>
          <p:nvSpPr>
            <p:cNvPr id="119872" name="Rectangle 124"/>
            <p:cNvSpPr>
              <a:spLocks noChangeArrowheads="1"/>
            </p:cNvSpPr>
            <p:nvPr/>
          </p:nvSpPr>
          <p:spPr bwMode="auto">
            <a:xfrm>
              <a:off x="4391210" y="6005512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1</a:t>
              </a:r>
            </a:p>
          </p:txBody>
        </p:sp>
        <p:sp>
          <p:nvSpPr>
            <p:cNvPr id="119873" name="Rectangle 124"/>
            <p:cNvSpPr>
              <a:spLocks noChangeArrowheads="1"/>
            </p:cNvSpPr>
            <p:nvPr/>
          </p:nvSpPr>
          <p:spPr bwMode="auto">
            <a:xfrm>
              <a:off x="4395443" y="6242579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2</a:t>
              </a:r>
            </a:p>
          </p:txBody>
        </p:sp>
      </p:grpSp>
      <p:grpSp>
        <p:nvGrpSpPr>
          <p:cNvPr id="7" name="Group 59"/>
          <p:cNvGrpSpPr>
            <a:grpSpLocks/>
          </p:cNvGrpSpPr>
          <p:nvPr/>
        </p:nvGrpSpPr>
        <p:grpSpPr bwMode="auto">
          <a:xfrm>
            <a:off x="2913063" y="6019800"/>
            <a:ext cx="549275" cy="606425"/>
            <a:chOff x="3370978" y="6019803"/>
            <a:chExt cx="550333" cy="606954"/>
          </a:xfrm>
        </p:grpSpPr>
        <p:sp>
          <p:nvSpPr>
            <p:cNvPr id="119870" name="Rectangle 124"/>
            <p:cNvSpPr>
              <a:spLocks noChangeArrowheads="1"/>
            </p:cNvSpPr>
            <p:nvPr/>
          </p:nvSpPr>
          <p:spPr bwMode="auto">
            <a:xfrm>
              <a:off x="3370978" y="6019803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1</a:t>
              </a:r>
            </a:p>
          </p:txBody>
        </p:sp>
        <p:sp>
          <p:nvSpPr>
            <p:cNvPr id="119871" name="Rectangle 124"/>
            <p:cNvSpPr>
              <a:spLocks noChangeArrowheads="1"/>
            </p:cNvSpPr>
            <p:nvPr/>
          </p:nvSpPr>
          <p:spPr bwMode="auto">
            <a:xfrm>
              <a:off x="3375211" y="6256870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2</a:t>
              </a:r>
            </a:p>
          </p:txBody>
        </p:sp>
      </p:grpSp>
      <p:grpSp>
        <p:nvGrpSpPr>
          <p:cNvPr id="119824" name="Group 120"/>
          <p:cNvGrpSpPr>
            <a:grpSpLocks/>
          </p:cNvGrpSpPr>
          <p:nvPr/>
        </p:nvGrpSpPr>
        <p:grpSpPr bwMode="auto">
          <a:xfrm>
            <a:off x="5138738" y="2794000"/>
            <a:ext cx="701675" cy="468313"/>
            <a:chOff x="5138156" y="2794020"/>
            <a:chExt cx="703011" cy="468000"/>
          </a:xfrm>
        </p:grpSpPr>
        <p:sp>
          <p:nvSpPr>
            <p:cNvPr id="119868" name="Line 5"/>
            <p:cNvSpPr>
              <a:spLocks noChangeShapeType="1"/>
            </p:cNvSpPr>
            <p:nvPr/>
          </p:nvSpPr>
          <p:spPr bwMode="auto">
            <a:xfrm rot="7560000" flipH="1" flipV="1">
              <a:off x="5372155" y="279914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9869" name="Line 5"/>
            <p:cNvSpPr>
              <a:spLocks noChangeShapeType="1"/>
            </p:cNvSpPr>
            <p:nvPr/>
          </p:nvSpPr>
          <p:spPr bwMode="auto">
            <a:xfrm rot="2160000" flipH="1" flipV="1">
              <a:off x="5841166" y="279402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119825" name="Group 118"/>
          <p:cNvGrpSpPr>
            <a:grpSpLocks/>
          </p:cNvGrpSpPr>
          <p:nvPr/>
        </p:nvGrpSpPr>
        <p:grpSpPr bwMode="auto">
          <a:xfrm>
            <a:off x="2439988" y="2667000"/>
            <a:ext cx="685800" cy="468313"/>
            <a:chOff x="2439645" y="2667000"/>
            <a:chExt cx="685800" cy="468000"/>
          </a:xfrm>
        </p:grpSpPr>
        <p:sp>
          <p:nvSpPr>
            <p:cNvPr id="119866" name="Line 5"/>
            <p:cNvSpPr>
              <a:spLocks noChangeShapeType="1"/>
            </p:cNvSpPr>
            <p:nvPr/>
          </p:nvSpPr>
          <p:spPr bwMode="auto">
            <a:xfrm flipH="1" flipV="1">
              <a:off x="3125444" y="266700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9867" name="Line 5"/>
            <p:cNvSpPr>
              <a:spLocks noChangeShapeType="1"/>
            </p:cNvSpPr>
            <p:nvPr/>
          </p:nvSpPr>
          <p:spPr bwMode="auto">
            <a:xfrm rot="5400000" flipH="1" flipV="1">
              <a:off x="2673644" y="27123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10" name="Group 59"/>
          <p:cNvGrpSpPr>
            <a:grpSpLocks/>
          </p:cNvGrpSpPr>
          <p:nvPr/>
        </p:nvGrpSpPr>
        <p:grpSpPr bwMode="auto">
          <a:xfrm>
            <a:off x="5207000" y="3525838"/>
            <a:ext cx="690563" cy="708025"/>
            <a:chOff x="5833532" y="3593068"/>
            <a:chExt cx="690543" cy="707997"/>
          </a:xfrm>
        </p:grpSpPr>
        <p:cxnSp>
          <p:nvCxnSpPr>
            <p:cNvPr id="119862" name="Straight Connector 53"/>
            <p:cNvCxnSpPr>
              <a:cxnSpLocks noChangeShapeType="1"/>
            </p:cNvCxnSpPr>
            <p:nvPr/>
          </p:nvCxnSpPr>
          <p:spPr bwMode="auto">
            <a:xfrm rot="5400000">
              <a:off x="6024734" y="3830467"/>
              <a:ext cx="0" cy="280800"/>
            </a:xfrm>
            <a:prstGeom prst="line">
              <a:avLst/>
            </a:prstGeom>
            <a:noFill/>
            <a:ln w="22225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63" name="Straight Connector 54"/>
            <p:cNvCxnSpPr>
              <a:cxnSpLocks noChangeShapeType="1"/>
            </p:cNvCxnSpPr>
            <p:nvPr/>
          </p:nvCxnSpPr>
          <p:spPr bwMode="auto">
            <a:xfrm>
              <a:off x="6172200" y="3610800"/>
              <a:ext cx="0" cy="374400"/>
            </a:xfrm>
            <a:prstGeom prst="line">
              <a:avLst/>
            </a:prstGeom>
            <a:noFill/>
            <a:ln w="22225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64" name="Rectangle 55"/>
            <p:cNvSpPr>
              <a:spLocks noChangeArrowheads="1"/>
            </p:cNvSpPr>
            <p:nvPr/>
          </p:nvSpPr>
          <p:spPr bwMode="auto">
            <a:xfrm>
              <a:off x="5833532" y="3931733"/>
              <a:ext cx="40267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3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9865" name="Rectangle 56"/>
            <p:cNvSpPr>
              <a:spLocks noChangeArrowheads="1"/>
            </p:cNvSpPr>
            <p:nvPr/>
          </p:nvSpPr>
          <p:spPr bwMode="auto">
            <a:xfrm>
              <a:off x="6121401" y="3593068"/>
              <a:ext cx="40267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4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11" name="Group 78"/>
          <p:cNvGrpSpPr>
            <a:grpSpLocks/>
          </p:cNvGrpSpPr>
          <p:nvPr/>
        </p:nvGrpSpPr>
        <p:grpSpPr bwMode="auto">
          <a:xfrm>
            <a:off x="2954338" y="6013450"/>
            <a:ext cx="549275" cy="608013"/>
            <a:chOff x="3370978" y="6019803"/>
            <a:chExt cx="550333" cy="606954"/>
          </a:xfrm>
        </p:grpSpPr>
        <p:sp>
          <p:nvSpPr>
            <p:cNvPr id="119860" name="Rectangle 124"/>
            <p:cNvSpPr>
              <a:spLocks noChangeArrowheads="1"/>
            </p:cNvSpPr>
            <p:nvPr/>
          </p:nvSpPr>
          <p:spPr bwMode="auto">
            <a:xfrm>
              <a:off x="3370978" y="6019803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0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  <p:sp>
          <p:nvSpPr>
            <p:cNvPr id="119861" name="Rectangle 124"/>
            <p:cNvSpPr>
              <a:spLocks noChangeArrowheads="1"/>
            </p:cNvSpPr>
            <p:nvPr/>
          </p:nvSpPr>
          <p:spPr bwMode="auto">
            <a:xfrm>
              <a:off x="3375211" y="6256870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1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grpSp>
        <p:nvGrpSpPr>
          <p:cNvPr id="12" name="Group 60"/>
          <p:cNvGrpSpPr>
            <a:grpSpLocks/>
          </p:cNvGrpSpPr>
          <p:nvPr/>
        </p:nvGrpSpPr>
        <p:grpSpPr bwMode="auto">
          <a:xfrm>
            <a:off x="4681538" y="3421063"/>
            <a:ext cx="735012" cy="523875"/>
            <a:chOff x="4681008" y="3420533"/>
            <a:chExt cx="735586" cy="524912"/>
          </a:xfrm>
        </p:grpSpPr>
        <p:sp>
          <p:nvSpPr>
            <p:cNvPr id="119858" name="Rectangle 56"/>
            <p:cNvSpPr>
              <a:spLocks noChangeArrowheads="1"/>
            </p:cNvSpPr>
            <p:nvPr/>
          </p:nvSpPr>
          <p:spPr bwMode="auto">
            <a:xfrm>
              <a:off x="4681008" y="3420533"/>
              <a:ext cx="669926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rgbClr val="FF9900"/>
                  </a:solidFill>
                </a:rPr>
                <a:t>v =</a:t>
              </a:r>
            </a:p>
          </p:txBody>
        </p:sp>
        <p:sp>
          <p:nvSpPr>
            <p:cNvPr id="119859" name="Line 5"/>
            <p:cNvSpPr>
              <a:spLocks noChangeShapeType="1"/>
            </p:cNvSpPr>
            <p:nvPr/>
          </p:nvSpPr>
          <p:spPr bwMode="auto">
            <a:xfrm rot="2160000" flipH="1" flipV="1">
              <a:off x="5416593" y="3477445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13" name="Group 72"/>
          <p:cNvGrpSpPr>
            <a:grpSpLocks/>
          </p:cNvGrpSpPr>
          <p:nvPr/>
        </p:nvGrpSpPr>
        <p:grpSpPr bwMode="auto">
          <a:xfrm>
            <a:off x="3851275" y="6027738"/>
            <a:ext cx="550863" cy="608012"/>
            <a:chOff x="4391210" y="6005512"/>
            <a:chExt cx="550333" cy="606954"/>
          </a:xfrm>
        </p:grpSpPr>
        <p:sp>
          <p:nvSpPr>
            <p:cNvPr id="119856" name="Rectangle 124"/>
            <p:cNvSpPr>
              <a:spLocks noChangeArrowheads="1"/>
            </p:cNvSpPr>
            <p:nvPr/>
          </p:nvSpPr>
          <p:spPr bwMode="auto">
            <a:xfrm>
              <a:off x="4391210" y="6005512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3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9857" name="Rectangle 124"/>
            <p:cNvSpPr>
              <a:spLocks noChangeArrowheads="1"/>
            </p:cNvSpPr>
            <p:nvPr/>
          </p:nvSpPr>
          <p:spPr bwMode="auto">
            <a:xfrm>
              <a:off x="4395443" y="6242579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  4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grpSp>
        <p:nvGrpSpPr>
          <p:cNvPr id="119830" name="Group 78"/>
          <p:cNvGrpSpPr>
            <a:grpSpLocks/>
          </p:cNvGrpSpPr>
          <p:nvPr/>
        </p:nvGrpSpPr>
        <p:grpSpPr bwMode="auto">
          <a:xfrm>
            <a:off x="1387475" y="5951538"/>
            <a:ext cx="744538" cy="762000"/>
            <a:chOff x="4969932" y="6096000"/>
            <a:chExt cx="745068" cy="762000"/>
          </a:xfrm>
        </p:grpSpPr>
        <p:sp>
          <p:nvSpPr>
            <p:cNvPr id="119854" name="Rectangle 124"/>
            <p:cNvSpPr>
              <a:spLocks noChangeArrowheads="1"/>
            </p:cNvSpPr>
            <p:nvPr/>
          </p:nvSpPr>
          <p:spPr bwMode="auto">
            <a:xfrm>
              <a:off x="4969932" y="6096000"/>
              <a:ext cx="697328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4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9855" name="Rectangle 124"/>
            <p:cNvSpPr>
              <a:spLocks noChangeArrowheads="1"/>
            </p:cNvSpPr>
            <p:nvPr/>
          </p:nvSpPr>
          <p:spPr bwMode="auto">
            <a:xfrm>
              <a:off x="5017672" y="6393626"/>
              <a:ext cx="697328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 </a:t>
              </a:r>
              <a:r>
                <a:rPr lang="en-US" altLang="en-US" sz="1800">
                  <a:solidFill>
                    <a:srgbClr val="FF9900"/>
                  </a:solidFill>
                </a:rPr>
                <a:t>-</a:t>
              </a:r>
              <a:r>
                <a:rPr lang="en-US" altLang="en-US" sz="1800" baseline="30000">
                  <a:solidFill>
                    <a:srgbClr val="FF9900"/>
                  </a:solidFill>
                </a:rPr>
                <a:t>3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grpSp>
        <p:nvGrpSpPr>
          <p:cNvPr id="15" name="Group 86"/>
          <p:cNvGrpSpPr>
            <a:grpSpLocks/>
          </p:cNvGrpSpPr>
          <p:nvPr/>
        </p:nvGrpSpPr>
        <p:grpSpPr bwMode="auto">
          <a:xfrm>
            <a:off x="2081213" y="5961063"/>
            <a:ext cx="550862" cy="606425"/>
            <a:chOff x="4391210" y="6005512"/>
            <a:chExt cx="550333" cy="606954"/>
          </a:xfrm>
        </p:grpSpPr>
        <p:sp>
          <p:nvSpPr>
            <p:cNvPr id="119852" name="Rectangle 124"/>
            <p:cNvSpPr>
              <a:spLocks noChangeArrowheads="1"/>
            </p:cNvSpPr>
            <p:nvPr/>
          </p:nvSpPr>
          <p:spPr bwMode="auto">
            <a:xfrm>
              <a:off x="4391210" y="6005512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3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9853" name="Rectangle 124"/>
            <p:cNvSpPr>
              <a:spLocks noChangeArrowheads="1"/>
            </p:cNvSpPr>
            <p:nvPr/>
          </p:nvSpPr>
          <p:spPr bwMode="auto">
            <a:xfrm>
              <a:off x="4395443" y="6242579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  4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grpSp>
        <p:nvGrpSpPr>
          <p:cNvPr id="16" name="Group 118"/>
          <p:cNvGrpSpPr>
            <a:grpSpLocks/>
          </p:cNvGrpSpPr>
          <p:nvPr/>
        </p:nvGrpSpPr>
        <p:grpSpPr bwMode="auto">
          <a:xfrm>
            <a:off x="4867275" y="3530600"/>
            <a:ext cx="1695450" cy="1041400"/>
            <a:chOff x="4867721" y="3530601"/>
            <a:chExt cx="1694558" cy="1041399"/>
          </a:xfrm>
        </p:grpSpPr>
        <p:sp>
          <p:nvSpPr>
            <p:cNvPr id="119850" name="Rectangle 124"/>
            <p:cNvSpPr>
              <a:spLocks noChangeArrowheads="1"/>
            </p:cNvSpPr>
            <p:nvPr/>
          </p:nvSpPr>
          <p:spPr bwMode="auto">
            <a:xfrm>
              <a:off x="4867721" y="4107626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9851" name="Rectangle 124"/>
            <p:cNvSpPr>
              <a:spLocks noChangeArrowheads="1"/>
            </p:cNvSpPr>
            <p:nvPr/>
          </p:nvSpPr>
          <p:spPr bwMode="auto">
            <a:xfrm>
              <a:off x="5791200" y="3530601"/>
              <a:ext cx="7710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</p:grpSp>
      <p:sp>
        <p:nvSpPr>
          <p:cNvPr id="119833" name="Rectangle 48"/>
          <p:cNvSpPr>
            <a:spLocks noChangeArrowheads="1"/>
          </p:cNvSpPr>
          <p:nvPr/>
        </p:nvSpPr>
        <p:spPr bwMode="auto">
          <a:xfrm>
            <a:off x="4700588" y="5783263"/>
            <a:ext cx="3676650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5400">
                <a:solidFill>
                  <a:srgbClr val="FF9900"/>
                </a:solidFill>
              </a:rPr>
              <a:t>[      ][ ] </a:t>
            </a:r>
            <a:r>
              <a:rPr lang="en-US" altLang="en-US">
                <a:solidFill>
                  <a:srgbClr val="FF9900"/>
                </a:solidFill>
              </a:rPr>
              <a:t>=</a:t>
            </a:r>
            <a:r>
              <a:rPr lang="en-US" altLang="en-US" sz="5400">
                <a:solidFill>
                  <a:srgbClr val="FF9900"/>
                </a:solidFill>
              </a:rPr>
              <a:t>[   ]</a:t>
            </a:r>
            <a:endParaRPr lang="en-CA" altLang="en-US" sz="5400">
              <a:solidFill>
                <a:srgbClr val="FFFFFF"/>
              </a:solidFill>
            </a:endParaRPr>
          </a:p>
        </p:txBody>
      </p:sp>
      <p:grpSp>
        <p:nvGrpSpPr>
          <p:cNvPr id="119834" name="Group 128"/>
          <p:cNvGrpSpPr>
            <a:grpSpLocks/>
          </p:cNvGrpSpPr>
          <p:nvPr/>
        </p:nvGrpSpPr>
        <p:grpSpPr bwMode="auto">
          <a:xfrm>
            <a:off x="6435725" y="6022975"/>
            <a:ext cx="549275" cy="606425"/>
            <a:chOff x="3370978" y="6019803"/>
            <a:chExt cx="550333" cy="606954"/>
          </a:xfrm>
        </p:grpSpPr>
        <p:sp>
          <p:nvSpPr>
            <p:cNvPr id="119848" name="Rectangle 124"/>
            <p:cNvSpPr>
              <a:spLocks noChangeArrowheads="1"/>
            </p:cNvSpPr>
            <p:nvPr/>
          </p:nvSpPr>
          <p:spPr bwMode="auto">
            <a:xfrm>
              <a:off x="3370978" y="6019803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0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  <p:sp>
          <p:nvSpPr>
            <p:cNvPr id="119849" name="Rectangle 124"/>
            <p:cNvSpPr>
              <a:spLocks noChangeArrowheads="1"/>
            </p:cNvSpPr>
            <p:nvPr/>
          </p:nvSpPr>
          <p:spPr bwMode="auto">
            <a:xfrm>
              <a:off x="3375211" y="6256870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1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grpSp>
        <p:nvGrpSpPr>
          <p:cNvPr id="119835" name="Group 139"/>
          <p:cNvGrpSpPr>
            <a:grpSpLocks/>
          </p:cNvGrpSpPr>
          <p:nvPr/>
        </p:nvGrpSpPr>
        <p:grpSpPr bwMode="auto">
          <a:xfrm>
            <a:off x="4722813" y="5969000"/>
            <a:ext cx="1090612" cy="762000"/>
            <a:chOff x="5327464" y="3962400"/>
            <a:chExt cx="1090266" cy="762000"/>
          </a:xfrm>
        </p:grpSpPr>
        <p:sp>
          <p:nvSpPr>
            <p:cNvPr id="119846" name="Rectangle 124"/>
            <p:cNvSpPr>
              <a:spLocks noChangeArrowheads="1"/>
            </p:cNvSpPr>
            <p:nvPr/>
          </p:nvSpPr>
          <p:spPr bwMode="auto">
            <a:xfrm>
              <a:off x="5327464" y="3962400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9847" name="Rectangle 124"/>
            <p:cNvSpPr>
              <a:spLocks noChangeArrowheads="1"/>
            </p:cNvSpPr>
            <p:nvPr/>
          </p:nvSpPr>
          <p:spPr bwMode="auto">
            <a:xfrm>
              <a:off x="5341851" y="4260026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119836" name="Group 140"/>
          <p:cNvGrpSpPr>
            <a:grpSpLocks/>
          </p:cNvGrpSpPr>
          <p:nvPr/>
        </p:nvGrpSpPr>
        <p:grpSpPr bwMode="auto">
          <a:xfrm>
            <a:off x="7197725" y="5969000"/>
            <a:ext cx="1090613" cy="762000"/>
            <a:chOff x="5327464" y="3962400"/>
            <a:chExt cx="1090266" cy="762000"/>
          </a:xfrm>
        </p:grpSpPr>
        <p:sp>
          <p:nvSpPr>
            <p:cNvPr id="119844" name="Rectangle 124"/>
            <p:cNvSpPr>
              <a:spLocks noChangeArrowheads="1"/>
            </p:cNvSpPr>
            <p:nvPr/>
          </p:nvSpPr>
          <p:spPr bwMode="auto">
            <a:xfrm>
              <a:off x="5327464" y="3962400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9845" name="Rectangle 124"/>
            <p:cNvSpPr>
              <a:spLocks noChangeArrowheads="1"/>
            </p:cNvSpPr>
            <p:nvPr/>
          </p:nvSpPr>
          <p:spPr bwMode="auto">
            <a:xfrm>
              <a:off x="5341851" y="4260026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20" name="Group 139"/>
          <p:cNvGrpSpPr>
            <a:grpSpLocks/>
          </p:cNvGrpSpPr>
          <p:nvPr/>
        </p:nvGrpSpPr>
        <p:grpSpPr bwMode="auto">
          <a:xfrm>
            <a:off x="5310188" y="5986463"/>
            <a:ext cx="1090612" cy="762000"/>
            <a:chOff x="5327464" y="3962400"/>
            <a:chExt cx="1090266" cy="762000"/>
          </a:xfrm>
        </p:grpSpPr>
        <p:sp>
          <p:nvSpPr>
            <p:cNvPr id="119842" name="Rectangle 124"/>
            <p:cNvSpPr>
              <a:spLocks noChangeArrowheads="1"/>
            </p:cNvSpPr>
            <p:nvPr/>
          </p:nvSpPr>
          <p:spPr bwMode="auto">
            <a:xfrm>
              <a:off x="5327464" y="3962400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19843" name="Rectangle 124"/>
            <p:cNvSpPr>
              <a:spLocks noChangeArrowheads="1"/>
            </p:cNvSpPr>
            <p:nvPr/>
          </p:nvSpPr>
          <p:spPr bwMode="auto">
            <a:xfrm>
              <a:off x="5341851" y="4260026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21" name="Group 122"/>
          <p:cNvGrpSpPr>
            <a:grpSpLocks/>
          </p:cNvGrpSpPr>
          <p:nvPr/>
        </p:nvGrpSpPr>
        <p:grpSpPr bwMode="auto">
          <a:xfrm>
            <a:off x="5521325" y="5926138"/>
            <a:ext cx="658813" cy="731837"/>
            <a:chOff x="2495207" y="5938838"/>
            <a:chExt cx="658813" cy="731838"/>
          </a:xfrm>
        </p:grpSpPr>
        <p:sp>
          <p:nvSpPr>
            <p:cNvPr id="119840" name="Rectangle 38"/>
            <p:cNvSpPr>
              <a:spLocks noChangeArrowheads="1"/>
            </p:cNvSpPr>
            <p:nvPr/>
          </p:nvSpPr>
          <p:spPr bwMode="auto">
            <a:xfrm>
              <a:off x="2495207" y="5938838"/>
              <a:ext cx="658813" cy="365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</a:rPr>
                <a:t>?</a:t>
              </a:r>
            </a:p>
          </p:txBody>
        </p:sp>
        <p:sp>
          <p:nvSpPr>
            <p:cNvPr id="119841" name="Rectangle 40"/>
            <p:cNvSpPr>
              <a:spLocks noChangeArrowheads="1"/>
            </p:cNvSpPr>
            <p:nvPr/>
          </p:nvSpPr>
          <p:spPr bwMode="auto">
            <a:xfrm>
              <a:off x="2495207" y="6303963"/>
              <a:ext cx="65881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rgbClr val="FF9900"/>
                  </a:solidFill>
                </a:rPr>
                <a:t>?</a:t>
              </a:r>
            </a:p>
          </p:txBody>
        </p:sp>
      </p:grpSp>
      <p:sp>
        <p:nvSpPr>
          <p:cNvPr id="119839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en-US" altLang="en-US" sz="4400">
                <a:solidFill>
                  <a:srgbClr val="FFFF00"/>
                </a:solidFill>
              </a:rPr>
              <a:t>Changing Basis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142394" grpId="0"/>
      <p:bldP spid="5" grpId="0"/>
      <p:bldP spid="142383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34819" name="Text Box 215"/>
          <p:cNvSpPr txBox="1">
            <a:spLocks noChangeArrowheads="1"/>
          </p:cNvSpPr>
          <p:nvPr/>
        </p:nvSpPr>
        <p:spPr bwMode="auto">
          <a:xfrm>
            <a:off x="665163" y="852488"/>
            <a:ext cx="7616825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The values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/>
              <a:t>are said to be </a:t>
            </a:r>
            <a:r>
              <a:rPr lang="en-US" altLang="en-US">
                <a:solidFill>
                  <a:schemeClr val="tx2"/>
                </a:solidFill>
              </a:rPr>
              <a:t>special</a:t>
            </a:r>
            <a:r>
              <a:rPr lang="en-US" altLang="en-US"/>
              <a:t> if: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There are </a:t>
            </a:r>
            <a:r>
              <a:rPr lang="en-US" altLang="en-US" i="1"/>
              <a:t>n</a:t>
            </a:r>
            <a:r>
              <a:rPr lang="en-US" altLang="en-US"/>
              <a:t> distinct values.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When you square each of them:</a:t>
            </a:r>
          </a:p>
          <a:p>
            <a:pPr lvl="2" algn="l" eaLnBrk="1" hangingPunct="1">
              <a:buFontTx/>
              <a:buChar char="•"/>
            </a:pPr>
            <a:r>
              <a:rPr lang="en-US" altLang="en-US"/>
              <a:t>The set collapses to </a:t>
            </a:r>
            <a:r>
              <a:rPr lang="en-US" altLang="en-US" i="1" baseline="30000"/>
              <a:t>n</a:t>
            </a:r>
            <a:r>
              <a:rPr lang="en-US" altLang="en-US" i="1"/>
              <a:t>/</a:t>
            </a:r>
            <a:r>
              <a:rPr lang="en-US" altLang="en-US" i="1" baseline="-25000"/>
              <a:t>2</a:t>
            </a:r>
            <a:r>
              <a:rPr lang="en-US" altLang="en-US" i="1"/>
              <a:t> </a:t>
            </a:r>
            <a:r>
              <a:rPr lang="en-US" altLang="en-US"/>
              <a:t>distinct values.</a:t>
            </a:r>
          </a:p>
          <a:p>
            <a:pPr lvl="2" algn="l" eaLnBrk="1" hangingPunct="1">
              <a:buFontTx/>
              <a:buChar char="•"/>
            </a:pPr>
            <a:r>
              <a:rPr lang="en-US" altLang="en-US"/>
              <a:t>Which are also special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Eg:</a:t>
            </a:r>
          </a:p>
        </p:txBody>
      </p:sp>
      <p:sp>
        <p:nvSpPr>
          <p:cNvPr id="291844" name="Rectangle 4"/>
          <p:cNvSpPr>
            <a:spLocks noChangeArrowheads="1"/>
          </p:cNvSpPr>
          <p:nvPr/>
        </p:nvSpPr>
        <p:spPr bwMode="auto">
          <a:xfrm>
            <a:off x="3433763" y="3048000"/>
            <a:ext cx="17748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 -i, -1,  1,  i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352800" y="3429000"/>
            <a:ext cx="4473575" cy="990600"/>
            <a:chOff x="2270" y="2064"/>
            <a:chExt cx="2818" cy="624"/>
          </a:xfrm>
        </p:grpSpPr>
        <p:sp>
          <p:nvSpPr>
            <p:cNvPr id="34836" name="AutoShape 6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4837" name="Rectangle 7"/>
            <p:cNvSpPr>
              <a:spLocks noChangeArrowheads="1"/>
            </p:cNvSpPr>
            <p:nvPr/>
          </p:nvSpPr>
          <p:spPr bwMode="auto">
            <a:xfrm>
              <a:off x="3177" y="20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34838" name="Rectangle 8"/>
            <p:cNvSpPr>
              <a:spLocks noChangeArrowheads="1"/>
            </p:cNvSpPr>
            <p:nvPr/>
          </p:nvSpPr>
          <p:spPr bwMode="auto">
            <a:xfrm>
              <a:off x="2270" y="2361"/>
              <a:ext cx="121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 -1,  1,  1, -1</a:t>
              </a:r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2544763" y="4267200"/>
            <a:ext cx="4743450" cy="990600"/>
            <a:chOff x="1726" y="2064"/>
            <a:chExt cx="2988" cy="624"/>
          </a:xfrm>
        </p:grpSpPr>
        <p:sp>
          <p:nvSpPr>
            <p:cNvPr id="34833" name="AutoShape 10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4834" name="Rectangle 11"/>
            <p:cNvSpPr>
              <a:spLocks noChangeArrowheads="1"/>
            </p:cNvSpPr>
            <p:nvPr/>
          </p:nvSpPr>
          <p:spPr bwMode="auto">
            <a:xfrm>
              <a:off x="3177" y="2064"/>
              <a:ext cx="153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collapse  the set</a:t>
              </a:r>
            </a:p>
          </p:txBody>
        </p:sp>
        <p:sp>
          <p:nvSpPr>
            <p:cNvPr id="34835" name="Rectangle 12"/>
            <p:cNvSpPr>
              <a:spLocks noChangeArrowheads="1"/>
            </p:cNvSpPr>
            <p:nvPr/>
          </p:nvSpPr>
          <p:spPr bwMode="auto">
            <a:xfrm>
              <a:off x="1726" y="2361"/>
              <a:ext cx="147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               -1,  1 </a:t>
              </a:r>
            </a:p>
          </p:txBody>
        </p:sp>
      </p:grpSp>
      <p:grpSp>
        <p:nvGrpSpPr>
          <p:cNvPr id="4" name="Group 14"/>
          <p:cNvGrpSpPr>
            <a:grpSpLocks/>
          </p:cNvGrpSpPr>
          <p:nvPr/>
        </p:nvGrpSpPr>
        <p:grpSpPr bwMode="auto">
          <a:xfrm>
            <a:off x="3940175" y="5167313"/>
            <a:ext cx="3911600" cy="990600"/>
            <a:chOff x="2624" y="2064"/>
            <a:chExt cx="2464" cy="624"/>
          </a:xfrm>
        </p:grpSpPr>
        <p:sp>
          <p:nvSpPr>
            <p:cNvPr id="34830" name="AutoShape 15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4831" name="Rectangle 16"/>
            <p:cNvSpPr>
              <a:spLocks noChangeArrowheads="1"/>
            </p:cNvSpPr>
            <p:nvPr/>
          </p:nvSpPr>
          <p:spPr bwMode="auto">
            <a:xfrm>
              <a:off x="3177" y="20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34832" name="Rectangle 17"/>
            <p:cNvSpPr>
              <a:spLocks noChangeArrowheads="1"/>
            </p:cNvSpPr>
            <p:nvPr/>
          </p:nvSpPr>
          <p:spPr bwMode="auto">
            <a:xfrm>
              <a:off x="2624" y="2361"/>
              <a:ext cx="50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1,  1</a:t>
              </a:r>
            </a:p>
          </p:txBody>
        </p:sp>
      </p:grp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2590800" y="6005513"/>
            <a:ext cx="4743450" cy="990600"/>
            <a:chOff x="1726" y="2064"/>
            <a:chExt cx="2988" cy="624"/>
          </a:xfrm>
        </p:grpSpPr>
        <p:sp>
          <p:nvSpPr>
            <p:cNvPr id="34827" name="AutoShape 19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4828" name="Rectangle 20"/>
            <p:cNvSpPr>
              <a:spLocks noChangeArrowheads="1"/>
            </p:cNvSpPr>
            <p:nvPr/>
          </p:nvSpPr>
          <p:spPr bwMode="auto">
            <a:xfrm>
              <a:off x="3177" y="2064"/>
              <a:ext cx="153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collapse  the set</a:t>
              </a:r>
            </a:p>
          </p:txBody>
        </p:sp>
        <p:sp>
          <p:nvSpPr>
            <p:cNvPr id="34829" name="Rectangle 21"/>
            <p:cNvSpPr>
              <a:spLocks noChangeArrowheads="1"/>
            </p:cNvSpPr>
            <p:nvPr/>
          </p:nvSpPr>
          <p:spPr bwMode="auto">
            <a:xfrm>
              <a:off x="1726" y="2361"/>
              <a:ext cx="12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                 1 </a:t>
              </a:r>
            </a:p>
          </p:txBody>
        </p:sp>
      </p:grpSp>
      <p:sp>
        <p:nvSpPr>
          <p:cNvPr id="291862" name="Rectangle 22"/>
          <p:cNvSpPr>
            <a:spLocks noChangeArrowheads="1"/>
          </p:cNvSpPr>
          <p:nvPr/>
        </p:nvSpPr>
        <p:spPr bwMode="auto">
          <a:xfrm>
            <a:off x="457200" y="3970338"/>
            <a:ext cx="2554288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 = 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-i,-1, 1, i</a:t>
            </a:r>
          </a:p>
          <a:p>
            <a:pPr eaLnBrk="1" hangingPunct="1"/>
            <a:r>
              <a:rPr lang="en-US" altLang="en-US"/>
              <a:t> are said to be</a:t>
            </a:r>
          </a:p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4</a:t>
            </a:r>
            <a:r>
              <a:rPr lang="en-US" altLang="en-US" baseline="30000">
                <a:solidFill>
                  <a:schemeClr val="tx2"/>
                </a:solidFill>
              </a:rPr>
              <a:t>th</a:t>
            </a:r>
            <a:r>
              <a:rPr lang="en-US" altLang="en-US">
                <a:solidFill>
                  <a:schemeClr val="tx2"/>
                </a:solidFill>
              </a:rPr>
              <a:t> roots of unity</a:t>
            </a:r>
          </a:p>
          <a:p>
            <a:pPr eaLnBrk="1" hangingPunct="1"/>
            <a:r>
              <a:rPr lang="en-US" altLang="en-US"/>
              <a:t>Because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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 = 1</a:t>
            </a:r>
          </a:p>
        </p:txBody>
      </p:sp>
      <p:sp>
        <p:nvSpPr>
          <p:cNvPr id="34826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1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1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1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18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844" grpId="0"/>
      <p:bldP spid="291862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96963" name="Text Box 215"/>
          <p:cNvSpPr txBox="1">
            <a:spLocks noChangeArrowheads="1"/>
          </p:cNvSpPr>
          <p:nvPr/>
        </p:nvSpPr>
        <p:spPr bwMode="auto">
          <a:xfrm>
            <a:off x="533400" y="1079500"/>
            <a:ext cx="8105775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>
                <a:sym typeface="Symbol" pitchFamily="18" charset="2"/>
              </a:rPr>
              <a:t> is said to be an </a:t>
            </a:r>
            <a:r>
              <a:rPr lang="en-US" altLang="en-US" i="1">
                <a:solidFill>
                  <a:schemeClr val="tx2"/>
                </a:solidFill>
                <a:sym typeface="Symbol" pitchFamily="18" charset="2"/>
              </a:rPr>
              <a:t>n</a:t>
            </a:r>
            <a:r>
              <a:rPr lang="en-US" altLang="en-US" baseline="30000">
                <a:solidFill>
                  <a:schemeClr val="tx2"/>
                </a:solidFill>
                <a:sym typeface="Symbol" pitchFamily="18" charset="2"/>
              </a:rPr>
              <a:t>th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 root of unity</a:t>
            </a:r>
            <a:r>
              <a:rPr lang="en-US" altLang="en-US">
                <a:sym typeface="Symbol" pitchFamily="18" charset="2"/>
              </a:rPr>
              <a:t> (in a field) if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1</a:t>
            </a:r>
            <a:endParaRPr lang="en-US" altLang="en-US">
              <a:solidFill>
                <a:schemeClr val="accent1"/>
              </a:solidFill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(There should be 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solutions of this polynomial)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Fermat’s Little Theorem: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b≠0</a:t>
            </a:r>
            <a:r>
              <a:rPr lang="en-US" altLang="en-US">
                <a:sym typeface="Symbol" pitchFamily="18" charset="2"/>
              </a:rPr>
              <a:t>  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30000">
                <a:solidFill>
                  <a:schemeClr val="accent1"/>
                </a:solidFill>
              </a:rPr>
              <a:t>p-1</a:t>
            </a:r>
            <a:r>
              <a:rPr lang="en-US" altLang="en-US" i="1">
                <a:solidFill>
                  <a:schemeClr val="accent1"/>
                </a:solidFill>
              </a:rPr>
              <a:t> =</a:t>
            </a:r>
            <a:r>
              <a:rPr lang="en-US" altLang="en-US" i="1" baseline="-25000">
                <a:solidFill>
                  <a:schemeClr val="accent1"/>
                </a:solidFill>
              </a:rPr>
              <a:t>mod p</a:t>
            </a:r>
            <a:r>
              <a:rPr lang="en-US" altLang="en-US" i="1">
                <a:solidFill>
                  <a:schemeClr val="accent1"/>
                </a:solidFill>
              </a:rPr>
              <a:t>  1</a:t>
            </a:r>
            <a:r>
              <a:rPr lang="en-US" altLang="en-US">
                <a:solidFill>
                  <a:schemeClr val="accent1"/>
                </a:solidFill>
              </a:rPr>
              <a:t>  </a:t>
            </a:r>
            <a:br>
              <a:rPr lang="en-US" altLang="en-US">
                <a:solidFill>
                  <a:schemeClr val="accent1"/>
                </a:solidFill>
              </a:rPr>
            </a:br>
            <a:r>
              <a:rPr lang="en-US" altLang="en-US">
                <a:solidFill>
                  <a:schemeClr val="accent1"/>
                </a:solidFill>
              </a:rPr>
              <a:t>  </a:t>
            </a:r>
            <a:r>
              <a:rPr lang="en-US" altLang="en-US"/>
              <a:t>says every nonzero element is an </a:t>
            </a:r>
            <a:r>
              <a:rPr lang="en-US" altLang="en-US" i="1"/>
              <a:t>n</a:t>
            </a:r>
            <a:r>
              <a:rPr lang="en-US" altLang="en-US" baseline="30000"/>
              <a:t>th</a:t>
            </a:r>
            <a:r>
              <a:rPr lang="en-US" altLang="en-US"/>
              <a:t> root of unity</a:t>
            </a:r>
            <a:br>
              <a:rPr lang="en-US" altLang="en-US"/>
            </a:br>
            <a:r>
              <a:rPr lang="en-US" altLang="en-US"/>
              <a:t>  when </a:t>
            </a:r>
            <a:r>
              <a:rPr lang="en-US" altLang="en-US" i="1">
                <a:solidFill>
                  <a:schemeClr val="accent1"/>
                </a:solidFill>
              </a:rPr>
              <a:t>n=p-1</a:t>
            </a:r>
            <a:r>
              <a:rPr lang="en-US" altLang="en-US"/>
              <a:t>.</a:t>
            </a:r>
          </a:p>
        </p:txBody>
      </p:sp>
      <p:sp>
        <p:nvSpPr>
          <p:cNvPr id="35844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6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6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69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69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69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69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97987" name="Text Box 215"/>
          <p:cNvSpPr txBox="1">
            <a:spLocks noChangeArrowheads="1"/>
          </p:cNvSpPr>
          <p:nvPr/>
        </p:nvSpPr>
        <p:spPr bwMode="auto">
          <a:xfrm>
            <a:off x="533400" y="1079500"/>
            <a:ext cx="8105775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>
                <a:sym typeface="Symbol" pitchFamily="18" charset="2"/>
              </a:rPr>
              <a:t> is said to be an </a:t>
            </a:r>
            <a:r>
              <a:rPr lang="en-US" altLang="en-US" i="1">
                <a:solidFill>
                  <a:schemeClr val="tx2"/>
                </a:solidFill>
                <a:sym typeface="Symbol" pitchFamily="18" charset="2"/>
              </a:rPr>
              <a:t>n</a:t>
            </a:r>
            <a:r>
              <a:rPr lang="en-US" altLang="en-US" baseline="30000">
                <a:solidFill>
                  <a:schemeClr val="tx2"/>
                </a:solidFill>
                <a:sym typeface="Symbol" pitchFamily="18" charset="2"/>
              </a:rPr>
              <a:t>th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 root of unity</a:t>
            </a:r>
            <a:r>
              <a:rPr lang="en-US" altLang="en-US">
                <a:sym typeface="Symbol" pitchFamily="18" charset="2"/>
              </a:rPr>
              <a:t> (in a field) if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1</a:t>
            </a:r>
            <a:endParaRPr lang="en-US" altLang="en-US">
              <a:solidFill>
                <a:schemeClr val="accent1"/>
              </a:solidFill>
              <a:sym typeface="Symbol" pitchFamily="18" charset="2"/>
            </a:endParaRPr>
          </a:p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>
                <a:sym typeface="Symbol" pitchFamily="18" charset="2"/>
              </a:rPr>
              <a:t> is said to </a:t>
            </a:r>
            <a:r>
              <a:rPr lang="en-US" altLang="en-US"/>
              <a:t>be a </a:t>
            </a:r>
            <a:r>
              <a:rPr lang="en-US" altLang="en-US">
                <a:solidFill>
                  <a:schemeClr val="tx2"/>
                </a:solidFill>
              </a:rPr>
              <a:t>generator</a:t>
            </a:r>
            <a:r>
              <a:rPr lang="en-US" altLang="en-US"/>
              <a:t> of the field</a:t>
            </a:r>
            <a:br>
              <a:rPr lang="en-US" altLang="en-US"/>
            </a:br>
            <a:r>
              <a:rPr lang="en-US" altLang="en-US"/>
              <a:t>     if the numbers </a:t>
            </a:r>
            <a:r>
              <a:rPr lang="en-US" altLang="en-US" i="1">
                <a:solidFill>
                  <a:schemeClr val="accent1"/>
                </a:solidFill>
              </a:rPr>
              <a:t>1,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 …,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/>
              <a:t> are all distinct</a:t>
            </a:r>
          </a:p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</a:rPr>
              <a:t>1,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 …,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</a:t>
            </a:r>
            <a:r>
              <a:rPr lang="en-US" altLang="en-US"/>
              <a:t>are then </a:t>
            </a:r>
            <a:r>
              <a:rPr lang="en-US" altLang="en-US">
                <a:solidFill>
                  <a:schemeClr val="tx2"/>
                </a:solidFill>
              </a:rPr>
              <a:t>special </a:t>
            </a:r>
            <a:r>
              <a:rPr lang="en-US" altLang="en-US"/>
              <a:t>(when 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/>
              <a:t> is even)</a:t>
            </a:r>
          </a:p>
        </p:txBody>
      </p:sp>
      <p:sp>
        <p:nvSpPr>
          <p:cNvPr id="297988" name="Rectangle 4"/>
          <p:cNvSpPr>
            <a:spLocks noChangeArrowheads="1"/>
          </p:cNvSpPr>
          <p:nvPr/>
        </p:nvSpPr>
        <p:spPr bwMode="auto">
          <a:xfrm>
            <a:off x="469900" y="3048000"/>
            <a:ext cx="87296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n/2+n/2-1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,…,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n/2+3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n/2+2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n/2+1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n/2+0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0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3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,…,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n/2-1</a:t>
            </a:r>
            <a:r>
              <a:rPr lang="en-US" altLang="en-US">
                <a:sym typeface="Symbol" pitchFamily="18" charset="2"/>
              </a:rPr>
              <a:t> 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69900" y="3435350"/>
            <a:ext cx="8513763" cy="969963"/>
            <a:chOff x="296" y="2164"/>
            <a:chExt cx="5363" cy="611"/>
          </a:xfrm>
        </p:grpSpPr>
        <p:sp>
          <p:nvSpPr>
            <p:cNvPr id="36885" name="AutoShape 6"/>
            <p:cNvSpPr>
              <a:spLocks noChangeArrowheads="1"/>
            </p:cNvSpPr>
            <p:nvPr/>
          </p:nvSpPr>
          <p:spPr bwMode="auto">
            <a:xfrm>
              <a:off x="2772" y="22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6886" name="Rectangle 7"/>
            <p:cNvSpPr>
              <a:spLocks noChangeArrowheads="1"/>
            </p:cNvSpPr>
            <p:nvPr/>
          </p:nvSpPr>
          <p:spPr bwMode="auto">
            <a:xfrm>
              <a:off x="3000" y="21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36887" name="Rectangle 13"/>
            <p:cNvSpPr>
              <a:spLocks noChangeArrowheads="1"/>
            </p:cNvSpPr>
            <p:nvPr/>
          </p:nvSpPr>
          <p:spPr bwMode="auto">
            <a:xfrm>
              <a:off x="296" y="2448"/>
              <a:ext cx="536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n+n-2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 …, 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n+6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n+4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n+2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n+0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4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…,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n-2</a:t>
              </a:r>
              <a:r>
                <a:rPr lang="en-US" altLang="en-US">
                  <a:sym typeface="Symbol" pitchFamily="18" charset="2"/>
                </a:rPr>
                <a:t> </a:t>
              </a:r>
            </a:p>
          </p:txBody>
        </p:sp>
      </p:grp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457200" y="4267200"/>
            <a:ext cx="8604250" cy="990600"/>
            <a:chOff x="288" y="2688"/>
            <a:chExt cx="5420" cy="624"/>
          </a:xfrm>
        </p:grpSpPr>
        <p:sp>
          <p:nvSpPr>
            <p:cNvPr id="36882" name="AutoShape 10"/>
            <p:cNvSpPr>
              <a:spLocks noChangeArrowheads="1"/>
            </p:cNvSpPr>
            <p:nvPr/>
          </p:nvSpPr>
          <p:spPr bwMode="auto">
            <a:xfrm>
              <a:off x="2807" y="2752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6883" name="Rectangle 11"/>
            <p:cNvSpPr>
              <a:spLocks noChangeArrowheads="1"/>
            </p:cNvSpPr>
            <p:nvPr/>
          </p:nvSpPr>
          <p:spPr bwMode="auto">
            <a:xfrm>
              <a:off x="3035" y="2688"/>
              <a:ext cx="113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ym typeface="Symbol" pitchFamily="18" charset="2"/>
                </a:rPr>
                <a:t>use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 = 1</a:t>
              </a:r>
            </a:p>
          </p:txBody>
        </p:sp>
        <p:sp>
          <p:nvSpPr>
            <p:cNvPr id="36884" name="Rectangle 17"/>
            <p:cNvSpPr>
              <a:spLocks noChangeArrowheads="1"/>
            </p:cNvSpPr>
            <p:nvPr/>
          </p:nvSpPr>
          <p:spPr bwMode="auto">
            <a:xfrm>
              <a:off x="288" y="2985"/>
              <a:ext cx="542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n-2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 …,     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   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4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 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 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 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4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…,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n-2</a:t>
              </a:r>
              <a:r>
                <a:rPr lang="en-US" altLang="en-US">
                  <a:sym typeface="Symbol" pitchFamily="18" charset="2"/>
                </a:rPr>
                <a:t> </a:t>
              </a:r>
            </a:p>
          </p:txBody>
        </p:sp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4532313" y="5181600"/>
            <a:ext cx="3621087" cy="1052513"/>
            <a:chOff x="2855" y="3264"/>
            <a:chExt cx="2281" cy="663"/>
          </a:xfrm>
        </p:grpSpPr>
        <p:sp>
          <p:nvSpPr>
            <p:cNvPr id="36879" name="AutoShape 14"/>
            <p:cNvSpPr>
              <a:spLocks noChangeArrowheads="1"/>
            </p:cNvSpPr>
            <p:nvPr/>
          </p:nvSpPr>
          <p:spPr bwMode="auto">
            <a:xfrm>
              <a:off x="2855" y="33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6880" name="Rectangle 15"/>
            <p:cNvSpPr>
              <a:spLocks noChangeArrowheads="1"/>
            </p:cNvSpPr>
            <p:nvPr/>
          </p:nvSpPr>
          <p:spPr bwMode="auto">
            <a:xfrm>
              <a:off x="3083" y="3264"/>
              <a:ext cx="153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collapse  the set</a:t>
              </a:r>
            </a:p>
          </p:txBody>
        </p:sp>
        <p:sp>
          <p:nvSpPr>
            <p:cNvPr id="36881" name="Rectangle 18"/>
            <p:cNvSpPr>
              <a:spLocks noChangeArrowheads="1"/>
            </p:cNvSpPr>
            <p:nvPr/>
          </p:nvSpPr>
          <p:spPr bwMode="auto">
            <a:xfrm>
              <a:off x="3096" y="3600"/>
              <a:ext cx="20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4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…,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n-2</a:t>
              </a:r>
              <a:r>
                <a:rPr lang="en-US" altLang="en-US">
                  <a:sym typeface="Symbol" pitchFamily="18" charset="2"/>
                </a:rPr>
                <a:t> </a:t>
              </a:r>
            </a:p>
          </p:txBody>
        </p:sp>
      </p:grpSp>
      <p:sp>
        <p:nvSpPr>
          <p:cNvPr id="298003" name="Rectangle 19"/>
          <p:cNvSpPr>
            <a:spLocks noChangeArrowheads="1"/>
          </p:cNvSpPr>
          <p:nvPr/>
        </p:nvSpPr>
        <p:spPr bwMode="auto">
          <a:xfrm>
            <a:off x="2057400" y="6262688"/>
            <a:ext cx="5627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We need these to be </a:t>
            </a: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special</a:t>
            </a:r>
            <a:r>
              <a:rPr lang="en-US" altLang="en-US"/>
              <a:t> values.</a:t>
            </a:r>
          </a:p>
        </p:txBody>
      </p:sp>
      <p:grpSp>
        <p:nvGrpSpPr>
          <p:cNvPr id="5" name="Group 30"/>
          <p:cNvGrpSpPr>
            <a:grpSpLocks/>
          </p:cNvGrpSpPr>
          <p:nvPr/>
        </p:nvGrpSpPr>
        <p:grpSpPr bwMode="auto">
          <a:xfrm>
            <a:off x="5080000" y="2754313"/>
            <a:ext cx="1701800" cy="446087"/>
            <a:chOff x="3200" y="1735"/>
            <a:chExt cx="1072" cy="281"/>
          </a:xfrm>
        </p:grpSpPr>
        <p:sp>
          <p:nvSpPr>
            <p:cNvPr id="36875" name="AutoShape 26"/>
            <p:cNvSpPr>
              <a:spLocks noChangeArrowheads="1"/>
            </p:cNvSpPr>
            <p:nvPr/>
          </p:nvSpPr>
          <p:spPr bwMode="auto">
            <a:xfrm>
              <a:off x="3840" y="1920"/>
              <a:ext cx="432" cy="96"/>
            </a:xfrm>
            <a:prstGeom prst="rightArrow">
              <a:avLst>
                <a:gd name="adj1" fmla="val 50000"/>
                <a:gd name="adj2" fmla="val 112500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6876" name="Rectangle 27"/>
            <p:cNvSpPr>
              <a:spLocks noChangeArrowheads="1"/>
            </p:cNvSpPr>
            <p:nvPr/>
          </p:nvSpPr>
          <p:spPr bwMode="auto">
            <a:xfrm>
              <a:off x="3760" y="1737"/>
              <a:ext cx="5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hlink"/>
                  </a:solidFill>
                </a:rPr>
                <a:t>1</a:t>
              </a:r>
              <a:r>
                <a:rPr lang="en-US" altLang="en-US" sz="1800" baseline="30000">
                  <a:solidFill>
                    <a:schemeClr val="hlink"/>
                  </a:solidFill>
                </a:rPr>
                <a:t>st</a:t>
              </a:r>
              <a:r>
                <a:rPr lang="en-US" altLang="en-US" sz="1800">
                  <a:solidFill>
                    <a:schemeClr val="hlink"/>
                  </a:solidFill>
                </a:rPr>
                <a:t> half</a:t>
              </a:r>
            </a:p>
          </p:txBody>
        </p:sp>
        <p:sp>
          <p:nvSpPr>
            <p:cNvPr id="36877" name="AutoShape 28"/>
            <p:cNvSpPr>
              <a:spLocks noChangeArrowheads="1"/>
            </p:cNvSpPr>
            <p:nvPr/>
          </p:nvSpPr>
          <p:spPr bwMode="auto">
            <a:xfrm flipH="1">
              <a:off x="3216" y="1918"/>
              <a:ext cx="432" cy="96"/>
            </a:xfrm>
            <a:prstGeom prst="rightArrow">
              <a:avLst>
                <a:gd name="adj1" fmla="val 50000"/>
                <a:gd name="adj2" fmla="val 112500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6878" name="Rectangle 29"/>
            <p:cNvSpPr>
              <a:spLocks noChangeArrowheads="1"/>
            </p:cNvSpPr>
            <p:nvPr/>
          </p:nvSpPr>
          <p:spPr bwMode="auto">
            <a:xfrm>
              <a:off x="3200" y="1735"/>
              <a:ext cx="54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hlink"/>
                  </a:solidFill>
                </a:rPr>
                <a:t>2</a:t>
              </a:r>
              <a:r>
                <a:rPr lang="en-US" altLang="en-US" sz="1800" baseline="30000">
                  <a:solidFill>
                    <a:schemeClr val="hlink"/>
                  </a:solidFill>
                </a:rPr>
                <a:t>nd</a:t>
              </a:r>
              <a:r>
                <a:rPr lang="en-US" altLang="en-US" sz="1800">
                  <a:solidFill>
                    <a:schemeClr val="hlink"/>
                  </a:solidFill>
                </a:rPr>
                <a:t> half</a:t>
              </a:r>
            </a:p>
          </p:txBody>
        </p:sp>
      </p:grpSp>
      <p:sp>
        <p:nvSpPr>
          <p:cNvPr id="36874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9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79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79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9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79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79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7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7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98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98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988" grpId="0"/>
      <p:bldP spid="298003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Oval 4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1" name="Line 7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7892" name="Line 8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7893" name="Text Box 21"/>
          <p:cNvSpPr txBox="1">
            <a:spLocks noChangeArrowheads="1"/>
          </p:cNvSpPr>
          <p:nvPr/>
        </p:nvSpPr>
        <p:spPr bwMode="auto">
          <a:xfrm>
            <a:off x="6456363" y="3000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37894" name="Oval 28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5" name="Oval 30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6" name="Oval 31"/>
          <p:cNvSpPr>
            <a:spLocks noChangeArrowheads="1"/>
          </p:cNvSpPr>
          <p:nvPr/>
        </p:nvSpPr>
        <p:spPr bwMode="auto">
          <a:xfrm>
            <a:off x="5929313" y="2855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7" name="Oval 32"/>
          <p:cNvSpPr>
            <a:spLocks noChangeArrowheads="1"/>
          </p:cNvSpPr>
          <p:nvPr/>
        </p:nvSpPr>
        <p:spPr bwMode="auto">
          <a:xfrm>
            <a:off x="5334000" y="2474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8" name="Oval 33"/>
          <p:cNvSpPr>
            <a:spLocks noChangeArrowheads="1"/>
          </p:cNvSpPr>
          <p:nvPr/>
        </p:nvSpPr>
        <p:spPr bwMode="auto">
          <a:xfrm>
            <a:off x="6288088" y="33559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9" name="Oval 36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900" name="Oval 37"/>
          <p:cNvSpPr>
            <a:spLocks noChangeArrowheads="1"/>
          </p:cNvSpPr>
          <p:nvPr/>
        </p:nvSpPr>
        <p:spPr bwMode="auto">
          <a:xfrm rot="-5400000">
            <a:off x="3524250" y="28225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901" name="Oval 38"/>
          <p:cNvSpPr>
            <a:spLocks noChangeArrowheads="1"/>
          </p:cNvSpPr>
          <p:nvPr/>
        </p:nvSpPr>
        <p:spPr bwMode="auto">
          <a:xfrm rot="-5400000">
            <a:off x="3132138" y="33448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902" name="Oval 39"/>
          <p:cNvSpPr>
            <a:spLocks noChangeArrowheads="1"/>
          </p:cNvSpPr>
          <p:nvPr/>
        </p:nvSpPr>
        <p:spPr bwMode="auto">
          <a:xfrm rot="-5400000">
            <a:off x="4046538" y="2497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37903" name="Group 48"/>
          <p:cNvGrpSpPr>
            <a:grpSpLocks/>
          </p:cNvGrpSpPr>
          <p:nvPr/>
        </p:nvGrpSpPr>
        <p:grpSpPr bwMode="auto">
          <a:xfrm flipV="1">
            <a:off x="3121025" y="4673600"/>
            <a:ext cx="3308350" cy="1131888"/>
            <a:chOff x="2016" y="1056"/>
            <a:chExt cx="2084" cy="713"/>
          </a:xfrm>
        </p:grpSpPr>
        <p:sp>
          <p:nvSpPr>
            <p:cNvPr id="37939" name="Oval 49"/>
            <p:cNvSpPr>
              <a:spLocks noChangeArrowheads="1"/>
            </p:cNvSpPr>
            <p:nvPr/>
          </p:nvSpPr>
          <p:spPr bwMode="auto">
            <a:xfrm>
              <a:off x="3778" y="135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0" name="Oval 50"/>
            <p:cNvSpPr>
              <a:spLocks noChangeArrowheads="1"/>
            </p:cNvSpPr>
            <p:nvPr/>
          </p:nvSpPr>
          <p:spPr bwMode="auto">
            <a:xfrm>
              <a:off x="3367" y="1111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1" name="Oval 51"/>
            <p:cNvSpPr>
              <a:spLocks noChangeArrowheads="1"/>
            </p:cNvSpPr>
            <p:nvPr/>
          </p:nvSpPr>
          <p:spPr bwMode="auto">
            <a:xfrm>
              <a:off x="4004" y="167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2" name="Oval 52"/>
            <p:cNvSpPr>
              <a:spLocks noChangeArrowheads="1"/>
            </p:cNvSpPr>
            <p:nvPr/>
          </p:nvSpPr>
          <p:spPr bwMode="auto">
            <a:xfrm rot="-5400000">
              <a:off x="3004" y="105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3" name="Oval 53"/>
            <p:cNvSpPr>
              <a:spLocks noChangeArrowheads="1"/>
            </p:cNvSpPr>
            <p:nvPr/>
          </p:nvSpPr>
          <p:spPr bwMode="auto">
            <a:xfrm rot="-5400000">
              <a:off x="2263" y="1337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4" name="Oval 54"/>
            <p:cNvSpPr>
              <a:spLocks noChangeArrowheads="1"/>
            </p:cNvSpPr>
            <p:nvPr/>
          </p:nvSpPr>
          <p:spPr bwMode="auto">
            <a:xfrm rot="-5400000">
              <a:off x="2016" y="166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5" name="Oval 55"/>
            <p:cNvSpPr>
              <a:spLocks noChangeArrowheads="1"/>
            </p:cNvSpPr>
            <p:nvPr/>
          </p:nvSpPr>
          <p:spPr bwMode="auto">
            <a:xfrm rot="-5400000">
              <a:off x="2592" y="113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37904" name="Text Box 21"/>
          <p:cNvSpPr txBox="1">
            <a:spLocks noChangeArrowheads="1"/>
          </p:cNvSpPr>
          <p:nvPr/>
        </p:nvSpPr>
        <p:spPr bwMode="auto">
          <a:xfrm>
            <a:off x="6673850" y="38242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37905" name="Text Box 21"/>
          <p:cNvSpPr txBox="1">
            <a:spLocks noChangeArrowheads="1"/>
          </p:cNvSpPr>
          <p:nvPr/>
        </p:nvSpPr>
        <p:spPr bwMode="auto">
          <a:xfrm>
            <a:off x="5999163" y="23907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37906" name="Text Box 21"/>
          <p:cNvSpPr txBox="1">
            <a:spLocks noChangeArrowheads="1"/>
          </p:cNvSpPr>
          <p:nvPr/>
        </p:nvSpPr>
        <p:spPr bwMode="auto">
          <a:xfrm>
            <a:off x="5270500" y="1909763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37907" name="Text Box 21"/>
          <p:cNvSpPr txBox="1">
            <a:spLocks noChangeArrowheads="1"/>
          </p:cNvSpPr>
          <p:nvPr/>
        </p:nvSpPr>
        <p:spPr bwMode="auto">
          <a:xfrm>
            <a:off x="4449763" y="17668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37908" name="Text Box 21"/>
          <p:cNvSpPr txBox="1">
            <a:spLocks noChangeArrowheads="1"/>
          </p:cNvSpPr>
          <p:nvPr/>
        </p:nvSpPr>
        <p:spPr bwMode="auto">
          <a:xfrm>
            <a:off x="3625850" y="193992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5</a:t>
            </a:r>
          </a:p>
        </p:txBody>
      </p:sp>
      <p:sp>
        <p:nvSpPr>
          <p:cNvPr id="37909" name="Text Box 21"/>
          <p:cNvSpPr txBox="1">
            <a:spLocks noChangeArrowheads="1"/>
          </p:cNvSpPr>
          <p:nvPr/>
        </p:nvSpPr>
        <p:spPr bwMode="auto">
          <a:xfrm>
            <a:off x="2903538" y="23145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37910" name="Text Box 21"/>
          <p:cNvSpPr txBox="1">
            <a:spLocks noChangeArrowheads="1"/>
          </p:cNvSpPr>
          <p:nvPr/>
        </p:nvSpPr>
        <p:spPr bwMode="auto">
          <a:xfrm>
            <a:off x="2417763" y="2978150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7</a:t>
            </a:r>
          </a:p>
        </p:txBody>
      </p:sp>
      <p:sp>
        <p:nvSpPr>
          <p:cNvPr id="37911" name="Text Box 21"/>
          <p:cNvSpPr txBox="1">
            <a:spLocks noChangeArrowheads="1"/>
          </p:cNvSpPr>
          <p:nvPr/>
        </p:nvSpPr>
        <p:spPr bwMode="auto">
          <a:xfrm>
            <a:off x="2189163" y="3762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8</a:t>
            </a:r>
          </a:p>
        </p:txBody>
      </p:sp>
      <p:sp>
        <p:nvSpPr>
          <p:cNvPr id="37912" name="Text Box 21"/>
          <p:cNvSpPr txBox="1">
            <a:spLocks noChangeArrowheads="1"/>
          </p:cNvSpPr>
          <p:nvPr/>
        </p:nvSpPr>
        <p:spPr bwMode="auto">
          <a:xfrm>
            <a:off x="2341563" y="46624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9</a:t>
            </a:r>
          </a:p>
        </p:txBody>
      </p:sp>
      <p:sp>
        <p:nvSpPr>
          <p:cNvPr id="37913" name="Text Box 21"/>
          <p:cNvSpPr txBox="1">
            <a:spLocks noChangeArrowheads="1"/>
          </p:cNvSpPr>
          <p:nvPr/>
        </p:nvSpPr>
        <p:spPr bwMode="auto">
          <a:xfrm>
            <a:off x="2690813" y="5286375"/>
            <a:ext cx="911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10</a:t>
            </a:r>
          </a:p>
        </p:txBody>
      </p:sp>
      <p:sp>
        <p:nvSpPr>
          <p:cNvPr id="37914" name="Text Box 21"/>
          <p:cNvSpPr txBox="1">
            <a:spLocks noChangeArrowheads="1"/>
          </p:cNvSpPr>
          <p:nvPr/>
        </p:nvSpPr>
        <p:spPr bwMode="auto">
          <a:xfrm>
            <a:off x="3376613" y="5729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11</a:t>
            </a:r>
          </a:p>
        </p:txBody>
      </p:sp>
      <p:sp>
        <p:nvSpPr>
          <p:cNvPr id="37915" name="Text Box 21"/>
          <p:cNvSpPr txBox="1">
            <a:spLocks noChangeArrowheads="1"/>
          </p:cNvSpPr>
          <p:nvPr/>
        </p:nvSpPr>
        <p:spPr bwMode="auto">
          <a:xfrm>
            <a:off x="4262438" y="58816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12</a:t>
            </a:r>
          </a:p>
        </p:txBody>
      </p:sp>
      <p:sp>
        <p:nvSpPr>
          <p:cNvPr id="37916" name="Text Box 21"/>
          <p:cNvSpPr txBox="1">
            <a:spLocks noChangeArrowheads="1"/>
          </p:cNvSpPr>
          <p:nvPr/>
        </p:nvSpPr>
        <p:spPr bwMode="auto">
          <a:xfrm>
            <a:off x="5129213" y="56530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13</a:t>
            </a:r>
          </a:p>
        </p:txBody>
      </p:sp>
      <p:sp>
        <p:nvSpPr>
          <p:cNvPr id="37917" name="Text Box 21"/>
          <p:cNvSpPr txBox="1">
            <a:spLocks noChangeArrowheads="1"/>
          </p:cNvSpPr>
          <p:nvPr/>
        </p:nvSpPr>
        <p:spPr bwMode="auto">
          <a:xfrm>
            <a:off x="5902325" y="51958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14</a:t>
            </a:r>
          </a:p>
        </p:txBody>
      </p:sp>
      <p:sp>
        <p:nvSpPr>
          <p:cNvPr id="37918" name="Text Box 21"/>
          <p:cNvSpPr txBox="1">
            <a:spLocks noChangeArrowheads="1"/>
          </p:cNvSpPr>
          <p:nvPr/>
        </p:nvSpPr>
        <p:spPr bwMode="auto">
          <a:xfrm>
            <a:off x="6364288" y="4586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15</a:t>
            </a:r>
          </a:p>
        </p:txBody>
      </p:sp>
      <p:sp>
        <p:nvSpPr>
          <p:cNvPr id="37919" name="Text Box 21"/>
          <p:cNvSpPr txBox="1">
            <a:spLocks noChangeArrowheads="1"/>
          </p:cNvSpPr>
          <p:nvPr/>
        </p:nvSpPr>
        <p:spPr bwMode="auto">
          <a:xfrm>
            <a:off x="7323138" y="3849688"/>
            <a:ext cx="1755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= 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16</a:t>
            </a:r>
            <a:r>
              <a:rPr lang="en-US" altLang="en-US">
                <a:solidFill>
                  <a:schemeClr val="accent1"/>
                </a:solidFill>
              </a:rPr>
              <a:t> = 1</a:t>
            </a:r>
          </a:p>
        </p:txBody>
      </p:sp>
      <p:sp>
        <p:nvSpPr>
          <p:cNvPr id="37920" name="Rectangle 7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7320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16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292939" name="Text Box 21"/>
          <p:cNvSpPr txBox="1">
            <a:spLocks noChangeArrowheads="1"/>
          </p:cNvSpPr>
          <p:nvPr/>
        </p:nvSpPr>
        <p:spPr bwMode="auto">
          <a:xfrm>
            <a:off x="1447800" y="3824288"/>
            <a:ext cx="7699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-1 =</a:t>
            </a:r>
          </a:p>
        </p:txBody>
      </p:sp>
      <p:sp>
        <p:nvSpPr>
          <p:cNvPr id="292940" name="Text Box 21"/>
          <p:cNvSpPr txBox="1">
            <a:spLocks noChangeArrowheads="1"/>
          </p:cNvSpPr>
          <p:nvPr/>
        </p:nvSpPr>
        <p:spPr bwMode="auto">
          <a:xfrm>
            <a:off x="4654550" y="1447800"/>
            <a:ext cx="282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i</a:t>
            </a:r>
          </a:p>
        </p:txBody>
      </p:sp>
      <p:sp>
        <p:nvSpPr>
          <p:cNvPr id="292941" name="Text Box 21"/>
          <p:cNvSpPr txBox="1">
            <a:spLocks noChangeArrowheads="1"/>
          </p:cNvSpPr>
          <p:nvPr/>
        </p:nvSpPr>
        <p:spPr bwMode="auto">
          <a:xfrm>
            <a:off x="4572000" y="6338888"/>
            <a:ext cx="4016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-i</a:t>
            </a:r>
          </a:p>
        </p:txBody>
      </p:sp>
      <p:sp>
        <p:nvSpPr>
          <p:cNvPr id="292942" name="Rectangle 78"/>
          <p:cNvSpPr>
            <a:spLocks noChangeArrowheads="1"/>
          </p:cNvSpPr>
          <p:nvPr/>
        </p:nvSpPr>
        <p:spPr bwMode="auto">
          <a:xfrm>
            <a:off x="430213" y="3290888"/>
            <a:ext cx="17795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1</a:t>
            </a:r>
            <a:r>
              <a:rPr lang="en-US" altLang="en-US"/>
              <a:t> </a:t>
            </a:r>
          </a:p>
        </p:txBody>
      </p:sp>
      <p:sp>
        <p:nvSpPr>
          <p:cNvPr id="292943" name="Rectangle 79"/>
          <p:cNvSpPr>
            <a:spLocks noChangeArrowheads="1"/>
          </p:cNvSpPr>
          <p:nvPr/>
        </p:nvSpPr>
        <p:spPr bwMode="auto">
          <a:xfrm>
            <a:off x="3455988" y="1066800"/>
            <a:ext cx="28686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n/4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-1</a:t>
            </a:r>
            <a:r>
              <a:rPr lang="en-US" altLang="en-US"/>
              <a:t> </a:t>
            </a:r>
          </a:p>
        </p:txBody>
      </p:sp>
      <p:sp>
        <p:nvSpPr>
          <p:cNvPr id="292944" name="Rectangle 80"/>
          <p:cNvSpPr>
            <a:spLocks noChangeArrowheads="1"/>
          </p:cNvSpPr>
          <p:nvPr/>
        </p:nvSpPr>
        <p:spPr bwMode="auto">
          <a:xfrm>
            <a:off x="1322388" y="6324600"/>
            <a:ext cx="29892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3n/4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-1</a:t>
            </a:r>
            <a:r>
              <a:rPr lang="en-US" altLang="en-US"/>
              <a:t> </a:t>
            </a:r>
          </a:p>
        </p:txBody>
      </p: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76200" y="1644650"/>
            <a:ext cx="376713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These could be </a:t>
            </a:r>
            <a:r>
              <a:rPr lang="en-US" altLang="en-US" i="1">
                <a:solidFill>
                  <a:schemeClr val="accent1"/>
                </a:solidFill>
              </a:rPr>
              <a:t>Z mod 17</a:t>
            </a:r>
          </a:p>
          <a:p>
            <a:pPr algn="l" eaLnBrk="1" hangingPunct="1"/>
            <a:r>
              <a:rPr lang="en-US" altLang="en-US"/>
              <a:t>or complex numbers</a:t>
            </a:r>
            <a:endParaRPr lang="en-US" altLang="en-US" baseline="30000"/>
          </a:p>
        </p:txBody>
      </p:sp>
      <p:grpSp>
        <p:nvGrpSpPr>
          <p:cNvPr id="4" name="Group 84"/>
          <p:cNvGrpSpPr>
            <a:grpSpLocks/>
          </p:cNvGrpSpPr>
          <p:nvPr/>
        </p:nvGrpSpPr>
        <p:grpSpPr bwMode="auto">
          <a:xfrm>
            <a:off x="6019800" y="1676400"/>
            <a:ext cx="781050" cy="609600"/>
            <a:chOff x="3792" y="1056"/>
            <a:chExt cx="492" cy="384"/>
          </a:xfrm>
        </p:grpSpPr>
        <p:sp>
          <p:nvSpPr>
            <p:cNvPr id="37937" name="Line 82"/>
            <p:cNvSpPr>
              <a:spLocks noChangeShapeType="1"/>
            </p:cNvSpPr>
            <p:nvPr/>
          </p:nvSpPr>
          <p:spPr bwMode="auto">
            <a:xfrm flipH="1" flipV="1">
              <a:off x="3792" y="1248"/>
              <a:ext cx="288" cy="19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7938" name="Text Box 21"/>
            <p:cNvSpPr txBox="1">
              <a:spLocks noChangeArrowheads="1"/>
            </p:cNvSpPr>
            <p:nvPr/>
          </p:nvSpPr>
          <p:spPr bwMode="auto">
            <a:xfrm>
              <a:off x="3888" y="1056"/>
              <a:ext cx="39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cs typeface="Times New Roman" pitchFamily="18" charset="0"/>
                  <a:sym typeface="Symbol" pitchFamily="18" charset="2"/>
                </a:rPr>
                <a:t>×</a:t>
              </a:r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endParaRPr lang="en-US" altLang="en-US" baseline="30000">
                <a:solidFill>
                  <a:schemeClr val="accent1"/>
                </a:solidFill>
              </a:endParaRPr>
            </a:p>
          </p:txBody>
        </p:sp>
      </p:grpSp>
      <p:sp>
        <p:nvSpPr>
          <p:cNvPr id="37930" name="Text Box 86"/>
          <p:cNvSpPr txBox="1">
            <a:spLocks noChangeArrowheads="1"/>
          </p:cNvSpPr>
          <p:nvPr/>
        </p:nvSpPr>
        <p:spPr bwMode="auto">
          <a:xfrm>
            <a:off x="6248400" y="2362200"/>
            <a:ext cx="184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/>
              <a:t>rr</a:t>
            </a:r>
          </a:p>
        </p:txBody>
      </p:sp>
      <p:grpSp>
        <p:nvGrpSpPr>
          <p:cNvPr id="5" name="Group 90"/>
          <p:cNvGrpSpPr>
            <a:grpSpLocks/>
          </p:cNvGrpSpPr>
          <p:nvPr/>
        </p:nvGrpSpPr>
        <p:grpSpPr bwMode="auto">
          <a:xfrm>
            <a:off x="4800600" y="3276600"/>
            <a:ext cx="1524000" cy="900113"/>
            <a:chOff x="3024" y="2064"/>
            <a:chExt cx="960" cy="567"/>
          </a:xfrm>
        </p:grpSpPr>
        <p:sp>
          <p:nvSpPr>
            <p:cNvPr id="37934" name="Line 85"/>
            <p:cNvSpPr>
              <a:spLocks noChangeShapeType="1"/>
            </p:cNvSpPr>
            <p:nvPr/>
          </p:nvSpPr>
          <p:spPr bwMode="auto">
            <a:xfrm flipV="1">
              <a:off x="3024" y="2160"/>
              <a:ext cx="960" cy="43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7935" name="Text Box 87"/>
            <p:cNvSpPr txBox="1">
              <a:spLocks noChangeArrowheads="1"/>
            </p:cNvSpPr>
            <p:nvPr/>
          </p:nvSpPr>
          <p:spPr bwMode="auto">
            <a:xfrm>
              <a:off x="3312" y="2064"/>
              <a:ext cx="3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chemeClr val="accent2"/>
                  </a:solidFill>
                </a:rPr>
                <a:t>r</a:t>
              </a:r>
            </a:p>
          </p:txBody>
        </p:sp>
        <p:sp>
          <p:nvSpPr>
            <p:cNvPr id="37936" name="Text Box 88"/>
            <p:cNvSpPr txBox="1">
              <a:spLocks noChangeArrowheads="1"/>
            </p:cNvSpPr>
            <p:nvPr/>
          </p:nvSpPr>
          <p:spPr bwMode="auto">
            <a:xfrm>
              <a:off x="3408" y="2304"/>
              <a:ext cx="3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l-GR" altLang="en-US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</a:p>
          </p:txBody>
        </p:sp>
      </p:grpSp>
      <p:sp>
        <p:nvSpPr>
          <p:cNvPr id="37933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58" name="Text Box 89"/>
          <p:cNvSpPr txBox="1">
            <a:spLocks noChangeArrowheads="1"/>
          </p:cNvSpPr>
          <p:nvPr/>
        </p:nvSpPr>
        <p:spPr bwMode="auto">
          <a:xfrm>
            <a:off x="5981700" y="5867400"/>
            <a:ext cx="36195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re</a:t>
            </a:r>
            <a:r>
              <a:rPr lang="el-GR" altLang="en-US" baseline="30000" dirty="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 dirty="0" err="1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 = </a:t>
            </a:r>
            <a:r>
              <a:rPr lang="en-US" altLang="en-US" dirty="0" err="1">
                <a:solidFill>
                  <a:schemeClr val="accent2"/>
                </a:solidFill>
                <a:cs typeface="Times New Roman" pitchFamily="18" charset="0"/>
              </a:rPr>
              <a:t>rcos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r>
              <a:rPr lang="en-US" altLang="en-US" dirty="0">
                <a:solidFill>
                  <a:schemeClr val="accent2"/>
                </a:solidFill>
              </a:rPr>
              <a:t> + </a:t>
            </a:r>
            <a:r>
              <a:rPr lang="en-US" altLang="en-US" dirty="0" err="1">
                <a:solidFill>
                  <a:schemeClr val="accent2"/>
                </a:solidFill>
              </a:rPr>
              <a:t>i</a:t>
            </a:r>
            <a:r>
              <a:rPr lang="en-US" altLang="en-US" dirty="0" err="1">
                <a:solidFill>
                  <a:schemeClr val="accent2"/>
                </a:solidFill>
                <a:sym typeface="Symbol"/>
              </a:rPr>
              <a:t></a:t>
            </a:r>
            <a:r>
              <a:rPr lang="en-US" altLang="en-US" dirty="0" err="1">
                <a:solidFill>
                  <a:schemeClr val="accent2"/>
                </a:solidFill>
              </a:rPr>
              <a:t>rsin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endParaRPr lang="en-US" altLang="en-US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2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2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2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2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92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92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92939" grpId="0"/>
      <p:bldP spid="292940" grpId="0"/>
      <p:bldP spid="292941" grpId="0"/>
      <p:bldP spid="292942" grpId="0"/>
      <p:bldP spid="292942" grpId="1"/>
      <p:bldP spid="292943" grpId="0"/>
      <p:bldP spid="292943" grpId="1"/>
      <p:bldP spid="292944" grpId="0"/>
      <p:bldP spid="292944" grpId="1"/>
      <p:bldP spid="2" grpId="0"/>
      <p:bldP spid="58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39954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20" name="Text Box 89"/>
          <p:cNvSpPr txBox="1">
            <a:spLocks noChangeArrowheads="1"/>
          </p:cNvSpPr>
          <p:nvPr/>
        </p:nvSpPr>
        <p:spPr bwMode="auto">
          <a:xfrm>
            <a:off x="5981700" y="5867400"/>
            <a:ext cx="36195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re</a:t>
            </a:r>
            <a:r>
              <a:rPr lang="el-GR" altLang="en-US" baseline="30000" dirty="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 dirty="0" err="1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 = </a:t>
            </a:r>
            <a:r>
              <a:rPr lang="en-US" altLang="en-US" dirty="0" err="1">
                <a:solidFill>
                  <a:schemeClr val="accent2"/>
                </a:solidFill>
                <a:cs typeface="Times New Roman" pitchFamily="18" charset="0"/>
              </a:rPr>
              <a:t>rcos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r>
              <a:rPr lang="en-US" altLang="en-US" dirty="0">
                <a:solidFill>
                  <a:schemeClr val="accent2"/>
                </a:solidFill>
              </a:rPr>
              <a:t> + </a:t>
            </a:r>
            <a:r>
              <a:rPr lang="en-US" altLang="en-US" dirty="0" err="1">
                <a:solidFill>
                  <a:schemeClr val="accent2"/>
                </a:solidFill>
              </a:rPr>
              <a:t>i</a:t>
            </a:r>
            <a:r>
              <a:rPr lang="en-US" altLang="en-US" dirty="0" err="1">
                <a:solidFill>
                  <a:schemeClr val="accent2"/>
                </a:solidFill>
                <a:sym typeface="Symbol"/>
              </a:rPr>
              <a:t></a:t>
            </a:r>
            <a:r>
              <a:rPr lang="en-US" altLang="en-US" dirty="0" err="1">
                <a:solidFill>
                  <a:schemeClr val="accent2"/>
                </a:solidFill>
              </a:rPr>
              <a:t>rsin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6200" y="1111250"/>
            <a:ext cx="8077200" cy="3308350"/>
            <a:chOff x="76200" y="1111250"/>
            <a:chExt cx="8077200" cy="3308350"/>
          </a:xfrm>
        </p:grpSpPr>
        <p:sp>
          <p:nvSpPr>
            <p:cNvPr id="2" name="Text Box 89"/>
            <p:cNvSpPr txBox="1">
              <a:spLocks noChangeArrowheads="1"/>
            </p:cNvSpPr>
            <p:nvPr/>
          </p:nvSpPr>
          <p:spPr bwMode="auto">
            <a:xfrm>
              <a:off x="4114800" y="1600200"/>
              <a:ext cx="4038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dirty="0">
                  <a:solidFill>
                    <a:schemeClr val="accent2"/>
                  </a:solidFill>
                  <a:cs typeface="Times New Roman" pitchFamily="18" charset="0"/>
                </a:rPr>
                <a:t>g(</a:t>
              </a:r>
              <a:r>
                <a:rPr lang="el-GR" altLang="en-US" dirty="0">
                  <a:solidFill>
                    <a:schemeClr val="accent2"/>
                  </a:solidFill>
                </a:rPr>
                <a:t>θ</a:t>
              </a:r>
              <a:r>
                <a:rPr lang="en-US" altLang="en-US" dirty="0">
                  <a:solidFill>
                    <a:schemeClr val="accent2"/>
                  </a:solidFill>
                </a:rPr>
                <a:t>) =</a:t>
              </a:r>
              <a:r>
                <a:rPr lang="en-US" altLang="en-US" dirty="0">
                  <a:solidFill>
                    <a:schemeClr val="accent2"/>
                  </a:solidFill>
                  <a:cs typeface="Times New Roman" pitchFamily="18" charset="0"/>
                </a:rPr>
                <a:t> </a:t>
              </a:r>
              <a:r>
                <a:rPr lang="en-US" altLang="en-US" dirty="0" err="1">
                  <a:solidFill>
                    <a:schemeClr val="accent2"/>
                  </a:solidFill>
                  <a:cs typeface="Times New Roman" pitchFamily="18" charset="0"/>
                </a:rPr>
                <a:t>rcos</a:t>
              </a:r>
              <a:r>
                <a:rPr lang="el-GR" altLang="en-US" dirty="0">
                  <a:solidFill>
                    <a:schemeClr val="accent2"/>
                  </a:solidFill>
                </a:rPr>
                <a:t>θ</a:t>
              </a:r>
              <a:r>
                <a:rPr lang="en-US" altLang="en-US" dirty="0">
                  <a:solidFill>
                    <a:schemeClr val="accent2"/>
                  </a:solidFill>
                </a:rPr>
                <a:t> + </a:t>
              </a:r>
              <a:r>
                <a:rPr lang="en-US" altLang="en-US" dirty="0" err="1">
                  <a:solidFill>
                    <a:schemeClr val="accent2"/>
                  </a:solidFill>
                </a:rPr>
                <a:t>i</a:t>
              </a:r>
              <a:r>
                <a:rPr lang="en-US" altLang="en-US" dirty="0" err="1">
                  <a:solidFill>
                    <a:schemeClr val="accent2"/>
                  </a:solidFill>
                  <a:sym typeface="Symbol"/>
                </a:rPr>
                <a:t></a:t>
              </a:r>
              <a:r>
                <a:rPr lang="en-US" altLang="en-US" dirty="0" err="1">
                  <a:solidFill>
                    <a:schemeClr val="accent2"/>
                  </a:solidFill>
                </a:rPr>
                <a:t>rsin</a:t>
              </a:r>
              <a:r>
                <a:rPr lang="el-GR" altLang="en-US" dirty="0">
                  <a:solidFill>
                    <a:schemeClr val="accent2"/>
                  </a:solidFill>
                </a:rPr>
                <a:t>θ</a:t>
              </a:r>
              <a:endParaRPr lang="en-US" altLang="en-US" dirty="0">
                <a:solidFill>
                  <a:schemeClr val="accent2"/>
                </a:solidFill>
              </a:endParaRP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76200" y="1111250"/>
              <a:ext cx="7924800" cy="3308350"/>
              <a:chOff x="76200" y="1111250"/>
              <a:chExt cx="7924800" cy="3308350"/>
            </a:xfrm>
          </p:grpSpPr>
          <p:sp>
            <p:nvSpPr>
              <p:cNvPr id="292953" name="Text Box 89"/>
              <p:cNvSpPr txBox="1">
                <a:spLocks noChangeArrowheads="1"/>
              </p:cNvSpPr>
              <p:nvPr/>
            </p:nvSpPr>
            <p:spPr bwMode="auto">
              <a:xfrm>
                <a:off x="1295400" y="1662112"/>
                <a:ext cx="3276600" cy="519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f(</a:t>
                </a:r>
                <a:r>
                  <a:rPr lang="el-GR" altLang="en-US" dirty="0">
                    <a:solidFill>
                      <a:schemeClr val="accent2"/>
                    </a:solidFill>
                  </a:rPr>
                  <a:t>θ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) =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 re</a:t>
                </a:r>
                <a:r>
                  <a:rPr lang="el-GR" altLang="en-US" baseline="30000" dirty="0">
                    <a:solidFill>
                      <a:schemeClr val="accent2"/>
                    </a:solidFill>
                    <a:cs typeface="Times New Roman" pitchFamily="18" charset="0"/>
                  </a:rPr>
                  <a:t>θ</a:t>
                </a:r>
                <a:r>
                  <a:rPr lang="en-US" altLang="en-US" baseline="30000" dirty="0" err="1">
                    <a:solidFill>
                      <a:schemeClr val="accent2"/>
                    </a:solidFill>
                    <a:cs typeface="Times New Roman" pitchFamily="18" charset="0"/>
                  </a:rPr>
                  <a:t>i</a:t>
                </a:r>
                <a:endParaRPr lang="en-US" altLang="en-US" dirty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6" name="Text Box 89"/>
              <p:cNvSpPr txBox="1">
                <a:spLocks noChangeArrowheads="1"/>
              </p:cNvSpPr>
              <p:nvPr/>
            </p:nvSpPr>
            <p:spPr bwMode="auto">
              <a:xfrm>
                <a:off x="1230313" y="2105025"/>
                <a:ext cx="3276600" cy="519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f</a:t>
                </a:r>
                <a:r>
                  <a:rPr lang="en-CA" altLang="en-US" i="1" dirty="0">
                    <a:solidFill>
                      <a:schemeClr val="accent2"/>
                    </a:solidFill>
                    <a:sym typeface="Symbol"/>
                  </a:rPr>
                  <a:t>'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(</a:t>
                </a:r>
                <a:r>
                  <a:rPr lang="el-GR" altLang="en-US" dirty="0">
                    <a:solidFill>
                      <a:schemeClr val="accent2"/>
                    </a:solidFill>
                  </a:rPr>
                  <a:t>θ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) =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 ire</a:t>
                </a:r>
                <a:r>
                  <a:rPr lang="el-GR" altLang="en-US" baseline="30000" dirty="0">
                    <a:solidFill>
                      <a:schemeClr val="accent2"/>
                    </a:solidFill>
                    <a:cs typeface="Times New Roman" pitchFamily="18" charset="0"/>
                  </a:rPr>
                  <a:t>θ</a:t>
                </a:r>
                <a:r>
                  <a:rPr lang="en-US" altLang="en-US" baseline="30000" dirty="0" err="1">
                    <a:solidFill>
                      <a:schemeClr val="accent2"/>
                    </a:solidFill>
                    <a:cs typeface="Times New Roman" pitchFamily="18" charset="0"/>
                  </a:rPr>
                  <a:t>i</a:t>
                </a:r>
                <a:endParaRPr lang="en-US" altLang="en-US" dirty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7" name="Text Box 89"/>
              <p:cNvSpPr txBox="1">
                <a:spLocks noChangeArrowheads="1"/>
              </p:cNvSpPr>
              <p:nvPr/>
            </p:nvSpPr>
            <p:spPr bwMode="auto">
              <a:xfrm>
                <a:off x="4038600" y="2043112"/>
                <a:ext cx="3962400" cy="519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g</a:t>
                </a:r>
                <a:r>
                  <a:rPr lang="en-CA" altLang="en-US" i="1" dirty="0">
                    <a:solidFill>
                      <a:schemeClr val="accent2"/>
                    </a:solidFill>
                    <a:sym typeface="Symbol"/>
                  </a:rPr>
                  <a:t>'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(</a:t>
                </a:r>
                <a:r>
                  <a:rPr lang="el-GR" altLang="en-US" dirty="0">
                    <a:solidFill>
                      <a:schemeClr val="accent2"/>
                    </a:solidFill>
                  </a:rPr>
                  <a:t>θ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) =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 -</a:t>
                </a:r>
                <a:r>
                  <a:rPr lang="en-US" altLang="en-US" dirty="0" err="1">
                    <a:solidFill>
                      <a:schemeClr val="accent2"/>
                    </a:solidFill>
                    <a:cs typeface="Times New Roman" pitchFamily="18" charset="0"/>
                  </a:rPr>
                  <a:t>rsin</a:t>
                </a:r>
                <a:r>
                  <a:rPr lang="el-GR" altLang="en-US" dirty="0">
                    <a:solidFill>
                      <a:schemeClr val="accent2"/>
                    </a:solidFill>
                  </a:rPr>
                  <a:t>θ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 + </a:t>
                </a:r>
                <a:r>
                  <a:rPr lang="en-US" altLang="en-US" dirty="0" err="1">
                    <a:solidFill>
                      <a:schemeClr val="accent2"/>
                    </a:solidFill>
                  </a:rPr>
                  <a:t>i</a:t>
                </a:r>
                <a:r>
                  <a:rPr lang="en-US" altLang="en-US" dirty="0" err="1">
                    <a:solidFill>
                      <a:schemeClr val="accent2"/>
                    </a:solidFill>
                    <a:sym typeface="Symbol"/>
                  </a:rPr>
                  <a:t></a:t>
                </a:r>
                <a:r>
                  <a:rPr lang="en-US" altLang="en-US" dirty="0" err="1">
                    <a:solidFill>
                      <a:schemeClr val="accent2"/>
                    </a:solidFill>
                  </a:rPr>
                  <a:t>rcos</a:t>
                </a:r>
                <a:r>
                  <a:rPr lang="el-GR" altLang="en-US" dirty="0">
                    <a:solidFill>
                      <a:schemeClr val="accent2"/>
                    </a:solidFill>
                  </a:rPr>
                  <a:t>θ</a:t>
                </a:r>
                <a:endParaRPr lang="en-US" altLang="en-US" dirty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12" name="Text Box 89"/>
              <p:cNvSpPr txBox="1">
                <a:spLocks noChangeArrowheads="1"/>
              </p:cNvSpPr>
              <p:nvPr/>
            </p:nvSpPr>
            <p:spPr bwMode="auto">
              <a:xfrm>
                <a:off x="1154113" y="2562225"/>
                <a:ext cx="3276600" cy="519112"/>
              </a:xfrm>
              <a:prstGeom prst="rect">
                <a:avLst/>
              </a:prstGeom>
              <a:noFill/>
              <a:ln w="25400" algn="ctr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f</a:t>
                </a:r>
                <a:r>
                  <a:rPr lang="he-IL" altLang="en-US" dirty="0">
                    <a:solidFill>
                      <a:schemeClr val="accent2"/>
                    </a:solidFill>
                    <a:sym typeface="Symbol"/>
                  </a:rPr>
                  <a:t>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(</a:t>
                </a:r>
                <a:r>
                  <a:rPr lang="el-GR" altLang="en-US" dirty="0">
                    <a:solidFill>
                      <a:schemeClr val="accent2"/>
                    </a:solidFill>
                  </a:rPr>
                  <a:t>θ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) =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 -re</a:t>
                </a:r>
                <a:r>
                  <a:rPr lang="el-GR" altLang="en-US" baseline="30000" dirty="0">
                    <a:solidFill>
                      <a:schemeClr val="accent2"/>
                    </a:solidFill>
                    <a:cs typeface="Times New Roman" pitchFamily="18" charset="0"/>
                  </a:rPr>
                  <a:t>θ</a:t>
                </a:r>
                <a:r>
                  <a:rPr lang="en-US" altLang="en-US" baseline="30000" dirty="0" err="1">
                    <a:solidFill>
                      <a:schemeClr val="accent2"/>
                    </a:solidFill>
                    <a:cs typeface="Times New Roman" pitchFamily="18" charset="0"/>
                  </a:rPr>
                  <a:t>i</a:t>
                </a:r>
                <a:endParaRPr lang="en-US" altLang="en-US" dirty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13" name="Text Box 89"/>
              <p:cNvSpPr txBox="1">
                <a:spLocks noChangeArrowheads="1"/>
              </p:cNvSpPr>
              <p:nvPr/>
            </p:nvSpPr>
            <p:spPr bwMode="auto">
              <a:xfrm>
                <a:off x="3962400" y="2500312"/>
                <a:ext cx="3962400" cy="519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g</a:t>
                </a:r>
                <a:r>
                  <a:rPr lang="he-IL" altLang="en-US" dirty="0">
                    <a:solidFill>
                      <a:schemeClr val="accent2"/>
                    </a:solidFill>
                    <a:sym typeface="Symbol"/>
                  </a:rPr>
                  <a:t>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(</a:t>
                </a:r>
                <a:r>
                  <a:rPr lang="el-GR" altLang="en-US" dirty="0">
                    <a:solidFill>
                      <a:schemeClr val="accent2"/>
                    </a:solidFill>
                  </a:rPr>
                  <a:t>θ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) =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 -</a:t>
                </a:r>
                <a:r>
                  <a:rPr lang="en-US" altLang="en-US" dirty="0" err="1">
                    <a:solidFill>
                      <a:schemeClr val="accent2"/>
                    </a:solidFill>
                    <a:cs typeface="Times New Roman" pitchFamily="18" charset="0"/>
                  </a:rPr>
                  <a:t>rcos</a:t>
                </a:r>
                <a:r>
                  <a:rPr lang="el-GR" altLang="en-US" dirty="0">
                    <a:solidFill>
                      <a:schemeClr val="accent2"/>
                    </a:solidFill>
                  </a:rPr>
                  <a:t>θ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 - </a:t>
                </a:r>
                <a:r>
                  <a:rPr lang="en-US" altLang="en-US" dirty="0" err="1">
                    <a:solidFill>
                      <a:schemeClr val="accent2"/>
                    </a:solidFill>
                  </a:rPr>
                  <a:t>i</a:t>
                </a:r>
                <a:r>
                  <a:rPr lang="en-US" altLang="en-US" dirty="0" err="1">
                    <a:solidFill>
                      <a:schemeClr val="accent2"/>
                    </a:solidFill>
                    <a:sym typeface="Symbol"/>
                  </a:rPr>
                  <a:t></a:t>
                </a:r>
                <a:r>
                  <a:rPr lang="en-US" altLang="en-US" dirty="0" err="1">
                    <a:solidFill>
                      <a:schemeClr val="accent2"/>
                    </a:solidFill>
                  </a:rPr>
                  <a:t>rsin</a:t>
                </a:r>
                <a:r>
                  <a:rPr lang="el-GR" altLang="en-US" dirty="0">
                    <a:solidFill>
                      <a:schemeClr val="accent2"/>
                    </a:solidFill>
                  </a:rPr>
                  <a:t>θ</a:t>
                </a:r>
                <a:endParaRPr lang="en-US" altLang="en-US" dirty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14" name="Text Box 89"/>
              <p:cNvSpPr txBox="1">
                <a:spLocks noChangeArrowheads="1"/>
              </p:cNvSpPr>
              <p:nvPr/>
            </p:nvSpPr>
            <p:spPr bwMode="auto">
              <a:xfrm>
                <a:off x="1981200" y="3005137"/>
                <a:ext cx="1219200" cy="519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= -f(</a:t>
                </a:r>
                <a:r>
                  <a:rPr lang="el-GR" altLang="en-US" dirty="0">
                    <a:solidFill>
                      <a:schemeClr val="accent2"/>
                    </a:solidFill>
                  </a:rPr>
                  <a:t>θ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)</a:t>
                </a:r>
              </a:p>
            </p:txBody>
          </p:sp>
          <p:sp>
            <p:nvSpPr>
              <p:cNvPr id="15" name="Text Box 89"/>
              <p:cNvSpPr txBox="1">
                <a:spLocks noChangeArrowheads="1"/>
              </p:cNvSpPr>
              <p:nvPr/>
            </p:nvSpPr>
            <p:spPr bwMode="auto">
              <a:xfrm>
                <a:off x="4876800" y="3005137"/>
                <a:ext cx="1219200" cy="519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2"/>
                    </a:solidFill>
                    <a:cs typeface="Times New Roman" pitchFamily="18" charset="0"/>
                  </a:rPr>
                  <a:t>= -g(</a:t>
                </a:r>
                <a:r>
                  <a:rPr lang="el-GR" altLang="en-US">
                    <a:solidFill>
                      <a:schemeClr val="accent2"/>
                    </a:solidFill>
                  </a:rPr>
                  <a:t>θ</a:t>
                </a:r>
                <a:r>
                  <a:rPr lang="en-US" altLang="en-US">
                    <a:solidFill>
                      <a:schemeClr val="accent2"/>
                    </a:solidFill>
                  </a:rPr>
                  <a:t>)</a:t>
                </a:r>
              </a:p>
            </p:txBody>
          </p:sp>
          <p:sp>
            <p:nvSpPr>
              <p:cNvPr id="19" name="Text Box 215"/>
              <p:cNvSpPr txBox="1">
                <a:spLocks noChangeArrowheads="1"/>
              </p:cNvSpPr>
              <p:nvPr/>
            </p:nvSpPr>
            <p:spPr bwMode="auto">
              <a:xfrm>
                <a:off x="76200" y="1111250"/>
                <a:ext cx="6035627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dirty="0"/>
                  <a:t>Proof 1: Second derivative same, 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y</a:t>
                </a:r>
                <a:r>
                  <a:rPr lang="he-IL" altLang="en-US" dirty="0">
                    <a:solidFill>
                      <a:schemeClr val="accent2"/>
                    </a:solidFill>
                    <a:sym typeface="Symbol"/>
                  </a:rPr>
                  <a:t></a:t>
                </a:r>
                <a:r>
                  <a:rPr lang="en-CA" altLang="en-US" dirty="0">
                    <a:solidFill>
                      <a:schemeClr val="accent2"/>
                    </a:solidFill>
                    <a:sym typeface="Symbol"/>
                  </a:rPr>
                  <a:t> 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= -y</a:t>
                </a:r>
                <a:endParaRPr lang="en-US" altLang="en-US" baseline="30000" dirty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21" name="Text Box 89"/>
              <p:cNvSpPr txBox="1">
                <a:spLocks noChangeArrowheads="1"/>
              </p:cNvSpPr>
              <p:nvPr/>
            </p:nvSpPr>
            <p:spPr bwMode="auto">
              <a:xfrm>
                <a:off x="2895600" y="3443288"/>
                <a:ext cx="3733800" cy="519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2"/>
                    </a:solidFill>
                    <a:cs typeface="Times New Roman" pitchFamily="18" charset="0"/>
                  </a:rPr>
                  <a:t>f(</a:t>
                </a:r>
                <a:r>
                  <a:rPr lang="en-US" altLang="en-US">
                    <a:solidFill>
                      <a:schemeClr val="accent2"/>
                    </a:solidFill>
                  </a:rPr>
                  <a:t>0) =</a:t>
                </a:r>
                <a:r>
                  <a:rPr lang="en-US" altLang="en-US">
                    <a:solidFill>
                      <a:schemeClr val="accent2"/>
                    </a:solidFill>
                    <a:cs typeface="Times New Roman" pitchFamily="18" charset="0"/>
                  </a:rPr>
                  <a:t> g(</a:t>
                </a:r>
                <a:r>
                  <a:rPr lang="en-US" altLang="en-US">
                    <a:solidFill>
                      <a:schemeClr val="accent2"/>
                    </a:solidFill>
                  </a:rPr>
                  <a:t>0)</a:t>
                </a:r>
              </a:p>
            </p:txBody>
          </p:sp>
          <p:sp>
            <p:nvSpPr>
              <p:cNvPr id="22" name="Text Box 89"/>
              <p:cNvSpPr txBox="1">
                <a:spLocks noChangeArrowheads="1"/>
              </p:cNvSpPr>
              <p:nvPr/>
            </p:nvSpPr>
            <p:spPr bwMode="auto">
              <a:xfrm>
                <a:off x="2895600" y="3900488"/>
                <a:ext cx="3733800" cy="519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f</a:t>
                </a:r>
                <a:r>
                  <a:rPr lang="en-CA" altLang="en-US" i="1" dirty="0">
                    <a:solidFill>
                      <a:schemeClr val="accent2"/>
                    </a:solidFill>
                    <a:sym typeface="Symbol"/>
                  </a:rPr>
                  <a:t>'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(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0) =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 g</a:t>
                </a:r>
                <a:r>
                  <a:rPr lang="en-CA" altLang="en-US" i="1" dirty="0">
                    <a:solidFill>
                      <a:schemeClr val="accent2"/>
                    </a:solidFill>
                    <a:sym typeface="Symbol"/>
                  </a:rPr>
                  <a:t>'</a:t>
                </a:r>
                <a:r>
                  <a:rPr lang="en-US" altLang="en-US" dirty="0">
                    <a:solidFill>
                      <a:schemeClr val="accent2"/>
                    </a:solidFill>
                    <a:cs typeface="Times New Roman" pitchFamily="18" charset="0"/>
                  </a:rPr>
                  <a:t>(</a:t>
                </a:r>
                <a:r>
                  <a:rPr lang="en-US" altLang="en-US" dirty="0">
                    <a:solidFill>
                      <a:schemeClr val="accent2"/>
                    </a:solidFill>
                  </a:rPr>
                  <a:t>0)</a:t>
                </a: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136573" y="4353580"/>
            <a:ext cx="5430599" cy="980420"/>
            <a:chOff x="136573" y="4353580"/>
            <a:chExt cx="5430599" cy="980420"/>
          </a:xfrm>
        </p:grpSpPr>
        <p:sp>
          <p:nvSpPr>
            <p:cNvPr id="23" name="Text Box 215"/>
            <p:cNvSpPr txBox="1">
              <a:spLocks noChangeArrowheads="1"/>
            </p:cNvSpPr>
            <p:nvPr/>
          </p:nvSpPr>
          <p:spPr bwMode="auto">
            <a:xfrm>
              <a:off x="136573" y="4353580"/>
              <a:ext cx="275107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dirty="0"/>
                <a:t>Proof 2:  </a:t>
              </a:r>
              <a:r>
                <a:rPr lang="en-US" altLang="en-US" dirty="0">
                  <a:solidFill>
                    <a:schemeClr val="accent2"/>
                  </a:solidFill>
                </a:rPr>
                <a:t>e</a:t>
              </a:r>
              <a:r>
                <a:rPr lang="el-GR" altLang="en-US" baseline="30000" dirty="0">
                  <a:solidFill>
                    <a:schemeClr val="accent2"/>
                  </a:solidFill>
                </a:rPr>
                <a:t>ε</a:t>
              </a:r>
              <a:r>
                <a:rPr lang="en-CA" altLang="en-US" dirty="0">
                  <a:solidFill>
                    <a:schemeClr val="accent2"/>
                  </a:solidFill>
                </a:rPr>
                <a:t> </a:t>
              </a:r>
              <a:r>
                <a:rPr lang="en-CA" altLang="en-US" dirty="0">
                  <a:solidFill>
                    <a:schemeClr val="accent2"/>
                  </a:solidFill>
                  <a:sym typeface="Symbol"/>
                </a:rPr>
                <a:t></a:t>
              </a:r>
              <a:r>
                <a:rPr lang="en-CA" altLang="en-US" dirty="0">
                  <a:solidFill>
                    <a:schemeClr val="accent2"/>
                  </a:solidFill>
                </a:rPr>
                <a:t> </a:t>
              </a:r>
              <a:r>
                <a:rPr lang="en-US" altLang="en-US" dirty="0">
                  <a:solidFill>
                    <a:schemeClr val="accent2"/>
                  </a:solidFill>
                </a:rPr>
                <a:t>1+</a:t>
              </a:r>
              <a:r>
                <a:rPr lang="el-GR" altLang="en-US" dirty="0">
                  <a:solidFill>
                    <a:schemeClr val="accent2"/>
                  </a:solidFill>
                </a:rPr>
                <a:t>ε</a:t>
              </a:r>
              <a:endParaRPr lang="en-US" altLang="en-US" baseline="30000" dirty="0">
                <a:solidFill>
                  <a:schemeClr val="accent2"/>
                </a:solidFill>
              </a:endParaRPr>
            </a:p>
          </p:txBody>
        </p:sp>
        <p:sp>
          <p:nvSpPr>
            <p:cNvPr id="24" name="Text Box 215"/>
            <p:cNvSpPr txBox="1">
              <a:spLocks noChangeArrowheads="1"/>
            </p:cNvSpPr>
            <p:nvPr/>
          </p:nvSpPr>
          <p:spPr bwMode="auto">
            <a:xfrm>
              <a:off x="1371600" y="4810780"/>
              <a:ext cx="15520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dirty="0" err="1">
                  <a:solidFill>
                    <a:schemeClr val="accent2"/>
                  </a:solidFill>
                </a:rPr>
                <a:t>e</a:t>
              </a:r>
              <a:r>
                <a:rPr lang="en-US" altLang="en-US" baseline="30000" dirty="0" err="1">
                  <a:solidFill>
                    <a:schemeClr val="accent2"/>
                  </a:solidFill>
                </a:rPr>
                <a:t>i</a:t>
              </a:r>
              <a:r>
                <a:rPr lang="el-GR" altLang="en-US" baseline="30000" dirty="0">
                  <a:solidFill>
                    <a:schemeClr val="accent2"/>
                  </a:solidFill>
                </a:rPr>
                <a:t>ε</a:t>
              </a:r>
              <a:r>
                <a:rPr lang="en-CA" altLang="en-US" dirty="0">
                  <a:solidFill>
                    <a:schemeClr val="accent2"/>
                  </a:solidFill>
                </a:rPr>
                <a:t> </a:t>
              </a:r>
              <a:r>
                <a:rPr lang="en-CA" altLang="en-US" dirty="0">
                  <a:solidFill>
                    <a:schemeClr val="accent2"/>
                  </a:solidFill>
                  <a:sym typeface="Symbol"/>
                </a:rPr>
                <a:t></a:t>
              </a:r>
              <a:r>
                <a:rPr lang="en-CA" altLang="en-US" dirty="0">
                  <a:solidFill>
                    <a:schemeClr val="accent2"/>
                  </a:solidFill>
                </a:rPr>
                <a:t> </a:t>
              </a:r>
              <a:r>
                <a:rPr lang="en-US" altLang="en-US" dirty="0">
                  <a:solidFill>
                    <a:schemeClr val="accent2"/>
                  </a:solidFill>
                </a:rPr>
                <a:t>1+i</a:t>
              </a:r>
              <a:r>
                <a:rPr lang="el-GR" altLang="en-US" dirty="0">
                  <a:solidFill>
                    <a:schemeClr val="accent2"/>
                  </a:solidFill>
                </a:rPr>
                <a:t>ε</a:t>
              </a:r>
              <a:endParaRPr lang="en-US" altLang="en-US" baseline="30000" dirty="0">
                <a:solidFill>
                  <a:schemeClr val="accent2"/>
                </a:solidFill>
              </a:endParaRPr>
            </a:p>
          </p:txBody>
        </p:sp>
        <p:sp>
          <p:nvSpPr>
            <p:cNvPr id="25" name="Text Box 215"/>
            <p:cNvSpPr txBox="1">
              <a:spLocks noChangeArrowheads="1"/>
            </p:cNvSpPr>
            <p:nvPr/>
          </p:nvSpPr>
          <p:spPr bwMode="auto">
            <a:xfrm>
              <a:off x="2846555" y="4810780"/>
              <a:ext cx="272061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dirty="0">
                  <a:solidFill>
                    <a:schemeClr val="accent2"/>
                  </a:solidFill>
                  <a:sym typeface="Symbol"/>
                </a:rPr>
                <a:t></a:t>
              </a:r>
              <a:r>
                <a:rPr lang="en-CA" altLang="en-US" dirty="0">
                  <a:solidFill>
                    <a:schemeClr val="accent2"/>
                  </a:solidFill>
                </a:rPr>
                <a:t> </a:t>
              </a:r>
              <a:r>
                <a:rPr lang="en-US" altLang="en-US" dirty="0" err="1">
                  <a:solidFill>
                    <a:schemeClr val="accent2"/>
                  </a:solidFill>
                </a:rPr>
                <a:t>cos</a:t>
              </a:r>
              <a:r>
                <a:rPr lang="en-US" altLang="en-US" dirty="0">
                  <a:solidFill>
                    <a:schemeClr val="accent2"/>
                  </a:solidFill>
                </a:rPr>
                <a:t>(</a:t>
              </a:r>
              <a:r>
                <a:rPr lang="el-GR" altLang="en-US" dirty="0">
                  <a:solidFill>
                    <a:schemeClr val="accent2"/>
                  </a:solidFill>
                </a:rPr>
                <a:t>ε</a:t>
              </a:r>
              <a:r>
                <a:rPr lang="en-US" altLang="en-US" dirty="0">
                  <a:solidFill>
                    <a:schemeClr val="accent2"/>
                  </a:solidFill>
                </a:rPr>
                <a:t>) + </a:t>
              </a:r>
              <a:r>
                <a:rPr lang="en-US" altLang="en-US" dirty="0" err="1">
                  <a:solidFill>
                    <a:schemeClr val="accent2"/>
                  </a:solidFill>
                </a:rPr>
                <a:t>i</a:t>
              </a:r>
              <a:r>
                <a:rPr lang="en-US" altLang="en-US" dirty="0" err="1">
                  <a:solidFill>
                    <a:schemeClr val="accent2"/>
                  </a:solidFill>
                  <a:sym typeface="Symbol"/>
                </a:rPr>
                <a:t></a:t>
              </a:r>
              <a:r>
                <a:rPr lang="en-US" altLang="en-US" dirty="0" err="1">
                  <a:solidFill>
                    <a:schemeClr val="accent2"/>
                  </a:solidFill>
                </a:rPr>
                <a:t>sin</a:t>
              </a:r>
              <a:r>
                <a:rPr lang="en-CA" altLang="en-US" dirty="0">
                  <a:solidFill>
                    <a:schemeClr val="accent2"/>
                  </a:solidFill>
                </a:rPr>
                <a:t>(</a:t>
              </a:r>
              <a:r>
                <a:rPr lang="el-GR" altLang="en-US" dirty="0">
                  <a:solidFill>
                    <a:schemeClr val="accent2"/>
                  </a:solidFill>
                </a:rPr>
                <a:t>ε</a:t>
              </a:r>
              <a:r>
                <a:rPr lang="en-CA" altLang="en-US" dirty="0">
                  <a:solidFill>
                    <a:schemeClr val="accent2"/>
                  </a:solidFill>
                </a:rPr>
                <a:t>)</a:t>
              </a:r>
              <a:endParaRPr lang="en-US" altLang="en-US" dirty="0">
                <a:solidFill>
                  <a:schemeClr val="accent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5595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63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0964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0965" name="Text Box 21"/>
          <p:cNvSpPr txBox="1">
            <a:spLocks noChangeArrowheads="1"/>
          </p:cNvSpPr>
          <p:nvPr/>
        </p:nvSpPr>
        <p:spPr bwMode="auto">
          <a:xfrm>
            <a:off x="6456363" y="3000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 dirty="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 dirty="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40966" name="Oval 6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67" name="Oval 7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68" name="Oval 9"/>
          <p:cNvSpPr>
            <a:spLocks noChangeArrowheads="1"/>
          </p:cNvSpPr>
          <p:nvPr/>
        </p:nvSpPr>
        <p:spPr bwMode="auto">
          <a:xfrm>
            <a:off x="5929313" y="2855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69" name="Oval 11"/>
          <p:cNvSpPr>
            <a:spLocks noChangeArrowheads="1"/>
          </p:cNvSpPr>
          <p:nvPr/>
        </p:nvSpPr>
        <p:spPr bwMode="auto">
          <a:xfrm>
            <a:off x="6288088" y="33559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70" name="Oval 12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71" name="Oval 13"/>
          <p:cNvSpPr>
            <a:spLocks noChangeArrowheads="1"/>
          </p:cNvSpPr>
          <p:nvPr/>
        </p:nvSpPr>
        <p:spPr bwMode="auto">
          <a:xfrm rot="-5400000">
            <a:off x="3524250" y="28225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72" name="Oval 14"/>
          <p:cNvSpPr>
            <a:spLocks noChangeArrowheads="1"/>
          </p:cNvSpPr>
          <p:nvPr/>
        </p:nvSpPr>
        <p:spPr bwMode="auto">
          <a:xfrm rot="-5400000">
            <a:off x="3132138" y="33448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73" name="Oval 15"/>
          <p:cNvSpPr>
            <a:spLocks noChangeArrowheads="1"/>
          </p:cNvSpPr>
          <p:nvPr/>
        </p:nvSpPr>
        <p:spPr bwMode="auto">
          <a:xfrm rot="-5400000">
            <a:off x="4046538" y="2497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40974" name="Group 16"/>
          <p:cNvGrpSpPr>
            <a:grpSpLocks/>
          </p:cNvGrpSpPr>
          <p:nvPr/>
        </p:nvGrpSpPr>
        <p:grpSpPr bwMode="auto">
          <a:xfrm flipV="1">
            <a:off x="3121025" y="4673600"/>
            <a:ext cx="3308350" cy="1131888"/>
            <a:chOff x="2016" y="1056"/>
            <a:chExt cx="2084" cy="713"/>
          </a:xfrm>
        </p:grpSpPr>
        <p:sp>
          <p:nvSpPr>
            <p:cNvPr id="41002" name="Oval 17"/>
            <p:cNvSpPr>
              <a:spLocks noChangeArrowheads="1"/>
            </p:cNvSpPr>
            <p:nvPr/>
          </p:nvSpPr>
          <p:spPr bwMode="auto">
            <a:xfrm>
              <a:off x="3778" y="135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3" name="Oval 18"/>
            <p:cNvSpPr>
              <a:spLocks noChangeArrowheads="1"/>
            </p:cNvSpPr>
            <p:nvPr/>
          </p:nvSpPr>
          <p:spPr bwMode="auto">
            <a:xfrm>
              <a:off x="3367" y="1111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4" name="Oval 19"/>
            <p:cNvSpPr>
              <a:spLocks noChangeArrowheads="1"/>
            </p:cNvSpPr>
            <p:nvPr/>
          </p:nvSpPr>
          <p:spPr bwMode="auto">
            <a:xfrm>
              <a:off x="4004" y="167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5" name="Oval 20"/>
            <p:cNvSpPr>
              <a:spLocks noChangeArrowheads="1"/>
            </p:cNvSpPr>
            <p:nvPr/>
          </p:nvSpPr>
          <p:spPr bwMode="auto">
            <a:xfrm rot="-5400000">
              <a:off x="3004" y="105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6" name="Oval 21"/>
            <p:cNvSpPr>
              <a:spLocks noChangeArrowheads="1"/>
            </p:cNvSpPr>
            <p:nvPr/>
          </p:nvSpPr>
          <p:spPr bwMode="auto">
            <a:xfrm rot="-5400000">
              <a:off x="2263" y="1337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7" name="Oval 22"/>
            <p:cNvSpPr>
              <a:spLocks noChangeArrowheads="1"/>
            </p:cNvSpPr>
            <p:nvPr/>
          </p:nvSpPr>
          <p:spPr bwMode="auto">
            <a:xfrm rot="-5400000">
              <a:off x="2016" y="166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8" name="Oval 23"/>
            <p:cNvSpPr>
              <a:spLocks noChangeArrowheads="1"/>
            </p:cNvSpPr>
            <p:nvPr/>
          </p:nvSpPr>
          <p:spPr bwMode="auto">
            <a:xfrm rot="-5400000">
              <a:off x="2592" y="113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40975" name="Text Box 21"/>
          <p:cNvSpPr txBox="1">
            <a:spLocks noChangeArrowheads="1"/>
          </p:cNvSpPr>
          <p:nvPr/>
        </p:nvSpPr>
        <p:spPr bwMode="auto">
          <a:xfrm>
            <a:off x="6673850" y="38242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40976" name="Text Box 21"/>
          <p:cNvSpPr txBox="1">
            <a:spLocks noChangeArrowheads="1"/>
          </p:cNvSpPr>
          <p:nvPr/>
        </p:nvSpPr>
        <p:spPr bwMode="auto">
          <a:xfrm>
            <a:off x="5999163" y="23907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40977" name="Text Box 21"/>
          <p:cNvSpPr txBox="1">
            <a:spLocks noChangeArrowheads="1"/>
          </p:cNvSpPr>
          <p:nvPr/>
        </p:nvSpPr>
        <p:spPr bwMode="auto">
          <a:xfrm>
            <a:off x="4449763" y="17668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40978" name="Text Box 21"/>
          <p:cNvSpPr txBox="1">
            <a:spLocks noChangeArrowheads="1"/>
          </p:cNvSpPr>
          <p:nvPr/>
        </p:nvSpPr>
        <p:spPr bwMode="auto">
          <a:xfrm>
            <a:off x="3625850" y="193992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5</a:t>
            </a:r>
          </a:p>
        </p:txBody>
      </p:sp>
      <p:sp>
        <p:nvSpPr>
          <p:cNvPr id="40979" name="Text Box 21"/>
          <p:cNvSpPr txBox="1">
            <a:spLocks noChangeArrowheads="1"/>
          </p:cNvSpPr>
          <p:nvPr/>
        </p:nvSpPr>
        <p:spPr bwMode="auto">
          <a:xfrm>
            <a:off x="2903538" y="23145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40980" name="Text Box 21"/>
          <p:cNvSpPr txBox="1">
            <a:spLocks noChangeArrowheads="1"/>
          </p:cNvSpPr>
          <p:nvPr/>
        </p:nvSpPr>
        <p:spPr bwMode="auto">
          <a:xfrm>
            <a:off x="2417763" y="2978150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7</a:t>
            </a:r>
          </a:p>
        </p:txBody>
      </p:sp>
      <p:sp>
        <p:nvSpPr>
          <p:cNvPr id="40981" name="Text Box 21"/>
          <p:cNvSpPr txBox="1">
            <a:spLocks noChangeArrowheads="1"/>
          </p:cNvSpPr>
          <p:nvPr/>
        </p:nvSpPr>
        <p:spPr bwMode="auto">
          <a:xfrm>
            <a:off x="2189163" y="3762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8</a:t>
            </a:r>
          </a:p>
        </p:txBody>
      </p:sp>
      <p:sp>
        <p:nvSpPr>
          <p:cNvPr id="40982" name="Text Box 21"/>
          <p:cNvSpPr txBox="1">
            <a:spLocks noChangeArrowheads="1"/>
          </p:cNvSpPr>
          <p:nvPr/>
        </p:nvSpPr>
        <p:spPr bwMode="auto">
          <a:xfrm>
            <a:off x="2341563" y="46624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9</a:t>
            </a:r>
          </a:p>
        </p:txBody>
      </p:sp>
      <p:sp>
        <p:nvSpPr>
          <p:cNvPr id="40983" name="Text Box 21"/>
          <p:cNvSpPr txBox="1">
            <a:spLocks noChangeArrowheads="1"/>
          </p:cNvSpPr>
          <p:nvPr/>
        </p:nvSpPr>
        <p:spPr bwMode="auto">
          <a:xfrm>
            <a:off x="2690813" y="5286375"/>
            <a:ext cx="911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10</a:t>
            </a:r>
          </a:p>
        </p:txBody>
      </p:sp>
      <p:sp>
        <p:nvSpPr>
          <p:cNvPr id="40984" name="Text Box 21"/>
          <p:cNvSpPr txBox="1">
            <a:spLocks noChangeArrowheads="1"/>
          </p:cNvSpPr>
          <p:nvPr/>
        </p:nvSpPr>
        <p:spPr bwMode="auto">
          <a:xfrm>
            <a:off x="3376613" y="5729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11</a:t>
            </a:r>
          </a:p>
        </p:txBody>
      </p:sp>
      <p:sp>
        <p:nvSpPr>
          <p:cNvPr id="40985" name="Text Box 21"/>
          <p:cNvSpPr txBox="1">
            <a:spLocks noChangeArrowheads="1"/>
          </p:cNvSpPr>
          <p:nvPr/>
        </p:nvSpPr>
        <p:spPr bwMode="auto">
          <a:xfrm>
            <a:off x="4262438" y="58816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12</a:t>
            </a:r>
          </a:p>
        </p:txBody>
      </p:sp>
      <p:sp>
        <p:nvSpPr>
          <p:cNvPr id="40986" name="Text Box 21"/>
          <p:cNvSpPr txBox="1">
            <a:spLocks noChangeArrowheads="1"/>
          </p:cNvSpPr>
          <p:nvPr/>
        </p:nvSpPr>
        <p:spPr bwMode="auto">
          <a:xfrm>
            <a:off x="5129213" y="56530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13</a:t>
            </a:r>
          </a:p>
        </p:txBody>
      </p:sp>
      <p:sp>
        <p:nvSpPr>
          <p:cNvPr id="40987" name="Text Box 21"/>
          <p:cNvSpPr txBox="1">
            <a:spLocks noChangeArrowheads="1"/>
          </p:cNvSpPr>
          <p:nvPr/>
        </p:nvSpPr>
        <p:spPr bwMode="auto">
          <a:xfrm>
            <a:off x="5902325" y="51958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14</a:t>
            </a:r>
          </a:p>
        </p:txBody>
      </p:sp>
      <p:sp>
        <p:nvSpPr>
          <p:cNvPr id="40988" name="Text Box 21"/>
          <p:cNvSpPr txBox="1">
            <a:spLocks noChangeArrowheads="1"/>
          </p:cNvSpPr>
          <p:nvPr/>
        </p:nvSpPr>
        <p:spPr bwMode="auto">
          <a:xfrm>
            <a:off x="6364288" y="4586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15</a:t>
            </a:r>
          </a:p>
        </p:txBody>
      </p:sp>
      <p:sp>
        <p:nvSpPr>
          <p:cNvPr id="40989" name="Rectangle 40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40990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7320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16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40992" name="Oval 57"/>
          <p:cNvSpPr>
            <a:spLocks noChangeArrowheads="1"/>
          </p:cNvSpPr>
          <p:nvPr/>
        </p:nvSpPr>
        <p:spPr bwMode="auto">
          <a:xfrm>
            <a:off x="5334000" y="2474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93" name="Text Box 21"/>
          <p:cNvSpPr txBox="1">
            <a:spLocks noChangeArrowheads="1"/>
          </p:cNvSpPr>
          <p:nvPr/>
        </p:nvSpPr>
        <p:spPr bwMode="auto">
          <a:xfrm>
            <a:off x="5270500" y="1909763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 dirty="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 dirty="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40997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51" name="Group 90"/>
          <p:cNvGrpSpPr>
            <a:grpSpLocks/>
          </p:cNvGrpSpPr>
          <p:nvPr/>
        </p:nvGrpSpPr>
        <p:grpSpPr bwMode="auto">
          <a:xfrm>
            <a:off x="4800600" y="3367088"/>
            <a:ext cx="1676400" cy="747713"/>
            <a:chOff x="3024" y="2121"/>
            <a:chExt cx="1056" cy="471"/>
          </a:xfrm>
        </p:grpSpPr>
        <p:sp>
          <p:nvSpPr>
            <p:cNvPr id="52" name="Line 85"/>
            <p:cNvSpPr>
              <a:spLocks noChangeShapeType="1"/>
            </p:cNvSpPr>
            <p:nvPr/>
          </p:nvSpPr>
          <p:spPr bwMode="auto">
            <a:xfrm flipV="1">
              <a:off x="3024" y="2160"/>
              <a:ext cx="960" cy="43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54" name="Text Box 88"/>
            <p:cNvSpPr txBox="1">
              <a:spLocks noChangeArrowheads="1"/>
            </p:cNvSpPr>
            <p:nvPr/>
          </p:nvSpPr>
          <p:spPr bwMode="auto">
            <a:xfrm>
              <a:off x="3744" y="2121"/>
              <a:ext cx="3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l-GR" altLang="en-US" dirty="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</a:p>
          </p:txBody>
        </p:sp>
      </p:grpSp>
      <p:grpSp>
        <p:nvGrpSpPr>
          <p:cNvPr id="55" name="Group 90"/>
          <p:cNvGrpSpPr>
            <a:grpSpLocks/>
          </p:cNvGrpSpPr>
          <p:nvPr/>
        </p:nvGrpSpPr>
        <p:grpSpPr bwMode="auto">
          <a:xfrm>
            <a:off x="4800603" y="2971798"/>
            <a:ext cx="1447801" cy="1127125"/>
            <a:chOff x="2928" y="2112"/>
            <a:chExt cx="912" cy="710"/>
          </a:xfrm>
        </p:grpSpPr>
        <p:sp>
          <p:nvSpPr>
            <p:cNvPr id="56" name="Line 85"/>
            <p:cNvSpPr>
              <a:spLocks noChangeShapeType="1"/>
            </p:cNvSpPr>
            <p:nvPr/>
          </p:nvSpPr>
          <p:spPr bwMode="auto">
            <a:xfrm flipV="1">
              <a:off x="2928" y="2130"/>
              <a:ext cx="720" cy="69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anchor="ctr">
              <a:spAutoFit/>
            </a:bodyPr>
            <a:lstStyle/>
            <a:p>
              <a:endParaRPr lang="en-US"/>
            </a:p>
          </p:txBody>
        </p:sp>
        <p:sp>
          <p:nvSpPr>
            <p:cNvPr id="58" name="Text Box 88"/>
            <p:cNvSpPr txBox="1">
              <a:spLocks noChangeArrowheads="1"/>
            </p:cNvSpPr>
            <p:nvPr/>
          </p:nvSpPr>
          <p:spPr bwMode="auto">
            <a:xfrm>
              <a:off x="3504" y="2112"/>
              <a:ext cx="3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dirty="0">
                  <a:solidFill>
                    <a:schemeClr val="accent2"/>
                  </a:solidFill>
                  <a:cs typeface="Times New Roman" pitchFamily="18" charset="0"/>
                </a:rPr>
                <a:t>2</a:t>
              </a:r>
              <a:r>
                <a:rPr lang="el-GR" altLang="en-US" dirty="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798999" y="2586036"/>
            <a:ext cx="992201" cy="1497807"/>
            <a:chOff x="4798999" y="2586036"/>
            <a:chExt cx="992201" cy="1497807"/>
          </a:xfrm>
        </p:grpSpPr>
        <p:sp>
          <p:nvSpPr>
            <p:cNvPr id="60" name="Line 85"/>
            <p:cNvSpPr>
              <a:spLocks noChangeShapeType="1"/>
            </p:cNvSpPr>
            <p:nvPr/>
          </p:nvSpPr>
          <p:spPr bwMode="auto">
            <a:xfrm flipV="1">
              <a:off x="4798999" y="2614610"/>
              <a:ext cx="571501" cy="1469233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anchor="ctr">
              <a:spAutoFit/>
            </a:bodyPr>
            <a:lstStyle/>
            <a:p>
              <a:endParaRPr lang="en-US"/>
            </a:p>
          </p:txBody>
        </p:sp>
        <p:sp>
          <p:nvSpPr>
            <p:cNvPr id="61" name="Text Box 88"/>
            <p:cNvSpPr txBox="1">
              <a:spLocks noChangeArrowheads="1"/>
            </p:cNvSpPr>
            <p:nvPr/>
          </p:nvSpPr>
          <p:spPr bwMode="auto">
            <a:xfrm>
              <a:off x="5257800" y="2586036"/>
              <a:ext cx="53340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dirty="0">
                  <a:solidFill>
                    <a:schemeClr val="accent2"/>
                  </a:solidFill>
                  <a:cs typeface="Times New Roman" pitchFamily="18" charset="0"/>
                </a:rPr>
                <a:t>3</a:t>
              </a:r>
              <a:r>
                <a:rPr lang="el-GR" altLang="en-US" dirty="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</a:p>
          </p:txBody>
        </p:sp>
      </p:grpSp>
      <p:sp>
        <p:nvSpPr>
          <p:cNvPr id="62" name="Text Box 88"/>
          <p:cNvSpPr txBox="1">
            <a:spLocks noChangeArrowheads="1"/>
          </p:cNvSpPr>
          <p:nvPr/>
        </p:nvSpPr>
        <p:spPr bwMode="auto">
          <a:xfrm>
            <a:off x="5410200" y="3581400"/>
            <a:ext cx="762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dirty="0">
                <a:solidFill>
                  <a:schemeClr val="accent2"/>
                </a:solidFill>
                <a:cs typeface="Times New Roman" pitchFamily="18" charset="0"/>
              </a:rPr>
              <a:t>r=1</a:t>
            </a:r>
            <a:endParaRPr lang="el-GR" altLang="en-US" dirty="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63" name="Text Box 88"/>
          <p:cNvSpPr txBox="1">
            <a:spLocks noChangeArrowheads="1"/>
          </p:cNvSpPr>
          <p:nvPr/>
        </p:nvSpPr>
        <p:spPr bwMode="auto">
          <a:xfrm>
            <a:off x="7391400" y="2743200"/>
            <a:ext cx="1447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l-GR" altLang="en-US" dirty="0">
                <a:solidFill>
                  <a:schemeClr val="accent2"/>
                </a:solidFill>
              </a:rPr>
              <a:t>θ</a:t>
            </a:r>
            <a:r>
              <a:rPr lang="en-US" altLang="en-US" dirty="0">
                <a:solidFill>
                  <a:schemeClr val="accent2"/>
                </a:solidFill>
              </a:rPr>
              <a:t> = 2</a:t>
            </a:r>
            <a:r>
              <a:rPr lang="en-US" altLang="en-US" dirty="0">
                <a:solidFill>
                  <a:schemeClr val="accent2"/>
                </a:solidFill>
                <a:sym typeface="Symbol"/>
              </a:rPr>
              <a:t>/n</a:t>
            </a:r>
          </a:p>
        </p:txBody>
      </p:sp>
      <p:sp>
        <p:nvSpPr>
          <p:cNvPr id="64" name="Text Box 89"/>
          <p:cNvSpPr txBox="1">
            <a:spLocks noChangeArrowheads="1"/>
          </p:cNvSpPr>
          <p:nvPr/>
        </p:nvSpPr>
        <p:spPr bwMode="auto">
          <a:xfrm>
            <a:off x="7372350" y="3169940"/>
            <a:ext cx="18478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 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e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</a:rPr>
              <a:t>2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i/n</a:t>
            </a:r>
            <a:endParaRPr lang="en-US" altLang="en-US" i="1" baseline="30000" dirty="0">
              <a:solidFill>
                <a:schemeClr val="accent1"/>
              </a:solidFill>
            </a:endParaRPr>
          </a:p>
        </p:txBody>
      </p:sp>
      <p:sp>
        <p:nvSpPr>
          <p:cNvPr id="65" name="Text Box 89"/>
          <p:cNvSpPr txBox="1">
            <a:spLocks noChangeArrowheads="1"/>
          </p:cNvSpPr>
          <p:nvPr/>
        </p:nvSpPr>
        <p:spPr bwMode="auto">
          <a:xfrm>
            <a:off x="5981700" y="5867400"/>
            <a:ext cx="36195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re</a:t>
            </a:r>
            <a:r>
              <a:rPr lang="el-GR" altLang="en-US" baseline="30000" dirty="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 dirty="0" err="1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 = </a:t>
            </a:r>
            <a:r>
              <a:rPr lang="en-US" altLang="en-US" dirty="0" err="1">
                <a:solidFill>
                  <a:schemeClr val="accent2"/>
                </a:solidFill>
                <a:cs typeface="Times New Roman" pitchFamily="18" charset="0"/>
              </a:rPr>
              <a:t>rcos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r>
              <a:rPr lang="en-US" altLang="en-US" dirty="0">
                <a:solidFill>
                  <a:schemeClr val="accent2"/>
                </a:solidFill>
              </a:rPr>
              <a:t> + </a:t>
            </a:r>
            <a:r>
              <a:rPr lang="en-US" altLang="en-US" dirty="0" err="1">
                <a:solidFill>
                  <a:schemeClr val="accent2"/>
                </a:solidFill>
              </a:rPr>
              <a:t>i</a:t>
            </a:r>
            <a:r>
              <a:rPr lang="en-US" altLang="en-US" dirty="0" err="1">
                <a:solidFill>
                  <a:schemeClr val="accent2"/>
                </a:solidFill>
                <a:sym typeface="Symbol"/>
              </a:rPr>
              <a:t></a:t>
            </a:r>
            <a:r>
              <a:rPr lang="en-US" altLang="en-US" dirty="0" err="1">
                <a:solidFill>
                  <a:schemeClr val="accent2"/>
                </a:solidFill>
              </a:rPr>
              <a:t>rsin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endParaRPr lang="en-US" altLang="en-US" dirty="0">
              <a:solidFill>
                <a:schemeClr val="accent2"/>
              </a:solidFill>
            </a:endParaRPr>
          </a:p>
          <a:p>
            <a:pPr algn="l" eaLnBrk="1" hangingPunct="1"/>
            <a:r>
              <a:rPr lang="en-US" altLang="en-US" dirty="0">
                <a:solidFill>
                  <a:schemeClr val="accent2"/>
                </a:solidFill>
              </a:rPr>
              <a:t>    e</a:t>
            </a:r>
            <a:r>
              <a:rPr lang="el-GR" altLang="en-US" baseline="30000" dirty="0">
                <a:solidFill>
                  <a:schemeClr val="accent2"/>
                </a:solidFill>
              </a:rPr>
              <a:t>θ</a:t>
            </a:r>
            <a:r>
              <a:rPr lang="en-US" altLang="en-US" baseline="30000" dirty="0" err="1">
                <a:solidFill>
                  <a:schemeClr val="accent2"/>
                </a:solidFill>
              </a:rPr>
              <a:t>i</a:t>
            </a:r>
            <a:r>
              <a:rPr lang="en-US" altLang="en-US" dirty="0"/>
              <a:t> </a:t>
            </a:r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× </a:t>
            </a:r>
            <a:r>
              <a:rPr lang="en-US" altLang="en-US" dirty="0">
                <a:solidFill>
                  <a:schemeClr val="accent2"/>
                </a:solidFill>
              </a:rPr>
              <a:t>e</a:t>
            </a:r>
            <a:r>
              <a:rPr lang="el-GR" altLang="en-US" baseline="30000" dirty="0">
                <a:solidFill>
                  <a:schemeClr val="accent2"/>
                </a:solidFill>
                <a:cs typeface="Times New Roman" pitchFamily="18" charset="0"/>
              </a:rPr>
              <a:t>α</a:t>
            </a:r>
            <a:r>
              <a:rPr lang="en-US" altLang="en-US" baseline="30000" dirty="0" err="1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 = </a:t>
            </a:r>
            <a:r>
              <a:rPr lang="en-US" altLang="en-US" dirty="0">
                <a:solidFill>
                  <a:schemeClr val="accent2"/>
                </a:solidFill>
              </a:rPr>
              <a:t>e</a:t>
            </a:r>
            <a:r>
              <a:rPr lang="en-US" altLang="en-US" baseline="30000" dirty="0">
                <a:solidFill>
                  <a:schemeClr val="accent2"/>
                </a:solidFill>
              </a:rPr>
              <a:t>(</a:t>
            </a:r>
            <a:r>
              <a:rPr lang="el-GR" altLang="en-US" baseline="30000" dirty="0">
                <a:solidFill>
                  <a:schemeClr val="accent2"/>
                </a:solidFill>
              </a:rPr>
              <a:t>θ</a:t>
            </a:r>
            <a:r>
              <a:rPr lang="en-US" altLang="en-US" baseline="30000" dirty="0">
                <a:solidFill>
                  <a:schemeClr val="accent2"/>
                </a:solidFill>
              </a:rPr>
              <a:t>+</a:t>
            </a:r>
            <a:r>
              <a:rPr lang="el-GR" altLang="en-US" baseline="30000" dirty="0">
                <a:solidFill>
                  <a:schemeClr val="accent2"/>
                </a:solidFill>
              </a:rPr>
              <a:t>α</a:t>
            </a:r>
            <a:r>
              <a:rPr lang="en-US" altLang="en-US" baseline="30000" dirty="0">
                <a:solidFill>
                  <a:schemeClr val="accent2"/>
                </a:solidFill>
              </a:rPr>
              <a:t>)</a:t>
            </a:r>
            <a:r>
              <a:rPr lang="en-US" altLang="en-US" baseline="30000" dirty="0" err="1">
                <a:solidFill>
                  <a:schemeClr val="accent2"/>
                </a:solidFill>
              </a:rPr>
              <a:t>i</a:t>
            </a:r>
            <a:endParaRPr lang="el-GR" altLang="en-US" baseline="300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63" grpId="0"/>
      <p:bldP spid="64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63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0964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0965" name="Text Box 21"/>
          <p:cNvSpPr txBox="1">
            <a:spLocks noChangeArrowheads="1"/>
          </p:cNvSpPr>
          <p:nvPr/>
        </p:nvSpPr>
        <p:spPr bwMode="auto">
          <a:xfrm>
            <a:off x="6456363" y="3000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40966" name="Oval 6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67" name="Oval 7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68" name="Oval 9"/>
          <p:cNvSpPr>
            <a:spLocks noChangeArrowheads="1"/>
          </p:cNvSpPr>
          <p:nvPr/>
        </p:nvSpPr>
        <p:spPr bwMode="auto">
          <a:xfrm>
            <a:off x="5929313" y="2855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69" name="Oval 11"/>
          <p:cNvSpPr>
            <a:spLocks noChangeArrowheads="1"/>
          </p:cNvSpPr>
          <p:nvPr/>
        </p:nvSpPr>
        <p:spPr bwMode="auto">
          <a:xfrm>
            <a:off x="6288088" y="33559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70" name="Oval 12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71" name="Oval 13"/>
          <p:cNvSpPr>
            <a:spLocks noChangeArrowheads="1"/>
          </p:cNvSpPr>
          <p:nvPr/>
        </p:nvSpPr>
        <p:spPr bwMode="auto">
          <a:xfrm rot="-5400000">
            <a:off x="3524250" y="28225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72" name="Oval 14"/>
          <p:cNvSpPr>
            <a:spLocks noChangeArrowheads="1"/>
          </p:cNvSpPr>
          <p:nvPr/>
        </p:nvSpPr>
        <p:spPr bwMode="auto">
          <a:xfrm rot="-5400000">
            <a:off x="3132138" y="33448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73" name="Oval 15"/>
          <p:cNvSpPr>
            <a:spLocks noChangeArrowheads="1"/>
          </p:cNvSpPr>
          <p:nvPr/>
        </p:nvSpPr>
        <p:spPr bwMode="auto">
          <a:xfrm rot="-5400000">
            <a:off x="4046538" y="2497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40974" name="Group 16"/>
          <p:cNvGrpSpPr>
            <a:grpSpLocks/>
          </p:cNvGrpSpPr>
          <p:nvPr/>
        </p:nvGrpSpPr>
        <p:grpSpPr bwMode="auto">
          <a:xfrm flipV="1">
            <a:off x="3121025" y="4673600"/>
            <a:ext cx="3308350" cy="1131888"/>
            <a:chOff x="2016" y="1056"/>
            <a:chExt cx="2084" cy="713"/>
          </a:xfrm>
        </p:grpSpPr>
        <p:sp>
          <p:nvSpPr>
            <p:cNvPr id="41002" name="Oval 17"/>
            <p:cNvSpPr>
              <a:spLocks noChangeArrowheads="1"/>
            </p:cNvSpPr>
            <p:nvPr/>
          </p:nvSpPr>
          <p:spPr bwMode="auto">
            <a:xfrm>
              <a:off x="3778" y="135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3" name="Oval 18"/>
            <p:cNvSpPr>
              <a:spLocks noChangeArrowheads="1"/>
            </p:cNvSpPr>
            <p:nvPr/>
          </p:nvSpPr>
          <p:spPr bwMode="auto">
            <a:xfrm>
              <a:off x="3367" y="1111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4" name="Oval 19"/>
            <p:cNvSpPr>
              <a:spLocks noChangeArrowheads="1"/>
            </p:cNvSpPr>
            <p:nvPr/>
          </p:nvSpPr>
          <p:spPr bwMode="auto">
            <a:xfrm>
              <a:off x="4004" y="167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5" name="Oval 20"/>
            <p:cNvSpPr>
              <a:spLocks noChangeArrowheads="1"/>
            </p:cNvSpPr>
            <p:nvPr/>
          </p:nvSpPr>
          <p:spPr bwMode="auto">
            <a:xfrm rot="-5400000">
              <a:off x="3004" y="105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6" name="Oval 21"/>
            <p:cNvSpPr>
              <a:spLocks noChangeArrowheads="1"/>
            </p:cNvSpPr>
            <p:nvPr/>
          </p:nvSpPr>
          <p:spPr bwMode="auto">
            <a:xfrm rot="-5400000">
              <a:off x="2263" y="1337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7" name="Oval 22"/>
            <p:cNvSpPr>
              <a:spLocks noChangeArrowheads="1"/>
            </p:cNvSpPr>
            <p:nvPr/>
          </p:nvSpPr>
          <p:spPr bwMode="auto">
            <a:xfrm rot="-5400000">
              <a:off x="2016" y="166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8" name="Oval 23"/>
            <p:cNvSpPr>
              <a:spLocks noChangeArrowheads="1"/>
            </p:cNvSpPr>
            <p:nvPr/>
          </p:nvSpPr>
          <p:spPr bwMode="auto">
            <a:xfrm rot="-5400000">
              <a:off x="2592" y="113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40975" name="Text Box 21"/>
          <p:cNvSpPr txBox="1">
            <a:spLocks noChangeArrowheads="1"/>
          </p:cNvSpPr>
          <p:nvPr/>
        </p:nvSpPr>
        <p:spPr bwMode="auto">
          <a:xfrm>
            <a:off x="6673850" y="38242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40976" name="Text Box 21"/>
          <p:cNvSpPr txBox="1">
            <a:spLocks noChangeArrowheads="1"/>
          </p:cNvSpPr>
          <p:nvPr/>
        </p:nvSpPr>
        <p:spPr bwMode="auto">
          <a:xfrm>
            <a:off x="5999163" y="23907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40977" name="Text Box 21"/>
          <p:cNvSpPr txBox="1">
            <a:spLocks noChangeArrowheads="1"/>
          </p:cNvSpPr>
          <p:nvPr/>
        </p:nvSpPr>
        <p:spPr bwMode="auto">
          <a:xfrm>
            <a:off x="4449763" y="17668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40978" name="Text Box 21"/>
          <p:cNvSpPr txBox="1">
            <a:spLocks noChangeArrowheads="1"/>
          </p:cNvSpPr>
          <p:nvPr/>
        </p:nvSpPr>
        <p:spPr bwMode="auto">
          <a:xfrm>
            <a:off x="3625850" y="193992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5</a:t>
            </a:r>
          </a:p>
        </p:txBody>
      </p:sp>
      <p:sp>
        <p:nvSpPr>
          <p:cNvPr id="40979" name="Text Box 21"/>
          <p:cNvSpPr txBox="1">
            <a:spLocks noChangeArrowheads="1"/>
          </p:cNvSpPr>
          <p:nvPr/>
        </p:nvSpPr>
        <p:spPr bwMode="auto">
          <a:xfrm>
            <a:off x="2903538" y="23145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40980" name="Text Box 21"/>
          <p:cNvSpPr txBox="1">
            <a:spLocks noChangeArrowheads="1"/>
          </p:cNvSpPr>
          <p:nvPr/>
        </p:nvSpPr>
        <p:spPr bwMode="auto">
          <a:xfrm>
            <a:off x="2417763" y="2978150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7</a:t>
            </a:r>
          </a:p>
        </p:txBody>
      </p:sp>
      <p:sp>
        <p:nvSpPr>
          <p:cNvPr id="40981" name="Text Box 21"/>
          <p:cNvSpPr txBox="1">
            <a:spLocks noChangeArrowheads="1"/>
          </p:cNvSpPr>
          <p:nvPr/>
        </p:nvSpPr>
        <p:spPr bwMode="auto">
          <a:xfrm>
            <a:off x="2189163" y="3762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8</a:t>
            </a:r>
          </a:p>
        </p:txBody>
      </p:sp>
      <p:sp>
        <p:nvSpPr>
          <p:cNvPr id="40982" name="Text Box 21"/>
          <p:cNvSpPr txBox="1">
            <a:spLocks noChangeArrowheads="1"/>
          </p:cNvSpPr>
          <p:nvPr/>
        </p:nvSpPr>
        <p:spPr bwMode="auto">
          <a:xfrm>
            <a:off x="2341563" y="46624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9</a:t>
            </a:r>
          </a:p>
        </p:txBody>
      </p:sp>
      <p:sp>
        <p:nvSpPr>
          <p:cNvPr id="40983" name="Text Box 21"/>
          <p:cNvSpPr txBox="1">
            <a:spLocks noChangeArrowheads="1"/>
          </p:cNvSpPr>
          <p:nvPr/>
        </p:nvSpPr>
        <p:spPr bwMode="auto">
          <a:xfrm>
            <a:off x="2690813" y="5286375"/>
            <a:ext cx="911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10</a:t>
            </a:r>
          </a:p>
        </p:txBody>
      </p:sp>
      <p:sp>
        <p:nvSpPr>
          <p:cNvPr id="40984" name="Text Box 21"/>
          <p:cNvSpPr txBox="1">
            <a:spLocks noChangeArrowheads="1"/>
          </p:cNvSpPr>
          <p:nvPr/>
        </p:nvSpPr>
        <p:spPr bwMode="auto">
          <a:xfrm>
            <a:off x="3376613" y="5729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11</a:t>
            </a:r>
          </a:p>
        </p:txBody>
      </p:sp>
      <p:sp>
        <p:nvSpPr>
          <p:cNvPr id="40985" name="Text Box 21"/>
          <p:cNvSpPr txBox="1">
            <a:spLocks noChangeArrowheads="1"/>
          </p:cNvSpPr>
          <p:nvPr/>
        </p:nvSpPr>
        <p:spPr bwMode="auto">
          <a:xfrm>
            <a:off x="4262438" y="58816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12</a:t>
            </a:r>
          </a:p>
        </p:txBody>
      </p:sp>
      <p:sp>
        <p:nvSpPr>
          <p:cNvPr id="40986" name="Text Box 21"/>
          <p:cNvSpPr txBox="1">
            <a:spLocks noChangeArrowheads="1"/>
          </p:cNvSpPr>
          <p:nvPr/>
        </p:nvSpPr>
        <p:spPr bwMode="auto">
          <a:xfrm>
            <a:off x="5129213" y="56530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13</a:t>
            </a:r>
          </a:p>
        </p:txBody>
      </p:sp>
      <p:sp>
        <p:nvSpPr>
          <p:cNvPr id="40987" name="Text Box 21"/>
          <p:cNvSpPr txBox="1">
            <a:spLocks noChangeArrowheads="1"/>
          </p:cNvSpPr>
          <p:nvPr/>
        </p:nvSpPr>
        <p:spPr bwMode="auto">
          <a:xfrm>
            <a:off x="5902325" y="51958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14</a:t>
            </a:r>
          </a:p>
        </p:txBody>
      </p:sp>
      <p:sp>
        <p:nvSpPr>
          <p:cNvPr id="40988" name="Text Box 21"/>
          <p:cNvSpPr txBox="1">
            <a:spLocks noChangeArrowheads="1"/>
          </p:cNvSpPr>
          <p:nvPr/>
        </p:nvSpPr>
        <p:spPr bwMode="auto">
          <a:xfrm>
            <a:off x="6364288" y="4586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15</a:t>
            </a:r>
          </a:p>
        </p:txBody>
      </p:sp>
      <p:sp>
        <p:nvSpPr>
          <p:cNvPr id="40989" name="Rectangle 40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40990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7320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16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grpSp>
        <p:nvGrpSpPr>
          <p:cNvPr id="3" name="Group 56"/>
          <p:cNvGrpSpPr>
            <a:grpSpLocks/>
          </p:cNvGrpSpPr>
          <p:nvPr/>
        </p:nvGrpSpPr>
        <p:grpSpPr bwMode="auto">
          <a:xfrm>
            <a:off x="2057400" y="1219200"/>
            <a:ext cx="3348038" cy="552450"/>
            <a:chOff x="2772" y="493"/>
            <a:chExt cx="2109" cy="348"/>
          </a:xfrm>
        </p:grpSpPr>
        <p:sp>
          <p:nvSpPr>
            <p:cNvPr id="41000" name="AutoShape 53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1001" name="Rectangle 54"/>
            <p:cNvSpPr>
              <a:spLocks noChangeArrowheads="1"/>
            </p:cNvSpPr>
            <p:nvPr/>
          </p:nvSpPr>
          <p:spPr bwMode="auto">
            <a:xfrm>
              <a:off x="2970" y="493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square each of them</a:t>
              </a:r>
            </a:p>
          </p:txBody>
        </p:sp>
      </p:grpSp>
      <p:sp>
        <p:nvSpPr>
          <p:cNvPr id="40992" name="Oval 57"/>
          <p:cNvSpPr>
            <a:spLocks noChangeArrowheads="1"/>
          </p:cNvSpPr>
          <p:nvPr/>
        </p:nvSpPr>
        <p:spPr bwMode="auto">
          <a:xfrm>
            <a:off x="5334000" y="2474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93" name="Text Box 21"/>
          <p:cNvSpPr txBox="1">
            <a:spLocks noChangeArrowheads="1"/>
          </p:cNvSpPr>
          <p:nvPr/>
        </p:nvSpPr>
        <p:spPr bwMode="auto">
          <a:xfrm>
            <a:off x="5270500" y="1909763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299071" name="Line 63"/>
          <p:cNvSpPr>
            <a:spLocks noChangeShapeType="1"/>
          </p:cNvSpPr>
          <p:nvPr/>
        </p:nvSpPr>
        <p:spPr bwMode="auto">
          <a:xfrm flipH="1">
            <a:off x="3711575" y="2579688"/>
            <a:ext cx="1600200" cy="30480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9072" name="Line 64"/>
          <p:cNvSpPr>
            <a:spLocks noChangeShapeType="1"/>
          </p:cNvSpPr>
          <p:nvPr/>
        </p:nvSpPr>
        <p:spPr bwMode="auto">
          <a:xfrm flipH="1" flipV="1">
            <a:off x="3657600" y="3048000"/>
            <a:ext cx="436563" cy="2449513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4" name="Group 65"/>
          <p:cNvGrpSpPr>
            <a:grpSpLocks/>
          </p:cNvGrpSpPr>
          <p:nvPr/>
        </p:nvGrpSpPr>
        <p:grpSpPr bwMode="auto">
          <a:xfrm>
            <a:off x="2057400" y="1524000"/>
            <a:ext cx="2255838" cy="552450"/>
            <a:chOff x="2772" y="493"/>
            <a:chExt cx="1421" cy="348"/>
          </a:xfrm>
        </p:grpSpPr>
        <p:sp>
          <p:nvSpPr>
            <p:cNvPr id="40998" name="AutoShape 66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0999" name="Rectangle 67"/>
            <p:cNvSpPr>
              <a:spLocks noChangeArrowheads="1"/>
            </p:cNvSpPr>
            <p:nvPr/>
          </p:nvSpPr>
          <p:spPr bwMode="auto">
            <a:xfrm>
              <a:off x="2966" y="493"/>
              <a:ext cx="12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and collapse</a:t>
              </a:r>
            </a:p>
          </p:txBody>
        </p:sp>
      </p:grpSp>
      <p:sp>
        <p:nvSpPr>
          <p:cNvPr id="40997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5991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9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9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9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9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71" grpId="0" animBg="1"/>
      <p:bldP spid="299072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1987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1988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1989" name="Oval 6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1990" name="Oval 7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1991" name="Oval 8"/>
          <p:cNvSpPr>
            <a:spLocks noChangeArrowheads="1"/>
          </p:cNvSpPr>
          <p:nvPr/>
        </p:nvSpPr>
        <p:spPr bwMode="auto">
          <a:xfrm>
            <a:off x="5929313" y="2855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1992" name="Oval 10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1993" name="Oval 11"/>
          <p:cNvSpPr>
            <a:spLocks noChangeArrowheads="1"/>
          </p:cNvSpPr>
          <p:nvPr/>
        </p:nvSpPr>
        <p:spPr bwMode="auto">
          <a:xfrm rot="-5400000">
            <a:off x="3524250" y="28225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1994" name="Oval 15"/>
          <p:cNvSpPr>
            <a:spLocks noChangeArrowheads="1"/>
          </p:cNvSpPr>
          <p:nvPr/>
        </p:nvSpPr>
        <p:spPr bwMode="auto">
          <a:xfrm flipV="1">
            <a:off x="5918200" y="51736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1995" name="Oval 18"/>
          <p:cNvSpPr>
            <a:spLocks noChangeArrowheads="1"/>
          </p:cNvSpPr>
          <p:nvPr/>
        </p:nvSpPr>
        <p:spPr bwMode="auto">
          <a:xfrm rot="5400000" flipV="1">
            <a:off x="4689475" y="56530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1996" name="Oval 19"/>
          <p:cNvSpPr>
            <a:spLocks noChangeArrowheads="1"/>
          </p:cNvSpPr>
          <p:nvPr/>
        </p:nvSpPr>
        <p:spPr bwMode="auto">
          <a:xfrm rot="5400000" flipV="1">
            <a:off x="3513138" y="52070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1997" name="Text Box 21"/>
          <p:cNvSpPr txBox="1">
            <a:spLocks noChangeArrowheads="1"/>
          </p:cNvSpPr>
          <p:nvPr/>
        </p:nvSpPr>
        <p:spPr bwMode="auto">
          <a:xfrm>
            <a:off x="6673850" y="38242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41998" name="Text Box 21"/>
          <p:cNvSpPr txBox="1">
            <a:spLocks noChangeArrowheads="1"/>
          </p:cNvSpPr>
          <p:nvPr/>
        </p:nvSpPr>
        <p:spPr bwMode="auto">
          <a:xfrm>
            <a:off x="5999163" y="23907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41999" name="Text Box 21"/>
          <p:cNvSpPr txBox="1">
            <a:spLocks noChangeArrowheads="1"/>
          </p:cNvSpPr>
          <p:nvPr/>
        </p:nvSpPr>
        <p:spPr bwMode="auto">
          <a:xfrm>
            <a:off x="4449763" y="17668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42000" name="Text Box 21"/>
          <p:cNvSpPr txBox="1">
            <a:spLocks noChangeArrowheads="1"/>
          </p:cNvSpPr>
          <p:nvPr/>
        </p:nvSpPr>
        <p:spPr bwMode="auto">
          <a:xfrm>
            <a:off x="2903538" y="23145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42001" name="Text Box 21"/>
          <p:cNvSpPr txBox="1">
            <a:spLocks noChangeArrowheads="1"/>
          </p:cNvSpPr>
          <p:nvPr/>
        </p:nvSpPr>
        <p:spPr bwMode="auto">
          <a:xfrm>
            <a:off x="2189163" y="3762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8</a:t>
            </a:r>
          </a:p>
        </p:txBody>
      </p:sp>
      <p:sp>
        <p:nvSpPr>
          <p:cNvPr id="42002" name="Text Box 21"/>
          <p:cNvSpPr txBox="1">
            <a:spLocks noChangeArrowheads="1"/>
          </p:cNvSpPr>
          <p:nvPr/>
        </p:nvSpPr>
        <p:spPr bwMode="auto">
          <a:xfrm>
            <a:off x="2690813" y="5286375"/>
            <a:ext cx="911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10</a:t>
            </a:r>
          </a:p>
        </p:txBody>
      </p:sp>
      <p:sp>
        <p:nvSpPr>
          <p:cNvPr id="42003" name="Text Box 21"/>
          <p:cNvSpPr txBox="1">
            <a:spLocks noChangeArrowheads="1"/>
          </p:cNvSpPr>
          <p:nvPr/>
        </p:nvSpPr>
        <p:spPr bwMode="auto">
          <a:xfrm>
            <a:off x="4262438" y="58816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12</a:t>
            </a:r>
          </a:p>
        </p:txBody>
      </p:sp>
      <p:sp>
        <p:nvSpPr>
          <p:cNvPr id="42004" name="Text Box 21"/>
          <p:cNvSpPr txBox="1">
            <a:spLocks noChangeArrowheads="1"/>
          </p:cNvSpPr>
          <p:nvPr/>
        </p:nvSpPr>
        <p:spPr bwMode="auto">
          <a:xfrm>
            <a:off x="5902325" y="51958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14</a:t>
            </a:r>
          </a:p>
        </p:txBody>
      </p:sp>
      <p:sp>
        <p:nvSpPr>
          <p:cNvPr id="42005" name="Rectangle 36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42006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7320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16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301107" name="Rectangle 51"/>
          <p:cNvSpPr>
            <a:spLocks noChangeArrowheads="1"/>
          </p:cNvSpPr>
          <p:nvPr/>
        </p:nvSpPr>
        <p:spPr bwMode="auto">
          <a:xfrm>
            <a:off x="152400" y="1995488"/>
            <a:ext cx="27654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Are these special?</a:t>
            </a:r>
          </a:p>
        </p:txBody>
      </p:sp>
      <p:grpSp>
        <p:nvGrpSpPr>
          <p:cNvPr id="42008" name="Group 52"/>
          <p:cNvGrpSpPr>
            <a:grpSpLocks/>
          </p:cNvGrpSpPr>
          <p:nvPr/>
        </p:nvGrpSpPr>
        <p:grpSpPr bwMode="auto">
          <a:xfrm>
            <a:off x="2057400" y="1219200"/>
            <a:ext cx="3348038" cy="552450"/>
            <a:chOff x="2772" y="493"/>
            <a:chExt cx="2109" cy="348"/>
          </a:xfrm>
        </p:grpSpPr>
        <p:sp>
          <p:nvSpPr>
            <p:cNvPr id="42013" name="AutoShape 53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2014" name="Rectangle 54"/>
            <p:cNvSpPr>
              <a:spLocks noChangeArrowheads="1"/>
            </p:cNvSpPr>
            <p:nvPr/>
          </p:nvSpPr>
          <p:spPr bwMode="auto">
            <a:xfrm>
              <a:off x="2970" y="493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square each of them</a:t>
              </a:r>
            </a:p>
          </p:txBody>
        </p:sp>
      </p:grpSp>
      <p:grpSp>
        <p:nvGrpSpPr>
          <p:cNvPr id="42009" name="Group 55"/>
          <p:cNvGrpSpPr>
            <a:grpSpLocks/>
          </p:cNvGrpSpPr>
          <p:nvPr/>
        </p:nvGrpSpPr>
        <p:grpSpPr bwMode="auto">
          <a:xfrm>
            <a:off x="2057400" y="1524000"/>
            <a:ext cx="2255838" cy="552450"/>
            <a:chOff x="2772" y="493"/>
            <a:chExt cx="1421" cy="348"/>
          </a:xfrm>
        </p:grpSpPr>
        <p:sp>
          <p:nvSpPr>
            <p:cNvPr id="42011" name="AutoShape 56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2012" name="Rectangle 57"/>
            <p:cNvSpPr>
              <a:spLocks noChangeArrowheads="1"/>
            </p:cNvSpPr>
            <p:nvPr/>
          </p:nvSpPr>
          <p:spPr bwMode="auto">
            <a:xfrm>
              <a:off x="2966" y="493"/>
              <a:ext cx="12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and collapse</a:t>
              </a:r>
            </a:p>
          </p:txBody>
        </p:sp>
      </p:grpSp>
      <p:sp>
        <p:nvSpPr>
          <p:cNvPr id="42010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1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1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1107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3011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2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3" name="Oval 5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3014" name="Oval 6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3015" name="Oval 8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3016" name="Oval 11"/>
          <p:cNvSpPr>
            <a:spLocks noChangeArrowheads="1"/>
          </p:cNvSpPr>
          <p:nvPr/>
        </p:nvSpPr>
        <p:spPr bwMode="auto">
          <a:xfrm rot="5400000" flipV="1">
            <a:off x="4689475" y="56530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3513138" y="2822575"/>
            <a:ext cx="2568575" cy="2536825"/>
            <a:chOff x="2213" y="1778"/>
            <a:chExt cx="1618" cy="1598"/>
          </a:xfrm>
        </p:grpSpPr>
        <p:sp>
          <p:nvSpPr>
            <p:cNvPr id="43038" name="Oval 7"/>
            <p:cNvSpPr>
              <a:spLocks noChangeArrowheads="1"/>
            </p:cNvSpPr>
            <p:nvPr/>
          </p:nvSpPr>
          <p:spPr bwMode="auto">
            <a:xfrm>
              <a:off x="3735" y="1799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3039" name="Oval 9"/>
            <p:cNvSpPr>
              <a:spLocks noChangeArrowheads="1"/>
            </p:cNvSpPr>
            <p:nvPr/>
          </p:nvSpPr>
          <p:spPr bwMode="auto">
            <a:xfrm rot="-5400000">
              <a:off x="2220" y="177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3040" name="Oval 10"/>
            <p:cNvSpPr>
              <a:spLocks noChangeArrowheads="1"/>
            </p:cNvSpPr>
            <p:nvPr/>
          </p:nvSpPr>
          <p:spPr bwMode="auto">
            <a:xfrm flipV="1">
              <a:off x="3728" y="3259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3041" name="Oval 12"/>
            <p:cNvSpPr>
              <a:spLocks noChangeArrowheads="1"/>
            </p:cNvSpPr>
            <p:nvPr/>
          </p:nvSpPr>
          <p:spPr bwMode="auto">
            <a:xfrm rot="5400000" flipV="1">
              <a:off x="2213" y="3280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303117" name="Text Box 21"/>
          <p:cNvSpPr txBox="1">
            <a:spLocks noChangeArrowheads="1"/>
          </p:cNvSpPr>
          <p:nvPr/>
        </p:nvSpPr>
        <p:spPr bwMode="auto">
          <a:xfrm>
            <a:off x="6734175" y="38242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303118" name="Text Box 21"/>
          <p:cNvSpPr txBox="1">
            <a:spLocks noChangeArrowheads="1"/>
          </p:cNvSpPr>
          <p:nvPr/>
        </p:nvSpPr>
        <p:spPr bwMode="auto">
          <a:xfrm>
            <a:off x="6059488" y="23907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303119" name="Text Box 21"/>
          <p:cNvSpPr txBox="1">
            <a:spLocks noChangeArrowheads="1"/>
          </p:cNvSpPr>
          <p:nvPr/>
        </p:nvSpPr>
        <p:spPr bwMode="auto">
          <a:xfrm>
            <a:off x="4510088" y="17668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303120" name="Text Box 21"/>
          <p:cNvSpPr txBox="1">
            <a:spLocks noChangeArrowheads="1"/>
          </p:cNvSpPr>
          <p:nvPr/>
        </p:nvSpPr>
        <p:spPr bwMode="auto">
          <a:xfrm>
            <a:off x="2963863" y="23145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303121" name="Text Box 21"/>
          <p:cNvSpPr txBox="1">
            <a:spLocks noChangeArrowheads="1"/>
          </p:cNvSpPr>
          <p:nvPr/>
        </p:nvSpPr>
        <p:spPr bwMode="auto">
          <a:xfrm>
            <a:off x="2249488" y="37623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303122" name="Text Box 21"/>
          <p:cNvSpPr txBox="1">
            <a:spLocks noChangeArrowheads="1"/>
          </p:cNvSpPr>
          <p:nvPr/>
        </p:nvSpPr>
        <p:spPr bwMode="auto">
          <a:xfrm>
            <a:off x="2811463" y="52863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5</a:t>
            </a:r>
          </a:p>
        </p:txBody>
      </p:sp>
      <p:sp>
        <p:nvSpPr>
          <p:cNvPr id="303123" name="Text Box 21"/>
          <p:cNvSpPr txBox="1">
            <a:spLocks noChangeArrowheads="1"/>
          </p:cNvSpPr>
          <p:nvPr/>
        </p:nvSpPr>
        <p:spPr bwMode="auto">
          <a:xfrm>
            <a:off x="4383088" y="58816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303124" name="Text Box 21"/>
          <p:cNvSpPr txBox="1">
            <a:spLocks noChangeArrowheads="1"/>
          </p:cNvSpPr>
          <p:nvPr/>
        </p:nvSpPr>
        <p:spPr bwMode="auto">
          <a:xfrm>
            <a:off x="6022975" y="51958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7</a:t>
            </a:r>
          </a:p>
        </p:txBody>
      </p:sp>
      <p:sp>
        <p:nvSpPr>
          <p:cNvPr id="43026" name="Rectangle 21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5542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8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303130" name="Rectangle 26"/>
          <p:cNvSpPr>
            <a:spLocks noChangeArrowheads="1"/>
          </p:cNvSpPr>
          <p:nvPr/>
        </p:nvSpPr>
        <p:spPr bwMode="auto">
          <a:xfrm>
            <a:off x="152400" y="1995488"/>
            <a:ext cx="27654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Are these special?</a:t>
            </a:r>
          </a:p>
        </p:txBody>
      </p:sp>
      <p:grpSp>
        <p:nvGrpSpPr>
          <p:cNvPr id="3" name="Group 31"/>
          <p:cNvGrpSpPr>
            <a:grpSpLocks/>
          </p:cNvGrpSpPr>
          <p:nvPr/>
        </p:nvGrpSpPr>
        <p:grpSpPr bwMode="auto">
          <a:xfrm>
            <a:off x="2057400" y="1219200"/>
            <a:ext cx="3348038" cy="552450"/>
            <a:chOff x="2772" y="493"/>
            <a:chExt cx="2109" cy="348"/>
          </a:xfrm>
        </p:grpSpPr>
        <p:sp>
          <p:nvSpPr>
            <p:cNvPr id="43036" name="AutoShape 32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3037" name="Rectangle 33"/>
            <p:cNvSpPr>
              <a:spLocks noChangeArrowheads="1"/>
            </p:cNvSpPr>
            <p:nvPr/>
          </p:nvSpPr>
          <p:spPr bwMode="auto">
            <a:xfrm>
              <a:off x="2970" y="493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square each of them</a:t>
              </a:r>
            </a:p>
          </p:txBody>
        </p:sp>
      </p:grpSp>
      <p:sp>
        <p:nvSpPr>
          <p:cNvPr id="303138" name="Line 34"/>
          <p:cNvSpPr>
            <a:spLocks noChangeShapeType="1"/>
          </p:cNvSpPr>
          <p:nvPr/>
        </p:nvSpPr>
        <p:spPr bwMode="auto">
          <a:xfrm flipH="1">
            <a:off x="3124200" y="2514600"/>
            <a:ext cx="1600200" cy="152400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03139" name="Line 35"/>
          <p:cNvSpPr>
            <a:spLocks noChangeShapeType="1"/>
          </p:cNvSpPr>
          <p:nvPr/>
        </p:nvSpPr>
        <p:spPr bwMode="auto">
          <a:xfrm flipH="1" flipV="1">
            <a:off x="3124200" y="4114800"/>
            <a:ext cx="1600200" cy="152400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4" name="Group 36"/>
          <p:cNvGrpSpPr>
            <a:grpSpLocks/>
          </p:cNvGrpSpPr>
          <p:nvPr/>
        </p:nvGrpSpPr>
        <p:grpSpPr bwMode="auto">
          <a:xfrm>
            <a:off x="2057400" y="1524000"/>
            <a:ext cx="2255838" cy="552450"/>
            <a:chOff x="2772" y="493"/>
            <a:chExt cx="1421" cy="348"/>
          </a:xfrm>
        </p:grpSpPr>
        <p:sp>
          <p:nvSpPr>
            <p:cNvPr id="43034" name="AutoShape 37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3035" name="Rectangle 38"/>
            <p:cNvSpPr>
              <a:spLocks noChangeArrowheads="1"/>
            </p:cNvSpPr>
            <p:nvPr/>
          </p:nvSpPr>
          <p:spPr bwMode="auto">
            <a:xfrm>
              <a:off x="2966" y="493"/>
              <a:ext cx="12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and collapse</a:t>
              </a:r>
            </a:p>
          </p:txBody>
        </p:sp>
      </p:grpSp>
      <p:sp>
        <p:nvSpPr>
          <p:cNvPr id="43033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3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3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3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3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3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3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3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3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3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3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3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3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3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03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3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3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03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03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03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03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117" grpId="0"/>
      <p:bldP spid="303118" grpId="0"/>
      <p:bldP spid="303118" grpId="1"/>
      <p:bldP spid="303119" grpId="0"/>
      <p:bldP spid="303120" grpId="0"/>
      <p:bldP spid="303120" grpId="1"/>
      <p:bldP spid="303121" grpId="0"/>
      <p:bldP spid="303122" grpId="0"/>
      <p:bldP spid="303122" grpId="1"/>
      <p:bldP spid="303123" grpId="0"/>
      <p:bldP spid="303124" grpId="0"/>
      <p:bldP spid="303124" grpId="1"/>
      <p:bldP spid="6" grpId="0"/>
      <p:bldP spid="303130" grpId="0"/>
      <p:bldP spid="303130" grpId="1"/>
      <p:bldP spid="303138" grpId="0" animBg="1"/>
      <p:bldP spid="303138" grpId="1" animBg="1"/>
      <p:bldP spid="303139" grpId="0" animBg="1"/>
      <p:bldP spid="303139" grpId="1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4035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36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37" name="Oval 5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4038" name="Oval 6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06183" name="Oval 7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06184" name="Oval 8"/>
          <p:cNvSpPr>
            <a:spLocks noChangeArrowheads="1"/>
          </p:cNvSpPr>
          <p:nvPr/>
        </p:nvSpPr>
        <p:spPr bwMode="auto">
          <a:xfrm rot="5400000" flipV="1">
            <a:off x="4689475" y="56530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06190" name="Text Box 21"/>
          <p:cNvSpPr txBox="1">
            <a:spLocks noChangeArrowheads="1"/>
          </p:cNvSpPr>
          <p:nvPr/>
        </p:nvSpPr>
        <p:spPr bwMode="auto">
          <a:xfrm>
            <a:off x="6734175" y="38242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4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306192" name="Text Box 21"/>
          <p:cNvSpPr txBox="1">
            <a:spLocks noChangeArrowheads="1"/>
          </p:cNvSpPr>
          <p:nvPr/>
        </p:nvSpPr>
        <p:spPr bwMode="auto">
          <a:xfrm>
            <a:off x="4510088" y="17668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4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306194" name="Text Box 21"/>
          <p:cNvSpPr txBox="1">
            <a:spLocks noChangeArrowheads="1"/>
          </p:cNvSpPr>
          <p:nvPr/>
        </p:nvSpPr>
        <p:spPr bwMode="auto">
          <a:xfrm>
            <a:off x="2249488" y="37623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4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306196" name="Text Box 21"/>
          <p:cNvSpPr txBox="1">
            <a:spLocks noChangeArrowheads="1"/>
          </p:cNvSpPr>
          <p:nvPr/>
        </p:nvSpPr>
        <p:spPr bwMode="auto">
          <a:xfrm>
            <a:off x="4383088" y="58816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4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44045" name="Rectangle 2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5542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4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306204" name="Rectangle 28"/>
          <p:cNvSpPr>
            <a:spLocks noChangeArrowheads="1"/>
          </p:cNvSpPr>
          <p:nvPr/>
        </p:nvSpPr>
        <p:spPr bwMode="auto">
          <a:xfrm>
            <a:off x="152400" y="1995488"/>
            <a:ext cx="27654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Are these special?</a:t>
            </a:r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2057400" y="1219200"/>
            <a:ext cx="3348038" cy="552450"/>
            <a:chOff x="2772" y="493"/>
            <a:chExt cx="2109" cy="348"/>
          </a:xfrm>
        </p:grpSpPr>
        <p:sp>
          <p:nvSpPr>
            <p:cNvPr id="44055" name="AutoShape 30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4056" name="Rectangle 31"/>
            <p:cNvSpPr>
              <a:spLocks noChangeArrowheads="1"/>
            </p:cNvSpPr>
            <p:nvPr/>
          </p:nvSpPr>
          <p:spPr bwMode="auto">
            <a:xfrm>
              <a:off x="2970" y="493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square each of them</a:t>
              </a:r>
            </a:p>
          </p:txBody>
        </p:sp>
      </p:grpSp>
      <p:sp>
        <p:nvSpPr>
          <p:cNvPr id="306208" name="Line 32"/>
          <p:cNvSpPr>
            <a:spLocks noChangeShapeType="1"/>
          </p:cNvSpPr>
          <p:nvPr/>
        </p:nvSpPr>
        <p:spPr bwMode="auto">
          <a:xfrm flipH="1">
            <a:off x="3124200" y="2514600"/>
            <a:ext cx="1600200" cy="152400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06209" name="Line 33"/>
          <p:cNvSpPr>
            <a:spLocks noChangeShapeType="1"/>
          </p:cNvSpPr>
          <p:nvPr/>
        </p:nvSpPr>
        <p:spPr bwMode="auto">
          <a:xfrm flipH="1" flipV="1">
            <a:off x="3124200" y="4114800"/>
            <a:ext cx="1600200" cy="152400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3" name="Group 34"/>
          <p:cNvGrpSpPr>
            <a:grpSpLocks/>
          </p:cNvGrpSpPr>
          <p:nvPr/>
        </p:nvGrpSpPr>
        <p:grpSpPr bwMode="auto">
          <a:xfrm>
            <a:off x="2057400" y="1524000"/>
            <a:ext cx="2255838" cy="552450"/>
            <a:chOff x="2772" y="493"/>
            <a:chExt cx="1421" cy="348"/>
          </a:xfrm>
        </p:grpSpPr>
        <p:sp>
          <p:nvSpPr>
            <p:cNvPr id="44053" name="AutoShape 35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4054" name="Rectangle 36"/>
            <p:cNvSpPr>
              <a:spLocks noChangeArrowheads="1"/>
            </p:cNvSpPr>
            <p:nvPr/>
          </p:nvSpPr>
          <p:spPr bwMode="auto">
            <a:xfrm>
              <a:off x="2966" y="493"/>
              <a:ext cx="12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and collapse</a:t>
              </a:r>
            </a:p>
          </p:txBody>
        </p:sp>
      </p:grpSp>
      <p:sp>
        <p:nvSpPr>
          <p:cNvPr id="44052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6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6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6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6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6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6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6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6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6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6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06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6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6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6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183" grpId="0" animBg="1"/>
      <p:bldP spid="306184" grpId="0" animBg="1"/>
      <p:bldP spid="306190" grpId="0"/>
      <p:bldP spid="306192" grpId="0"/>
      <p:bldP spid="306192" grpId="1"/>
      <p:bldP spid="306194" grpId="0"/>
      <p:bldP spid="306196" grpId="0"/>
      <p:bldP spid="306196" grpId="1"/>
      <p:bldP spid="6" grpId="0"/>
      <p:bldP spid="306204" grpId="0"/>
      <p:bldP spid="306204" grpId="1"/>
      <p:bldP spid="306208" grpId="0" animBg="1"/>
      <p:bldP spid="306208" grpId="1" animBg="1"/>
      <p:bldP spid="306209" grpId="0" animBg="1"/>
      <p:bldP spid="306209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117"/>
          <p:cNvSpPr>
            <a:spLocks noChangeArrowheads="1"/>
          </p:cNvSpPr>
          <p:nvPr/>
        </p:nvSpPr>
        <p:spPr bwMode="auto">
          <a:xfrm>
            <a:off x="1611313" y="5327650"/>
            <a:ext cx="48371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 i="1" baseline="30000">
                <a:solidFill>
                  <a:srgbClr val="FF9900"/>
                </a:solidFill>
              </a:rPr>
              <a:t>-1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20835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120836" name="Text Box 215"/>
          <p:cNvSpPr txBox="1">
            <a:spLocks noChangeArrowheads="1"/>
          </p:cNvSpPr>
          <p:nvPr/>
        </p:nvSpPr>
        <p:spPr bwMode="auto">
          <a:xfrm>
            <a:off x="325438" y="1339850"/>
            <a:ext cx="70834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20837" name="Text Box 215"/>
          <p:cNvSpPr txBox="1">
            <a:spLocks noChangeArrowheads="1"/>
          </p:cNvSpPr>
          <p:nvPr/>
        </p:nvSpPr>
        <p:spPr bwMode="auto">
          <a:xfrm>
            <a:off x="304800" y="1762125"/>
            <a:ext cx="7329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120838" name="Group 74"/>
          <p:cNvGrpSpPr>
            <a:grpSpLocks/>
          </p:cNvGrpSpPr>
          <p:nvPr/>
        </p:nvGrpSpPr>
        <p:grpSpPr bwMode="auto">
          <a:xfrm>
            <a:off x="1068388" y="2220913"/>
            <a:ext cx="2422525" cy="954087"/>
            <a:chOff x="0" y="2209800"/>
            <a:chExt cx="2423352" cy="954107"/>
          </a:xfrm>
        </p:grpSpPr>
        <p:sp>
          <p:nvSpPr>
            <p:cNvPr id="120905" name="Rectangle 54"/>
            <p:cNvSpPr>
              <a:spLocks noChangeArrowheads="1"/>
            </p:cNvSpPr>
            <p:nvPr/>
          </p:nvSpPr>
          <p:spPr bwMode="auto">
            <a:xfrm>
              <a:off x="948268" y="2209800"/>
              <a:ext cx="1475084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  <p:sp>
          <p:nvSpPr>
            <p:cNvPr id="120906" name="Rectangle 65"/>
            <p:cNvSpPr>
              <a:spLocks noChangeArrowheads="1"/>
            </p:cNvSpPr>
            <p:nvPr/>
          </p:nvSpPr>
          <p:spPr bwMode="auto">
            <a:xfrm>
              <a:off x="0" y="2209800"/>
              <a:ext cx="1178656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Standard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grpSp>
        <p:nvGrpSpPr>
          <p:cNvPr id="120839" name="Group 76"/>
          <p:cNvGrpSpPr>
            <a:grpSpLocks/>
          </p:cNvGrpSpPr>
          <p:nvPr/>
        </p:nvGrpSpPr>
        <p:grpSpPr bwMode="auto">
          <a:xfrm>
            <a:off x="4141788" y="2243138"/>
            <a:ext cx="2214562" cy="1025525"/>
            <a:chOff x="3072960" y="2175935"/>
            <a:chExt cx="2214598" cy="1024465"/>
          </a:xfrm>
        </p:grpSpPr>
        <p:sp>
          <p:nvSpPr>
            <p:cNvPr id="120903" name="Rectangle 66"/>
            <p:cNvSpPr>
              <a:spLocks noChangeArrowheads="1"/>
            </p:cNvSpPr>
            <p:nvPr/>
          </p:nvSpPr>
          <p:spPr bwMode="auto">
            <a:xfrm>
              <a:off x="3072960" y="2175935"/>
              <a:ext cx="80342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New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20904" name="Rectangle 54"/>
            <p:cNvSpPr>
              <a:spLocks noChangeArrowheads="1"/>
            </p:cNvSpPr>
            <p:nvPr/>
          </p:nvSpPr>
          <p:spPr bwMode="auto">
            <a:xfrm>
              <a:off x="3690646" y="2246293"/>
              <a:ext cx="1596912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</p:grpSp>
      <p:grpSp>
        <p:nvGrpSpPr>
          <p:cNvPr id="120840" name="Group 120"/>
          <p:cNvGrpSpPr>
            <a:grpSpLocks/>
          </p:cNvGrpSpPr>
          <p:nvPr/>
        </p:nvGrpSpPr>
        <p:grpSpPr bwMode="auto">
          <a:xfrm>
            <a:off x="5138738" y="2794000"/>
            <a:ext cx="701675" cy="468313"/>
            <a:chOff x="5138156" y="2794020"/>
            <a:chExt cx="703011" cy="468000"/>
          </a:xfrm>
        </p:grpSpPr>
        <p:sp>
          <p:nvSpPr>
            <p:cNvPr id="120901" name="Line 5"/>
            <p:cNvSpPr>
              <a:spLocks noChangeShapeType="1"/>
            </p:cNvSpPr>
            <p:nvPr/>
          </p:nvSpPr>
          <p:spPr bwMode="auto">
            <a:xfrm rot="7560000" flipH="1" flipV="1">
              <a:off x="5372155" y="279914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20902" name="Line 5"/>
            <p:cNvSpPr>
              <a:spLocks noChangeShapeType="1"/>
            </p:cNvSpPr>
            <p:nvPr/>
          </p:nvSpPr>
          <p:spPr bwMode="auto">
            <a:xfrm rot="2160000" flipH="1" flipV="1">
              <a:off x="5841166" y="279402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120841" name="Group 118"/>
          <p:cNvGrpSpPr>
            <a:grpSpLocks/>
          </p:cNvGrpSpPr>
          <p:nvPr/>
        </p:nvGrpSpPr>
        <p:grpSpPr bwMode="auto">
          <a:xfrm>
            <a:off x="2439988" y="2667000"/>
            <a:ext cx="685800" cy="468313"/>
            <a:chOff x="2439645" y="2667000"/>
            <a:chExt cx="685800" cy="468000"/>
          </a:xfrm>
        </p:grpSpPr>
        <p:sp>
          <p:nvSpPr>
            <p:cNvPr id="120899" name="Line 5"/>
            <p:cNvSpPr>
              <a:spLocks noChangeShapeType="1"/>
            </p:cNvSpPr>
            <p:nvPr/>
          </p:nvSpPr>
          <p:spPr bwMode="auto">
            <a:xfrm flipH="1" flipV="1">
              <a:off x="3125444" y="266700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20900" name="Line 5"/>
            <p:cNvSpPr>
              <a:spLocks noChangeShapeType="1"/>
            </p:cNvSpPr>
            <p:nvPr/>
          </p:nvSpPr>
          <p:spPr bwMode="auto">
            <a:xfrm rot="5400000" flipH="1" flipV="1">
              <a:off x="2673644" y="27123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6" name="Group 51"/>
          <p:cNvGrpSpPr>
            <a:grpSpLocks/>
          </p:cNvGrpSpPr>
          <p:nvPr/>
        </p:nvGrpSpPr>
        <p:grpSpPr bwMode="auto">
          <a:xfrm>
            <a:off x="1198563" y="3003550"/>
            <a:ext cx="5659437" cy="2354263"/>
            <a:chOff x="1198218" y="3003311"/>
            <a:chExt cx="5659782" cy="2353847"/>
          </a:xfrm>
        </p:grpSpPr>
        <p:sp>
          <p:nvSpPr>
            <p:cNvPr id="120876" name="Rectangle 27"/>
            <p:cNvSpPr>
              <a:spLocks noChangeArrowheads="1"/>
            </p:cNvSpPr>
            <p:nvPr/>
          </p:nvSpPr>
          <p:spPr bwMode="auto">
            <a:xfrm>
              <a:off x="2591628" y="4833938"/>
              <a:ext cx="873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9900"/>
                  </a:solidFill>
                </a:rPr>
                <a:t>[3,2]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  <p:grpSp>
          <p:nvGrpSpPr>
            <p:cNvPr id="120877" name="Group 115"/>
            <p:cNvGrpSpPr>
              <a:grpSpLocks/>
            </p:cNvGrpSpPr>
            <p:nvPr/>
          </p:nvGrpSpPr>
          <p:grpSpPr bwMode="auto">
            <a:xfrm>
              <a:off x="1762311" y="3293534"/>
              <a:ext cx="1371600" cy="914400"/>
              <a:chOff x="1762311" y="3293534"/>
              <a:chExt cx="1371600" cy="914400"/>
            </a:xfrm>
          </p:grpSpPr>
          <p:sp>
            <p:nvSpPr>
              <p:cNvPr id="120897" name="Line 63"/>
              <p:cNvSpPr>
                <a:spLocks noChangeShapeType="1"/>
              </p:cNvSpPr>
              <p:nvPr/>
            </p:nvSpPr>
            <p:spPr bwMode="auto">
              <a:xfrm flipV="1">
                <a:off x="1762311" y="3293534"/>
                <a:ext cx="1371600" cy="914400"/>
              </a:xfrm>
              <a:prstGeom prst="line">
                <a:avLst/>
              </a:prstGeom>
              <a:noFill/>
              <a:ln w="38100">
                <a:solidFill>
                  <a:srgbClr val="CC99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0898" name="Rectangle 56"/>
              <p:cNvSpPr>
                <a:spLocks noChangeArrowheads="1"/>
              </p:cNvSpPr>
              <p:nvPr/>
            </p:nvSpPr>
            <p:spPr bwMode="auto">
              <a:xfrm>
                <a:off x="1837454" y="3367092"/>
                <a:ext cx="669926" cy="519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rgbClr val="FF9900"/>
                    </a:solidFill>
                  </a:rPr>
                  <a:t>v =</a:t>
                </a:r>
              </a:p>
            </p:txBody>
          </p:sp>
        </p:grpSp>
        <p:sp>
          <p:nvSpPr>
            <p:cNvPr id="120878" name="Rectangle 26"/>
            <p:cNvSpPr>
              <a:spLocks noChangeArrowheads="1"/>
            </p:cNvSpPr>
            <p:nvPr/>
          </p:nvSpPr>
          <p:spPr bwMode="auto">
            <a:xfrm>
              <a:off x="1198218" y="4816475"/>
              <a:ext cx="154622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a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,a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r>
                <a:rPr lang="en-US" altLang="en-US" i="1">
                  <a:solidFill>
                    <a:srgbClr val="FF9900"/>
                  </a:solidFill>
                </a:rPr>
                <a:t> =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20879" name="Rectangle 27"/>
            <p:cNvSpPr>
              <a:spLocks noChangeArrowheads="1"/>
            </p:cNvSpPr>
            <p:nvPr/>
          </p:nvSpPr>
          <p:spPr bwMode="auto">
            <a:xfrm>
              <a:off x="5292571" y="4817004"/>
              <a:ext cx="156542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9900"/>
                  </a:solidFill>
                </a:rPr>
                <a:t>[1</a:t>
              </a:r>
              <a:r>
                <a:rPr lang="en-US" altLang="en-US" baseline="30000">
                  <a:solidFill>
                    <a:srgbClr val="FF9900"/>
                  </a:solidFill>
                </a:rPr>
                <a:t>1</a:t>
              </a:r>
              <a:r>
                <a:rPr lang="en-US" altLang="en-US">
                  <a:solidFill>
                    <a:srgbClr val="FF9900"/>
                  </a:solidFill>
                </a:rPr>
                <a:t>/</a:t>
              </a:r>
              <a:r>
                <a:rPr lang="en-US" altLang="en-US" baseline="-25000">
                  <a:solidFill>
                    <a:srgbClr val="FF9900"/>
                  </a:solidFill>
                </a:rPr>
                <a:t>5</a:t>
              </a:r>
              <a:r>
                <a:rPr lang="en-US" altLang="en-US">
                  <a:solidFill>
                    <a:srgbClr val="FF9900"/>
                  </a:solidFill>
                </a:rPr>
                <a:t>,3</a:t>
              </a:r>
              <a:r>
                <a:rPr lang="en-US" altLang="en-US" baseline="30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/</a:t>
              </a:r>
              <a:r>
                <a:rPr lang="en-US" altLang="en-US" baseline="-25000">
                  <a:solidFill>
                    <a:srgbClr val="FF9900"/>
                  </a:solidFill>
                </a:rPr>
                <a:t>5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120880" name="Rectangle 26"/>
            <p:cNvSpPr>
              <a:spLocks noChangeArrowheads="1"/>
            </p:cNvSpPr>
            <p:nvPr/>
          </p:nvSpPr>
          <p:spPr bwMode="auto">
            <a:xfrm>
              <a:off x="3926553" y="4802188"/>
              <a:ext cx="156485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A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,A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r>
                <a:rPr lang="en-US" altLang="en-US" i="1">
                  <a:solidFill>
                    <a:srgbClr val="FF9900"/>
                  </a:solidFill>
                </a:rPr>
                <a:t> =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  <p:grpSp>
          <p:nvGrpSpPr>
            <p:cNvPr id="120881" name="Group 114"/>
            <p:cNvGrpSpPr>
              <a:grpSpLocks/>
            </p:cNvGrpSpPr>
            <p:nvPr/>
          </p:nvGrpSpPr>
          <p:grpSpPr bwMode="auto">
            <a:xfrm>
              <a:off x="1779246" y="3302001"/>
              <a:ext cx="1373944" cy="939802"/>
              <a:chOff x="1779246" y="3302001"/>
              <a:chExt cx="1373944" cy="939802"/>
            </a:xfrm>
          </p:grpSpPr>
          <p:sp>
            <p:nvSpPr>
              <p:cNvPr id="120892" name="Line 5"/>
              <p:cNvSpPr>
                <a:spLocks noChangeShapeType="1"/>
              </p:cNvSpPr>
              <p:nvPr/>
            </p:nvSpPr>
            <p:spPr bwMode="auto">
              <a:xfrm rot="5400000" flipH="1" flipV="1">
                <a:off x="2453510" y="400780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0893" name="Line 5"/>
              <p:cNvSpPr>
                <a:spLocks noChangeShapeType="1"/>
              </p:cNvSpPr>
              <p:nvPr/>
            </p:nvSpPr>
            <p:spPr bwMode="auto">
              <a:xfrm flipH="1" flipV="1">
                <a:off x="3142378" y="3773799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0894" name="Line 5"/>
              <p:cNvSpPr>
                <a:spLocks noChangeShapeType="1"/>
              </p:cNvSpPr>
              <p:nvPr/>
            </p:nvSpPr>
            <p:spPr bwMode="auto">
              <a:xfrm rot="5400000" flipH="1" flipV="1">
                <a:off x="2919189" y="400780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0895" name="Line 5"/>
              <p:cNvSpPr>
                <a:spLocks noChangeShapeType="1"/>
              </p:cNvSpPr>
              <p:nvPr/>
            </p:nvSpPr>
            <p:spPr bwMode="auto">
              <a:xfrm rot="5400000" flipH="1" flipV="1">
                <a:off x="2013245" y="400780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0896" name="Line 5"/>
              <p:cNvSpPr>
                <a:spLocks noChangeShapeType="1"/>
              </p:cNvSpPr>
              <p:nvPr/>
            </p:nvSpPr>
            <p:spPr bwMode="auto">
              <a:xfrm flipH="1" flipV="1">
                <a:off x="3142378" y="3302001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</p:grpSp>
        <p:grpSp>
          <p:nvGrpSpPr>
            <p:cNvPr id="120882" name="Group 116"/>
            <p:cNvGrpSpPr>
              <a:grpSpLocks/>
            </p:cNvGrpSpPr>
            <p:nvPr/>
          </p:nvGrpSpPr>
          <p:grpSpPr bwMode="auto">
            <a:xfrm>
              <a:off x="4875690" y="3003311"/>
              <a:ext cx="1465012" cy="1617411"/>
              <a:chOff x="4875690" y="3003311"/>
              <a:chExt cx="1465012" cy="1617411"/>
            </a:xfrm>
          </p:grpSpPr>
          <p:sp>
            <p:nvSpPr>
              <p:cNvPr id="120886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532051" y="4148686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0887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798834" y="3765308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0888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6069772" y="3392775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0889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6340701" y="3003311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0890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109689" y="4115790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0891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482222" y="4386722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</p:grpSp>
        <p:grpSp>
          <p:nvGrpSpPr>
            <p:cNvPr id="120883" name="Group 117"/>
            <p:cNvGrpSpPr>
              <a:grpSpLocks/>
            </p:cNvGrpSpPr>
            <p:nvPr/>
          </p:nvGrpSpPr>
          <p:grpSpPr bwMode="auto">
            <a:xfrm>
              <a:off x="4928843" y="3285064"/>
              <a:ext cx="1371600" cy="914400"/>
              <a:chOff x="4928843" y="3285064"/>
              <a:chExt cx="1371600" cy="914400"/>
            </a:xfrm>
          </p:grpSpPr>
          <p:sp>
            <p:nvSpPr>
              <p:cNvPr id="120884" name="Line 63"/>
              <p:cNvSpPr>
                <a:spLocks noChangeShapeType="1"/>
              </p:cNvSpPr>
              <p:nvPr/>
            </p:nvSpPr>
            <p:spPr bwMode="auto">
              <a:xfrm flipV="1">
                <a:off x="4928843" y="3285064"/>
                <a:ext cx="1371600" cy="914400"/>
              </a:xfrm>
              <a:prstGeom prst="line">
                <a:avLst/>
              </a:prstGeom>
              <a:noFill/>
              <a:ln w="38100">
                <a:solidFill>
                  <a:srgbClr val="CC99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0885" name="Rectangle 56"/>
              <p:cNvSpPr>
                <a:spLocks noChangeArrowheads="1"/>
              </p:cNvSpPr>
              <p:nvPr/>
            </p:nvSpPr>
            <p:spPr bwMode="auto">
              <a:xfrm>
                <a:off x="5037851" y="3369734"/>
                <a:ext cx="669926" cy="519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rgbClr val="FF9900"/>
                    </a:solidFill>
                  </a:rPr>
                  <a:t>v =</a:t>
                </a:r>
              </a:p>
            </p:txBody>
          </p:sp>
        </p:grpSp>
      </p:grpSp>
      <p:sp>
        <p:nvSpPr>
          <p:cNvPr id="120843" name="Rectangle 48"/>
          <p:cNvSpPr>
            <a:spLocks noChangeArrowheads="1"/>
          </p:cNvSpPr>
          <p:nvPr/>
        </p:nvSpPr>
        <p:spPr bwMode="auto">
          <a:xfrm>
            <a:off x="1219200" y="5791200"/>
            <a:ext cx="32988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5400">
                <a:solidFill>
                  <a:srgbClr val="FF9900"/>
                </a:solidFill>
              </a:rPr>
              <a:t>[      ][ ] </a:t>
            </a:r>
            <a:r>
              <a:rPr lang="en-US" altLang="en-US">
                <a:solidFill>
                  <a:srgbClr val="FF9900"/>
                </a:solidFill>
              </a:rPr>
              <a:t>=</a:t>
            </a:r>
            <a:r>
              <a:rPr lang="en-US" altLang="en-US" sz="5400">
                <a:solidFill>
                  <a:srgbClr val="FF9900"/>
                </a:solidFill>
              </a:rPr>
              <a:t>[ ]</a:t>
            </a:r>
            <a:endParaRPr lang="en-CA" altLang="en-US" sz="5400">
              <a:solidFill>
                <a:srgbClr val="FFFFFF"/>
              </a:solidFill>
            </a:endParaRPr>
          </a:p>
        </p:txBody>
      </p:sp>
      <p:grpSp>
        <p:nvGrpSpPr>
          <p:cNvPr id="11" name="Group 68"/>
          <p:cNvGrpSpPr>
            <a:grpSpLocks/>
          </p:cNvGrpSpPr>
          <p:nvPr/>
        </p:nvGrpSpPr>
        <p:grpSpPr bwMode="auto">
          <a:xfrm>
            <a:off x="3932238" y="6005513"/>
            <a:ext cx="550862" cy="606425"/>
            <a:chOff x="4391210" y="6005512"/>
            <a:chExt cx="550333" cy="606954"/>
          </a:xfrm>
        </p:grpSpPr>
        <p:sp>
          <p:nvSpPr>
            <p:cNvPr id="120874" name="Rectangle 124"/>
            <p:cNvSpPr>
              <a:spLocks noChangeArrowheads="1"/>
            </p:cNvSpPr>
            <p:nvPr/>
          </p:nvSpPr>
          <p:spPr bwMode="auto">
            <a:xfrm>
              <a:off x="4391210" y="6005512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1</a:t>
              </a:r>
            </a:p>
          </p:txBody>
        </p:sp>
        <p:sp>
          <p:nvSpPr>
            <p:cNvPr id="120875" name="Rectangle 124"/>
            <p:cNvSpPr>
              <a:spLocks noChangeArrowheads="1"/>
            </p:cNvSpPr>
            <p:nvPr/>
          </p:nvSpPr>
          <p:spPr bwMode="auto">
            <a:xfrm>
              <a:off x="4395443" y="6242579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2</a:t>
              </a:r>
            </a:p>
          </p:txBody>
        </p:sp>
      </p:grpSp>
      <p:grpSp>
        <p:nvGrpSpPr>
          <p:cNvPr id="12" name="Group 59"/>
          <p:cNvGrpSpPr>
            <a:grpSpLocks/>
          </p:cNvGrpSpPr>
          <p:nvPr/>
        </p:nvGrpSpPr>
        <p:grpSpPr bwMode="auto">
          <a:xfrm>
            <a:off x="2913063" y="6019800"/>
            <a:ext cx="549275" cy="606425"/>
            <a:chOff x="3370978" y="6019803"/>
            <a:chExt cx="550333" cy="606954"/>
          </a:xfrm>
        </p:grpSpPr>
        <p:sp>
          <p:nvSpPr>
            <p:cNvPr id="120872" name="Rectangle 124"/>
            <p:cNvSpPr>
              <a:spLocks noChangeArrowheads="1"/>
            </p:cNvSpPr>
            <p:nvPr/>
          </p:nvSpPr>
          <p:spPr bwMode="auto">
            <a:xfrm>
              <a:off x="3370978" y="6019803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1</a:t>
              </a:r>
            </a:p>
          </p:txBody>
        </p:sp>
        <p:sp>
          <p:nvSpPr>
            <p:cNvPr id="120873" name="Rectangle 124"/>
            <p:cNvSpPr>
              <a:spLocks noChangeArrowheads="1"/>
            </p:cNvSpPr>
            <p:nvPr/>
          </p:nvSpPr>
          <p:spPr bwMode="auto">
            <a:xfrm>
              <a:off x="3375211" y="6256870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2</a:t>
              </a:r>
            </a:p>
          </p:txBody>
        </p:sp>
      </p:grpSp>
      <p:grpSp>
        <p:nvGrpSpPr>
          <p:cNvPr id="13" name="Group 75"/>
          <p:cNvGrpSpPr>
            <a:grpSpLocks/>
          </p:cNvGrpSpPr>
          <p:nvPr/>
        </p:nvGrpSpPr>
        <p:grpSpPr bwMode="auto">
          <a:xfrm>
            <a:off x="2827338" y="6013450"/>
            <a:ext cx="549275" cy="608013"/>
            <a:chOff x="4391210" y="6005512"/>
            <a:chExt cx="550333" cy="606954"/>
          </a:xfrm>
        </p:grpSpPr>
        <p:sp>
          <p:nvSpPr>
            <p:cNvPr id="120870" name="Rectangle 124"/>
            <p:cNvSpPr>
              <a:spLocks noChangeArrowheads="1"/>
            </p:cNvSpPr>
            <p:nvPr/>
          </p:nvSpPr>
          <p:spPr bwMode="auto">
            <a:xfrm>
              <a:off x="4391210" y="6005512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FF9900"/>
                  </a:solidFill>
                </a:rPr>
                <a:t>1</a:t>
              </a:r>
              <a:r>
                <a:rPr lang="en-US" altLang="en-US" sz="1800" baseline="30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0871" name="Rectangle 124"/>
            <p:cNvSpPr>
              <a:spLocks noChangeArrowheads="1"/>
            </p:cNvSpPr>
            <p:nvPr/>
          </p:nvSpPr>
          <p:spPr bwMode="auto">
            <a:xfrm>
              <a:off x="4395443" y="6242579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rgbClr val="FF9900"/>
                  </a:solidFill>
                </a:rPr>
                <a:t>3</a:t>
              </a:r>
              <a:r>
                <a:rPr lang="en-US" altLang="en-US" sz="1800" baseline="30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grpSp>
        <p:nvGrpSpPr>
          <p:cNvPr id="14" name="Group 78"/>
          <p:cNvGrpSpPr>
            <a:grpSpLocks/>
          </p:cNvGrpSpPr>
          <p:nvPr/>
        </p:nvGrpSpPr>
        <p:grpSpPr bwMode="auto">
          <a:xfrm>
            <a:off x="3944938" y="6038850"/>
            <a:ext cx="549275" cy="608013"/>
            <a:chOff x="3370978" y="6019803"/>
            <a:chExt cx="550333" cy="606954"/>
          </a:xfrm>
        </p:grpSpPr>
        <p:sp>
          <p:nvSpPr>
            <p:cNvPr id="120868" name="Rectangle 124"/>
            <p:cNvSpPr>
              <a:spLocks noChangeArrowheads="1"/>
            </p:cNvSpPr>
            <p:nvPr/>
          </p:nvSpPr>
          <p:spPr bwMode="auto">
            <a:xfrm>
              <a:off x="3370978" y="6019803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3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  <p:sp>
          <p:nvSpPr>
            <p:cNvPr id="120869" name="Rectangle 124"/>
            <p:cNvSpPr>
              <a:spLocks noChangeArrowheads="1"/>
            </p:cNvSpPr>
            <p:nvPr/>
          </p:nvSpPr>
          <p:spPr bwMode="auto">
            <a:xfrm>
              <a:off x="3375211" y="6256870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2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grpSp>
        <p:nvGrpSpPr>
          <p:cNvPr id="120848" name="Group 83"/>
          <p:cNvGrpSpPr>
            <a:grpSpLocks/>
          </p:cNvGrpSpPr>
          <p:nvPr/>
        </p:nvGrpSpPr>
        <p:grpSpPr bwMode="auto">
          <a:xfrm>
            <a:off x="1387475" y="5951538"/>
            <a:ext cx="744538" cy="762000"/>
            <a:chOff x="4969932" y="6096000"/>
            <a:chExt cx="745068" cy="762000"/>
          </a:xfrm>
        </p:grpSpPr>
        <p:sp>
          <p:nvSpPr>
            <p:cNvPr id="120866" name="Rectangle 124"/>
            <p:cNvSpPr>
              <a:spLocks noChangeArrowheads="1"/>
            </p:cNvSpPr>
            <p:nvPr/>
          </p:nvSpPr>
          <p:spPr bwMode="auto">
            <a:xfrm>
              <a:off x="4969932" y="6096000"/>
              <a:ext cx="697328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4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0867" name="Rectangle 124"/>
            <p:cNvSpPr>
              <a:spLocks noChangeArrowheads="1"/>
            </p:cNvSpPr>
            <p:nvPr/>
          </p:nvSpPr>
          <p:spPr bwMode="auto">
            <a:xfrm>
              <a:off x="5017672" y="6393626"/>
              <a:ext cx="697328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 </a:t>
              </a:r>
              <a:r>
                <a:rPr lang="en-US" altLang="en-US" sz="1800">
                  <a:solidFill>
                    <a:srgbClr val="FF9900"/>
                  </a:solidFill>
                </a:rPr>
                <a:t>-</a:t>
              </a:r>
              <a:r>
                <a:rPr lang="en-US" altLang="en-US" sz="1800" baseline="30000">
                  <a:solidFill>
                    <a:srgbClr val="FF9900"/>
                  </a:solidFill>
                </a:rPr>
                <a:t>3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grpSp>
        <p:nvGrpSpPr>
          <p:cNvPr id="120849" name="Group 86"/>
          <p:cNvGrpSpPr>
            <a:grpSpLocks/>
          </p:cNvGrpSpPr>
          <p:nvPr/>
        </p:nvGrpSpPr>
        <p:grpSpPr bwMode="auto">
          <a:xfrm>
            <a:off x="2081213" y="5961063"/>
            <a:ext cx="550862" cy="606425"/>
            <a:chOff x="4391210" y="6005512"/>
            <a:chExt cx="550333" cy="606954"/>
          </a:xfrm>
        </p:grpSpPr>
        <p:sp>
          <p:nvSpPr>
            <p:cNvPr id="120864" name="Rectangle 124"/>
            <p:cNvSpPr>
              <a:spLocks noChangeArrowheads="1"/>
            </p:cNvSpPr>
            <p:nvPr/>
          </p:nvSpPr>
          <p:spPr bwMode="auto">
            <a:xfrm>
              <a:off x="4391210" y="6005512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3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0865" name="Rectangle 124"/>
            <p:cNvSpPr>
              <a:spLocks noChangeArrowheads="1"/>
            </p:cNvSpPr>
            <p:nvPr/>
          </p:nvSpPr>
          <p:spPr bwMode="auto">
            <a:xfrm>
              <a:off x="4395443" y="6242579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1800" baseline="30000">
                  <a:solidFill>
                    <a:srgbClr val="FF9900"/>
                  </a:solidFill>
                </a:rPr>
                <a:t>  4</a:t>
              </a:r>
              <a:r>
                <a:rPr lang="en-US" altLang="en-US" sz="1800">
                  <a:solidFill>
                    <a:srgbClr val="FF9900"/>
                  </a:solidFill>
                </a:rPr>
                <a:t>/</a:t>
              </a:r>
              <a:r>
                <a:rPr lang="en-US" altLang="en-US" sz="1800" baseline="-25000">
                  <a:solidFill>
                    <a:srgbClr val="FF9900"/>
                  </a:solidFill>
                </a:rPr>
                <a:t>5</a:t>
              </a:r>
              <a:endParaRPr lang="en-CA" altLang="en-US" sz="1800" baseline="-25000">
                <a:solidFill>
                  <a:srgbClr val="FF9900"/>
                </a:solidFill>
              </a:endParaRPr>
            </a:p>
          </p:txBody>
        </p:sp>
      </p:grpSp>
      <p:sp>
        <p:nvSpPr>
          <p:cNvPr id="120850" name="Rectangle 48"/>
          <p:cNvSpPr>
            <a:spLocks noChangeArrowheads="1"/>
          </p:cNvSpPr>
          <p:nvPr/>
        </p:nvSpPr>
        <p:spPr bwMode="auto">
          <a:xfrm>
            <a:off x="4700588" y="5783263"/>
            <a:ext cx="333057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 sz="5400">
                <a:solidFill>
                  <a:srgbClr val="FF9900"/>
                </a:solidFill>
              </a:rPr>
              <a:t>[      ][ ] </a:t>
            </a:r>
            <a:r>
              <a:rPr lang="en-US" altLang="en-US">
                <a:solidFill>
                  <a:srgbClr val="FF9900"/>
                </a:solidFill>
              </a:rPr>
              <a:t>=</a:t>
            </a:r>
            <a:r>
              <a:rPr lang="en-US" altLang="en-US" sz="5400">
                <a:solidFill>
                  <a:srgbClr val="FF9900"/>
                </a:solidFill>
              </a:rPr>
              <a:t>[ ]</a:t>
            </a:r>
            <a:endParaRPr lang="en-CA" altLang="en-US" sz="5400">
              <a:solidFill>
                <a:srgbClr val="FFFFFF"/>
              </a:solidFill>
            </a:endParaRPr>
          </a:p>
        </p:txBody>
      </p:sp>
      <p:grpSp>
        <p:nvGrpSpPr>
          <p:cNvPr id="120851" name="Group 139"/>
          <p:cNvGrpSpPr>
            <a:grpSpLocks/>
          </p:cNvGrpSpPr>
          <p:nvPr/>
        </p:nvGrpSpPr>
        <p:grpSpPr bwMode="auto">
          <a:xfrm>
            <a:off x="4722813" y="5969000"/>
            <a:ext cx="1090612" cy="762000"/>
            <a:chOff x="5327464" y="3962400"/>
            <a:chExt cx="1090266" cy="762000"/>
          </a:xfrm>
        </p:grpSpPr>
        <p:sp>
          <p:nvSpPr>
            <p:cNvPr id="120862" name="Rectangle 124"/>
            <p:cNvSpPr>
              <a:spLocks noChangeArrowheads="1"/>
            </p:cNvSpPr>
            <p:nvPr/>
          </p:nvSpPr>
          <p:spPr bwMode="auto">
            <a:xfrm>
              <a:off x="5327464" y="3962400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0863" name="Rectangle 124"/>
            <p:cNvSpPr>
              <a:spLocks noChangeArrowheads="1"/>
            </p:cNvSpPr>
            <p:nvPr/>
          </p:nvSpPr>
          <p:spPr bwMode="auto">
            <a:xfrm>
              <a:off x="5341851" y="4260026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120852" name="Group 139"/>
          <p:cNvGrpSpPr>
            <a:grpSpLocks/>
          </p:cNvGrpSpPr>
          <p:nvPr/>
        </p:nvGrpSpPr>
        <p:grpSpPr bwMode="auto">
          <a:xfrm>
            <a:off x="5310188" y="5986463"/>
            <a:ext cx="1090612" cy="762000"/>
            <a:chOff x="5327464" y="3962400"/>
            <a:chExt cx="1090266" cy="762000"/>
          </a:xfrm>
        </p:grpSpPr>
        <p:sp>
          <p:nvSpPr>
            <p:cNvPr id="120860" name="Rectangle 124"/>
            <p:cNvSpPr>
              <a:spLocks noChangeArrowheads="1"/>
            </p:cNvSpPr>
            <p:nvPr/>
          </p:nvSpPr>
          <p:spPr bwMode="auto">
            <a:xfrm>
              <a:off x="5327464" y="3962400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[1]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20861" name="Rectangle 124"/>
            <p:cNvSpPr>
              <a:spLocks noChangeArrowheads="1"/>
            </p:cNvSpPr>
            <p:nvPr/>
          </p:nvSpPr>
          <p:spPr bwMode="auto">
            <a:xfrm>
              <a:off x="5341851" y="4260026"/>
              <a:ext cx="1075879" cy="464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rgbClr val="FF9900"/>
                  </a:solidFill>
                </a:rPr>
                <a:t>W</a:t>
              </a:r>
              <a:r>
                <a:rPr lang="en-US" altLang="en-US" sz="1800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sz="1800">
                  <a:solidFill>
                    <a:srgbClr val="FF9900"/>
                  </a:solidFill>
                </a:rPr>
                <a:t>[2]</a:t>
              </a:r>
              <a:endParaRPr lang="en-CA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120853" name="Group 68"/>
          <p:cNvGrpSpPr>
            <a:grpSpLocks/>
          </p:cNvGrpSpPr>
          <p:nvPr/>
        </p:nvGrpSpPr>
        <p:grpSpPr bwMode="auto">
          <a:xfrm>
            <a:off x="7391400" y="5976938"/>
            <a:ext cx="550863" cy="608012"/>
            <a:chOff x="4391210" y="6005512"/>
            <a:chExt cx="550333" cy="606954"/>
          </a:xfrm>
        </p:grpSpPr>
        <p:sp>
          <p:nvSpPr>
            <p:cNvPr id="120858" name="Rectangle 124"/>
            <p:cNvSpPr>
              <a:spLocks noChangeArrowheads="1"/>
            </p:cNvSpPr>
            <p:nvPr/>
          </p:nvSpPr>
          <p:spPr bwMode="auto">
            <a:xfrm>
              <a:off x="4391210" y="6005512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1</a:t>
              </a:r>
            </a:p>
          </p:txBody>
        </p:sp>
        <p:sp>
          <p:nvSpPr>
            <p:cNvPr id="120859" name="Rectangle 124"/>
            <p:cNvSpPr>
              <a:spLocks noChangeArrowheads="1"/>
            </p:cNvSpPr>
            <p:nvPr/>
          </p:nvSpPr>
          <p:spPr bwMode="auto">
            <a:xfrm>
              <a:off x="4395443" y="6242579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2</a:t>
              </a:r>
            </a:p>
          </p:txBody>
        </p:sp>
      </p:grpSp>
      <p:grpSp>
        <p:nvGrpSpPr>
          <p:cNvPr id="120854" name="Group 131"/>
          <p:cNvGrpSpPr>
            <a:grpSpLocks/>
          </p:cNvGrpSpPr>
          <p:nvPr/>
        </p:nvGrpSpPr>
        <p:grpSpPr bwMode="auto">
          <a:xfrm>
            <a:off x="6400800" y="6019800"/>
            <a:ext cx="550863" cy="606425"/>
            <a:chOff x="3370978" y="6019803"/>
            <a:chExt cx="550333" cy="606954"/>
          </a:xfrm>
        </p:grpSpPr>
        <p:sp>
          <p:nvSpPr>
            <p:cNvPr id="120856" name="Rectangle 124"/>
            <p:cNvSpPr>
              <a:spLocks noChangeArrowheads="1"/>
            </p:cNvSpPr>
            <p:nvPr/>
          </p:nvSpPr>
          <p:spPr bwMode="auto">
            <a:xfrm>
              <a:off x="3370978" y="6019803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1</a:t>
              </a:r>
            </a:p>
          </p:txBody>
        </p:sp>
        <p:sp>
          <p:nvSpPr>
            <p:cNvPr id="120857" name="Rectangle 124"/>
            <p:cNvSpPr>
              <a:spLocks noChangeArrowheads="1"/>
            </p:cNvSpPr>
            <p:nvPr/>
          </p:nvSpPr>
          <p:spPr bwMode="auto">
            <a:xfrm>
              <a:off x="3375211" y="6256870"/>
              <a:ext cx="5461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CA" altLang="en-US" sz="1800" i="1">
                  <a:solidFill>
                    <a:srgbClr val="FF9900"/>
                  </a:solidFill>
                </a:rPr>
                <a:t>A</a:t>
              </a:r>
              <a:r>
                <a:rPr lang="en-CA" altLang="en-US" sz="1800" baseline="-25000">
                  <a:solidFill>
                    <a:srgbClr val="FF9900"/>
                  </a:solidFill>
                </a:rPr>
                <a:t>2</a:t>
              </a:r>
            </a:p>
          </p:txBody>
        </p:sp>
      </p:grpSp>
      <p:sp>
        <p:nvSpPr>
          <p:cNvPr id="120855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en-US" altLang="en-US" sz="4400">
                <a:solidFill>
                  <a:srgbClr val="FFFF00"/>
                </a:solidFill>
              </a:rPr>
              <a:t>Changing Basis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5059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5060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07205" name="Oval 5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5062" name="Oval 6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07209" name="Text Box 21"/>
          <p:cNvSpPr txBox="1">
            <a:spLocks noChangeArrowheads="1"/>
          </p:cNvSpPr>
          <p:nvPr/>
        </p:nvSpPr>
        <p:spPr bwMode="auto">
          <a:xfrm>
            <a:off x="6734175" y="38242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307211" name="Text Box 21"/>
          <p:cNvSpPr txBox="1">
            <a:spLocks noChangeArrowheads="1"/>
          </p:cNvSpPr>
          <p:nvPr/>
        </p:nvSpPr>
        <p:spPr bwMode="auto">
          <a:xfrm>
            <a:off x="2249488" y="37623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45065" name="Rectangle 13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5542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307219" name="Rectangle 19"/>
          <p:cNvSpPr>
            <a:spLocks noChangeArrowheads="1"/>
          </p:cNvSpPr>
          <p:nvPr/>
        </p:nvSpPr>
        <p:spPr bwMode="auto">
          <a:xfrm>
            <a:off x="152400" y="1995488"/>
            <a:ext cx="27654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Are these special?</a:t>
            </a:r>
          </a:p>
        </p:txBody>
      </p:sp>
      <p:sp>
        <p:nvSpPr>
          <p:cNvPr id="307220" name="Text Box 21"/>
          <p:cNvSpPr txBox="1">
            <a:spLocks noChangeArrowheads="1"/>
          </p:cNvSpPr>
          <p:nvPr/>
        </p:nvSpPr>
        <p:spPr bwMode="auto">
          <a:xfrm>
            <a:off x="7543800" y="3886200"/>
            <a:ext cx="6508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= 1</a:t>
            </a:r>
            <a:endParaRPr lang="en-US" altLang="en-US" baseline="30000">
              <a:solidFill>
                <a:schemeClr val="accent1"/>
              </a:solidFill>
            </a:endParaRP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2057400" y="1219200"/>
            <a:ext cx="3348038" cy="552450"/>
            <a:chOff x="2772" y="493"/>
            <a:chExt cx="2109" cy="348"/>
          </a:xfrm>
        </p:grpSpPr>
        <p:sp>
          <p:nvSpPr>
            <p:cNvPr id="45076" name="AutoShape 22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5077" name="Rectangle 23"/>
            <p:cNvSpPr>
              <a:spLocks noChangeArrowheads="1"/>
            </p:cNvSpPr>
            <p:nvPr/>
          </p:nvSpPr>
          <p:spPr bwMode="auto">
            <a:xfrm>
              <a:off x="2970" y="493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square each of them</a:t>
              </a:r>
            </a:p>
          </p:txBody>
        </p:sp>
      </p:grpSp>
      <p:sp>
        <p:nvSpPr>
          <p:cNvPr id="307224" name="Line 24"/>
          <p:cNvSpPr>
            <a:spLocks noChangeShapeType="1"/>
          </p:cNvSpPr>
          <p:nvPr/>
        </p:nvSpPr>
        <p:spPr bwMode="auto">
          <a:xfrm>
            <a:off x="3200400" y="4114800"/>
            <a:ext cx="3200400" cy="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2057400" y="1524000"/>
            <a:ext cx="2255838" cy="552450"/>
            <a:chOff x="2772" y="493"/>
            <a:chExt cx="1421" cy="348"/>
          </a:xfrm>
        </p:grpSpPr>
        <p:sp>
          <p:nvSpPr>
            <p:cNvPr id="45074" name="AutoShape 26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5075" name="Rectangle 27"/>
            <p:cNvSpPr>
              <a:spLocks noChangeArrowheads="1"/>
            </p:cNvSpPr>
            <p:nvPr/>
          </p:nvSpPr>
          <p:spPr bwMode="auto">
            <a:xfrm>
              <a:off x="2966" y="493"/>
              <a:ext cx="12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and collapse</a:t>
              </a:r>
            </a:p>
          </p:txBody>
        </p:sp>
      </p:grpSp>
      <p:sp>
        <p:nvSpPr>
          <p:cNvPr id="307228" name="Freeform 28"/>
          <p:cNvSpPr>
            <a:spLocks/>
          </p:cNvSpPr>
          <p:nvPr/>
        </p:nvSpPr>
        <p:spPr bwMode="auto">
          <a:xfrm>
            <a:off x="5334000" y="3644900"/>
            <a:ext cx="1139825" cy="1054100"/>
          </a:xfrm>
          <a:custGeom>
            <a:avLst/>
            <a:gdLst>
              <a:gd name="T0" fmla="*/ 2147483647 w 718"/>
              <a:gd name="T1" fmla="*/ 2147483647 h 664"/>
              <a:gd name="T2" fmla="*/ 2147483647 w 718"/>
              <a:gd name="T3" fmla="*/ 2147483647 h 664"/>
              <a:gd name="T4" fmla="*/ 2147483647 w 718"/>
              <a:gd name="T5" fmla="*/ 2147483647 h 664"/>
              <a:gd name="T6" fmla="*/ 2147483647 w 718"/>
              <a:gd name="T7" fmla="*/ 2147483647 h 664"/>
              <a:gd name="T8" fmla="*/ 2147483647 w 718"/>
              <a:gd name="T9" fmla="*/ 2147483647 h 6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18"/>
              <a:gd name="T16" fmla="*/ 0 h 664"/>
              <a:gd name="T17" fmla="*/ 718 w 718"/>
              <a:gd name="T18" fmla="*/ 664 h 6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18" h="664">
                <a:moveTo>
                  <a:pt x="676" y="207"/>
                </a:moveTo>
                <a:cubicBezTo>
                  <a:pt x="610" y="175"/>
                  <a:pt x="392" y="0"/>
                  <a:pt x="280" y="16"/>
                </a:cubicBezTo>
                <a:cubicBezTo>
                  <a:pt x="168" y="32"/>
                  <a:pt x="8" y="205"/>
                  <a:pt x="4" y="300"/>
                </a:cubicBezTo>
                <a:cubicBezTo>
                  <a:pt x="0" y="395"/>
                  <a:pt x="138" y="571"/>
                  <a:pt x="257" y="584"/>
                </a:cubicBezTo>
                <a:cubicBezTo>
                  <a:pt x="379" y="664"/>
                  <a:pt x="622" y="420"/>
                  <a:pt x="718" y="377"/>
                </a:cubicBezTo>
              </a:path>
            </a:pathLst>
          </a:custGeom>
          <a:noFill/>
          <a:ln w="63500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5073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7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7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7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7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07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7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7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7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05" grpId="0" animBg="1"/>
      <p:bldP spid="307209" grpId="0"/>
      <p:bldP spid="307211" grpId="0"/>
      <p:bldP spid="307211" grpId="1"/>
      <p:bldP spid="6" grpId="0"/>
      <p:bldP spid="307219" grpId="0"/>
      <p:bldP spid="307220" grpId="0"/>
      <p:bldP spid="307224" grpId="0" animBg="1"/>
      <p:bldP spid="307224" grpId="1" animBg="1"/>
      <p:bldP spid="307228" grpId="0" animBg="1"/>
      <p:bldP spid="307228" grpId="1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308227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387191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(n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roots of unity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28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98767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(y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f(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29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42211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roots of unity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30" name="Text Box 215"/>
          <p:cNvSpPr txBox="1">
            <a:spLocks noChangeArrowheads="1"/>
          </p:cNvSpPr>
          <p:nvPr/>
        </p:nvSpPr>
        <p:spPr bwMode="auto">
          <a:xfrm>
            <a:off x="4516438" y="2209800"/>
            <a:ext cx="422116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roots of unity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31" name="Text Box 215"/>
          <p:cNvSpPr txBox="1">
            <a:spLocks noChangeArrowheads="1"/>
          </p:cNvSpPr>
          <p:nvPr/>
        </p:nvSpPr>
        <p:spPr bwMode="auto">
          <a:xfrm>
            <a:off x="163513" y="3810000"/>
            <a:ext cx="40703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1</a:t>
            </a:r>
            <a:r>
              <a:rPr lang="en-US" altLang="en-US" baseline="30000">
                <a:sym typeface="Symbol" pitchFamily="18" charset="2"/>
              </a:rPr>
              <a:t>st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32" name="Text Box 215"/>
          <p:cNvSpPr txBox="1">
            <a:spLocks noChangeArrowheads="1"/>
          </p:cNvSpPr>
          <p:nvPr/>
        </p:nvSpPr>
        <p:spPr bwMode="auto">
          <a:xfrm>
            <a:off x="4581525" y="3733800"/>
            <a:ext cx="39147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2</a:t>
            </a:r>
            <a:r>
              <a:rPr lang="en-US" altLang="en-US" baseline="30000">
                <a:sym typeface="Symbol" pitchFamily="18" charset="2"/>
              </a:rPr>
              <a:t>nd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33" name="Text Box 215"/>
          <p:cNvSpPr txBox="1">
            <a:spLocks noChangeArrowheads="1"/>
          </p:cNvSpPr>
          <p:nvPr/>
        </p:nvSpPr>
        <p:spPr bwMode="auto">
          <a:xfrm>
            <a:off x="2030413" y="4845050"/>
            <a:ext cx="4938712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=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+ 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= 2 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/2) +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     =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 log n</a:t>
            </a:r>
            <a:r>
              <a:rPr lang="en-US" altLang="en-US">
                <a:sym typeface="Symbol" pitchFamily="18" charset="2"/>
              </a:rPr>
              <a:t>)</a:t>
            </a:r>
            <a:endParaRPr lang="en-US" altLang="en-US"/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0" y="5181600"/>
            <a:ext cx="2133600" cy="1539875"/>
            <a:chOff x="0" y="3264"/>
            <a:chExt cx="1344" cy="970"/>
          </a:xfrm>
        </p:grpSpPr>
        <p:sp>
          <p:nvSpPr>
            <p:cNvPr id="46092" name="AutoShape 43"/>
            <p:cNvSpPr>
              <a:spLocks noChangeArrowheads="1"/>
            </p:cNvSpPr>
            <p:nvPr/>
          </p:nvSpPr>
          <p:spPr bwMode="auto">
            <a:xfrm>
              <a:off x="0" y="3754"/>
              <a:ext cx="1344" cy="480"/>
            </a:xfrm>
            <a:prstGeom prst="wedgeRoundRectCallout">
              <a:avLst>
                <a:gd name="adj1" fmla="val -19347"/>
                <a:gd name="adj2" fmla="val -104167"/>
                <a:gd name="adj3" fmla="val 16667"/>
              </a:avLst>
            </a:prstGeom>
            <a:noFill/>
            <a:ln w="25400" cap="sq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chemeClr val="hlink"/>
                  </a:solidFill>
                </a:rPr>
                <a:t>Excellent</a:t>
              </a:r>
            </a:p>
          </p:txBody>
        </p:sp>
        <p:grpSp>
          <p:nvGrpSpPr>
            <p:cNvPr id="46093" name="Group 41"/>
            <p:cNvGrpSpPr>
              <a:grpSpLocks/>
            </p:cNvGrpSpPr>
            <p:nvPr/>
          </p:nvGrpSpPr>
          <p:grpSpPr bwMode="auto">
            <a:xfrm flipH="1">
              <a:off x="240" y="3264"/>
              <a:ext cx="240" cy="626"/>
              <a:chOff x="2308" y="1513"/>
              <a:chExt cx="1162" cy="2570"/>
            </a:xfrm>
          </p:grpSpPr>
          <p:grpSp>
            <p:nvGrpSpPr>
              <p:cNvPr id="46094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46102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3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4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5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6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7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095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6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7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6098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6099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6100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6101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>
                  <a:latin typeface="Arial Rounded MT Bold" pitchFamily="34" charset="0"/>
                </a:endParaRPr>
              </a:p>
            </p:txBody>
          </p:sp>
        </p:grpSp>
      </p:grpSp>
      <p:sp>
        <p:nvSpPr>
          <p:cNvPr id="46091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8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8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8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8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8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8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82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82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8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8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082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82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8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08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82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82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08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8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08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08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8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8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08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8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8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8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08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08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082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082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082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082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227" grpId="0"/>
      <p:bldP spid="308228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Picture 9" descr="C:\Documents and Settings\Administrator\Application Data\Microsoft\Media Catalog\Downloaded Clips\cl23\j0088738.wmf"/>
          <p:cNvSpPr>
            <a:spLocks noChangeAspect="1" noChangeArrowheads="1"/>
          </p:cNvSpPr>
          <p:nvPr/>
        </p:nvSpPr>
        <p:spPr bwMode="auto">
          <a:xfrm>
            <a:off x="7412038" y="152400"/>
            <a:ext cx="1331912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710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228600" y="762000"/>
            <a:ext cx="8686800" cy="600233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Algorithm FFT(y, , n):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Input:    y = [a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0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,…,a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n-1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]                             (Time Domain)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= e</a:t>
            </a:r>
            <a:r>
              <a:rPr lang="en-US" altLang="en-US" sz="2400" baseline="30000">
                <a:solidFill>
                  <a:schemeClr val="bg2"/>
                </a:solidFill>
                <a:sym typeface="Symbol" pitchFamily="18" charset="2"/>
              </a:rPr>
              <a:t>2i 1/n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                               (n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th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root of unity)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n = # of samples</a:t>
            </a:r>
            <a:r>
              <a:rPr lang="en-US" altLang="en-US" sz="2400" baseline="30000">
                <a:solidFill>
                  <a:schemeClr val="bg2"/>
                </a:solidFill>
                <a:sym typeface="Symbol" pitchFamily="18" charset="2"/>
              </a:rPr>
              <a:t>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                              (2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r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Output: Y = [y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0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,y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,y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,…,y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n-1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]                         (Frequency Domain)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% Separate even and odd indices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a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= [a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0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4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,…,a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n-2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] 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a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= [a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5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,…,a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n-1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]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% Recurse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=FFT(a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 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                                        (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2  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= e</a:t>
            </a:r>
            <a:r>
              <a:rPr lang="en-US" altLang="en-US" sz="2400" baseline="30000">
                <a:solidFill>
                  <a:schemeClr val="bg2"/>
                </a:solidFill>
                <a:sym typeface="Symbol" pitchFamily="18" charset="2"/>
              </a:rPr>
              <a:t>2i 2/n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 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=FFT(a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,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 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%Combining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For i = 0 to 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-1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	y[i]       = 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 +   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i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</a:t>
            </a:r>
            <a:r>
              <a:rPr lang="en-CA" altLang="en-US" sz="2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	y[i+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] = 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 +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i+n/2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</a:t>
            </a:r>
            <a:r>
              <a:rPr lang="en-CA" altLang="en-US" sz="2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Return(Y)</a:t>
            </a:r>
          </a:p>
        </p:txBody>
      </p:sp>
      <p:sp>
        <p:nvSpPr>
          <p:cNvPr id="47109" name="Text Box 215"/>
          <p:cNvSpPr txBox="1">
            <a:spLocks noChangeArrowheads="1"/>
          </p:cNvSpPr>
          <p:nvPr/>
        </p:nvSpPr>
        <p:spPr bwMode="auto">
          <a:xfrm>
            <a:off x="7772400" y="17463"/>
            <a:ext cx="727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Code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25438" y="730250"/>
            <a:ext cx="62849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A </a:t>
            </a:r>
            <a:r>
              <a:rPr lang="en-US" altLang="en-US">
                <a:solidFill>
                  <a:schemeClr val="tx2"/>
                </a:solidFill>
              </a:rPr>
              <a:t>Fourier Transform</a:t>
            </a:r>
            <a:r>
              <a:rPr lang="en-US" altLang="en-US"/>
              <a:t> is a change in basis.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It changes the representation of a function</a:t>
            </a:r>
          </a:p>
        </p:txBody>
      </p:sp>
      <p:sp>
        <p:nvSpPr>
          <p:cNvPr id="238624" name="Text Box 215"/>
          <p:cNvSpPr txBox="1">
            <a:spLocks noChangeArrowheads="1"/>
          </p:cNvSpPr>
          <p:nvPr/>
        </p:nvSpPr>
        <p:spPr bwMode="auto">
          <a:xfrm>
            <a:off x="781050" y="1766888"/>
            <a:ext cx="59705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from the coefficients of the polynomial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grpSp>
        <p:nvGrpSpPr>
          <p:cNvPr id="2" name="Group 38"/>
          <p:cNvGrpSpPr>
            <a:grpSpLocks/>
          </p:cNvGrpSpPr>
          <p:nvPr/>
        </p:nvGrpSpPr>
        <p:grpSpPr bwMode="auto">
          <a:xfrm>
            <a:off x="358065" y="2753499"/>
            <a:ext cx="7868349" cy="3723501"/>
            <a:chOff x="-889884" y="2164292"/>
            <a:chExt cx="8560063" cy="4325164"/>
          </a:xfrm>
        </p:grpSpPr>
        <p:sp>
          <p:nvSpPr>
            <p:cNvPr id="15369" name="Rectangle 33"/>
            <p:cNvSpPr>
              <a:spLocks noChangeArrowheads="1"/>
            </p:cNvSpPr>
            <p:nvPr/>
          </p:nvSpPr>
          <p:spPr bwMode="auto">
            <a:xfrm>
              <a:off x="838200" y="3505200"/>
              <a:ext cx="6480000" cy="29718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990601" y="4114803"/>
              <a:ext cx="6172200" cy="1905002"/>
              <a:chOff x="624" y="1632"/>
              <a:chExt cx="3888" cy="1200"/>
            </a:xfrm>
          </p:grpSpPr>
          <p:sp>
            <p:nvSpPr>
              <p:cNvPr id="15394" name="Line 7"/>
              <p:cNvSpPr>
                <a:spLocks noChangeShapeType="1"/>
              </p:cNvSpPr>
              <p:nvPr/>
            </p:nvSpPr>
            <p:spPr bwMode="auto">
              <a:xfrm>
                <a:off x="624" y="1632"/>
                <a:ext cx="0" cy="12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395" name="Line 8"/>
              <p:cNvSpPr>
                <a:spLocks noChangeShapeType="1"/>
              </p:cNvSpPr>
              <p:nvPr/>
            </p:nvSpPr>
            <p:spPr bwMode="auto">
              <a:xfrm>
                <a:off x="624" y="2832"/>
                <a:ext cx="3888" cy="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5371" name="Text Box 215"/>
            <p:cNvSpPr txBox="1">
              <a:spLocks noChangeArrowheads="1"/>
            </p:cNvSpPr>
            <p:nvPr/>
          </p:nvSpPr>
          <p:spPr bwMode="auto">
            <a:xfrm>
              <a:off x="6858000" y="5881693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bg2"/>
                  </a:solidFill>
                </a:rPr>
                <a:t>x</a:t>
              </a:r>
              <a:endParaRPr lang="en-US" altLang="en-US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15372" name="Oval 11"/>
            <p:cNvSpPr>
              <a:spLocks noChangeArrowheads="1"/>
            </p:cNvSpPr>
            <p:nvPr/>
          </p:nvSpPr>
          <p:spPr bwMode="auto">
            <a:xfrm>
              <a:off x="1176338" y="534511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3" name="Oval 12"/>
            <p:cNvSpPr>
              <a:spLocks noChangeArrowheads="1"/>
            </p:cNvSpPr>
            <p:nvPr/>
          </p:nvSpPr>
          <p:spPr bwMode="auto">
            <a:xfrm>
              <a:off x="1492251" y="49847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4" name="Oval 13"/>
            <p:cNvSpPr>
              <a:spLocks noChangeArrowheads="1"/>
            </p:cNvSpPr>
            <p:nvPr/>
          </p:nvSpPr>
          <p:spPr bwMode="auto">
            <a:xfrm>
              <a:off x="1871663" y="47688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5" name="Oval 14"/>
            <p:cNvSpPr>
              <a:spLocks noChangeArrowheads="1"/>
            </p:cNvSpPr>
            <p:nvPr/>
          </p:nvSpPr>
          <p:spPr bwMode="auto">
            <a:xfrm>
              <a:off x="2209801" y="4778379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6" name="Oval 15"/>
            <p:cNvSpPr>
              <a:spLocks noChangeArrowheads="1"/>
            </p:cNvSpPr>
            <p:nvPr/>
          </p:nvSpPr>
          <p:spPr bwMode="auto">
            <a:xfrm>
              <a:off x="2590801" y="502920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7" name="Oval 16"/>
            <p:cNvSpPr>
              <a:spLocks noChangeArrowheads="1"/>
            </p:cNvSpPr>
            <p:nvPr/>
          </p:nvSpPr>
          <p:spPr bwMode="auto">
            <a:xfrm>
              <a:off x="2973388" y="530066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8" name="Oval 17"/>
            <p:cNvSpPr>
              <a:spLocks noChangeArrowheads="1"/>
            </p:cNvSpPr>
            <p:nvPr/>
          </p:nvSpPr>
          <p:spPr bwMode="auto">
            <a:xfrm>
              <a:off x="3309938" y="5475292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79" name="Oval 18"/>
            <p:cNvSpPr>
              <a:spLocks noChangeArrowheads="1"/>
            </p:cNvSpPr>
            <p:nvPr/>
          </p:nvSpPr>
          <p:spPr bwMode="auto">
            <a:xfrm>
              <a:off x="3703638" y="5508630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0" name="Oval 19"/>
            <p:cNvSpPr>
              <a:spLocks noChangeArrowheads="1"/>
            </p:cNvSpPr>
            <p:nvPr/>
          </p:nvSpPr>
          <p:spPr bwMode="auto">
            <a:xfrm>
              <a:off x="4019551" y="542131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1" name="Oval 20"/>
            <p:cNvSpPr>
              <a:spLocks noChangeArrowheads="1"/>
            </p:cNvSpPr>
            <p:nvPr/>
          </p:nvSpPr>
          <p:spPr bwMode="auto">
            <a:xfrm>
              <a:off x="4335463" y="5257805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2" name="Oval 21"/>
            <p:cNvSpPr>
              <a:spLocks noChangeArrowheads="1"/>
            </p:cNvSpPr>
            <p:nvPr/>
          </p:nvSpPr>
          <p:spPr bwMode="auto">
            <a:xfrm>
              <a:off x="4651376" y="50736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3" name="Oval 22"/>
            <p:cNvSpPr>
              <a:spLocks noChangeArrowheads="1"/>
            </p:cNvSpPr>
            <p:nvPr/>
          </p:nvSpPr>
          <p:spPr bwMode="auto">
            <a:xfrm>
              <a:off x="4967288" y="485616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4" name="Oval 23"/>
            <p:cNvSpPr>
              <a:spLocks noChangeArrowheads="1"/>
            </p:cNvSpPr>
            <p:nvPr/>
          </p:nvSpPr>
          <p:spPr bwMode="auto">
            <a:xfrm>
              <a:off x="5283201" y="4638679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5" name="Oval 24"/>
            <p:cNvSpPr>
              <a:spLocks noChangeArrowheads="1"/>
            </p:cNvSpPr>
            <p:nvPr/>
          </p:nvSpPr>
          <p:spPr bwMode="auto">
            <a:xfrm>
              <a:off x="5599113" y="444024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6" name="Oval 25"/>
            <p:cNvSpPr>
              <a:spLocks noChangeArrowheads="1"/>
            </p:cNvSpPr>
            <p:nvPr/>
          </p:nvSpPr>
          <p:spPr bwMode="auto">
            <a:xfrm>
              <a:off x="5915026" y="4252916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7" name="Oval 26"/>
            <p:cNvSpPr>
              <a:spLocks noChangeArrowheads="1"/>
            </p:cNvSpPr>
            <p:nvPr/>
          </p:nvSpPr>
          <p:spPr bwMode="auto">
            <a:xfrm>
              <a:off x="6230938" y="41211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8" name="Oval 27"/>
            <p:cNvSpPr>
              <a:spLocks noChangeArrowheads="1"/>
            </p:cNvSpPr>
            <p:nvPr/>
          </p:nvSpPr>
          <p:spPr bwMode="auto">
            <a:xfrm>
              <a:off x="6546851" y="407829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89" name="Oval 28"/>
            <p:cNvSpPr>
              <a:spLocks noChangeArrowheads="1"/>
            </p:cNvSpPr>
            <p:nvPr/>
          </p:nvSpPr>
          <p:spPr bwMode="auto">
            <a:xfrm>
              <a:off x="6862763" y="411639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5390" name="Rectangle 30"/>
            <p:cNvSpPr>
              <a:spLocks noChangeArrowheads="1"/>
            </p:cNvSpPr>
            <p:nvPr/>
          </p:nvSpPr>
          <p:spPr bwMode="auto">
            <a:xfrm>
              <a:off x="3053978" y="3972580"/>
              <a:ext cx="1847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1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15391" name="Rectangle 31"/>
            <p:cNvSpPr>
              <a:spLocks noChangeArrowheads="1"/>
            </p:cNvSpPr>
            <p:nvPr/>
          </p:nvSpPr>
          <p:spPr bwMode="auto">
            <a:xfrm>
              <a:off x="-889884" y="2164292"/>
              <a:ext cx="5413374" cy="519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1" algn="l" eaLnBrk="1" hangingPunct="1">
                <a:buFontTx/>
                <a:buChar char="•"/>
              </a:pPr>
              <a:r>
                <a:rPr lang="en-US" altLang="en-US"/>
                <a:t>to the value </a:t>
              </a:r>
              <a:r>
                <a:rPr lang="en-US" altLang="en-US" i="1">
                  <a:solidFill>
                    <a:schemeClr val="accent1"/>
                  </a:solidFill>
                </a:rPr>
                <a:t>f(x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</a:rPr>
                <a:t>)</a:t>
              </a:r>
              <a:r>
                <a:rPr lang="en-US" altLang="en-US"/>
                <a:t> at key values </a:t>
              </a:r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/>
                <a:t>.</a:t>
              </a:r>
            </a:p>
          </p:txBody>
        </p:sp>
        <p:sp>
          <p:nvSpPr>
            <p:cNvPr id="15392" name="Text Box 215"/>
            <p:cNvSpPr txBox="1">
              <a:spLocks noChangeArrowheads="1"/>
            </p:cNvSpPr>
            <p:nvPr/>
          </p:nvSpPr>
          <p:spPr bwMode="auto">
            <a:xfrm>
              <a:off x="969963" y="5881692"/>
              <a:ext cx="6679579" cy="6077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 dirty="0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0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1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2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3</a:t>
              </a:r>
              <a:r>
                <a:rPr lang="en-US" altLang="en-US" i="1" dirty="0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 dirty="0">
                  <a:solidFill>
                    <a:schemeClr val="accent1"/>
                  </a:solidFill>
                </a:rPr>
                <a:t> …                           x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n-1</a:t>
              </a:r>
              <a:endParaRPr lang="en-US" altLang="en-US" dirty="0">
                <a:sym typeface="Symbol" pitchFamily="18" charset="2"/>
              </a:endParaRPr>
            </a:p>
          </p:txBody>
        </p:sp>
        <p:sp>
          <p:nvSpPr>
            <p:cNvPr id="15393" name="Text Box 215"/>
            <p:cNvSpPr txBox="1">
              <a:spLocks noChangeArrowheads="1"/>
            </p:cNvSpPr>
            <p:nvPr/>
          </p:nvSpPr>
          <p:spPr bwMode="auto">
            <a:xfrm>
              <a:off x="990600" y="3367090"/>
              <a:ext cx="6679579" cy="6077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 dirty="0">
                  <a:solidFill>
                    <a:schemeClr val="accent1"/>
                  </a:solidFill>
                </a:rPr>
                <a:t>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0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1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2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3</a:t>
              </a:r>
              <a:r>
                <a:rPr lang="en-US" altLang="en-US" i="1" dirty="0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 dirty="0">
                  <a:solidFill>
                    <a:schemeClr val="accent1"/>
                  </a:solidFill>
                </a:rPr>
                <a:t> …                         y</a:t>
              </a:r>
              <a:r>
                <a:rPr lang="en-US" altLang="en-US" i="1" baseline="-25000" dirty="0">
                  <a:solidFill>
                    <a:schemeClr val="accent1"/>
                  </a:solidFill>
                </a:rPr>
                <a:t>n-1</a:t>
              </a:r>
              <a:endParaRPr lang="en-US" altLang="en-US" dirty="0">
                <a:sym typeface="Symbol" pitchFamily="18" charset="2"/>
              </a:endParaRPr>
            </a:p>
          </p:txBody>
        </p:sp>
      </p:grpSp>
      <p:sp>
        <p:nvSpPr>
          <p:cNvPr id="15367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4" name="Group 40"/>
          <p:cNvGrpSpPr/>
          <p:nvPr/>
        </p:nvGrpSpPr>
        <p:grpSpPr>
          <a:xfrm>
            <a:off x="110293" y="1981200"/>
            <a:ext cx="4156907" cy="1818620"/>
            <a:chOff x="110293" y="1981200"/>
            <a:chExt cx="4156907" cy="1818620"/>
          </a:xfrm>
        </p:grpSpPr>
        <p:sp>
          <p:nvSpPr>
            <p:cNvPr id="238626" name="Text Box 215"/>
            <p:cNvSpPr txBox="1">
              <a:spLocks noChangeArrowheads="1"/>
            </p:cNvSpPr>
            <p:nvPr/>
          </p:nvSpPr>
          <p:spPr bwMode="auto">
            <a:xfrm>
              <a:off x="110293" y="3276600"/>
              <a:ext cx="415690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chemeClr val="accent2"/>
                  </a:solidFill>
                  <a:sym typeface="Symbol" pitchFamily="18" charset="2"/>
                </a:rPr>
                <a:t>Evaluating</a:t>
              </a:r>
              <a:r>
                <a:rPr lang="en-US" altLang="en-US" i="1" dirty="0">
                  <a:solidFill>
                    <a:schemeClr val="accent2"/>
                  </a:solidFill>
                  <a:sym typeface="Symbol" pitchFamily="18" charset="2"/>
                </a:rPr>
                <a:t>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f </a:t>
              </a:r>
              <a:r>
                <a:rPr lang="en-US" altLang="en-US" dirty="0">
                  <a:solidFill>
                    <a:schemeClr val="accent2"/>
                  </a:solidFill>
                  <a:sym typeface="Symbol" pitchFamily="18" charset="2"/>
                </a:rPr>
                <a:t>at these points.</a:t>
              </a:r>
              <a:endParaRPr lang="en-US" altLang="en-US" i="1" baseline="30000" dirty="0">
                <a:solidFill>
                  <a:schemeClr val="accent2"/>
                </a:solidFill>
              </a:endParaRPr>
            </a:p>
          </p:txBody>
        </p:sp>
        <p:sp>
          <p:nvSpPr>
            <p:cNvPr id="36" name="Down Arrow 35"/>
            <p:cNvSpPr/>
            <p:nvPr/>
          </p:nvSpPr>
          <p:spPr bwMode="auto">
            <a:xfrm>
              <a:off x="152400" y="1981200"/>
              <a:ext cx="533400" cy="1143000"/>
            </a:xfrm>
            <a:prstGeom prst="downArrow">
              <a:avLst/>
            </a:prstGeom>
            <a:solidFill>
              <a:srgbClr val="00FFFF"/>
            </a:solidFill>
            <a:ln w="25400" algn="ctr">
              <a:noFill/>
              <a:round/>
              <a:headEnd/>
              <a:tailEnd/>
            </a:ln>
          </p:spPr>
          <p:txBody>
            <a:bodyPr wrap="none" rtlCol="0" anchor="ctr">
              <a:sp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5" name="Group 41"/>
          <p:cNvGrpSpPr/>
          <p:nvPr/>
        </p:nvGrpSpPr>
        <p:grpSpPr>
          <a:xfrm>
            <a:off x="6400800" y="1981200"/>
            <a:ext cx="2037737" cy="1852748"/>
            <a:chOff x="6400800" y="1981200"/>
            <a:chExt cx="2037737" cy="1852748"/>
          </a:xfrm>
        </p:grpSpPr>
        <p:sp>
          <p:nvSpPr>
            <p:cNvPr id="37" name="Text Box 215"/>
            <p:cNvSpPr txBox="1">
              <a:spLocks noChangeArrowheads="1"/>
            </p:cNvSpPr>
            <p:nvPr/>
          </p:nvSpPr>
          <p:spPr bwMode="auto">
            <a:xfrm>
              <a:off x="6400800" y="3310728"/>
              <a:ext cx="203773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chemeClr val="accent2"/>
                  </a:solidFill>
                  <a:sym typeface="Symbol" pitchFamily="18" charset="2"/>
                </a:rPr>
                <a:t>Interpolation</a:t>
              </a:r>
              <a:endParaRPr lang="en-US" altLang="en-US" i="1" baseline="30000" dirty="0">
                <a:solidFill>
                  <a:schemeClr val="accent2"/>
                </a:solidFill>
              </a:endParaRPr>
            </a:p>
          </p:txBody>
        </p:sp>
        <p:sp>
          <p:nvSpPr>
            <p:cNvPr id="38" name="Down Arrow 37"/>
            <p:cNvSpPr/>
            <p:nvPr/>
          </p:nvSpPr>
          <p:spPr bwMode="auto">
            <a:xfrm rot="10800000">
              <a:off x="6858000" y="1981200"/>
              <a:ext cx="533400" cy="1143000"/>
            </a:xfrm>
            <a:prstGeom prst="downArrow">
              <a:avLst/>
            </a:prstGeom>
            <a:solidFill>
              <a:srgbClr val="00FFFF"/>
            </a:solidFill>
            <a:ln w="25400" algn="ctr">
              <a:noFill/>
              <a:round/>
              <a:headEnd/>
              <a:tailEnd/>
            </a:ln>
          </p:spPr>
          <p:txBody>
            <a:bodyPr wrap="none" rtlCol="0" anchor="ctr">
              <a:sp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3" name="Rectangle 30"/>
          <p:cNvSpPr>
            <a:spLocks noChangeArrowheads="1"/>
          </p:cNvSpPr>
          <p:nvPr/>
        </p:nvSpPr>
        <p:spPr bwMode="auto">
          <a:xfrm>
            <a:off x="7453313" y="4205288"/>
            <a:ext cx="13858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  <p:sp>
        <p:nvSpPr>
          <p:cNvPr id="41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215"/>
          <p:cNvSpPr txBox="1">
            <a:spLocks noChangeArrowheads="1"/>
          </p:cNvSpPr>
          <p:nvPr/>
        </p:nvSpPr>
        <p:spPr bwMode="auto">
          <a:xfrm>
            <a:off x="325438" y="730250"/>
            <a:ext cx="62849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A </a:t>
            </a:r>
            <a:r>
              <a:rPr lang="en-US" altLang="en-US">
                <a:solidFill>
                  <a:schemeClr val="tx2"/>
                </a:solidFill>
              </a:rPr>
              <a:t>Fourier Transform</a:t>
            </a:r>
            <a:r>
              <a:rPr lang="en-US" altLang="en-US"/>
              <a:t> is a change in basis.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It changes the representation of a function</a:t>
            </a:r>
          </a:p>
        </p:txBody>
      </p:sp>
      <p:sp>
        <p:nvSpPr>
          <p:cNvPr id="16388" name="Text Box 215"/>
          <p:cNvSpPr txBox="1">
            <a:spLocks noChangeArrowheads="1"/>
          </p:cNvSpPr>
          <p:nvPr/>
        </p:nvSpPr>
        <p:spPr bwMode="auto">
          <a:xfrm>
            <a:off x="781050" y="1766888"/>
            <a:ext cx="59705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from the coefficients of the polynomial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grpSp>
        <p:nvGrpSpPr>
          <p:cNvPr id="2" name="Group 45"/>
          <p:cNvGrpSpPr>
            <a:grpSpLocks/>
          </p:cNvGrpSpPr>
          <p:nvPr/>
        </p:nvGrpSpPr>
        <p:grpSpPr bwMode="auto">
          <a:xfrm>
            <a:off x="1108075" y="2895600"/>
            <a:ext cx="5292725" cy="3208338"/>
            <a:chOff x="1107284" y="2895600"/>
            <a:chExt cx="5293516" cy="3208946"/>
          </a:xfrm>
        </p:grpSpPr>
        <p:sp>
          <p:nvSpPr>
            <p:cNvPr id="16394" name="Text Box 215"/>
            <p:cNvSpPr txBox="1">
              <a:spLocks noChangeArrowheads="1"/>
            </p:cNvSpPr>
            <p:nvPr/>
          </p:nvSpPr>
          <p:spPr bwMode="auto">
            <a:xfrm>
              <a:off x="1202534" y="2905780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395" name="Rectangle 33"/>
            <p:cNvSpPr>
              <a:spLocks noChangeArrowheads="1"/>
            </p:cNvSpPr>
            <p:nvPr/>
          </p:nvSpPr>
          <p:spPr bwMode="auto">
            <a:xfrm>
              <a:off x="4993484" y="2905158"/>
              <a:ext cx="543739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6396" name="Rectangle 34"/>
            <p:cNvSpPr>
              <a:spLocks noChangeArrowheads="1"/>
            </p:cNvSpPr>
            <p:nvPr/>
          </p:nvSpPr>
          <p:spPr bwMode="auto">
            <a:xfrm>
              <a:off x="5874694" y="2895600"/>
              <a:ext cx="526106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6397" name="Rectangle 35"/>
            <p:cNvSpPr>
              <a:spLocks noChangeArrowheads="1"/>
            </p:cNvSpPr>
            <p:nvPr/>
          </p:nvSpPr>
          <p:spPr bwMode="auto">
            <a:xfrm>
              <a:off x="5514828" y="4199546"/>
              <a:ext cx="39305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sp>
          <p:nvSpPr>
            <p:cNvPr id="16398" name="Double Bracket 40"/>
            <p:cNvSpPr>
              <a:spLocks noChangeArrowheads="1"/>
            </p:cNvSpPr>
            <p:nvPr/>
          </p:nvSpPr>
          <p:spPr bwMode="auto">
            <a:xfrm>
              <a:off x="5064934" y="2911978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6399" name="Double Bracket 16"/>
            <p:cNvSpPr>
              <a:spLocks noChangeArrowheads="1"/>
            </p:cNvSpPr>
            <p:nvPr/>
          </p:nvSpPr>
          <p:spPr bwMode="auto">
            <a:xfrm>
              <a:off x="1174938" y="2895600"/>
              <a:ext cx="3827092" cy="3200400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6400" name="Text Box 215"/>
            <p:cNvSpPr txBox="1">
              <a:spLocks noChangeArrowheads="1"/>
            </p:cNvSpPr>
            <p:nvPr/>
          </p:nvSpPr>
          <p:spPr bwMode="auto">
            <a:xfrm>
              <a:off x="1183484" y="3286780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401" name="Text Box 215"/>
            <p:cNvSpPr txBox="1">
              <a:spLocks noChangeArrowheads="1"/>
            </p:cNvSpPr>
            <p:nvPr/>
          </p:nvSpPr>
          <p:spPr bwMode="auto">
            <a:xfrm>
              <a:off x="1107284" y="5486400"/>
              <a:ext cx="40046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…(x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402" name="Text Box 215"/>
            <p:cNvSpPr txBox="1">
              <a:spLocks noChangeArrowheads="1"/>
            </p:cNvSpPr>
            <p:nvPr/>
          </p:nvSpPr>
          <p:spPr bwMode="auto">
            <a:xfrm>
              <a:off x="1195712" y="3653135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403" name="Text Box 215"/>
            <p:cNvSpPr txBox="1">
              <a:spLocks noChangeArrowheads="1"/>
            </p:cNvSpPr>
            <p:nvPr/>
          </p:nvSpPr>
          <p:spPr bwMode="auto">
            <a:xfrm>
              <a:off x="1183484" y="3979492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404" name="Double Bracket 40"/>
            <p:cNvSpPr>
              <a:spLocks noChangeArrowheads="1"/>
            </p:cNvSpPr>
            <p:nvPr/>
          </p:nvSpPr>
          <p:spPr bwMode="auto">
            <a:xfrm>
              <a:off x="5916430" y="2895600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</p:grp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0" y="4495800"/>
            <a:ext cx="481012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/>
              <a:t>Vandermonde matrix</a:t>
            </a:r>
          </a:p>
          <a:p>
            <a:pPr algn="l" eaLnBrk="1" hangingPunct="1"/>
            <a:r>
              <a:rPr lang="en-CA" altLang="en-US"/>
              <a:t>Invertible if </a:t>
            </a:r>
            <a:r>
              <a:rPr lang="en-CA" altLang="en-US" i="1"/>
              <a:t>x</a:t>
            </a:r>
            <a:r>
              <a:rPr lang="en-CA" altLang="en-US" i="1" baseline="-25000"/>
              <a:t>i</a:t>
            </a:r>
            <a:r>
              <a:rPr lang="en-CA" altLang="en-US"/>
              <a:t> distinct.</a:t>
            </a:r>
          </a:p>
        </p:txBody>
      </p:sp>
      <p:sp>
        <p:nvSpPr>
          <p:cNvPr id="16393" name="Rectangle 30"/>
          <p:cNvSpPr>
            <a:spLocks noChangeArrowheads="1"/>
          </p:cNvSpPr>
          <p:nvPr/>
        </p:nvSpPr>
        <p:spPr bwMode="auto">
          <a:xfrm>
            <a:off x="7453313" y="4205288"/>
            <a:ext cx="13858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  <p:sp>
        <p:nvSpPr>
          <p:cNvPr id="21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43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  <p:grpSp>
        <p:nvGrpSpPr>
          <p:cNvPr id="44" name="Group 56"/>
          <p:cNvGrpSpPr>
            <a:grpSpLocks/>
          </p:cNvGrpSpPr>
          <p:nvPr/>
        </p:nvGrpSpPr>
        <p:grpSpPr bwMode="auto">
          <a:xfrm>
            <a:off x="7115528" y="4952998"/>
            <a:ext cx="1558209" cy="584775"/>
            <a:chOff x="4143501" y="3429014"/>
            <a:chExt cx="1886408" cy="584401"/>
          </a:xfrm>
        </p:grpSpPr>
        <p:sp>
          <p:nvSpPr>
            <p:cNvPr id="45" name="Rectangle 28"/>
            <p:cNvSpPr>
              <a:spLocks noChangeArrowheads="1"/>
            </p:cNvSpPr>
            <p:nvPr/>
          </p:nvSpPr>
          <p:spPr bwMode="auto">
            <a:xfrm>
              <a:off x="4143501" y="3429014"/>
              <a:ext cx="1697796" cy="584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V</a:t>
              </a:r>
              <a:r>
                <a:rPr lang="en-US" altLang="en-US" sz="3200" i="1" baseline="-250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  a = y</a:t>
              </a:r>
              <a:endParaRPr lang="en-CA" altLang="en-US" sz="3200" i="1" dirty="0"/>
            </a:p>
          </p:txBody>
        </p:sp>
        <p:cxnSp>
          <p:nvCxnSpPr>
            <p:cNvPr id="46" name="Straight Arrow Connector 54"/>
            <p:cNvCxnSpPr>
              <a:cxnSpLocks noChangeShapeType="1"/>
            </p:cNvCxnSpPr>
            <p:nvPr/>
          </p:nvCxnSpPr>
          <p:spPr bwMode="auto">
            <a:xfrm>
              <a:off x="4800325" y="3620482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" name="Straight Arrow Connector 55"/>
            <p:cNvCxnSpPr>
              <a:cxnSpLocks noChangeShapeType="1"/>
            </p:cNvCxnSpPr>
            <p:nvPr/>
          </p:nvCxnSpPr>
          <p:spPr bwMode="auto">
            <a:xfrm>
              <a:off x="5648908" y="3607428"/>
              <a:ext cx="381001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8" name="Group 95"/>
          <p:cNvGrpSpPr>
            <a:grpSpLocks/>
          </p:cNvGrpSpPr>
          <p:nvPr/>
        </p:nvGrpSpPr>
        <p:grpSpPr bwMode="auto">
          <a:xfrm>
            <a:off x="7086600" y="5524288"/>
            <a:ext cx="1848513" cy="584775"/>
            <a:chOff x="4229373" y="4410687"/>
            <a:chExt cx="2238264" cy="584401"/>
          </a:xfrm>
        </p:grpSpPr>
        <p:sp>
          <p:nvSpPr>
            <p:cNvPr id="49" name="Rectangle 58"/>
            <p:cNvSpPr>
              <a:spLocks noChangeArrowheads="1"/>
            </p:cNvSpPr>
            <p:nvPr/>
          </p:nvSpPr>
          <p:spPr bwMode="auto">
            <a:xfrm>
              <a:off x="4333206" y="4410687"/>
              <a:ext cx="1925758" cy="584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a = V</a:t>
              </a:r>
              <a:r>
                <a:rPr lang="en-US" altLang="en-US" sz="3200" i="1" baseline="-250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3200" i="1" baseline="30000" dirty="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  y</a:t>
              </a:r>
              <a:endParaRPr lang="en-CA" altLang="en-US" sz="3200" i="1" dirty="0"/>
            </a:p>
          </p:txBody>
        </p:sp>
        <p:cxnSp>
          <p:nvCxnSpPr>
            <p:cNvPr id="50" name="Straight Arrow Connector 59"/>
            <p:cNvCxnSpPr>
              <a:cxnSpLocks noChangeShapeType="1"/>
            </p:cNvCxnSpPr>
            <p:nvPr/>
          </p:nvCxnSpPr>
          <p:spPr bwMode="auto">
            <a:xfrm>
              <a:off x="4229373" y="4598621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" name="Straight Arrow Connector 60"/>
            <p:cNvCxnSpPr>
              <a:cxnSpLocks noChangeShapeType="1"/>
            </p:cNvCxnSpPr>
            <p:nvPr/>
          </p:nvCxnSpPr>
          <p:spPr bwMode="auto">
            <a:xfrm>
              <a:off x="6086637" y="4607911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5" name="Rectangle 33"/>
          <p:cNvSpPr>
            <a:spLocks noChangeArrowheads="1"/>
          </p:cNvSpPr>
          <p:nvPr/>
        </p:nvSpPr>
        <p:spPr bwMode="auto">
          <a:xfrm>
            <a:off x="4993694" y="2905156"/>
            <a:ext cx="543658" cy="3046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3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…</a:t>
            </a: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1800" i="1" baseline="-25000">
                <a:solidFill>
                  <a:schemeClr val="accent1"/>
                </a:solidFill>
              </a:rPr>
              <a:t>n-1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16396" name="Rectangle 34"/>
          <p:cNvSpPr>
            <a:spLocks noChangeArrowheads="1"/>
          </p:cNvSpPr>
          <p:nvPr/>
        </p:nvSpPr>
        <p:spPr bwMode="auto">
          <a:xfrm>
            <a:off x="5874773" y="2895600"/>
            <a:ext cx="526027" cy="3046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3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…</a:t>
            </a: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1800" i="1" baseline="-25000">
                <a:solidFill>
                  <a:schemeClr val="accent1"/>
                </a:solidFill>
              </a:rPr>
              <a:t>n-1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16397" name="Rectangle 35"/>
          <p:cNvSpPr>
            <a:spLocks noChangeArrowheads="1"/>
          </p:cNvSpPr>
          <p:nvPr/>
        </p:nvSpPr>
        <p:spPr bwMode="auto">
          <a:xfrm>
            <a:off x="5514960" y="4199299"/>
            <a:ext cx="392997" cy="461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=</a:t>
            </a:r>
            <a:endParaRPr lang="en-CA" altLang="en-US" sz="2400"/>
          </a:p>
        </p:txBody>
      </p:sp>
      <p:sp>
        <p:nvSpPr>
          <p:cNvPr id="16398" name="Double Bracket 40"/>
          <p:cNvSpPr>
            <a:spLocks noChangeArrowheads="1"/>
          </p:cNvSpPr>
          <p:nvPr/>
        </p:nvSpPr>
        <p:spPr bwMode="auto">
          <a:xfrm>
            <a:off x="5065134" y="2911975"/>
            <a:ext cx="422672" cy="3191963"/>
          </a:xfrm>
          <a:prstGeom prst="bracketPair">
            <a:avLst>
              <a:gd name="adj" fmla="val 16667"/>
            </a:avLst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grpSp>
        <p:nvGrpSpPr>
          <p:cNvPr id="31" name="Group 30"/>
          <p:cNvGrpSpPr/>
          <p:nvPr/>
        </p:nvGrpSpPr>
        <p:grpSpPr>
          <a:xfrm>
            <a:off x="1108075" y="2895600"/>
            <a:ext cx="4004024" cy="3199794"/>
            <a:chOff x="1108075" y="2895600"/>
            <a:chExt cx="4004024" cy="3199794"/>
          </a:xfrm>
        </p:grpSpPr>
        <p:sp>
          <p:nvSpPr>
            <p:cNvPr id="16394" name="Text Box 215"/>
            <p:cNvSpPr txBox="1">
              <a:spLocks noChangeArrowheads="1"/>
            </p:cNvSpPr>
            <p:nvPr/>
          </p:nvSpPr>
          <p:spPr bwMode="auto">
            <a:xfrm>
              <a:off x="1203311" y="2905778"/>
              <a:ext cx="3875803" cy="46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399" name="Double Bracket 16"/>
            <p:cNvSpPr>
              <a:spLocks noChangeArrowheads="1"/>
            </p:cNvSpPr>
            <p:nvPr/>
          </p:nvSpPr>
          <p:spPr bwMode="auto">
            <a:xfrm>
              <a:off x="1175719" y="2895600"/>
              <a:ext cx="3826520" cy="3199794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6400" name="Text Box 215"/>
            <p:cNvSpPr txBox="1">
              <a:spLocks noChangeArrowheads="1"/>
            </p:cNvSpPr>
            <p:nvPr/>
          </p:nvSpPr>
          <p:spPr bwMode="auto">
            <a:xfrm>
              <a:off x="1184264" y="3286706"/>
              <a:ext cx="3875803" cy="46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 dirty="0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 dirty="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 dirty="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 dirty="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 dirty="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 dirty="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 dirty="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 dirty="0">
                <a:solidFill>
                  <a:schemeClr val="accent1"/>
                </a:solidFill>
              </a:endParaRPr>
            </a:p>
          </p:txBody>
        </p:sp>
        <p:sp>
          <p:nvSpPr>
            <p:cNvPr id="16401" name="Text Box 215"/>
            <p:cNvSpPr txBox="1">
              <a:spLocks noChangeArrowheads="1"/>
            </p:cNvSpPr>
            <p:nvPr/>
          </p:nvSpPr>
          <p:spPr bwMode="auto">
            <a:xfrm>
              <a:off x="1108075" y="5485909"/>
              <a:ext cx="4004024" cy="46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…(x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402" name="Text Box 215"/>
            <p:cNvSpPr txBox="1">
              <a:spLocks noChangeArrowheads="1"/>
            </p:cNvSpPr>
            <p:nvPr/>
          </p:nvSpPr>
          <p:spPr bwMode="auto">
            <a:xfrm>
              <a:off x="1196490" y="3652991"/>
              <a:ext cx="3875803" cy="46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6403" name="Text Box 215"/>
            <p:cNvSpPr txBox="1">
              <a:spLocks noChangeArrowheads="1"/>
            </p:cNvSpPr>
            <p:nvPr/>
          </p:nvSpPr>
          <p:spPr bwMode="auto">
            <a:xfrm>
              <a:off x="1184264" y="3979287"/>
              <a:ext cx="3875803" cy="461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</p:grpSp>
      <p:sp>
        <p:nvSpPr>
          <p:cNvPr id="16404" name="Double Bracket 40"/>
          <p:cNvSpPr>
            <a:spLocks noChangeArrowheads="1"/>
          </p:cNvSpPr>
          <p:nvPr/>
        </p:nvSpPr>
        <p:spPr bwMode="auto">
          <a:xfrm>
            <a:off x="5916502" y="2895600"/>
            <a:ext cx="422672" cy="3191963"/>
          </a:xfrm>
          <a:prstGeom prst="bracketPair">
            <a:avLst>
              <a:gd name="adj" fmla="val 16667"/>
            </a:avLst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16393" name="Rectangle 30"/>
          <p:cNvSpPr>
            <a:spLocks noChangeArrowheads="1"/>
          </p:cNvSpPr>
          <p:nvPr/>
        </p:nvSpPr>
        <p:spPr bwMode="auto">
          <a:xfrm>
            <a:off x="7453313" y="4205288"/>
            <a:ext cx="13858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  <p:sp>
        <p:nvSpPr>
          <p:cNvPr id="21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427038" y="1752600"/>
            <a:ext cx="1143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i</a:t>
            </a:r>
            <a:endParaRPr lang="en-CA" altLang="en-US"/>
          </a:p>
        </p:txBody>
      </p:sp>
      <p:sp>
        <p:nvSpPr>
          <p:cNvPr id="22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  <p:grpSp>
        <p:nvGrpSpPr>
          <p:cNvPr id="23" name="Group 56"/>
          <p:cNvGrpSpPr>
            <a:grpSpLocks/>
          </p:cNvGrpSpPr>
          <p:nvPr/>
        </p:nvGrpSpPr>
        <p:grpSpPr bwMode="auto">
          <a:xfrm>
            <a:off x="7115528" y="4952998"/>
            <a:ext cx="1558209" cy="584775"/>
            <a:chOff x="4143501" y="3429014"/>
            <a:chExt cx="1886408" cy="584401"/>
          </a:xfrm>
        </p:grpSpPr>
        <p:sp>
          <p:nvSpPr>
            <p:cNvPr id="24" name="Rectangle 28"/>
            <p:cNvSpPr>
              <a:spLocks noChangeArrowheads="1"/>
            </p:cNvSpPr>
            <p:nvPr/>
          </p:nvSpPr>
          <p:spPr bwMode="auto">
            <a:xfrm>
              <a:off x="4143501" y="3429014"/>
              <a:ext cx="1697796" cy="584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V</a:t>
              </a:r>
              <a:r>
                <a:rPr lang="en-US" altLang="en-US" sz="3200" i="1" baseline="-250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  a = y</a:t>
              </a:r>
              <a:endParaRPr lang="en-CA" altLang="en-US" sz="3200" i="1" dirty="0"/>
            </a:p>
          </p:txBody>
        </p:sp>
        <p:cxnSp>
          <p:nvCxnSpPr>
            <p:cNvPr id="25" name="Straight Arrow Connector 54"/>
            <p:cNvCxnSpPr>
              <a:cxnSpLocks noChangeShapeType="1"/>
            </p:cNvCxnSpPr>
            <p:nvPr/>
          </p:nvCxnSpPr>
          <p:spPr bwMode="auto">
            <a:xfrm>
              <a:off x="4800325" y="3620482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" name="Straight Arrow Connector 55"/>
            <p:cNvCxnSpPr>
              <a:cxnSpLocks noChangeShapeType="1"/>
            </p:cNvCxnSpPr>
            <p:nvPr/>
          </p:nvCxnSpPr>
          <p:spPr bwMode="auto">
            <a:xfrm>
              <a:off x="5648908" y="3607428"/>
              <a:ext cx="381001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" name="Group 95"/>
          <p:cNvGrpSpPr>
            <a:grpSpLocks/>
          </p:cNvGrpSpPr>
          <p:nvPr/>
        </p:nvGrpSpPr>
        <p:grpSpPr bwMode="auto">
          <a:xfrm>
            <a:off x="7086600" y="5524288"/>
            <a:ext cx="1848513" cy="584775"/>
            <a:chOff x="4229373" y="4410687"/>
            <a:chExt cx="2238264" cy="584401"/>
          </a:xfrm>
        </p:grpSpPr>
        <p:sp>
          <p:nvSpPr>
            <p:cNvPr id="28" name="Rectangle 58"/>
            <p:cNvSpPr>
              <a:spLocks noChangeArrowheads="1"/>
            </p:cNvSpPr>
            <p:nvPr/>
          </p:nvSpPr>
          <p:spPr bwMode="auto">
            <a:xfrm>
              <a:off x="4333206" y="4410687"/>
              <a:ext cx="1925758" cy="584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a = V</a:t>
              </a:r>
              <a:r>
                <a:rPr lang="en-US" altLang="en-US" sz="3200" i="1" baseline="-250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3200" i="1" baseline="30000" dirty="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  y</a:t>
              </a:r>
              <a:endParaRPr lang="en-CA" altLang="en-US" sz="3200" i="1" dirty="0"/>
            </a:p>
          </p:txBody>
        </p:sp>
        <p:cxnSp>
          <p:nvCxnSpPr>
            <p:cNvPr id="29" name="Straight Arrow Connector 59"/>
            <p:cNvCxnSpPr>
              <a:cxnSpLocks noChangeShapeType="1"/>
            </p:cNvCxnSpPr>
            <p:nvPr/>
          </p:nvCxnSpPr>
          <p:spPr bwMode="auto">
            <a:xfrm>
              <a:off x="4229373" y="4598621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" name="Straight Arrow Connector 60"/>
            <p:cNvCxnSpPr>
              <a:cxnSpLocks noChangeShapeType="1"/>
            </p:cNvCxnSpPr>
            <p:nvPr/>
          </p:nvCxnSpPr>
          <p:spPr bwMode="auto">
            <a:xfrm>
              <a:off x="6086637" y="4607911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5" name="Rectangle 33"/>
          <p:cNvSpPr>
            <a:spLocks noChangeArrowheads="1"/>
          </p:cNvSpPr>
          <p:nvPr/>
        </p:nvSpPr>
        <p:spPr bwMode="auto">
          <a:xfrm>
            <a:off x="4993694" y="2905156"/>
            <a:ext cx="543658" cy="3046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3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…</a:t>
            </a: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1800" i="1" baseline="-25000">
                <a:solidFill>
                  <a:schemeClr val="accent1"/>
                </a:solidFill>
              </a:rPr>
              <a:t>n-1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16396" name="Rectangle 34"/>
          <p:cNvSpPr>
            <a:spLocks noChangeArrowheads="1"/>
          </p:cNvSpPr>
          <p:nvPr/>
        </p:nvSpPr>
        <p:spPr bwMode="auto">
          <a:xfrm>
            <a:off x="5874773" y="2895600"/>
            <a:ext cx="526027" cy="3046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3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…</a:t>
            </a: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1800" i="1" baseline="-25000">
                <a:solidFill>
                  <a:schemeClr val="accent1"/>
                </a:solidFill>
              </a:rPr>
              <a:t>n-1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16397" name="Rectangle 35"/>
          <p:cNvSpPr>
            <a:spLocks noChangeArrowheads="1"/>
          </p:cNvSpPr>
          <p:nvPr/>
        </p:nvSpPr>
        <p:spPr bwMode="auto">
          <a:xfrm>
            <a:off x="5514960" y="4199299"/>
            <a:ext cx="392997" cy="461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=</a:t>
            </a:r>
            <a:endParaRPr lang="en-CA" altLang="en-US" sz="2400"/>
          </a:p>
        </p:txBody>
      </p:sp>
      <p:sp>
        <p:nvSpPr>
          <p:cNvPr id="16398" name="Double Bracket 40"/>
          <p:cNvSpPr>
            <a:spLocks noChangeArrowheads="1"/>
          </p:cNvSpPr>
          <p:nvPr/>
        </p:nvSpPr>
        <p:spPr bwMode="auto">
          <a:xfrm>
            <a:off x="5065134" y="2911975"/>
            <a:ext cx="422672" cy="3191963"/>
          </a:xfrm>
          <a:prstGeom prst="bracketPair">
            <a:avLst>
              <a:gd name="adj" fmla="val 16667"/>
            </a:avLst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16404" name="Double Bracket 40"/>
          <p:cNvSpPr>
            <a:spLocks noChangeArrowheads="1"/>
          </p:cNvSpPr>
          <p:nvPr/>
        </p:nvSpPr>
        <p:spPr bwMode="auto">
          <a:xfrm>
            <a:off x="5916502" y="2895600"/>
            <a:ext cx="422672" cy="3191963"/>
          </a:xfrm>
          <a:prstGeom prst="bracketPair">
            <a:avLst>
              <a:gd name="adj" fmla="val 16667"/>
            </a:avLst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16393" name="Rectangle 30"/>
          <p:cNvSpPr>
            <a:spLocks noChangeArrowheads="1"/>
          </p:cNvSpPr>
          <p:nvPr/>
        </p:nvSpPr>
        <p:spPr bwMode="auto">
          <a:xfrm>
            <a:off x="7453313" y="4205288"/>
            <a:ext cx="13858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  <p:sp>
        <p:nvSpPr>
          <p:cNvPr id="21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427038" y="1752600"/>
            <a:ext cx="1143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i</a:t>
            </a:r>
            <a:endParaRPr lang="en-CA" altLang="en-US"/>
          </a:p>
        </p:txBody>
      </p:sp>
      <p:sp>
        <p:nvSpPr>
          <p:cNvPr id="22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  <p:grpSp>
        <p:nvGrpSpPr>
          <p:cNvPr id="3" name="Group 56"/>
          <p:cNvGrpSpPr>
            <a:grpSpLocks/>
          </p:cNvGrpSpPr>
          <p:nvPr/>
        </p:nvGrpSpPr>
        <p:grpSpPr bwMode="auto">
          <a:xfrm>
            <a:off x="7115528" y="4952998"/>
            <a:ext cx="1558209" cy="584775"/>
            <a:chOff x="4143501" y="3429014"/>
            <a:chExt cx="1886408" cy="584401"/>
          </a:xfrm>
        </p:grpSpPr>
        <p:sp>
          <p:nvSpPr>
            <p:cNvPr id="24" name="Rectangle 28"/>
            <p:cNvSpPr>
              <a:spLocks noChangeArrowheads="1"/>
            </p:cNvSpPr>
            <p:nvPr/>
          </p:nvSpPr>
          <p:spPr bwMode="auto">
            <a:xfrm>
              <a:off x="4143501" y="3429014"/>
              <a:ext cx="1697796" cy="584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V</a:t>
              </a:r>
              <a:r>
                <a:rPr lang="en-US" altLang="en-US" sz="3200" i="1" baseline="-250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  a = y</a:t>
              </a:r>
              <a:endParaRPr lang="en-CA" altLang="en-US" sz="3200" i="1" dirty="0"/>
            </a:p>
          </p:txBody>
        </p:sp>
        <p:cxnSp>
          <p:nvCxnSpPr>
            <p:cNvPr id="25" name="Straight Arrow Connector 54"/>
            <p:cNvCxnSpPr>
              <a:cxnSpLocks noChangeShapeType="1"/>
            </p:cNvCxnSpPr>
            <p:nvPr/>
          </p:nvCxnSpPr>
          <p:spPr bwMode="auto">
            <a:xfrm>
              <a:off x="4800325" y="3620482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" name="Straight Arrow Connector 55"/>
            <p:cNvCxnSpPr>
              <a:cxnSpLocks noChangeShapeType="1"/>
            </p:cNvCxnSpPr>
            <p:nvPr/>
          </p:nvCxnSpPr>
          <p:spPr bwMode="auto">
            <a:xfrm>
              <a:off x="5648908" y="3607428"/>
              <a:ext cx="381001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95"/>
          <p:cNvGrpSpPr>
            <a:grpSpLocks/>
          </p:cNvGrpSpPr>
          <p:nvPr/>
        </p:nvGrpSpPr>
        <p:grpSpPr bwMode="auto">
          <a:xfrm>
            <a:off x="7086600" y="5524288"/>
            <a:ext cx="1848513" cy="584775"/>
            <a:chOff x="4229373" y="4410687"/>
            <a:chExt cx="2238264" cy="584401"/>
          </a:xfrm>
        </p:grpSpPr>
        <p:sp>
          <p:nvSpPr>
            <p:cNvPr id="28" name="Rectangle 58"/>
            <p:cNvSpPr>
              <a:spLocks noChangeArrowheads="1"/>
            </p:cNvSpPr>
            <p:nvPr/>
          </p:nvSpPr>
          <p:spPr bwMode="auto">
            <a:xfrm>
              <a:off x="4333206" y="4410687"/>
              <a:ext cx="1925758" cy="584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a = V</a:t>
              </a:r>
              <a:r>
                <a:rPr lang="en-US" altLang="en-US" sz="3200" i="1" baseline="-250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3200" i="1" baseline="30000" dirty="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  y</a:t>
              </a:r>
              <a:endParaRPr lang="en-CA" altLang="en-US" sz="3200" i="1" dirty="0"/>
            </a:p>
          </p:txBody>
        </p:sp>
        <p:cxnSp>
          <p:nvCxnSpPr>
            <p:cNvPr id="29" name="Straight Arrow Connector 59"/>
            <p:cNvCxnSpPr>
              <a:cxnSpLocks noChangeShapeType="1"/>
            </p:cNvCxnSpPr>
            <p:nvPr/>
          </p:nvCxnSpPr>
          <p:spPr bwMode="auto">
            <a:xfrm>
              <a:off x="4229373" y="4598621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" name="Straight Arrow Connector 60"/>
            <p:cNvCxnSpPr>
              <a:cxnSpLocks noChangeShapeType="1"/>
            </p:cNvCxnSpPr>
            <p:nvPr/>
          </p:nvCxnSpPr>
          <p:spPr bwMode="auto">
            <a:xfrm>
              <a:off x="6086637" y="4607911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" name="Group 26"/>
          <p:cNvGrpSpPr/>
          <p:nvPr/>
        </p:nvGrpSpPr>
        <p:grpSpPr>
          <a:xfrm>
            <a:off x="724989" y="2910841"/>
            <a:ext cx="4343400" cy="3123607"/>
            <a:chOff x="1752600" y="3573463"/>
            <a:chExt cx="4343400" cy="3123607"/>
          </a:xfrm>
        </p:grpSpPr>
        <p:sp>
          <p:nvSpPr>
            <p:cNvPr id="31" name="Text Box 215"/>
            <p:cNvSpPr txBox="1">
              <a:spLocks noChangeArrowheads="1"/>
            </p:cNvSpPr>
            <p:nvPr/>
          </p:nvSpPr>
          <p:spPr bwMode="auto">
            <a:xfrm>
              <a:off x="1812455" y="3583641"/>
              <a:ext cx="4283545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32" name="Double Bracket 16"/>
            <p:cNvSpPr>
              <a:spLocks noChangeArrowheads="1"/>
            </p:cNvSpPr>
            <p:nvPr/>
          </p:nvSpPr>
          <p:spPr bwMode="auto">
            <a:xfrm>
              <a:off x="1752600" y="3573463"/>
              <a:ext cx="4240030" cy="3123607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33" name="Text Box 215"/>
            <p:cNvSpPr txBox="1">
              <a:spLocks noChangeArrowheads="1"/>
            </p:cNvSpPr>
            <p:nvPr/>
          </p:nvSpPr>
          <p:spPr bwMode="auto">
            <a:xfrm>
              <a:off x="1803162" y="3949927"/>
              <a:ext cx="4206601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34" name="Text Box 215"/>
            <p:cNvSpPr txBox="1">
              <a:spLocks noChangeArrowheads="1"/>
            </p:cNvSpPr>
            <p:nvPr/>
          </p:nvSpPr>
          <p:spPr bwMode="auto">
            <a:xfrm>
              <a:off x="1793869" y="4316212"/>
              <a:ext cx="4283545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 dirty="0">
                  <a:solidFill>
                    <a:schemeClr val="accent1"/>
                  </a:solidFill>
                </a:rPr>
                <a:t>(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(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(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(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… (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 dirty="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 dirty="0">
                <a:solidFill>
                  <a:schemeClr val="accent1"/>
                </a:solidFill>
              </a:endParaRPr>
            </a:p>
          </p:txBody>
        </p:sp>
        <p:sp>
          <p:nvSpPr>
            <p:cNvPr id="35" name="Text Box 215"/>
            <p:cNvSpPr txBox="1">
              <a:spLocks noChangeArrowheads="1"/>
            </p:cNvSpPr>
            <p:nvPr/>
          </p:nvSpPr>
          <p:spPr bwMode="auto">
            <a:xfrm>
              <a:off x="1784576" y="4682497"/>
              <a:ext cx="4283545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 dirty="0">
                  <a:solidFill>
                    <a:schemeClr val="accent1"/>
                  </a:solidFill>
                </a:rPr>
                <a:t>(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(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(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(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… (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 dirty="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 dirty="0">
                <a:solidFill>
                  <a:schemeClr val="accent1"/>
                </a:solidFill>
              </a:endParaRPr>
            </a:p>
          </p:txBody>
        </p:sp>
        <p:sp>
          <p:nvSpPr>
            <p:cNvPr id="36" name="Text Box 215"/>
            <p:cNvSpPr txBox="1">
              <a:spLocks noChangeArrowheads="1"/>
            </p:cNvSpPr>
            <p:nvPr/>
          </p:nvSpPr>
          <p:spPr bwMode="auto">
            <a:xfrm>
              <a:off x="1828584" y="6220850"/>
              <a:ext cx="4030270" cy="4000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000" i="1">
                  <a:solidFill>
                    <a:schemeClr val="accent1"/>
                  </a:solidFill>
                </a:rPr>
                <a:t>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000" i="1">
                  <a:solidFill>
                    <a:schemeClr val="accent1"/>
                  </a:solidFill>
                </a:rPr>
                <a:t>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000" i="1">
                  <a:solidFill>
                    <a:schemeClr val="accent1"/>
                  </a:solidFill>
                </a:rPr>
                <a:t>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0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18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endParaRPr lang="en-US" altLang="en-US" sz="20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37" name="Text Box 215"/>
            <p:cNvSpPr txBox="1">
              <a:spLocks noChangeArrowheads="1"/>
            </p:cNvSpPr>
            <p:nvPr/>
          </p:nvSpPr>
          <p:spPr bwMode="auto">
            <a:xfrm>
              <a:off x="3473393" y="5410460"/>
              <a:ext cx="793807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</p:grp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454025" y="2209800"/>
            <a:ext cx="1603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(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j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</a:t>
            </a:r>
            <a:r>
              <a:rPr lang="en-US" altLang="en-US" i="1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ij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5" name="Rectangle 33"/>
          <p:cNvSpPr>
            <a:spLocks noChangeArrowheads="1"/>
          </p:cNvSpPr>
          <p:nvPr/>
        </p:nvSpPr>
        <p:spPr bwMode="auto">
          <a:xfrm>
            <a:off x="4993694" y="2905156"/>
            <a:ext cx="543658" cy="3046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3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…</a:t>
            </a: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1800" i="1" baseline="-25000">
                <a:solidFill>
                  <a:schemeClr val="accent1"/>
                </a:solidFill>
              </a:rPr>
              <a:t>n-1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16396" name="Rectangle 34"/>
          <p:cNvSpPr>
            <a:spLocks noChangeArrowheads="1"/>
          </p:cNvSpPr>
          <p:nvPr/>
        </p:nvSpPr>
        <p:spPr bwMode="auto">
          <a:xfrm>
            <a:off x="5874773" y="2895600"/>
            <a:ext cx="526027" cy="3046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3</a:t>
            </a:r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…</a:t>
            </a:r>
          </a:p>
          <a:p>
            <a:pPr eaLnBrk="1" hangingPunct="1"/>
            <a:endParaRPr lang="en-US" altLang="en-US" sz="2400" i="1">
              <a:solidFill>
                <a:schemeClr val="accent1"/>
              </a:solidFill>
            </a:endParaRPr>
          </a:p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y</a:t>
            </a:r>
            <a:r>
              <a:rPr lang="en-US" altLang="en-US" sz="1800" i="1" baseline="-25000">
                <a:solidFill>
                  <a:schemeClr val="accent1"/>
                </a:solidFill>
              </a:rPr>
              <a:t>n-1</a:t>
            </a: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16397" name="Rectangle 35"/>
          <p:cNvSpPr>
            <a:spLocks noChangeArrowheads="1"/>
          </p:cNvSpPr>
          <p:nvPr/>
        </p:nvSpPr>
        <p:spPr bwMode="auto">
          <a:xfrm>
            <a:off x="5514960" y="4199299"/>
            <a:ext cx="392997" cy="461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accent1"/>
                </a:solidFill>
              </a:rPr>
              <a:t>=</a:t>
            </a:r>
            <a:endParaRPr lang="en-CA" altLang="en-US" sz="2400"/>
          </a:p>
        </p:txBody>
      </p:sp>
      <p:sp>
        <p:nvSpPr>
          <p:cNvPr id="16398" name="Double Bracket 40"/>
          <p:cNvSpPr>
            <a:spLocks noChangeArrowheads="1"/>
          </p:cNvSpPr>
          <p:nvPr/>
        </p:nvSpPr>
        <p:spPr bwMode="auto">
          <a:xfrm>
            <a:off x="5065134" y="2911975"/>
            <a:ext cx="422672" cy="3191963"/>
          </a:xfrm>
          <a:prstGeom prst="bracketPair">
            <a:avLst>
              <a:gd name="adj" fmla="val 16667"/>
            </a:avLst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16404" name="Double Bracket 40"/>
          <p:cNvSpPr>
            <a:spLocks noChangeArrowheads="1"/>
          </p:cNvSpPr>
          <p:nvPr/>
        </p:nvSpPr>
        <p:spPr bwMode="auto">
          <a:xfrm>
            <a:off x="5916502" y="2895600"/>
            <a:ext cx="422672" cy="3191963"/>
          </a:xfrm>
          <a:prstGeom prst="bracketPair">
            <a:avLst>
              <a:gd name="adj" fmla="val 16667"/>
            </a:avLst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16393" name="Rectangle 30"/>
          <p:cNvSpPr>
            <a:spLocks noChangeArrowheads="1"/>
          </p:cNvSpPr>
          <p:nvPr/>
        </p:nvSpPr>
        <p:spPr bwMode="auto">
          <a:xfrm>
            <a:off x="7453313" y="4205288"/>
            <a:ext cx="13858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  <p:sp>
        <p:nvSpPr>
          <p:cNvPr id="21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427038" y="1752600"/>
            <a:ext cx="1143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i</a:t>
            </a:r>
            <a:endParaRPr lang="en-CA" altLang="en-US"/>
          </a:p>
        </p:txBody>
      </p:sp>
      <p:sp>
        <p:nvSpPr>
          <p:cNvPr id="22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  <p:grpSp>
        <p:nvGrpSpPr>
          <p:cNvPr id="2" name="Group 56"/>
          <p:cNvGrpSpPr>
            <a:grpSpLocks/>
          </p:cNvGrpSpPr>
          <p:nvPr/>
        </p:nvGrpSpPr>
        <p:grpSpPr bwMode="auto">
          <a:xfrm>
            <a:off x="7115528" y="4952998"/>
            <a:ext cx="1558209" cy="584775"/>
            <a:chOff x="4143501" y="3429014"/>
            <a:chExt cx="1886408" cy="584401"/>
          </a:xfrm>
        </p:grpSpPr>
        <p:sp>
          <p:nvSpPr>
            <p:cNvPr id="24" name="Rectangle 28"/>
            <p:cNvSpPr>
              <a:spLocks noChangeArrowheads="1"/>
            </p:cNvSpPr>
            <p:nvPr/>
          </p:nvSpPr>
          <p:spPr bwMode="auto">
            <a:xfrm>
              <a:off x="4143501" y="3429014"/>
              <a:ext cx="1697796" cy="584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V</a:t>
              </a:r>
              <a:r>
                <a:rPr lang="en-US" altLang="en-US" sz="3200" i="1" baseline="-250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  a = y</a:t>
              </a:r>
              <a:endParaRPr lang="en-CA" altLang="en-US" sz="3200" i="1" dirty="0"/>
            </a:p>
          </p:txBody>
        </p:sp>
        <p:cxnSp>
          <p:nvCxnSpPr>
            <p:cNvPr id="25" name="Straight Arrow Connector 54"/>
            <p:cNvCxnSpPr>
              <a:cxnSpLocks noChangeShapeType="1"/>
            </p:cNvCxnSpPr>
            <p:nvPr/>
          </p:nvCxnSpPr>
          <p:spPr bwMode="auto">
            <a:xfrm>
              <a:off x="4800325" y="3620482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" name="Straight Arrow Connector 55"/>
            <p:cNvCxnSpPr>
              <a:cxnSpLocks noChangeShapeType="1"/>
            </p:cNvCxnSpPr>
            <p:nvPr/>
          </p:nvCxnSpPr>
          <p:spPr bwMode="auto">
            <a:xfrm>
              <a:off x="5648908" y="3607428"/>
              <a:ext cx="381001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95"/>
          <p:cNvGrpSpPr>
            <a:grpSpLocks/>
          </p:cNvGrpSpPr>
          <p:nvPr/>
        </p:nvGrpSpPr>
        <p:grpSpPr bwMode="auto">
          <a:xfrm>
            <a:off x="7086600" y="5524288"/>
            <a:ext cx="1848513" cy="584775"/>
            <a:chOff x="4229373" y="4410687"/>
            <a:chExt cx="2238264" cy="584401"/>
          </a:xfrm>
        </p:grpSpPr>
        <p:sp>
          <p:nvSpPr>
            <p:cNvPr id="28" name="Rectangle 58"/>
            <p:cNvSpPr>
              <a:spLocks noChangeArrowheads="1"/>
            </p:cNvSpPr>
            <p:nvPr/>
          </p:nvSpPr>
          <p:spPr bwMode="auto">
            <a:xfrm>
              <a:off x="4333206" y="4410687"/>
              <a:ext cx="1925758" cy="584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a = V</a:t>
              </a:r>
              <a:r>
                <a:rPr lang="en-US" altLang="en-US" sz="3200" i="1" baseline="-250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3200" i="1" baseline="30000" dirty="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  y</a:t>
              </a:r>
              <a:endParaRPr lang="en-CA" altLang="en-US" sz="3200" i="1" dirty="0"/>
            </a:p>
          </p:txBody>
        </p:sp>
        <p:cxnSp>
          <p:nvCxnSpPr>
            <p:cNvPr id="29" name="Straight Arrow Connector 59"/>
            <p:cNvCxnSpPr>
              <a:cxnSpLocks noChangeShapeType="1"/>
            </p:cNvCxnSpPr>
            <p:nvPr/>
          </p:nvCxnSpPr>
          <p:spPr bwMode="auto">
            <a:xfrm>
              <a:off x="4229373" y="4598621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" name="Straight Arrow Connector 60"/>
            <p:cNvCxnSpPr>
              <a:cxnSpLocks noChangeShapeType="1"/>
            </p:cNvCxnSpPr>
            <p:nvPr/>
          </p:nvCxnSpPr>
          <p:spPr bwMode="auto">
            <a:xfrm>
              <a:off x="6086637" y="4607911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454025" y="2209800"/>
            <a:ext cx="1603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(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j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</a:t>
            </a:r>
            <a:r>
              <a:rPr lang="en-US" altLang="en-US" i="1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ij</a:t>
            </a:r>
            <a:endParaRPr lang="en-CA" altLang="en-US"/>
          </a:p>
        </p:txBody>
      </p:sp>
      <p:grpSp>
        <p:nvGrpSpPr>
          <p:cNvPr id="39" name="Group 38"/>
          <p:cNvGrpSpPr/>
          <p:nvPr/>
        </p:nvGrpSpPr>
        <p:grpSpPr>
          <a:xfrm>
            <a:off x="1447800" y="2921726"/>
            <a:ext cx="3657600" cy="3132151"/>
            <a:chOff x="2133600" y="3573463"/>
            <a:chExt cx="3657600" cy="3132151"/>
          </a:xfrm>
        </p:grpSpPr>
        <p:sp>
          <p:nvSpPr>
            <p:cNvPr id="40" name="Text Box 215"/>
            <p:cNvSpPr txBox="1">
              <a:spLocks noChangeArrowheads="1"/>
            </p:cNvSpPr>
            <p:nvPr/>
          </p:nvSpPr>
          <p:spPr bwMode="auto">
            <a:xfrm>
              <a:off x="2313879" y="3583641"/>
              <a:ext cx="3183885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  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  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  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  …  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 dirty="0">
                <a:solidFill>
                  <a:schemeClr val="accent1"/>
                </a:solidFill>
              </a:endParaRPr>
            </a:p>
          </p:txBody>
        </p:sp>
        <p:sp>
          <p:nvSpPr>
            <p:cNvPr id="41" name="Double Bracket 16"/>
            <p:cNvSpPr>
              <a:spLocks noChangeArrowheads="1"/>
            </p:cNvSpPr>
            <p:nvPr/>
          </p:nvSpPr>
          <p:spPr bwMode="auto">
            <a:xfrm>
              <a:off x="2133600" y="3573463"/>
              <a:ext cx="3505200" cy="3132151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42" name="Text Box 215"/>
            <p:cNvSpPr txBox="1">
              <a:spLocks noChangeArrowheads="1"/>
            </p:cNvSpPr>
            <p:nvPr/>
          </p:nvSpPr>
          <p:spPr bwMode="auto">
            <a:xfrm>
              <a:off x="2304586" y="3949927"/>
              <a:ext cx="3308919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  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…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43" name="Text Box 215"/>
            <p:cNvSpPr txBox="1">
              <a:spLocks noChangeArrowheads="1"/>
            </p:cNvSpPr>
            <p:nvPr/>
          </p:nvSpPr>
          <p:spPr bwMode="auto">
            <a:xfrm>
              <a:off x="2295293" y="4316212"/>
              <a:ext cx="3316934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4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…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2n-2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44" name="Text Box 215"/>
            <p:cNvSpPr txBox="1">
              <a:spLocks noChangeArrowheads="1"/>
            </p:cNvSpPr>
            <p:nvPr/>
          </p:nvSpPr>
          <p:spPr bwMode="auto">
            <a:xfrm>
              <a:off x="2286000" y="4682497"/>
              <a:ext cx="3316934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0   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  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  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 dirty="0">
                  <a:solidFill>
                    <a:schemeClr val="accent1"/>
                  </a:solidFill>
                  <a:sym typeface="Symbol" pitchFamily="18" charset="2"/>
                </a:rPr>
                <a:t>9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  … </a:t>
              </a:r>
              <a:r>
                <a:rPr lang="en-US" altLang="en-US" sz="24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 dirty="0">
                  <a:solidFill>
                    <a:schemeClr val="accent1"/>
                  </a:solidFill>
                </a:rPr>
                <a:t>3n-3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 dirty="0">
                <a:solidFill>
                  <a:schemeClr val="accent1"/>
                </a:solidFill>
              </a:endParaRPr>
            </a:p>
          </p:txBody>
        </p:sp>
        <p:sp>
          <p:nvSpPr>
            <p:cNvPr id="45" name="Text Box 215"/>
            <p:cNvSpPr txBox="1">
              <a:spLocks noChangeArrowheads="1"/>
            </p:cNvSpPr>
            <p:nvPr/>
          </p:nvSpPr>
          <p:spPr bwMode="auto">
            <a:xfrm>
              <a:off x="2286714" y="6096130"/>
              <a:ext cx="3504486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8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800" i="1" baseline="30000">
                  <a:solidFill>
                    <a:schemeClr val="accent1"/>
                  </a:solidFill>
                  <a:sym typeface="Symbol" pitchFamily="18" charset="2"/>
                </a:rPr>
                <a:t>2n-2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800" i="1" baseline="30000">
                  <a:solidFill>
                    <a:schemeClr val="accent1"/>
                  </a:solidFill>
                  <a:sym typeface="Symbol" pitchFamily="18" charset="2"/>
                </a:rPr>
                <a:t>3n-3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800" i="1" baseline="30000">
                  <a:solidFill>
                    <a:schemeClr val="accent1"/>
                  </a:solidFill>
                  <a:sym typeface="Symbol" pitchFamily="18" charset="2"/>
                </a:rPr>
                <a:t>(n</a:t>
              </a:r>
              <a:r>
                <a:rPr lang="en-US" altLang="en-US" sz="1800" i="1" baseline="30000">
                  <a:solidFill>
                    <a:schemeClr val="accent1"/>
                  </a:solidFill>
                </a:rPr>
                <a:t>-1)(n-1)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46" name="Text Box 215"/>
            <p:cNvSpPr txBox="1">
              <a:spLocks noChangeArrowheads="1"/>
            </p:cNvSpPr>
            <p:nvPr/>
          </p:nvSpPr>
          <p:spPr bwMode="auto">
            <a:xfrm>
              <a:off x="3581400" y="5486646"/>
              <a:ext cx="588623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</p:grpSp>
      <p:grpSp>
        <p:nvGrpSpPr>
          <p:cNvPr id="47" name="Group 101"/>
          <p:cNvGrpSpPr>
            <a:grpSpLocks/>
          </p:cNvGrpSpPr>
          <p:nvPr/>
        </p:nvGrpSpPr>
        <p:grpSpPr bwMode="auto">
          <a:xfrm>
            <a:off x="6346232" y="6095998"/>
            <a:ext cx="2419091" cy="609600"/>
            <a:chOff x="4209041" y="5477470"/>
            <a:chExt cx="2419203" cy="609379"/>
          </a:xfrm>
        </p:grpSpPr>
        <p:sp>
          <p:nvSpPr>
            <p:cNvPr id="48" name="Rectangle 97"/>
            <p:cNvSpPr>
              <a:spLocks noChangeArrowheads="1"/>
            </p:cNvSpPr>
            <p:nvPr/>
          </p:nvSpPr>
          <p:spPr bwMode="auto">
            <a:xfrm>
              <a:off x="4209041" y="5477470"/>
              <a:ext cx="2174089" cy="584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V</a:t>
              </a:r>
              <a:r>
                <a:rPr lang="en-US" altLang="en-US" sz="3200" i="1" baseline="-25000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3200" i="1" baseline="30000" dirty="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 =  </a:t>
              </a:r>
              <a:r>
                <a:rPr lang="en-US" altLang="en-US" sz="3200" i="1" baseline="30000" dirty="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/</a:t>
              </a:r>
              <a:r>
                <a:rPr lang="en-US" altLang="en-US" sz="3200" i="1" baseline="-25000" dirty="0">
                  <a:solidFill>
                    <a:schemeClr val="accent1"/>
                  </a:solidFill>
                  <a:sym typeface="Symbol" pitchFamily="18" charset="2"/>
                </a:rPr>
                <a:t>n</a:t>
              </a:r>
              <a:r>
                <a:rPr lang="en-US" altLang="en-US" sz="3200" i="1" dirty="0">
                  <a:solidFill>
                    <a:schemeClr val="accent1"/>
                  </a:solidFill>
                  <a:sym typeface="Symbol" pitchFamily="18" charset="2"/>
                </a:rPr>
                <a:t> V</a:t>
              </a:r>
              <a:endParaRPr lang="en-CA" altLang="en-US" sz="3200" i="1" dirty="0"/>
            </a:p>
          </p:txBody>
        </p:sp>
        <p:sp>
          <p:nvSpPr>
            <p:cNvPr id="49" name="Rectangle 100"/>
            <p:cNvSpPr>
              <a:spLocks noChangeArrowheads="1"/>
            </p:cNvSpPr>
            <p:nvPr/>
          </p:nvSpPr>
          <p:spPr bwMode="auto">
            <a:xfrm>
              <a:off x="6124558" y="5686884"/>
              <a:ext cx="503686" cy="3999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 dirty="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 dirty="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CA" altLang="en-US" sz="2000" i="1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67"/>
          <p:cNvSpPr>
            <a:spLocks noChangeArrowheads="1"/>
          </p:cNvSpPr>
          <p:nvPr/>
        </p:nvSpPr>
        <p:spPr bwMode="auto">
          <a:xfrm>
            <a:off x="-9525" y="1143000"/>
            <a:ext cx="235743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/>
              <a:t>Vandermonde  </a:t>
            </a:r>
          </a:p>
          <a:p>
            <a:pPr eaLnBrk="1" hangingPunct="1"/>
            <a:r>
              <a:rPr lang="en-CA" altLang="en-US"/>
              <a:t>matrix</a:t>
            </a:r>
          </a:p>
        </p:txBody>
      </p:sp>
      <p:grpSp>
        <p:nvGrpSpPr>
          <p:cNvPr id="53251" name="Group 81"/>
          <p:cNvGrpSpPr>
            <a:grpSpLocks/>
          </p:cNvGrpSpPr>
          <p:nvPr/>
        </p:nvGrpSpPr>
        <p:grpSpPr bwMode="auto">
          <a:xfrm>
            <a:off x="2124075" y="220663"/>
            <a:ext cx="5257800" cy="3208337"/>
            <a:chOff x="1905000" y="3572854"/>
            <a:chExt cx="5257800" cy="3208946"/>
          </a:xfrm>
        </p:grpSpPr>
        <p:grpSp>
          <p:nvGrpSpPr>
            <p:cNvPr id="53270" name="Group 52"/>
            <p:cNvGrpSpPr>
              <a:grpSpLocks/>
            </p:cNvGrpSpPr>
            <p:nvPr/>
          </p:nvGrpSpPr>
          <p:grpSpPr bwMode="auto">
            <a:xfrm>
              <a:off x="1905000" y="3572854"/>
              <a:ext cx="5257800" cy="3208946"/>
              <a:chOff x="1905000" y="3572854"/>
              <a:chExt cx="5257800" cy="3208946"/>
            </a:xfrm>
          </p:grpSpPr>
          <p:sp>
            <p:nvSpPr>
              <p:cNvPr id="53272" name="Text Box 215"/>
              <p:cNvSpPr txBox="1">
                <a:spLocks noChangeArrowheads="1"/>
              </p:cNvSpPr>
              <p:nvPr/>
            </p:nvSpPr>
            <p:spPr bwMode="auto">
              <a:xfrm>
                <a:off x="2085279" y="3583034"/>
                <a:ext cx="318388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273" name="Rectangle 85"/>
              <p:cNvSpPr>
                <a:spLocks noChangeArrowheads="1"/>
              </p:cNvSpPr>
              <p:nvPr/>
            </p:nvSpPr>
            <p:spPr bwMode="auto">
              <a:xfrm>
                <a:off x="5755484" y="3582412"/>
                <a:ext cx="543739" cy="3046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274" name="Rectangle 86"/>
              <p:cNvSpPr>
                <a:spLocks noChangeArrowheads="1"/>
              </p:cNvSpPr>
              <p:nvPr/>
            </p:nvSpPr>
            <p:spPr bwMode="auto">
              <a:xfrm>
                <a:off x="6636694" y="3572854"/>
                <a:ext cx="526106" cy="3046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275" name="Rectangle 87"/>
              <p:cNvSpPr>
                <a:spLocks noChangeArrowheads="1"/>
              </p:cNvSpPr>
              <p:nvPr/>
            </p:nvSpPr>
            <p:spPr bwMode="auto">
              <a:xfrm>
                <a:off x="6276828" y="4876800"/>
                <a:ext cx="39305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=</a:t>
                </a:r>
                <a:endParaRPr lang="en-CA" altLang="en-US" sz="2400"/>
              </a:p>
            </p:txBody>
          </p:sp>
          <p:sp>
            <p:nvSpPr>
              <p:cNvPr id="53276" name="Double Bracket 40"/>
              <p:cNvSpPr>
                <a:spLocks noChangeArrowheads="1"/>
              </p:cNvSpPr>
              <p:nvPr/>
            </p:nvSpPr>
            <p:spPr bwMode="auto">
              <a:xfrm>
                <a:off x="5826934" y="3589232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53277" name="Double Bracket 16"/>
              <p:cNvSpPr>
                <a:spLocks noChangeArrowheads="1"/>
              </p:cNvSpPr>
              <p:nvPr/>
            </p:nvSpPr>
            <p:spPr bwMode="auto">
              <a:xfrm>
                <a:off x="1905000" y="3572854"/>
                <a:ext cx="3505200" cy="3132746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53278" name="Double Bracket 40"/>
              <p:cNvSpPr>
                <a:spLocks noChangeArrowheads="1"/>
              </p:cNvSpPr>
              <p:nvPr/>
            </p:nvSpPr>
            <p:spPr bwMode="auto">
              <a:xfrm>
                <a:off x="6678430" y="3572854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53279" name="Text Box 215"/>
              <p:cNvSpPr txBox="1">
                <a:spLocks noChangeArrowheads="1"/>
              </p:cNvSpPr>
              <p:nvPr/>
            </p:nvSpPr>
            <p:spPr bwMode="auto">
              <a:xfrm>
                <a:off x="2075986" y="3949389"/>
                <a:ext cx="3308919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 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280" name="Text Box 215"/>
              <p:cNvSpPr txBox="1">
                <a:spLocks noChangeArrowheads="1"/>
              </p:cNvSpPr>
              <p:nvPr/>
            </p:nvSpPr>
            <p:spPr bwMode="auto">
              <a:xfrm>
                <a:off x="2066693" y="4315744"/>
                <a:ext cx="331693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4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6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2n-2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281" name="Text Box 215"/>
              <p:cNvSpPr txBox="1">
                <a:spLocks noChangeArrowheads="1"/>
              </p:cNvSpPr>
              <p:nvPr/>
            </p:nvSpPr>
            <p:spPr bwMode="auto">
              <a:xfrm>
                <a:off x="2057400" y="4682099"/>
                <a:ext cx="331693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  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6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9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3n-3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282" name="Text Box 215"/>
              <p:cNvSpPr txBox="1">
                <a:spLocks noChangeArrowheads="1"/>
              </p:cNvSpPr>
              <p:nvPr/>
            </p:nvSpPr>
            <p:spPr bwMode="auto">
              <a:xfrm>
                <a:off x="2058114" y="6096000"/>
                <a:ext cx="35044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2n-2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3n-3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(n</a:t>
                </a:r>
                <a:r>
                  <a:rPr lang="en-US" altLang="en-US" sz="1800" i="1" baseline="30000">
                    <a:solidFill>
                      <a:schemeClr val="accent1"/>
                    </a:solidFill>
                  </a:rPr>
                  <a:t>-1)(n-1)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53271" name="Text Box 215"/>
            <p:cNvSpPr txBox="1">
              <a:spLocks noChangeArrowheads="1"/>
            </p:cNvSpPr>
            <p:nvPr/>
          </p:nvSpPr>
          <p:spPr bwMode="auto">
            <a:xfrm>
              <a:off x="3352800" y="5486400"/>
              <a:ext cx="58862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</p:grpSp>
      <p:grpSp>
        <p:nvGrpSpPr>
          <p:cNvPr id="4" name="Group 44"/>
          <p:cNvGrpSpPr>
            <a:grpSpLocks/>
          </p:cNvGrpSpPr>
          <p:nvPr/>
        </p:nvGrpSpPr>
        <p:grpSpPr bwMode="auto">
          <a:xfrm>
            <a:off x="142875" y="3233738"/>
            <a:ext cx="7248525" cy="3548062"/>
            <a:chOff x="-76200" y="3242846"/>
            <a:chExt cx="7247817" cy="3547500"/>
          </a:xfrm>
        </p:grpSpPr>
        <p:grpSp>
          <p:nvGrpSpPr>
            <p:cNvPr id="53254" name="Group 27"/>
            <p:cNvGrpSpPr>
              <a:grpSpLocks/>
            </p:cNvGrpSpPr>
            <p:nvPr/>
          </p:nvGrpSpPr>
          <p:grpSpPr bwMode="auto">
            <a:xfrm>
              <a:off x="-76200" y="3242846"/>
              <a:ext cx="2039743" cy="567154"/>
              <a:chOff x="76200" y="4648200"/>
              <a:chExt cx="2039743" cy="567154"/>
            </a:xfrm>
          </p:grpSpPr>
          <p:sp>
            <p:nvSpPr>
              <p:cNvPr id="53268" name="Rectangle 97"/>
              <p:cNvSpPr>
                <a:spLocks noChangeArrowheads="1"/>
              </p:cNvSpPr>
              <p:nvPr/>
            </p:nvSpPr>
            <p:spPr bwMode="auto">
              <a:xfrm>
                <a:off x="76200" y="4648200"/>
                <a:ext cx="192873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V</a:t>
                </a:r>
                <a:r>
                  <a:rPr lang="en-US" altLang="en-US" i="1" baseline="-250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i="1" baseline="30000">
                    <a:solidFill>
                      <a:schemeClr val="accent1"/>
                    </a:solidFill>
                    <a:sym typeface="Symbol" pitchFamily="18" charset="2"/>
                  </a:rPr>
                  <a:t>-1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 =  </a:t>
                </a:r>
                <a:r>
                  <a:rPr lang="en-US" altLang="en-US" i="1" baseline="30000">
                    <a:solidFill>
                      <a:schemeClr val="accent1"/>
                    </a:solidFill>
                    <a:sym typeface="Symbol" pitchFamily="18" charset="2"/>
                  </a:rPr>
                  <a:t>1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/</a:t>
                </a:r>
                <a:r>
                  <a:rPr lang="en-US" altLang="en-US" i="1" baseline="-25000">
                    <a:solidFill>
                      <a:schemeClr val="accent1"/>
                    </a:solidFill>
                    <a:sym typeface="Symbol" pitchFamily="18" charset="2"/>
                  </a:rPr>
                  <a:t>n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 V</a:t>
                </a:r>
                <a:endParaRPr lang="en-CA" altLang="en-US" i="1"/>
              </a:p>
            </p:txBody>
          </p:sp>
          <p:sp>
            <p:nvSpPr>
              <p:cNvPr id="53269" name="Rectangle 100"/>
              <p:cNvSpPr>
                <a:spLocks noChangeArrowheads="1"/>
              </p:cNvSpPr>
              <p:nvPr/>
            </p:nvSpPr>
            <p:spPr bwMode="auto">
              <a:xfrm>
                <a:off x="1676400" y="4876800"/>
                <a:ext cx="439543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600" i="1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600" i="1" baseline="30000">
                    <a:solidFill>
                      <a:schemeClr val="accent1"/>
                    </a:solidFill>
                    <a:sym typeface="Symbol" pitchFamily="18" charset="2"/>
                  </a:rPr>
                  <a:t>-1</a:t>
                </a:r>
                <a:endParaRPr lang="en-CA" altLang="en-US" sz="1600" i="1"/>
              </a:p>
            </p:txBody>
          </p:sp>
        </p:grpSp>
        <p:sp>
          <p:nvSpPr>
            <p:cNvPr id="53255" name="Text Box 215"/>
            <p:cNvSpPr txBox="1">
              <a:spLocks noChangeArrowheads="1"/>
            </p:cNvSpPr>
            <p:nvPr/>
          </p:nvSpPr>
          <p:spPr bwMode="auto">
            <a:xfrm>
              <a:off x="2161479" y="3591580"/>
              <a:ext cx="31069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…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53256" name="Rectangle 33"/>
            <p:cNvSpPr>
              <a:spLocks noChangeArrowheads="1"/>
            </p:cNvSpPr>
            <p:nvPr/>
          </p:nvSpPr>
          <p:spPr bwMode="auto">
            <a:xfrm>
              <a:off x="5764300" y="3590958"/>
              <a:ext cx="526106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53257" name="Rectangle 34"/>
            <p:cNvSpPr>
              <a:spLocks noChangeArrowheads="1"/>
            </p:cNvSpPr>
            <p:nvPr/>
          </p:nvSpPr>
          <p:spPr bwMode="auto">
            <a:xfrm>
              <a:off x="6627877" y="3581400"/>
              <a:ext cx="543740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53258" name="Rectangle 35"/>
            <p:cNvSpPr>
              <a:spLocks noChangeArrowheads="1"/>
            </p:cNvSpPr>
            <p:nvPr/>
          </p:nvSpPr>
          <p:spPr bwMode="auto">
            <a:xfrm>
              <a:off x="6276828" y="4885346"/>
              <a:ext cx="39305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sp>
          <p:nvSpPr>
            <p:cNvPr id="53259" name="Double Bracket 40"/>
            <p:cNvSpPr>
              <a:spLocks noChangeArrowheads="1"/>
            </p:cNvSpPr>
            <p:nvPr/>
          </p:nvSpPr>
          <p:spPr bwMode="auto">
            <a:xfrm>
              <a:off x="5826934" y="3597778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53260" name="Double Bracket 16"/>
            <p:cNvSpPr>
              <a:spLocks noChangeArrowheads="1"/>
            </p:cNvSpPr>
            <p:nvPr/>
          </p:nvSpPr>
          <p:spPr bwMode="auto">
            <a:xfrm>
              <a:off x="1981200" y="3581400"/>
              <a:ext cx="3505200" cy="3132746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53261" name="Double Bracket 40"/>
            <p:cNvSpPr>
              <a:spLocks noChangeArrowheads="1"/>
            </p:cNvSpPr>
            <p:nvPr/>
          </p:nvSpPr>
          <p:spPr bwMode="auto">
            <a:xfrm>
              <a:off x="6678430" y="3581400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53262" name="Text Box 215"/>
            <p:cNvSpPr txBox="1">
              <a:spLocks noChangeArrowheads="1"/>
            </p:cNvSpPr>
            <p:nvPr/>
          </p:nvSpPr>
          <p:spPr bwMode="auto">
            <a:xfrm>
              <a:off x="2152186" y="3957935"/>
              <a:ext cx="3381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 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-2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-3</a:t>
              </a:r>
              <a:r>
                <a:rPr lang="en-US" altLang="en-US" sz="2400" i="1">
                  <a:solidFill>
                    <a:schemeClr val="accent1"/>
                  </a:solidFill>
                </a:rPr>
                <a:t>  …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  <a:sym typeface="Symbol" pitchFamily="18" charset="2"/>
                </a:rPr>
                <a:t>-(n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-1)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53263" name="Text Box 215"/>
            <p:cNvSpPr txBox="1">
              <a:spLocks noChangeArrowheads="1"/>
            </p:cNvSpPr>
            <p:nvPr/>
          </p:nvSpPr>
          <p:spPr bwMode="auto">
            <a:xfrm>
              <a:off x="2142893" y="4324290"/>
              <a:ext cx="35429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-2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-4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-6</a:t>
              </a:r>
              <a:r>
                <a:rPr lang="en-US" altLang="en-US" sz="2400" i="1">
                  <a:solidFill>
                    <a:schemeClr val="accent1"/>
                  </a:solidFill>
                </a:rPr>
                <a:t>  …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  <a:sym typeface="Symbol" pitchFamily="18" charset="2"/>
                </a:rPr>
                <a:t>-(2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n-2)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53264" name="Text Box 215"/>
            <p:cNvSpPr txBox="1">
              <a:spLocks noChangeArrowheads="1"/>
            </p:cNvSpPr>
            <p:nvPr/>
          </p:nvSpPr>
          <p:spPr bwMode="auto">
            <a:xfrm>
              <a:off x="2133600" y="4690645"/>
              <a:ext cx="35173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 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-3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-6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-9</a:t>
              </a:r>
              <a:r>
                <a:rPr lang="en-US" altLang="en-US" sz="2400" i="1">
                  <a:solidFill>
                    <a:schemeClr val="accent1"/>
                  </a:solidFill>
                </a:rPr>
                <a:t>  …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  <a:sym typeface="Symbol" pitchFamily="18" charset="2"/>
                </a:rPr>
                <a:t>-3(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n-3)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53265" name="Text Box 215"/>
            <p:cNvSpPr txBox="1">
              <a:spLocks noChangeArrowheads="1"/>
            </p:cNvSpPr>
            <p:nvPr/>
          </p:nvSpPr>
          <p:spPr bwMode="auto">
            <a:xfrm>
              <a:off x="2134314" y="6104546"/>
              <a:ext cx="34868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  <a:sym typeface="Symbol" pitchFamily="18" charset="2"/>
                </a:rPr>
                <a:t>-(n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-1)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  <a:sym typeface="Symbol" pitchFamily="18" charset="2"/>
                </a:rPr>
                <a:t>-(2n-2)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  <a:sym typeface="Symbol" pitchFamily="18" charset="2"/>
                </a:rPr>
                <a:t>-(3n-3)</a:t>
              </a:r>
              <a:r>
                <a:rPr lang="en-US" altLang="en-US" sz="2000" i="1">
                  <a:solidFill>
                    <a:schemeClr val="accent1"/>
                  </a:solidFill>
                </a:rPr>
                <a:t> … 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  <a:sym typeface="Symbol" pitchFamily="18" charset="2"/>
                </a:rPr>
                <a:t>-(n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-1)(n-1)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endParaRPr lang="en-US" altLang="en-US" sz="20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53266" name="Text Box 215"/>
            <p:cNvSpPr txBox="1">
              <a:spLocks noChangeArrowheads="1"/>
            </p:cNvSpPr>
            <p:nvPr/>
          </p:nvSpPr>
          <p:spPr bwMode="auto">
            <a:xfrm>
              <a:off x="3429000" y="5494946"/>
              <a:ext cx="65755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-i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53267" name="Rectangle 43"/>
            <p:cNvSpPr>
              <a:spLocks noChangeArrowheads="1"/>
            </p:cNvSpPr>
            <p:nvPr/>
          </p:nvSpPr>
          <p:spPr bwMode="auto">
            <a:xfrm>
              <a:off x="1295400" y="4840069"/>
              <a:ext cx="736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6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3600" i="1">
                  <a:solidFill>
                    <a:schemeClr val="accent1"/>
                  </a:solidFill>
                  <a:sym typeface="Symbol" pitchFamily="18" charset="2"/>
                </a:rPr>
                <a:t>/</a:t>
              </a:r>
              <a:r>
                <a:rPr lang="en-US" altLang="en-US" sz="3600" i="1" baseline="-25000">
                  <a:solidFill>
                    <a:schemeClr val="accent1"/>
                  </a:solidFill>
                  <a:sym typeface="Symbol" pitchFamily="18" charset="2"/>
                </a:rPr>
                <a:t>n</a:t>
              </a:r>
              <a:r>
                <a:rPr lang="en-US" altLang="en-US" sz="3600" i="1">
                  <a:solidFill>
                    <a:schemeClr val="accent1"/>
                  </a:solidFill>
                  <a:sym typeface="Symbol" pitchFamily="18" charset="2"/>
                </a:rPr>
                <a:t> </a:t>
              </a:r>
              <a:endParaRPr lang="en-CA" altLang="en-US" sz="3600"/>
            </a:p>
          </p:txBody>
        </p:sp>
      </p:grpSp>
      <p:sp>
        <p:nvSpPr>
          <p:cNvPr id="53253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152400" y="685800"/>
            <a:ext cx="8610600" cy="2209800"/>
          </a:xfrm>
        </p:spPr>
        <p:txBody>
          <a:bodyPr/>
          <a:lstStyle/>
          <a:p>
            <a:pPr marL="533400" indent="-533400" eaLnBrk="1" hangingPunct="1"/>
            <a:r>
              <a:rPr lang="en-US" altLang="en-US" sz="2800" dirty="0"/>
              <a:t>The inverse </a:t>
            </a:r>
            <a:r>
              <a:rPr lang="en-US" altLang="en-US" sz="2800" i="1" dirty="0">
                <a:solidFill>
                  <a:schemeClr val="accent1"/>
                </a:solidFill>
                <a:latin typeface="Symbol" pitchFamily="18" charset="2"/>
              </a:rPr>
              <a:t>w</a:t>
            </a:r>
            <a:r>
              <a:rPr lang="en-US" altLang="en-US" sz="2800" i="1" baseline="30000" dirty="0">
                <a:solidFill>
                  <a:schemeClr val="accent1"/>
                </a:solidFill>
              </a:rPr>
              <a:t>-1</a:t>
            </a:r>
            <a:r>
              <a:rPr lang="en-US" altLang="en-US" sz="2800" i="1" dirty="0">
                <a:solidFill>
                  <a:schemeClr val="accent1"/>
                </a:solidFill>
                <a:latin typeface="Symbol" pitchFamily="18" charset="2"/>
              </a:rPr>
              <a:t> </a:t>
            </a:r>
            <a:r>
              <a:rPr lang="en-US" altLang="en-US" sz="2800" dirty="0"/>
              <a:t>of </a:t>
            </a:r>
            <a:r>
              <a:rPr lang="en-US" altLang="en-US" sz="2800" i="1" dirty="0">
                <a:solidFill>
                  <a:schemeClr val="accent1"/>
                </a:solidFill>
                <a:latin typeface="Symbol" pitchFamily="18" charset="2"/>
              </a:rPr>
              <a:t>w</a:t>
            </a:r>
            <a:r>
              <a:rPr lang="en-US" altLang="en-US" sz="2800" dirty="0"/>
              <a:t> is</a:t>
            </a:r>
          </a:p>
          <a:p>
            <a:pPr marL="533400" indent="-533400" eaLnBrk="1" hangingPunct="1">
              <a:buFont typeface="Wingdings" pitchFamily="2" charset="2"/>
              <a:buNone/>
            </a:pPr>
            <a:endParaRPr lang="en-US" altLang="en-US" sz="2800" dirty="0"/>
          </a:p>
        </p:txBody>
      </p:sp>
      <p:sp>
        <p:nvSpPr>
          <p:cNvPr id="55302" name="Oval 4"/>
          <p:cNvSpPr>
            <a:spLocks noChangeArrowheads="1"/>
          </p:cNvSpPr>
          <p:nvPr/>
        </p:nvSpPr>
        <p:spPr bwMode="auto">
          <a:xfrm>
            <a:off x="2903538" y="2833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03" name="Line 7"/>
          <p:cNvSpPr>
            <a:spLocks noChangeShapeType="1"/>
          </p:cNvSpPr>
          <p:nvPr/>
        </p:nvSpPr>
        <p:spPr bwMode="auto">
          <a:xfrm>
            <a:off x="2728913" y="4476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5304" name="Line 8"/>
          <p:cNvSpPr>
            <a:spLocks noChangeShapeType="1"/>
          </p:cNvSpPr>
          <p:nvPr/>
        </p:nvSpPr>
        <p:spPr bwMode="auto">
          <a:xfrm rot="16200000">
            <a:off x="2708275" y="4476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5305" name="Text Box 21"/>
          <p:cNvSpPr txBox="1">
            <a:spLocks noChangeArrowheads="1"/>
          </p:cNvSpPr>
          <p:nvPr/>
        </p:nvSpPr>
        <p:spPr bwMode="auto">
          <a:xfrm>
            <a:off x="6303963" y="3381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55306" name="Oval 28"/>
          <p:cNvSpPr>
            <a:spLocks noChangeArrowheads="1"/>
          </p:cNvSpPr>
          <p:nvPr/>
        </p:nvSpPr>
        <p:spPr bwMode="auto">
          <a:xfrm>
            <a:off x="2827338" y="4402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07" name="Oval 30"/>
          <p:cNvSpPr>
            <a:spLocks noChangeArrowheads="1"/>
          </p:cNvSpPr>
          <p:nvPr/>
        </p:nvSpPr>
        <p:spPr bwMode="auto">
          <a:xfrm>
            <a:off x="6299200" y="4402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08" name="Oval 31"/>
          <p:cNvSpPr>
            <a:spLocks noChangeArrowheads="1"/>
          </p:cNvSpPr>
          <p:nvPr/>
        </p:nvSpPr>
        <p:spPr bwMode="auto">
          <a:xfrm>
            <a:off x="5776913" y="3236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09" name="Oval 32"/>
          <p:cNvSpPr>
            <a:spLocks noChangeArrowheads="1"/>
          </p:cNvSpPr>
          <p:nvPr/>
        </p:nvSpPr>
        <p:spPr bwMode="auto">
          <a:xfrm>
            <a:off x="5181600" y="2855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10" name="Oval 33"/>
          <p:cNvSpPr>
            <a:spLocks noChangeArrowheads="1"/>
          </p:cNvSpPr>
          <p:nvPr/>
        </p:nvSpPr>
        <p:spPr bwMode="auto">
          <a:xfrm>
            <a:off x="6135688" y="3736975"/>
            <a:ext cx="152400" cy="152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11" name="Oval 36"/>
          <p:cNvSpPr>
            <a:spLocks noChangeArrowheads="1"/>
          </p:cNvSpPr>
          <p:nvPr/>
        </p:nvSpPr>
        <p:spPr bwMode="auto">
          <a:xfrm rot="16200000">
            <a:off x="4548188" y="2757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12" name="Oval 37"/>
          <p:cNvSpPr>
            <a:spLocks noChangeArrowheads="1"/>
          </p:cNvSpPr>
          <p:nvPr/>
        </p:nvSpPr>
        <p:spPr bwMode="auto">
          <a:xfrm rot="16200000">
            <a:off x="3371850" y="32035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13" name="Oval 38"/>
          <p:cNvSpPr>
            <a:spLocks noChangeArrowheads="1"/>
          </p:cNvSpPr>
          <p:nvPr/>
        </p:nvSpPr>
        <p:spPr bwMode="auto">
          <a:xfrm rot="16200000">
            <a:off x="2979738" y="37258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14" name="Oval 39"/>
          <p:cNvSpPr>
            <a:spLocks noChangeArrowheads="1"/>
          </p:cNvSpPr>
          <p:nvPr/>
        </p:nvSpPr>
        <p:spPr bwMode="auto">
          <a:xfrm rot="16200000">
            <a:off x="3894138" y="2878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34" name="Oval 49"/>
          <p:cNvSpPr>
            <a:spLocks noChangeArrowheads="1"/>
          </p:cNvSpPr>
          <p:nvPr/>
        </p:nvSpPr>
        <p:spPr bwMode="auto">
          <a:xfrm flipV="1">
            <a:off x="5765806" y="5554661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35" name="Oval 50"/>
          <p:cNvSpPr>
            <a:spLocks noChangeArrowheads="1"/>
          </p:cNvSpPr>
          <p:nvPr/>
        </p:nvSpPr>
        <p:spPr bwMode="auto">
          <a:xfrm flipV="1">
            <a:off x="5113343" y="5946774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36" name="Oval 51"/>
          <p:cNvSpPr>
            <a:spLocks noChangeArrowheads="1"/>
          </p:cNvSpPr>
          <p:nvPr/>
        </p:nvSpPr>
        <p:spPr bwMode="auto">
          <a:xfrm flipV="1">
            <a:off x="6124581" y="505459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37" name="Oval 52"/>
          <p:cNvSpPr>
            <a:spLocks noChangeArrowheads="1"/>
          </p:cNvSpPr>
          <p:nvPr/>
        </p:nvSpPr>
        <p:spPr bwMode="auto">
          <a:xfrm rot="5400000" flipV="1">
            <a:off x="4537080" y="6034087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38" name="Oval 53"/>
          <p:cNvSpPr>
            <a:spLocks noChangeArrowheads="1"/>
          </p:cNvSpPr>
          <p:nvPr/>
        </p:nvSpPr>
        <p:spPr bwMode="auto">
          <a:xfrm rot="5400000" flipV="1">
            <a:off x="3360742" y="5587999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39" name="Oval 54"/>
          <p:cNvSpPr>
            <a:spLocks noChangeArrowheads="1"/>
          </p:cNvSpPr>
          <p:nvPr/>
        </p:nvSpPr>
        <p:spPr bwMode="auto">
          <a:xfrm rot="5400000" flipV="1">
            <a:off x="2968629" y="5065711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40" name="Oval 55"/>
          <p:cNvSpPr>
            <a:spLocks noChangeArrowheads="1"/>
          </p:cNvSpPr>
          <p:nvPr/>
        </p:nvSpPr>
        <p:spPr bwMode="auto">
          <a:xfrm rot="5400000" flipV="1">
            <a:off x="3883029" y="5913437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5316" name="Text Box 21"/>
          <p:cNvSpPr txBox="1">
            <a:spLocks noChangeArrowheads="1"/>
          </p:cNvSpPr>
          <p:nvPr/>
        </p:nvSpPr>
        <p:spPr bwMode="auto">
          <a:xfrm>
            <a:off x="6521450" y="42052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55317" name="Text Box 21"/>
          <p:cNvSpPr txBox="1">
            <a:spLocks noChangeArrowheads="1"/>
          </p:cNvSpPr>
          <p:nvPr/>
        </p:nvSpPr>
        <p:spPr bwMode="auto">
          <a:xfrm>
            <a:off x="5846763" y="27717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 dirty="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 dirty="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55318" name="Text Box 21"/>
          <p:cNvSpPr txBox="1">
            <a:spLocks noChangeArrowheads="1"/>
          </p:cNvSpPr>
          <p:nvPr/>
        </p:nvSpPr>
        <p:spPr bwMode="auto">
          <a:xfrm>
            <a:off x="5118100" y="2290763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55319" name="Text Box 21"/>
          <p:cNvSpPr txBox="1">
            <a:spLocks noChangeArrowheads="1"/>
          </p:cNvSpPr>
          <p:nvPr/>
        </p:nvSpPr>
        <p:spPr bwMode="auto">
          <a:xfrm>
            <a:off x="4297363" y="21478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55320" name="Text Box 21"/>
          <p:cNvSpPr txBox="1">
            <a:spLocks noChangeArrowheads="1"/>
          </p:cNvSpPr>
          <p:nvPr/>
        </p:nvSpPr>
        <p:spPr bwMode="auto">
          <a:xfrm>
            <a:off x="3473450" y="232092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5</a:t>
            </a:r>
          </a:p>
        </p:txBody>
      </p:sp>
      <p:sp>
        <p:nvSpPr>
          <p:cNvPr id="55321" name="Text Box 21"/>
          <p:cNvSpPr txBox="1">
            <a:spLocks noChangeArrowheads="1"/>
          </p:cNvSpPr>
          <p:nvPr/>
        </p:nvSpPr>
        <p:spPr bwMode="auto">
          <a:xfrm>
            <a:off x="2751138" y="26955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55322" name="Text Box 21"/>
          <p:cNvSpPr txBox="1">
            <a:spLocks noChangeArrowheads="1"/>
          </p:cNvSpPr>
          <p:nvPr/>
        </p:nvSpPr>
        <p:spPr bwMode="auto">
          <a:xfrm>
            <a:off x="2265363" y="3359150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7</a:t>
            </a:r>
          </a:p>
        </p:txBody>
      </p:sp>
      <p:sp>
        <p:nvSpPr>
          <p:cNvPr id="55323" name="Text Box 21"/>
          <p:cNvSpPr txBox="1">
            <a:spLocks noChangeArrowheads="1"/>
          </p:cNvSpPr>
          <p:nvPr/>
        </p:nvSpPr>
        <p:spPr bwMode="auto">
          <a:xfrm>
            <a:off x="2036763" y="4143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8</a:t>
            </a:r>
          </a:p>
        </p:txBody>
      </p:sp>
      <p:sp>
        <p:nvSpPr>
          <p:cNvPr id="55324" name="Text Box 21"/>
          <p:cNvSpPr txBox="1">
            <a:spLocks noChangeArrowheads="1"/>
          </p:cNvSpPr>
          <p:nvPr/>
        </p:nvSpPr>
        <p:spPr bwMode="auto">
          <a:xfrm>
            <a:off x="2189163" y="50434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9</a:t>
            </a:r>
          </a:p>
        </p:txBody>
      </p:sp>
      <p:sp>
        <p:nvSpPr>
          <p:cNvPr id="55325" name="Text Box 21"/>
          <p:cNvSpPr txBox="1">
            <a:spLocks noChangeArrowheads="1"/>
          </p:cNvSpPr>
          <p:nvPr/>
        </p:nvSpPr>
        <p:spPr bwMode="auto">
          <a:xfrm>
            <a:off x="2538413" y="5667375"/>
            <a:ext cx="911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10</a:t>
            </a:r>
          </a:p>
        </p:txBody>
      </p:sp>
      <p:sp>
        <p:nvSpPr>
          <p:cNvPr id="55326" name="Text Box 21"/>
          <p:cNvSpPr txBox="1">
            <a:spLocks noChangeArrowheads="1"/>
          </p:cNvSpPr>
          <p:nvPr/>
        </p:nvSpPr>
        <p:spPr bwMode="auto">
          <a:xfrm>
            <a:off x="3224213" y="6110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11</a:t>
            </a:r>
          </a:p>
        </p:txBody>
      </p:sp>
      <p:sp>
        <p:nvSpPr>
          <p:cNvPr id="55327" name="Text Box 21"/>
          <p:cNvSpPr txBox="1">
            <a:spLocks noChangeArrowheads="1"/>
          </p:cNvSpPr>
          <p:nvPr/>
        </p:nvSpPr>
        <p:spPr bwMode="auto">
          <a:xfrm>
            <a:off x="4110038" y="62626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12</a:t>
            </a:r>
          </a:p>
        </p:txBody>
      </p:sp>
      <p:sp>
        <p:nvSpPr>
          <p:cNvPr id="55328" name="Text Box 21"/>
          <p:cNvSpPr txBox="1">
            <a:spLocks noChangeArrowheads="1"/>
          </p:cNvSpPr>
          <p:nvPr/>
        </p:nvSpPr>
        <p:spPr bwMode="auto">
          <a:xfrm>
            <a:off x="4976813" y="60340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13</a:t>
            </a:r>
          </a:p>
        </p:txBody>
      </p:sp>
      <p:sp>
        <p:nvSpPr>
          <p:cNvPr id="55329" name="Text Box 21"/>
          <p:cNvSpPr txBox="1">
            <a:spLocks noChangeArrowheads="1"/>
          </p:cNvSpPr>
          <p:nvPr/>
        </p:nvSpPr>
        <p:spPr bwMode="auto">
          <a:xfrm>
            <a:off x="5749925" y="55768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14</a:t>
            </a:r>
          </a:p>
        </p:txBody>
      </p:sp>
      <p:sp>
        <p:nvSpPr>
          <p:cNvPr id="55330" name="Text Box 21"/>
          <p:cNvSpPr txBox="1">
            <a:spLocks noChangeArrowheads="1"/>
          </p:cNvSpPr>
          <p:nvPr/>
        </p:nvSpPr>
        <p:spPr bwMode="auto">
          <a:xfrm>
            <a:off x="6211888" y="4967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 dirty="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 dirty="0">
                <a:solidFill>
                  <a:schemeClr val="accent1"/>
                </a:solidFill>
              </a:rPr>
              <a:t>15</a:t>
            </a:r>
          </a:p>
        </p:txBody>
      </p:sp>
      <p:sp>
        <p:nvSpPr>
          <p:cNvPr id="55331" name="Text Box 21"/>
          <p:cNvSpPr txBox="1">
            <a:spLocks noChangeArrowheads="1"/>
          </p:cNvSpPr>
          <p:nvPr/>
        </p:nvSpPr>
        <p:spPr bwMode="auto">
          <a:xfrm>
            <a:off x="7170738" y="4230688"/>
            <a:ext cx="1755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= 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16</a:t>
            </a:r>
            <a:r>
              <a:rPr lang="en-US" altLang="en-US">
                <a:solidFill>
                  <a:schemeClr val="accent1"/>
                </a:solidFill>
              </a:rPr>
              <a:t> = 1</a:t>
            </a:r>
          </a:p>
        </p:txBody>
      </p:sp>
      <p:sp>
        <p:nvSpPr>
          <p:cNvPr id="55332" name="Text Box 21"/>
          <p:cNvSpPr txBox="1">
            <a:spLocks noChangeArrowheads="1"/>
          </p:cNvSpPr>
          <p:nvPr/>
        </p:nvSpPr>
        <p:spPr bwMode="auto">
          <a:xfrm>
            <a:off x="1295400" y="4205288"/>
            <a:ext cx="7699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-1 =</a:t>
            </a:r>
          </a:p>
        </p:txBody>
      </p:sp>
      <p:sp>
        <p:nvSpPr>
          <p:cNvPr id="55333" name="Text Box 86"/>
          <p:cNvSpPr txBox="1">
            <a:spLocks noChangeArrowheads="1"/>
          </p:cNvSpPr>
          <p:nvPr/>
        </p:nvSpPr>
        <p:spPr bwMode="auto">
          <a:xfrm>
            <a:off x="6096000" y="2743200"/>
            <a:ext cx="184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/>
              <a:t>rr</a:t>
            </a:r>
          </a:p>
        </p:txBody>
      </p:sp>
      <p:sp>
        <p:nvSpPr>
          <p:cNvPr id="55300" name="Rectangle 3"/>
          <p:cNvSpPr>
            <a:spLocks noChangeArrowheads="1"/>
          </p:cNvSpPr>
          <p:nvPr/>
        </p:nvSpPr>
        <p:spPr bwMode="auto">
          <a:xfrm>
            <a:off x="3810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55301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1000" fill="hold"/>
                                        <p:tgtEl>
                                          <p:spTgt spid="553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" dur="1000" fill="hold"/>
                                        <p:tgtEl>
                                          <p:spTgt spid="553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553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FF00"/>
                </a:solidFill>
              </a:rPr>
              <a:t>Change of Basis: </a:t>
            </a:r>
            <a:r>
              <a:rPr lang="en-US" altLang="en-US" i="1">
                <a:solidFill>
                  <a:srgbClr val="FF9900"/>
                </a:solidFill>
              </a:rPr>
              <a:t>T</a:t>
            </a:r>
            <a:r>
              <a:rPr lang="en-US" altLang="en-US">
                <a:solidFill>
                  <a:srgbClr val="FF9900"/>
                </a:solidFill>
              </a:rPr>
              <a:t>([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]) = 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1</a:t>
            </a:r>
            <a:r>
              <a:rPr lang="en-US" altLang="en-US">
                <a:solidFill>
                  <a:srgbClr val="FF9900"/>
                </a:solidFill>
              </a:rPr>
              <a:t>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2</a:t>
            </a:r>
            <a:r>
              <a:rPr lang="en-US" altLang="en-US">
                <a:solidFill>
                  <a:srgbClr val="FF9900"/>
                </a:solidFill>
              </a:rPr>
              <a:t>,…,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</a:t>
            </a:r>
            <a:endParaRPr lang="en-US" altLang="en-US" i="1">
              <a:solidFill>
                <a:srgbClr val="FF9900"/>
              </a:solidFill>
            </a:endParaRPr>
          </a:p>
          <a:p>
            <a:pPr lvl="1" algn="l" eaLnBrk="1" hangingPunct="1"/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121859" name="Text Box 215"/>
          <p:cNvSpPr txBox="1">
            <a:spLocks noChangeArrowheads="1"/>
          </p:cNvSpPr>
          <p:nvPr/>
        </p:nvSpPr>
        <p:spPr bwMode="auto">
          <a:xfrm>
            <a:off x="325438" y="1339850"/>
            <a:ext cx="70834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 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 </a:t>
            </a:r>
            <a:r>
              <a:rPr lang="en-US" altLang="en-US" sz="1400" i="1">
                <a:solidFill>
                  <a:srgbClr val="FF9900"/>
                </a:solidFill>
              </a:rPr>
              <a:t> </a:t>
            </a:r>
            <a:r>
              <a:rPr lang="en-US" altLang="en-US" i="1">
                <a:solidFill>
                  <a:srgbClr val="FF9900"/>
                </a:solidFill>
              </a:rPr>
              <a:t>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sp>
        <p:nvSpPr>
          <p:cNvPr id="121860" name="Text Box 215"/>
          <p:cNvSpPr txBox="1">
            <a:spLocks noChangeArrowheads="1"/>
          </p:cNvSpPr>
          <p:nvPr/>
        </p:nvSpPr>
        <p:spPr bwMode="auto">
          <a:xfrm>
            <a:off x="304800" y="1762125"/>
            <a:ext cx="7329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9900"/>
                </a:solidFill>
              </a:rPr>
              <a:t>v </a:t>
            </a:r>
            <a:r>
              <a:rPr lang="en-US" altLang="en-US">
                <a:solidFill>
                  <a:srgbClr val="FF9900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rgbClr val="FF9900"/>
                </a:solidFill>
              </a:rPr>
              <a:t>[</a:t>
            </a:r>
            <a:r>
              <a:rPr lang="en-US" altLang="en-US" i="1">
                <a:solidFill>
                  <a:srgbClr val="FF9900"/>
                </a:solidFill>
              </a:rPr>
              <a:t>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,A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,…,A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>
                <a:solidFill>
                  <a:srgbClr val="FF9900"/>
                </a:solidFill>
              </a:rPr>
              <a:t>],</a:t>
            </a:r>
            <a:r>
              <a:rPr lang="en-US" altLang="en-US" i="1">
                <a:solidFill>
                  <a:srgbClr val="FF9900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i="1">
                <a:solidFill>
                  <a:srgbClr val="FF9900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1</a:t>
            </a:r>
            <a:r>
              <a:rPr lang="en-US" altLang="en-US" i="1">
                <a:solidFill>
                  <a:srgbClr val="FF9900"/>
                </a:solidFill>
              </a:rPr>
              <a:t>+A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2</a:t>
            </a:r>
            <a:r>
              <a:rPr lang="en-US" altLang="en-US" i="1">
                <a:solidFill>
                  <a:srgbClr val="FF9900"/>
                </a:solidFill>
              </a:rPr>
              <a:t> +… + A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r>
              <a:rPr lang="en-US" altLang="en-US" i="1">
                <a:solidFill>
                  <a:srgbClr val="FF9900"/>
                </a:solidFill>
              </a:rPr>
              <a:t>W</a:t>
            </a:r>
            <a:r>
              <a:rPr lang="en-US" altLang="en-US" i="1" baseline="-25000">
                <a:solidFill>
                  <a:srgbClr val="FF9900"/>
                </a:solidFill>
              </a:rPr>
              <a:t>d</a:t>
            </a:r>
            <a:endParaRPr lang="en-US" altLang="en-US">
              <a:solidFill>
                <a:srgbClr val="FFFFFF"/>
              </a:solidFill>
              <a:sym typeface="Symbol" pitchFamily="18" charset="2"/>
            </a:endParaRPr>
          </a:p>
        </p:txBody>
      </p:sp>
      <p:grpSp>
        <p:nvGrpSpPr>
          <p:cNvPr id="121861" name="Group 74"/>
          <p:cNvGrpSpPr>
            <a:grpSpLocks/>
          </p:cNvGrpSpPr>
          <p:nvPr/>
        </p:nvGrpSpPr>
        <p:grpSpPr bwMode="auto">
          <a:xfrm>
            <a:off x="1068388" y="2220913"/>
            <a:ext cx="2422525" cy="954087"/>
            <a:chOff x="0" y="2209800"/>
            <a:chExt cx="2423352" cy="954107"/>
          </a:xfrm>
        </p:grpSpPr>
        <p:sp>
          <p:nvSpPr>
            <p:cNvPr id="121911" name="Rectangle 54"/>
            <p:cNvSpPr>
              <a:spLocks noChangeArrowheads="1"/>
            </p:cNvSpPr>
            <p:nvPr/>
          </p:nvSpPr>
          <p:spPr bwMode="auto">
            <a:xfrm>
              <a:off x="948268" y="2209800"/>
              <a:ext cx="1475084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=[     ,   ]</a:t>
              </a:r>
            </a:p>
          </p:txBody>
        </p:sp>
        <p:sp>
          <p:nvSpPr>
            <p:cNvPr id="121912" name="Rectangle 65"/>
            <p:cNvSpPr>
              <a:spLocks noChangeArrowheads="1"/>
            </p:cNvSpPr>
            <p:nvPr/>
          </p:nvSpPr>
          <p:spPr bwMode="auto">
            <a:xfrm>
              <a:off x="0" y="2209800"/>
              <a:ext cx="1178656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Standard 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</p:grpSp>
      <p:grpSp>
        <p:nvGrpSpPr>
          <p:cNvPr id="121862" name="Group 76"/>
          <p:cNvGrpSpPr>
            <a:grpSpLocks/>
          </p:cNvGrpSpPr>
          <p:nvPr/>
        </p:nvGrpSpPr>
        <p:grpSpPr bwMode="auto">
          <a:xfrm>
            <a:off x="4141788" y="2243138"/>
            <a:ext cx="3706812" cy="1209675"/>
            <a:chOff x="3072960" y="2175935"/>
            <a:chExt cx="3706993" cy="1209131"/>
          </a:xfrm>
        </p:grpSpPr>
        <p:sp>
          <p:nvSpPr>
            <p:cNvPr id="121909" name="Rectangle 66"/>
            <p:cNvSpPr>
              <a:spLocks noChangeArrowheads="1"/>
            </p:cNvSpPr>
            <p:nvPr/>
          </p:nvSpPr>
          <p:spPr bwMode="auto">
            <a:xfrm>
              <a:off x="3072960" y="2175935"/>
              <a:ext cx="80342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rgbClr val="FF9900"/>
                  </a:solidFill>
                </a:rPr>
                <a:t>New</a:t>
              </a:r>
              <a:br>
                <a:rPr lang="en-US" altLang="en-US" sz="2000" i="1">
                  <a:solidFill>
                    <a:srgbClr val="FF9900"/>
                  </a:solidFill>
                </a:rPr>
              </a:br>
              <a:r>
                <a:rPr lang="en-US" altLang="en-US" sz="2000" i="1">
                  <a:solidFill>
                    <a:srgbClr val="FF9900"/>
                  </a:solidFill>
                </a:rPr>
                <a:t>Basis </a:t>
              </a:r>
              <a:endParaRPr lang="en-CA" altLang="en-US" sz="2000">
                <a:solidFill>
                  <a:srgbClr val="FFFFFF"/>
                </a:solidFill>
              </a:endParaRPr>
            </a:p>
          </p:txBody>
        </p:sp>
        <p:sp>
          <p:nvSpPr>
            <p:cNvPr id="121910" name="Rectangle 54"/>
            <p:cNvSpPr>
              <a:spLocks noChangeArrowheads="1"/>
            </p:cNvSpPr>
            <p:nvPr/>
          </p:nvSpPr>
          <p:spPr bwMode="auto">
            <a:xfrm>
              <a:off x="3690646" y="2246293"/>
              <a:ext cx="3089307" cy="11387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rgbClr val="FF9900"/>
                  </a:solidFill>
                </a:rPr>
                <a:t>=</a:t>
              </a:r>
              <a:r>
                <a:rPr lang="en-US" altLang="en-US">
                  <a:solidFill>
                    <a:srgbClr val="FF9900"/>
                  </a:solidFill>
                </a:rPr>
                <a:t>[</a:t>
              </a:r>
              <a:r>
                <a:rPr lang="en-US" altLang="en-US" i="1">
                  <a:solidFill>
                    <a:srgbClr val="FF9900"/>
                  </a:solidFill>
                </a:rPr>
                <a:t>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i="1">
                  <a:solidFill>
                    <a:srgbClr val="FF9900"/>
                  </a:solidFill>
                </a:rPr>
                <a:t>,W</a:t>
              </a:r>
              <a:r>
                <a:rPr lang="en-US" altLang="en-US" i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]</a:t>
              </a:r>
              <a:br>
                <a:rPr lang="en-US" altLang="en-US">
                  <a:solidFill>
                    <a:srgbClr val="FF9900"/>
                  </a:solidFill>
                </a:rPr>
              </a:br>
              <a:r>
                <a:rPr lang="en-US" altLang="en-US">
                  <a:solidFill>
                    <a:srgbClr val="FF9900"/>
                  </a:solidFill>
                </a:rPr>
                <a:t>=</a:t>
              </a:r>
              <a:r>
                <a:rPr lang="en-US" altLang="en-US" sz="4000">
                  <a:solidFill>
                    <a:srgbClr val="FF9900"/>
                  </a:solidFill>
                </a:rPr>
                <a:t>[   </a:t>
              </a:r>
              <a:r>
                <a:rPr lang="en-US" altLang="en-US">
                  <a:solidFill>
                    <a:srgbClr val="FF9900"/>
                  </a:solidFill>
                </a:rPr>
                <a:t>       ,              </a:t>
              </a:r>
              <a:r>
                <a:rPr lang="en-US" altLang="en-US" sz="4000">
                  <a:solidFill>
                    <a:srgbClr val="FF9900"/>
                  </a:solidFill>
                </a:rPr>
                <a:t>]</a:t>
              </a:r>
              <a:endParaRPr lang="en-US" altLang="en-US">
                <a:solidFill>
                  <a:srgbClr val="FF9900"/>
                </a:solidFill>
              </a:endParaRPr>
            </a:p>
          </p:txBody>
        </p:sp>
      </p:grpSp>
      <p:grpSp>
        <p:nvGrpSpPr>
          <p:cNvPr id="121863" name="Group 118"/>
          <p:cNvGrpSpPr>
            <a:grpSpLocks/>
          </p:cNvGrpSpPr>
          <p:nvPr/>
        </p:nvGrpSpPr>
        <p:grpSpPr bwMode="auto">
          <a:xfrm>
            <a:off x="2439988" y="2667000"/>
            <a:ext cx="685800" cy="468313"/>
            <a:chOff x="2439645" y="2667000"/>
            <a:chExt cx="685800" cy="468000"/>
          </a:xfrm>
        </p:grpSpPr>
        <p:sp>
          <p:nvSpPr>
            <p:cNvPr id="121907" name="Line 5"/>
            <p:cNvSpPr>
              <a:spLocks noChangeShapeType="1"/>
            </p:cNvSpPr>
            <p:nvPr/>
          </p:nvSpPr>
          <p:spPr bwMode="auto">
            <a:xfrm flipH="1" flipV="1">
              <a:off x="3125444" y="266700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21908" name="Line 5"/>
            <p:cNvSpPr>
              <a:spLocks noChangeShapeType="1"/>
            </p:cNvSpPr>
            <p:nvPr/>
          </p:nvSpPr>
          <p:spPr bwMode="auto">
            <a:xfrm rot="5400000" flipH="1" flipV="1">
              <a:off x="2673644" y="27123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algn="l"/>
              <a:endParaRPr 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pSp>
        <p:nvGrpSpPr>
          <p:cNvPr id="5" name="Group 158"/>
          <p:cNvGrpSpPr>
            <a:grpSpLocks/>
          </p:cNvGrpSpPr>
          <p:nvPr/>
        </p:nvGrpSpPr>
        <p:grpSpPr bwMode="auto">
          <a:xfrm>
            <a:off x="2667000" y="3530600"/>
            <a:ext cx="3328988" cy="965200"/>
            <a:chOff x="2667000" y="3530601"/>
            <a:chExt cx="3329758" cy="965199"/>
          </a:xfrm>
        </p:grpSpPr>
        <p:sp>
          <p:nvSpPr>
            <p:cNvPr id="121894" name="Rectangle 48"/>
            <p:cNvSpPr>
              <a:spLocks noChangeArrowheads="1"/>
            </p:cNvSpPr>
            <p:nvPr/>
          </p:nvSpPr>
          <p:spPr bwMode="auto">
            <a:xfrm>
              <a:off x="2667000" y="3530601"/>
              <a:ext cx="3329758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rgbClr val="FF9900"/>
                  </a:solidFill>
                </a:rPr>
                <a:t>[      ][ ] </a:t>
              </a:r>
              <a:r>
                <a:rPr lang="en-US" altLang="en-US">
                  <a:solidFill>
                    <a:srgbClr val="FF9900"/>
                  </a:solidFill>
                </a:rPr>
                <a:t>=</a:t>
              </a:r>
              <a:r>
                <a:rPr lang="en-US" altLang="en-US" sz="5400">
                  <a:solidFill>
                    <a:srgbClr val="FF9900"/>
                  </a:solidFill>
                </a:rPr>
                <a:t>[ ]</a:t>
              </a:r>
              <a:endParaRPr lang="en-CA" altLang="en-US" sz="5400">
                <a:solidFill>
                  <a:srgbClr val="FFFFFF"/>
                </a:solidFill>
              </a:endParaRPr>
            </a:p>
          </p:txBody>
        </p:sp>
        <p:grpSp>
          <p:nvGrpSpPr>
            <p:cNvPr id="121895" name="Group 139"/>
            <p:cNvGrpSpPr>
              <a:grpSpLocks/>
            </p:cNvGrpSpPr>
            <p:nvPr/>
          </p:nvGrpSpPr>
          <p:grpSpPr bwMode="auto">
            <a:xfrm>
              <a:off x="2689225" y="3716869"/>
              <a:ext cx="1090266" cy="762000"/>
              <a:chOff x="5327464" y="3962400"/>
              <a:chExt cx="1090266" cy="762000"/>
            </a:xfrm>
          </p:grpSpPr>
          <p:sp>
            <p:nvSpPr>
              <p:cNvPr id="121905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906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1896" name="Group 139"/>
            <p:cNvGrpSpPr>
              <a:grpSpLocks/>
            </p:cNvGrpSpPr>
            <p:nvPr/>
          </p:nvGrpSpPr>
          <p:grpSpPr bwMode="auto">
            <a:xfrm>
              <a:off x="3276603" y="3733800"/>
              <a:ext cx="1090266" cy="762000"/>
              <a:chOff x="5327464" y="3962400"/>
              <a:chExt cx="1090266" cy="762000"/>
            </a:xfrm>
          </p:grpSpPr>
          <p:sp>
            <p:nvSpPr>
              <p:cNvPr id="121903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904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1897" name="Group 68"/>
            <p:cNvGrpSpPr>
              <a:grpSpLocks/>
            </p:cNvGrpSpPr>
            <p:nvPr/>
          </p:nvGrpSpPr>
          <p:grpSpPr bwMode="auto">
            <a:xfrm>
              <a:off x="5357470" y="3725336"/>
              <a:ext cx="550333" cy="606954"/>
              <a:chOff x="4391210" y="6005512"/>
              <a:chExt cx="550333" cy="606954"/>
            </a:xfrm>
          </p:grpSpPr>
          <p:sp>
            <p:nvSpPr>
              <p:cNvPr id="121901" name="Rectangle 124"/>
              <p:cNvSpPr>
                <a:spLocks noChangeArrowheads="1"/>
              </p:cNvSpPr>
              <p:nvPr/>
            </p:nvSpPr>
            <p:spPr bwMode="auto">
              <a:xfrm>
                <a:off x="4391210" y="6005512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1</a:t>
                </a:r>
              </a:p>
            </p:txBody>
          </p:sp>
          <p:sp>
            <p:nvSpPr>
              <p:cNvPr id="121902" name="Rectangle 124"/>
              <p:cNvSpPr>
                <a:spLocks noChangeArrowheads="1"/>
              </p:cNvSpPr>
              <p:nvPr/>
            </p:nvSpPr>
            <p:spPr bwMode="auto">
              <a:xfrm>
                <a:off x="4395443" y="6242579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2</a:t>
                </a:r>
              </a:p>
            </p:txBody>
          </p:sp>
        </p:grpSp>
        <p:grpSp>
          <p:nvGrpSpPr>
            <p:cNvPr id="121898" name="Group 131"/>
            <p:cNvGrpSpPr>
              <a:grpSpLocks/>
            </p:cNvGrpSpPr>
            <p:nvPr/>
          </p:nvGrpSpPr>
          <p:grpSpPr bwMode="auto">
            <a:xfrm>
              <a:off x="4366869" y="3767671"/>
              <a:ext cx="550333" cy="606954"/>
              <a:chOff x="3370978" y="6019803"/>
              <a:chExt cx="550333" cy="606954"/>
            </a:xfrm>
          </p:grpSpPr>
          <p:sp>
            <p:nvSpPr>
              <p:cNvPr id="121899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1</a:t>
                </a:r>
              </a:p>
            </p:txBody>
          </p:sp>
          <p:sp>
            <p:nvSpPr>
              <p:cNvPr id="121900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10" name="Group 159"/>
          <p:cNvGrpSpPr>
            <a:grpSpLocks/>
          </p:cNvGrpSpPr>
          <p:nvPr/>
        </p:nvGrpSpPr>
        <p:grpSpPr bwMode="auto">
          <a:xfrm>
            <a:off x="2659063" y="4294188"/>
            <a:ext cx="3506787" cy="963612"/>
            <a:chOff x="2658533" y="4294314"/>
            <a:chExt cx="3507692" cy="963486"/>
          </a:xfrm>
        </p:grpSpPr>
        <p:sp>
          <p:nvSpPr>
            <p:cNvPr id="121880" name="Rectangle 48"/>
            <p:cNvSpPr>
              <a:spLocks noChangeArrowheads="1"/>
            </p:cNvSpPr>
            <p:nvPr/>
          </p:nvSpPr>
          <p:spPr bwMode="auto">
            <a:xfrm>
              <a:off x="2658533" y="4301062"/>
              <a:ext cx="3507692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rgbClr val="FF9900"/>
                  </a:solidFill>
                </a:rPr>
                <a:t>[      ]</a:t>
              </a:r>
              <a:r>
                <a:rPr lang="en-US" altLang="en-US" baseline="30000">
                  <a:solidFill>
                    <a:srgbClr val="FF9900"/>
                  </a:solidFill>
                </a:rPr>
                <a:t>  </a:t>
              </a:r>
              <a:r>
                <a:rPr lang="en-US" altLang="en-US" sz="5400">
                  <a:solidFill>
                    <a:srgbClr val="FF9900"/>
                  </a:solidFill>
                </a:rPr>
                <a:t>[ ] </a:t>
              </a:r>
              <a:r>
                <a:rPr lang="en-US" altLang="en-US">
                  <a:solidFill>
                    <a:srgbClr val="FF9900"/>
                  </a:solidFill>
                </a:rPr>
                <a:t>=</a:t>
              </a:r>
              <a:r>
                <a:rPr lang="en-US" altLang="en-US" sz="5400">
                  <a:solidFill>
                    <a:srgbClr val="FF9900"/>
                  </a:solidFill>
                </a:rPr>
                <a:t>[ ]</a:t>
              </a:r>
              <a:endParaRPr lang="en-CA" altLang="en-US" sz="5400">
                <a:solidFill>
                  <a:srgbClr val="FFFFFF"/>
                </a:solidFill>
              </a:endParaRPr>
            </a:p>
          </p:txBody>
        </p:sp>
        <p:grpSp>
          <p:nvGrpSpPr>
            <p:cNvPr id="121881" name="Group 139"/>
            <p:cNvGrpSpPr>
              <a:grpSpLocks/>
            </p:cNvGrpSpPr>
            <p:nvPr/>
          </p:nvGrpSpPr>
          <p:grpSpPr bwMode="auto">
            <a:xfrm>
              <a:off x="2680758" y="4487330"/>
              <a:ext cx="1090266" cy="762000"/>
              <a:chOff x="5327464" y="3962400"/>
              <a:chExt cx="1090266" cy="762000"/>
            </a:xfrm>
          </p:grpSpPr>
          <p:sp>
            <p:nvSpPr>
              <p:cNvPr id="121892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893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1882" name="Group 139"/>
            <p:cNvGrpSpPr>
              <a:grpSpLocks/>
            </p:cNvGrpSpPr>
            <p:nvPr/>
          </p:nvGrpSpPr>
          <p:grpSpPr bwMode="auto">
            <a:xfrm>
              <a:off x="3276600" y="4495800"/>
              <a:ext cx="1090266" cy="762000"/>
              <a:chOff x="5327464" y="3962400"/>
              <a:chExt cx="1090266" cy="762000"/>
            </a:xfrm>
          </p:grpSpPr>
          <p:sp>
            <p:nvSpPr>
              <p:cNvPr id="121890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891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1883" name="Group 68"/>
            <p:cNvGrpSpPr>
              <a:grpSpLocks/>
            </p:cNvGrpSpPr>
            <p:nvPr/>
          </p:nvGrpSpPr>
          <p:grpSpPr bwMode="auto">
            <a:xfrm>
              <a:off x="4461935" y="4489979"/>
              <a:ext cx="550333" cy="606954"/>
              <a:chOff x="4391210" y="6005512"/>
              <a:chExt cx="550333" cy="606954"/>
            </a:xfrm>
          </p:grpSpPr>
          <p:sp>
            <p:nvSpPr>
              <p:cNvPr id="121888" name="Rectangle 124"/>
              <p:cNvSpPr>
                <a:spLocks noChangeArrowheads="1"/>
              </p:cNvSpPr>
              <p:nvPr/>
            </p:nvSpPr>
            <p:spPr bwMode="auto">
              <a:xfrm>
                <a:off x="4391210" y="6005512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1</a:t>
                </a:r>
              </a:p>
            </p:txBody>
          </p:sp>
          <p:sp>
            <p:nvSpPr>
              <p:cNvPr id="121889" name="Rectangle 124"/>
              <p:cNvSpPr>
                <a:spLocks noChangeArrowheads="1"/>
              </p:cNvSpPr>
              <p:nvPr/>
            </p:nvSpPr>
            <p:spPr bwMode="auto">
              <a:xfrm>
                <a:off x="4395443" y="6242579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2</a:t>
                </a:r>
              </a:p>
            </p:txBody>
          </p:sp>
        </p:grpSp>
        <p:grpSp>
          <p:nvGrpSpPr>
            <p:cNvPr id="121884" name="Group 131"/>
            <p:cNvGrpSpPr>
              <a:grpSpLocks/>
            </p:cNvGrpSpPr>
            <p:nvPr/>
          </p:nvGrpSpPr>
          <p:grpSpPr bwMode="auto">
            <a:xfrm>
              <a:off x="5452533" y="4529668"/>
              <a:ext cx="550333" cy="606954"/>
              <a:chOff x="3370978" y="6019803"/>
              <a:chExt cx="550333" cy="606954"/>
            </a:xfrm>
          </p:grpSpPr>
          <p:sp>
            <p:nvSpPr>
              <p:cNvPr id="121886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1</a:t>
                </a:r>
              </a:p>
            </p:txBody>
          </p:sp>
          <p:sp>
            <p:nvSpPr>
              <p:cNvPr id="121887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rgbClr val="FF9900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rgbClr val="FF9900"/>
                    </a:solidFill>
                  </a:rPr>
                  <a:t>2</a:t>
                </a:r>
              </a:p>
            </p:txBody>
          </p:sp>
        </p:grpSp>
        <p:sp>
          <p:nvSpPr>
            <p:cNvPr id="121885" name="Rectangle 191"/>
            <p:cNvSpPr>
              <a:spLocks noChangeArrowheads="1"/>
            </p:cNvSpPr>
            <p:nvPr/>
          </p:nvSpPr>
          <p:spPr bwMode="auto">
            <a:xfrm>
              <a:off x="4110759" y="4294314"/>
              <a:ext cx="38504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baseline="30000">
                  <a:solidFill>
                    <a:srgbClr val="FF9900"/>
                  </a:solidFill>
                </a:rPr>
                <a:t>-1</a:t>
              </a:r>
              <a:endParaRPr lang="en-CA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121866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en-US" altLang="en-US" sz="4400">
                <a:solidFill>
                  <a:srgbClr val="FFFF00"/>
                </a:solidFill>
              </a:rPr>
              <a:t>Changing Basis</a:t>
            </a:r>
          </a:p>
        </p:txBody>
      </p:sp>
      <p:grpSp>
        <p:nvGrpSpPr>
          <p:cNvPr id="15" name="Group 56"/>
          <p:cNvGrpSpPr>
            <a:grpSpLocks/>
          </p:cNvGrpSpPr>
          <p:nvPr/>
        </p:nvGrpSpPr>
        <p:grpSpPr bwMode="auto">
          <a:xfrm>
            <a:off x="5045075" y="2928938"/>
            <a:ext cx="2432050" cy="863600"/>
            <a:chOff x="5045083" y="2928938"/>
            <a:chExt cx="2432038" cy="863600"/>
          </a:xfrm>
        </p:grpSpPr>
        <p:grpSp>
          <p:nvGrpSpPr>
            <p:cNvPr id="121868" name="Group 104"/>
            <p:cNvGrpSpPr>
              <a:grpSpLocks/>
            </p:cNvGrpSpPr>
            <p:nvPr/>
          </p:nvGrpSpPr>
          <p:grpSpPr bwMode="auto">
            <a:xfrm>
              <a:off x="5045083" y="2966407"/>
              <a:ext cx="1431917" cy="766938"/>
              <a:chOff x="2666388" y="3650426"/>
              <a:chExt cx="1432090" cy="767881"/>
            </a:xfrm>
          </p:grpSpPr>
          <p:sp>
            <p:nvSpPr>
              <p:cNvPr id="121875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3567508" y="3590857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cxnSp>
            <p:nvCxnSpPr>
              <p:cNvPr id="121876" name="Straight Connector 83"/>
              <p:cNvCxnSpPr>
                <a:cxnSpLocks noChangeShapeType="1"/>
              </p:cNvCxnSpPr>
              <p:nvPr/>
            </p:nvCxnSpPr>
            <p:spPr bwMode="auto">
              <a:xfrm>
                <a:off x="3361966" y="3666067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77" name="Straight Connector 86"/>
              <p:cNvCxnSpPr>
                <a:cxnSpLocks noChangeShapeType="1"/>
              </p:cNvCxnSpPr>
              <p:nvPr/>
            </p:nvCxnSpPr>
            <p:spPr bwMode="auto">
              <a:xfrm rot="-5400000">
                <a:off x="3552699" y="3763200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1878" name="Rectangle 124"/>
              <p:cNvSpPr>
                <a:spLocks noChangeArrowheads="1"/>
              </p:cNvSpPr>
              <p:nvPr/>
            </p:nvSpPr>
            <p:spPr bwMode="auto">
              <a:xfrm>
                <a:off x="3022599" y="39539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879" name="Rectangle 124"/>
              <p:cNvSpPr>
                <a:spLocks noChangeArrowheads="1"/>
              </p:cNvSpPr>
              <p:nvPr/>
            </p:nvSpPr>
            <p:spPr bwMode="auto">
              <a:xfrm>
                <a:off x="2666388" y="3650426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1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1869" name="Group 142"/>
            <p:cNvGrpSpPr>
              <a:grpSpLocks/>
            </p:cNvGrpSpPr>
            <p:nvPr/>
          </p:nvGrpSpPr>
          <p:grpSpPr bwMode="auto">
            <a:xfrm>
              <a:off x="6096000" y="2928938"/>
              <a:ext cx="1381121" cy="863600"/>
              <a:chOff x="4867721" y="3477445"/>
              <a:chExt cx="1381288" cy="864662"/>
            </a:xfrm>
          </p:grpSpPr>
          <p:cxnSp>
            <p:nvCxnSpPr>
              <p:cNvPr id="121870" name="Straight Connector 130"/>
              <p:cNvCxnSpPr>
                <a:cxnSpLocks noChangeShapeType="1"/>
              </p:cNvCxnSpPr>
              <p:nvPr/>
            </p:nvCxnSpPr>
            <p:spPr bwMode="auto">
              <a:xfrm rot="5400000">
                <a:off x="5398203" y="3762734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871" name="Straight Connector 131"/>
              <p:cNvCxnSpPr>
                <a:cxnSpLocks noChangeShapeType="1"/>
              </p:cNvCxnSpPr>
              <p:nvPr/>
            </p:nvCxnSpPr>
            <p:spPr bwMode="auto">
              <a:xfrm>
                <a:off x="5545669" y="3543067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1872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416593" y="3477445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algn="l"/>
                <a:endParaRPr 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21873" name="Rectangle 124"/>
              <p:cNvSpPr>
                <a:spLocks noChangeArrowheads="1"/>
              </p:cNvSpPr>
              <p:nvPr/>
            </p:nvSpPr>
            <p:spPr bwMode="auto">
              <a:xfrm>
                <a:off x="4867721" y="38777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[1]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874" name="Rectangle 124"/>
              <p:cNvSpPr>
                <a:spLocks noChangeArrowheads="1"/>
              </p:cNvSpPr>
              <p:nvPr/>
            </p:nvSpPr>
            <p:spPr bwMode="auto">
              <a:xfrm>
                <a:off x="5477930" y="3530601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rgbClr val="FF9900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>
                    <a:solidFill>
                      <a:srgbClr val="FF9900"/>
                    </a:solidFill>
                  </a:rPr>
                  <a:t>[2]</a:t>
                </a:r>
                <a:endParaRPr lang="en-CA" altLang="en-US" sz="18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152400" y="685800"/>
            <a:ext cx="8686800" cy="1066800"/>
          </a:xfrm>
        </p:spPr>
        <p:txBody>
          <a:bodyPr/>
          <a:lstStyle/>
          <a:p>
            <a:pPr marL="533400" indent="-533400" eaLnBrk="1" hangingPunct="1"/>
            <a:r>
              <a:rPr lang="en-US" altLang="en-US" sz="2800"/>
              <a:t>Cancellation Property:</a:t>
            </a:r>
          </a:p>
        </p:txBody>
      </p:sp>
      <p:grpSp>
        <p:nvGrpSpPr>
          <p:cNvPr id="56323" name="Group 11"/>
          <p:cNvGrpSpPr>
            <a:grpSpLocks/>
          </p:cNvGrpSpPr>
          <p:nvPr/>
        </p:nvGrpSpPr>
        <p:grpSpPr bwMode="auto">
          <a:xfrm>
            <a:off x="1295400" y="2147888"/>
            <a:ext cx="7631113" cy="4633912"/>
            <a:chOff x="1447800" y="1766888"/>
            <a:chExt cx="7631113" cy="4633912"/>
          </a:xfrm>
        </p:grpSpPr>
        <p:sp>
          <p:nvSpPr>
            <p:cNvPr id="56329" name="Oval 4"/>
            <p:cNvSpPr>
              <a:spLocks noChangeArrowheads="1"/>
            </p:cNvSpPr>
            <p:nvPr/>
          </p:nvSpPr>
          <p:spPr bwMode="auto">
            <a:xfrm>
              <a:off x="3055938" y="2452688"/>
              <a:ext cx="3429000" cy="3276600"/>
            </a:xfrm>
            <a:prstGeom prst="ellipse">
              <a:avLst/>
            </a:prstGeom>
            <a:noFill/>
            <a:ln w="254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6330" name="Line 7"/>
            <p:cNvSpPr>
              <a:spLocks noChangeShapeType="1"/>
            </p:cNvSpPr>
            <p:nvPr/>
          </p:nvSpPr>
          <p:spPr bwMode="auto">
            <a:xfrm>
              <a:off x="2881313" y="4095750"/>
              <a:ext cx="3810000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56331" name="Line 8"/>
            <p:cNvSpPr>
              <a:spLocks noChangeShapeType="1"/>
            </p:cNvSpPr>
            <p:nvPr/>
          </p:nvSpPr>
          <p:spPr bwMode="auto">
            <a:xfrm rot="-5400000">
              <a:off x="2860675" y="4095750"/>
              <a:ext cx="3810000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56332" name="Text Box 21"/>
            <p:cNvSpPr txBox="1">
              <a:spLocks noChangeArrowheads="1"/>
            </p:cNvSpPr>
            <p:nvPr/>
          </p:nvSpPr>
          <p:spPr bwMode="auto">
            <a:xfrm>
              <a:off x="6456363" y="30003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</a:t>
              </a:r>
            </a:p>
          </p:txBody>
        </p:sp>
        <p:sp>
          <p:nvSpPr>
            <p:cNvPr id="56333" name="Oval 28"/>
            <p:cNvSpPr>
              <a:spLocks noChangeArrowheads="1"/>
            </p:cNvSpPr>
            <p:nvPr/>
          </p:nvSpPr>
          <p:spPr bwMode="auto">
            <a:xfrm>
              <a:off x="2979738" y="4021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6334" name="Oval 30"/>
            <p:cNvSpPr>
              <a:spLocks noChangeArrowheads="1"/>
            </p:cNvSpPr>
            <p:nvPr/>
          </p:nvSpPr>
          <p:spPr bwMode="auto">
            <a:xfrm>
              <a:off x="6451600" y="4021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6335" name="Oval 31"/>
            <p:cNvSpPr>
              <a:spLocks noChangeArrowheads="1"/>
            </p:cNvSpPr>
            <p:nvPr/>
          </p:nvSpPr>
          <p:spPr bwMode="auto">
            <a:xfrm>
              <a:off x="5929313" y="285591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6336" name="Oval 32"/>
            <p:cNvSpPr>
              <a:spLocks noChangeArrowheads="1"/>
            </p:cNvSpPr>
            <p:nvPr/>
          </p:nvSpPr>
          <p:spPr bwMode="auto">
            <a:xfrm>
              <a:off x="5334000" y="247491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6337" name="Oval 33"/>
            <p:cNvSpPr>
              <a:spLocks noChangeArrowheads="1"/>
            </p:cNvSpPr>
            <p:nvPr/>
          </p:nvSpPr>
          <p:spPr bwMode="auto">
            <a:xfrm>
              <a:off x="6288088" y="3355975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6338" name="Oval 36"/>
            <p:cNvSpPr>
              <a:spLocks noChangeArrowheads="1"/>
            </p:cNvSpPr>
            <p:nvPr/>
          </p:nvSpPr>
          <p:spPr bwMode="auto">
            <a:xfrm rot="-5400000">
              <a:off x="4700588" y="237648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6339" name="Oval 37"/>
            <p:cNvSpPr>
              <a:spLocks noChangeArrowheads="1"/>
            </p:cNvSpPr>
            <p:nvPr/>
          </p:nvSpPr>
          <p:spPr bwMode="auto">
            <a:xfrm rot="-5400000">
              <a:off x="3524250" y="2822575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6340" name="Oval 38"/>
            <p:cNvSpPr>
              <a:spLocks noChangeArrowheads="1"/>
            </p:cNvSpPr>
            <p:nvPr/>
          </p:nvSpPr>
          <p:spPr bwMode="auto">
            <a:xfrm rot="-5400000">
              <a:off x="3132138" y="334486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6341" name="Oval 39"/>
            <p:cNvSpPr>
              <a:spLocks noChangeArrowheads="1"/>
            </p:cNvSpPr>
            <p:nvPr/>
          </p:nvSpPr>
          <p:spPr bwMode="auto">
            <a:xfrm rot="-5400000">
              <a:off x="4046538" y="2497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56342" name="Group 48"/>
            <p:cNvGrpSpPr>
              <a:grpSpLocks/>
            </p:cNvGrpSpPr>
            <p:nvPr/>
          </p:nvGrpSpPr>
          <p:grpSpPr bwMode="auto">
            <a:xfrm flipV="1">
              <a:off x="3121029" y="4673598"/>
              <a:ext cx="3308352" cy="1131889"/>
              <a:chOff x="2016" y="1056"/>
              <a:chExt cx="2084" cy="713"/>
            </a:xfrm>
          </p:grpSpPr>
          <p:sp>
            <p:nvSpPr>
              <p:cNvPr id="56361" name="Oval 49"/>
              <p:cNvSpPr>
                <a:spLocks noChangeArrowheads="1"/>
              </p:cNvSpPr>
              <p:nvPr/>
            </p:nvSpPr>
            <p:spPr bwMode="auto">
              <a:xfrm>
                <a:off x="3778" y="135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2" name="Oval 50"/>
              <p:cNvSpPr>
                <a:spLocks noChangeArrowheads="1"/>
              </p:cNvSpPr>
              <p:nvPr/>
            </p:nvSpPr>
            <p:spPr bwMode="auto">
              <a:xfrm>
                <a:off x="3367" y="1111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3" name="Oval 51"/>
              <p:cNvSpPr>
                <a:spLocks noChangeArrowheads="1"/>
              </p:cNvSpPr>
              <p:nvPr/>
            </p:nvSpPr>
            <p:spPr bwMode="auto">
              <a:xfrm>
                <a:off x="4004" y="1673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4" name="Oval 52"/>
              <p:cNvSpPr>
                <a:spLocks noChangeArrowheads="1"/>
              </p:cNvSpPr>
              <p:nvPr/>
            </p:nvSpPr>
            <p:spPr bwMode="auto">
              <a:xfrm rot="-5400000">
                <a:off x="3004" y="105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5" name="Oval 53"/>
              <p:cNvSpPr>
                <a:spLocks noChangeArrowheads="1"/>
              </p:cNvSpPr>
              <p:nvPr/>
            </p:nvSpPr>
            <p:spPr bwMode="auto">
              <a:xfrm rot="-5400000">
                <a:off x="2263" y="1337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6" name="Oval 54"/>
              <p:cNvSpPr>
                <a:spLocks noChangeArrowheads="1"/>
              </p:cNvSpPr>
              <p:nvPr/>
            </p:nvSpPr>
            <p:spPr bwMode="auto">
              <a:xfrm rot="-5400000">
                <a:off x="2016" y="166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7" name="Oval 55"/>
              <p:cNvSpPr>
                <a:spLocks noChangeArrowheads="1"/>
              </p:cNvSpPr>
              <p:nvPr/>
            </p:nvSpPr>
            <p:spPr bwMode="auto">
              <a:xfrm rot="-5400000">
                <a:off x="2592" y="113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  <p:sp>
          <p:nvSpPr>
            <p:cNvPr id="56343" name="Text Box 21"/>
            <p:cNvSpPr txBox="1">
              <a:spLocks noChangeArrowheads="1"/>
            </p:cNvSpPr>
            <p:nvPr/>
          </p:nvSpPr>
          <p:spPr bwMode="auto">
            <a:xfrm>
              <a:off x="6673850" y="38242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0</a:t>
              </a:r>
            </a:p>
          </p:txBody>
        </p:sp>
        <p:sp>
          <p:nvSpPr>
            <p:cNvPr id="56344" name="Text Box 21"/>
            <p:cNvSpPr txBox="1">
              <a:spLocks noChangeArrowheads="1"/>
            </p:cNvSpPr>
            <p:nvPr/>
          </p:nvSpPr>
          <p:spPr bwMode="auto">
            <a:xfrm>
              <a:off x="5999163" y="23907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2</a:t>
              </a:r>
            </a:p>
          </p:txBody>
        </p:sp>
        <p:sp>
          <p:nvSpPr>
            <p:cNvPr id="56345" name="Text Box 21"/>
            <p:cNvSpPr txBox="1">
              <a:spLocks noChangeArrowheads="1"/>
            </p:cNvSpPr>
            <p:nvPr/>
          </p:nvSpPr>
          <p:spPr bwMode="auto">
            <a:xfrm>
              <a:off x="5270500" y="1909763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3</a:t>
              </a:r>
            </a:p>
          </p:txBody>
        </p:sp>
        <p:sp>
          <p:nvSpPr>
            <p:cNvPr id="56346" name="Text Box 21"/>
            <p:cNvSpPr txBox="1">
              <a:spLocks noChangeArrowheads="1"/>
            </p:cNvSpPr>
            <p:nvPr/>
          </p:nvSpPr>
          <p:spPr bwMode="auto">
            <a:xfrm>
              <a:off x="4449763" y="17668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4</a:t>
              </a:r>
            </a:p>
          </p:txBody>
        </p:sp>
        <p:sp>
          <p:nvSpPr>
            <p:cNvPr id="56347" name="Text Box 21"/>
            <p:cNvSpPr txBox="1">
              <a:spLocks noChangeArrowheads="1"/>
            </p:cNvSpPr>
            <p:nvPr/>
          </p:nvSpPr>
          <p:spPr bwMode="auto">
            <a:xfrm>
              <a:off x="3625850" y="193992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5</a:t>
              </a:r>
            </a:p>
          </p:txBody>
        </p:sp>
        <p:sp>
          <p:nvSpPr>
            <p:cNvPr id="56348" name="Text Box 21"/>
            <p:cNvSpPr txBox="1">
              <a:spLocks noChangeArrowheads="1"/>
            </p:cNvSpPr>
            <p:nvPr/>
          </p:nvSpPr>
          <p:spPr bwMode="auto">
            <a:xfrm>
              <a:off x="2903538" y="23145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6</a:t>
              </a:r>
            </a:p>
          </p:txBody>
        </p:sp>
        <p:sp>
          <p:nvSpPr>
            <p:cNvPr id="56349" name="Text Box 21"/>
            <p:cNvSpPr txBox="1">
              <a:spLocks noChangeArrowheads="1"/>
            </p:cNvSpPr>
            <p:nvPr/>
          </p:nvSpPr>
          <p:spPr bwMode="auto">
            <a:xfrm>
              <a:off x="2417763" y="2978150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7</a:t>
              </a:r>
            </a:p>
          </p:txBody>
        </p:sp>
        <p:sp>
          <p:nvSpPr>
            <p:cNvPr id="56350" name="Text Box 21"/>
            <p:cNvSpPr txBox="1">
              <a:spLocks noChangeArrowheads="1"/>
            </p:cNvSpPr>
            <p:nvPr/>
          </p:nvSpPr>
          <p:spPr bwMode="auto">
            <a:xfrm>
              <a:off x="2189163" y="37623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8</a:t>
              </a:r>
            </a:p>
          </p:txBody>
        </p:sp>
        <p:sp>
          <p:nvSpPr>
            <p:cNvPr id="56351" name="Text Box 21"/>
            <p:cNvSpPr txBox="1">
              <a:spLocks noChangeArrowheads="1"/>
            </p:cNvSpPr>
            <p:nvPr/>
          </p:nvSpPr>
          <p:spPr bwMode="auto">
            <a:xfrm>
              <a:off x="2341563" y="46624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9</a:t>
              </a:r>
            </a:p>
          </p:txBody>
        </p:sp>
        <p:sp>
          <p:nvSpPr>
            <p:cNvPr id="56352" name="Text Box 21"/>
            <p:cNvSpPr txBox="1">
              <a:spLocks noChangeArrowheads="1"/>
            </p:cNvSpPr>
            <p:nvPr/>
          </p:nvSpPr>
          <p:spPr bwMode="auto">
            <a:xfrm>
              <a:off x="2690813" y="5286375"/>
              <a:ext cx="91122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10</a:t>
              </a:r>
            </a:p>
          </p:txBody>
        </p:sp>
        <p:sp>
          <p:nvSpPr>
            <p:cNvPr id="56353" name="Text Box 21"/>
            <p:cNvSpPr txBox="1">
              <a:spLocks noChangeArrowheads="1"/>
            </p:cNvSpPr>
            <p:nvPr/>
          </p:nvSpPr>
          <p:spPr bwMode="auto">
            <a:xfrm>
              <a:off x="3376613" y="57292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11</a:t>
              </a:r>
            </a:p>
          </p:txBody>
        </p:sp>
        <p:sp>
          <p:nvSpPr>
            <p:cNvPr id="56354" name="Text Box 21"/>
            <p:cNvSpPr txBox="1">
              <a:spLocks noChangeArrowheads="1"/>
            </p:cNvSpPr>
            <p:nvPr/>
          </p:nvSpPr>
          <p:spPr bwMode="auto">
            <a:xfrm>
              <a:off x="4262438" y="58816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12</a:t>
              </a:r>
            </a:p>
          </p:txBody>
        </p:sp>
        <p:sp>
          <p:nvSpPr>
            <p:cNvPr id="56355" name="Text Box 21"/>
            <p:cNvSpPr txBox="1">
              <a:spLocks noChangeArrowheads="1"/>
            </p:cNvSpPr>
            <p:nvPr/>
          </p:nvSpPr>
          <p:spPr bwMode="auto">
            <a:xfrm>
              <a:off x="5129213" y="56530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13</a:t>
              </a:r>
            </a:p>
          </p:txBody>
        </p:sp>
        <p:sp>
          <p:nvSpPr>
            <p:cNvPr id="56356" name="Text Box 21"/>
            <p:cNvSpPr txBox="1">
              <a:spLocks noChangeArrowheads="1"/>
            </p:cNvSpPr>
            <p:nvPr/>
          </p:nvSpPr>
          <p:spPr bwMode="auto">
            <a:xfrm>
              <a:off x="5902325" y="51958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14</a:t>
              </a:r>
            </a:p>
          </p:txBody>
        </p:sp>
        <p:sp>
          <p:nvSpPr>
            <p:cNvPr id="56357" name="Text Box 21"/>
            <p:cNvSpPr txBox="1">
              <a:spLocks noChangeArrowheads="1"/>
            </p:cNvSpPr>
            <p:nvPr/>
          </p:nvSpPr>
          <p:spPr bwMode="auto">
            <a:xfrm>
              <a:off x="6364288" y="45862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15</a:t>
              </a:r>
            </a:p>
          </p:txBody>
        </p:sp>
        <p:sp>
          <p:nvSpPr>
            <p:cNvPr id="56358" name="Text Box 21"/>
            <p:cNvSpPr txBox="1">
              <a:spLocks noChangeArrowheads="1"/>
            </p:cNvSpPr>
            <p:nvPr/>
          </p:nvSpPr>
          <p:spPr bwMode="auto">
            <a:xfrm>
              <a:off x="7323138" y="3849688"/>
              <a:ext cx="17557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= 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16</a:t>
              </a:r>
              <a:r>
                <a:rPr lang="en-US" altLang="en-US">
                  <a:solidFill>
                    <a:schemeClr val="accent1"/>
                  </a:solidFill>
                </a:rPr>
                <a:t> = 1</a:t>
              </a:r>
            </a:p>
          </p:txBody>
        </p:sp>
        <p:sp>
          <p:nvSpPr>
            <p:cNvPr id="56359" name="Text Box 21"/>
            <p:cNvSpPr txBox="1">
              <a:spLocks noChangeArrowheads="1"/>
            </p:cNvSpPr>
            <p:nvPr/>
          </p:nvSpPr>
          <p:spPr bwMode="auto">
            <a:xfrm>
              <a:off x="1447800" y="3824288"/>
              <a:ext cx="7699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-1 =</a:t>
              </a:r>
            </a:p>
          </p:txBody>
        </p:sp>
        <p:sp>
          <p:nvSpPr>
            <p:cNvPr id="56360" name="Text Box 86"/>
            <p:cNvSpPr txBox="1">
              <a:spLocks noChangeArrowheads="1"/>
            </p:cNvSpPr>
            <p:nvPr/>
          </p:nvSpPr>
          <p:spPr bwMode="auto">
            <a:xfrm>
              <a:off x="6248400" y="2362200"/>
              <a:ext cx="184150" cy="946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/>
                <a:t>rr</a:t>
              </a:r>
            </a:p>
          </p:txBody>
        </p:sp>
      </p:grpSp>
      <p:sp>
        <p:nvSpPr>
          <p:cNvPr id="56324" name="Rectangle 3"/>
          <p:cNvSpPr>
            <a:spLocks noChangeArrowheads="1"/>
          </p:cNvSpPr>
          <p:nvPr/>
        </p:nvSpPr>
        <p:spPr bwMode="auto">
          <a:xfrm>
            <a:off x="3810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graphicFrame>
        <p:nvGraphicFramePr>
          <p:cNvPr id="259074" name="Object 6"/>
          <p:cNvGraphicFramePr>
            <a:graphicFrameLocks noChangeAspect="1"/>
          </p:cNvGraphicFramePr>
          <p:nvPr/>
        </p:nvGraphicFramePr>
        <p:xfrm>
          <a:off x="4114800" y="762000"/>
          <a:ext cx="1009650" cy="692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647419" imgH="444307" progId="Equation.3">
                  <p:embed/>
                </p:oleObj>
              </mc:Choice>
              <mc:Fallback>
                <p:oleObj name="Equation" r:id="rId2" imgW="647419" imgH="444307" progId="Equation.3">
                  <p:embed/>
                  <p:pic>
                    <p:nvPicPr>
                      <p:cNvPr id="0" name="Picture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4800" y="762000"/>
                        <a:ext cx="1009650" cy="69215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Oval 38"/>
          <p:cNvSpPr>
            <a:spLocks noChangeArrowheads="1"/>
          </p:cNvSpPr>
          <p:nvPr/>
        </p:nvSpPr>
        <p:spPr bwMode="auto">
          <a:xfrm rot="-5400000">
            <a:off x="4556125" y="44116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6328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152400" y="838200"/>
            <a:ext cx="8991600" cy="5029200"/>
          </a:xfrm>
        </p:spPr>
        <p:txBody>
          <a:bodyPr/>
          <a:lstStyle/>
          <a:p>
            <a:pPr marL="533400" indent="-533400" eaLnBrk="1" hangingPunct="1"/>
            <a:r>
              <a:rPr lang="en-US" altLang="en-US" sz="2800" dirty="0"/>
              <a:t>Proof: Let </a:t>
            </a:r>
            <a:r>
              <a:rPr lang="en-US" altLang="en-US" sz="2800" b="1" dirty="0"/>
              <a:t>A=V</a:t>
            </a:r>
            <a:r>
              <a:rPr lang="en-US" altLang="en-US" sz="2800" b="1" baseline="30000" dirty="0"/>
              <a:t> -1</a:t>
            </a:r>
            <a:r>
              <a:rPr lang="en-US" altLang="en-US" sz="2800" b="1" dirty="0"/>
              <a:t>V</a:t>
            </a:r>
            <a:r>
              <a:rPr lang="en-US" altLang="en-US" sz="2800" dirty="0"/>
              <a:t>.  We want to show that </a:t>
            </a:r>
            <a:r>
              <a:rPr lang="en-US" altLang="en-US" sz="2800" b="1" dirty="0"/>
              <a:t>A=I</a:t>
            </a:r>
            <a:r>
              <a:rPr lang="en-US" altLang="en-US" sz="2800" dirty="0"/>
              <a:t>, where</a:t>
            </a:r>
          </a:p>
          <a:p>
            <a:pPr marL="533400" indent="-533400" eaLnBrk="1" hangingPunct="1"/>
            <a:endParaRPr lang="en-US" altLang="en-US" sz="2800" dirty="0"/>
          </a:p>
          <a:p>
            <a:pPr marL="533400" indent="-533400" eaLnBrk="1" hangingPunct="1"/>
            <a:endParaRPr lang="en-US" altLang="en-US" sz="2800" dirty="0"/>
          </a:p>
          <a:p>
            <a:pPr marL="533400" indent="-533400" eaLnBrk="1" hangingPunct="1"/>
            <a:r>
              <a:rPr lang="en-US" altLang="en-US" sz="2800" dirty="0"/>
              <a:t>If </a:t>
            </a:r>
            <a:r>
              <a:rPr lang="en-US" altLang="en-US" sz="2800" dirty="0" err="1"/>
              <a:t>i</a:t>
            </a:r>
            <a:r>
              <a:rPr lang="en-US" altLang="en-US" sz="2800" dirty="0"/>
              <a:t>=j, then</a:t>
            </a:r>
          </a:p>
          <a:p>
            <a:pPr marL="533400" indent="-533400" eaLnBrk="1" hangingPunct="1"/>
            <a:endParaRPr lang="en-US" altLang="en-US" sz="2800" dirty="0"/>
          </a:p>
          <a:p>
            <a:pPr marL="533400" indent="-533400" eaLnBrk="1" hangingPunct="1"/>
            <a:endParaRPr lang="en-US" altLang="en-US" sz="2800" dirty="0"/>
          </a:p>
          <a:p>
            <a:pPr marL="533400" indent="-533400" eaLnBrk="1" hangingPunct="1"/>
            <a:endParaRPr lang="en-US" altLang="en-US" sz="2800" dirty="0"/>
          </a:p>
          <a:p>
            <a:pPr marL="533400" indent="-533400" eaLnBrk="1" hangingPunct="1"/>
            <a:r>
              <a:rPr lang="en-US" altLang="en-US" sz="2800" dirty="0"/>
              <a:t>If </a:t>
            </a:r>
            <a:r>
              <a:rPr lang="en-US" altLang="en-US" sz="2800" dirty="0" err="1"/>
              <a:t>i</a:t>
            </a:r>
            <a:r>
              <a:rPr lang="en-US" altLang="en-US" sz="2800" dirty="0"/>
              <a:t> and j are different, then</a:t>
            </a:r>
          </a:p>
          <a:p>
            <a:pPr marL="533400" indent="-533400" eaLnBrk="1" hangingPunct="1">
              <a:buFont typeface="Wingdings" pitchFamily="2" charset="2"/>
              <a:buNone/>
            </a:pPr>
            <a:endParaRPr lang="en-US" altLang="en-US" sz="2800" dirty="0"/>
          </a:p>
        </p:txBody>
      </p:sp>
      <p:graphicFrame>
        <p:nvGraphicFramePr>
          <p:cNvPr id="8194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87976414"/>
              </p:ext>
            </p:extLst>
          </p:nvPr>
        </p:nvGraphicFramePr>
        <p:xfrm>
          <a:off x="1189038" y="1371600"/>
          <a:ext cx="2328862" cy="766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307532" imgH="431613" progId="Equation.3">
                  <p:embed/>
                </p:oleObj>
              </mc:Choice>
              <mc:Fallback>
                <p:oleObj name="Equation" r:id="rId2" imgW="1307532" imgH="431613" progId="Equation.3">
                  <p:embed/>
                  <p:pic>
                    <p:nvPicPr>
                      <p:cNvPr id="0" name="Picture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9038" y="1371600"/>
                        <a:ext cx="2328862" cy="7667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6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85858816"/>
              </p:ext>
            </p:extLst>
          </p:nvPr>
        </p:nvGraphicFramePr>
        <p:xfrm>
          <a:off x="1265238" y="3200400"/>
          <a:ext cx="4386262" cy="766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463800" imgH="431800" progId="Equation.3">
                  <p:embed/>
                </p:oleObj>
              </mc:Choice>
              <mc:Fallback>
                <p:oleObj name="Equation" r:id="rId4" imgW="2463800" imgH="431800" progId="Equation.3">
                  <p:embed/>
                  <p:pic>
                    <p:nvPicPr>
                      <p:cNvPr id="0" name="Picture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65238" y="3200400"/>
                        <a:ext cx="4386262" cy="7667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8055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03806981"/>
              </p:ext>
            </p:extLst>
          </p:nvPr>
        </p:nvGraphicFramePr>
        <p:xfrm>
          <a:off x="1271588" y="5029200"/>
          <a:ext cx="5967412" cy="766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3352800" imgH="431800" progId="Equation.3">
                  <p:embed/>
                </p:oleObj>
              </mc:Choice>
              <mc:Fallback>
                <p:oleObj name="Equation" r:id="rId6" imgW="3352800" imgH="431800" progId="Equation.3">
                  <p:embed/>
                  <p:pic>
                    <p:nvPicPr>
                      <p:cNvPr id="0" name="Picture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71588" y="5029200"/>
                        <a:ext cx="5967412" cy="7667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58374" name="Rectangle 3"/>
          <p:cNvSpPr>
            <a:spLocks noChangeArrowheads="1"/>
          </p:cNvSpPr>
          <p:nvPr/>
        </p:nvSpPr>
        <p:spPr bwMode="auto">
          <a:xfrm>
            <a:off x="3810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58375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2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20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20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743200"/>
            <a:ext cx="5486400" cy="407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Rectangle 4"/>
          <p:cNvSpPr>
            <a:spLocks noChangeArrowheads="1"/>
          </p:cNvSpPr>
          <p:nvPr/>
        </p:nvSpPr>
        <p:spPr bwMode="auto">
          <a:xfrm>
            <a:off x="696913" y="-22225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4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>
          <a:xfrm>
            <a:off x="152400" y="838200"/>
            <a:ext cx="8991600" cy="762000"/>
          </a:xfrm>
          <a:prstGeom prst="rect">
            <a:avLst/>
          </a:prstGeom>
        </p:spPr>
        <p:txBody>
          <a:bodyPr/>
          <a:lstStyle/>
          <a:p>
            <a:pPr marL="533400" indent="-533400" algn="l">
              <a:spcBef>
                <a:spcPct val="20000"/>
              </a:spcBef>
              <a:buFontTx/>
              <a:buChar char="•"/>
              <a:defRPr/>
            </a:pPr>
            <a:r>
              <a:rPr lang="en-US" kern="0" dirty="0">
                <a:latin typeface="+mn-lt"/>
              </a:rPr>
              <a:t>The FFT and inverse FFT can use the same hardware</a:t>
            </a:r>
          </a:p>
        </p:txBody>
      </p:sp>
      <p:sp>
        <p:nvSpPr>
          <p:cNvPr id="5" name="Text Box 215"/>
          <p:cNvSpPr txBox="1">
            <a:spLocks noChangeArrowheads="1"/>
          </p:cNvSpPr>
          <p:nvPr/>
        </p:nvSpPr>
        <p:spPr bwMode="auto">
          <a:xfrm>
            <a:off x="228600" y="1295400"/>
            <a:ext cx="402431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400"/>
              <a:t>                    FFT</a:t>
            </a:r>
          </a:p>
          <a:p>
            <a:pPr algn="l" eaLnBrk="1" hangingPunct="1">
              <a:buFontTx/>
              <a:buChar char="•"/>
            </a:pPr>
            <a:r>
              <a:rPr lang="en-US" altLang="en-US" sz="2400"/>
              <a:t>Input: </a:t>
            </a:r>
            <a:r>
              <a:rPr lang="en-US" altLang="en-US" sz="2400" i="1">
                <a:solidFill>
                  <a:schemeClr val="accent1"/>
                </a:solidFill>
              </a:rPr>
              <a:t>&lt;1,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sz="2400" i="1">
                <a:solidFill>
                  <a:schemeClr val="accent1"/>
                </a:solidFill>
              </a:rPr>
              <a:t>, 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r>
              <a:rPr lang="en-US" altLang="en-US" sz="2400" i="1">
                <a:solidFill>
                  <a:schemeClr val="accent1"/>
                </a:solidFill>
              </a:rPr>
              <a:t>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r>
              <a:rPr lang="en-US" altLang="en-US" sz="2400" i="1">
                <a:solidFill>
                  <a:schemeClr val="accent1"/>
                </a:solidFill>
              </a:rPr>
              <a:t>,…,a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n-1 </a:t>
            </a:r>
            <a:r>
              <a:rPr lang="en-US" altLang="en-US" sz="2400" i="1">
                <a:solidFill>
                  <a:schemeClr val="accent1"/>
                </a:solidFill>
              </a:rPr>
              <a:t>&gt;</a:t>
            </a:r>
          </a:p>
          <a:p>
            <a:pPr algn="l" eaLnBrk="1" hangingPunct="1">
              <a:buFontTx/>
              <a:buChar char="•"/>
            </a:pPr>
            <a:r>
              <a:rPr lang="en-US" altLang="en-US" sz="2400"/>
              <a:t>Output:        </a:t>
            </a:r>
            <a:r>
              <a:rPr lang="en-US" altLang="en-US" sz="2400" i="1">
                <a:solidFill>
                  <a:schemeClr val="accent1"/>
                </a:solidFill>
              </a:rPr>
              <a:t>&lt;y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r>
              <a:rPr lang="en-US" altLang="en-US" sz="2400" i="1">
                <a:solidFill>
                  <a:schemeClr val="accent1"/>
                </a:solidFill>
              </a:rPr>
              <a:t>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r>
              <a:rPr lang="en-US" altLang="en-US" sz="2400" i="1">
                <a:solidFill>
                  <a:schemeClr val="accent1"/>
                </a:solidFill>
              </a:rPr>
              <a:t>,…,y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n-1 </a:t>
            </a:r>
            <a:r>
              <a:rPr lang="en-US" altLang="en-US" sz="2400" i="1">
                <a:solidFill>
                  <a:schemeClr val="accent1"/>
                </a:solidFill>
              </a:rPr>
              <a:t>&gt;</a:t>
            </a:r>
          </a:p>
          <a:p>
            <a:pPr algn="l" eaLnBrk="1" hangingPunct="1">
              <a:buFontTx/>
              <a:buChar char="•"/>
            </a:pP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7" name="Text Box 215"/>
          <p:cNvSpPr txBox="1">
            <a:spLocks noChangeArrowheads="1"/>
          </p:cNvSpPr>
          <p:nvPr/>
        </p:nvSpPr>
        <p:spPr bwMode="auto">
          <a:xfrm>
            <a:off x="4891088" y="1371600"/>
            <a:ext cx="4221162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400"/>
              <a:t>              Inverse FFT</a:t>
            </a:r>
          </a:p>
          <a:p>
            <a:pPr algn="l" eaLnBrk="1" hangingPunct="1">
              <a:buFontTx/>
              <a:buChar char="•"/>
            </a:pPr>
            <a:r>
              <a:rPr lang="en-US" altLang="en-US" sz="2400"/>
              <a:t>Input: </a:t>
            </a:r>
            <a:r>
              <a:rPr lang="en-US" altLang="en-US" sz="2400" i="1">
                <a:solidFill>
                  <a:schemeClr val="accent1"/>
                </a:solidFill>
              </a:rPr>
              <a:t>&lt;</a:t>
            </a:r>
            <a:r>
              <a:rPr lang="en-US" altLang="en-US" sz="2400" i="1" baseline="30000">
                <a:solidFill>
                  <a:schemeClr val="accent1"/>
                </a:solidFill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/</a:t>
            </a:r>
            <a:r>
              <a:rPr lang="en-US" altLang="en-US" sz="2400" i="1" baseline="-25000">
                <a:solidFill>
                  <a:schemeClr val="accent1"/>
                </a:solidFill>
              </a:rPr>
              <a:t>n</a:t>
            </a:r>
            <a:r>
              <a:rPr lang="en-US" altLang="en-US" sz="2400" i="1">
                <a:solidFill>
                  <a:schemeClr val="accent1"/>
                </a:solidFill>
              </a:rPr>
              <a:t>,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-1</a:t>
            </a:r>
            <a:r>
              <a:rPr lang="en-US" altLang="en-US" sz="2400" i="1">
                <a:solidFill>
                  <a:schemeClr val="accent1"/>
                </a:solidFill>
              </a:rPr>
              <a:t>, 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r>
              <a:rPr lang="en-US" altLang="en-US" sz="2400" i="1">
                <a:solidFill>
                  <a:schemeClr val="accent1"/>
                </a:solidFill>
              </a:rPr>
              <a:t>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r>
              <a:rPr lang="en-US" altLang="en-US" sz="2400" i="1">
                <a:solidFill>
                  <a:schemeClr val="accent1"/>
                </a:solidFill>
              </a:rPr>
              <a:t>,…,y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n-1 </a:t>
            </a:r>
            <a:r>
              <a:rPr lang="en-US" altLang="en-US" sz="2400" i="1">
                <a:solidFill>
                  <a:schemeClr val="accent1"/>
                </a:solidFill>
              </a:rPr>
              <a:t>&gt;</a:t>
            </a:r>
          </a:p>
          <a:p>
            <a:pPr algn="l" eaLnBrk="1" hangingPunct="1">
              <a:buFontTx/>
              <a:buChar char="•"/>
            </a:pPr>
            <a:r>
              <a:rPr lang="en-US" altLang="en-US" sz="2400"/>
              <a:t>Output:        </a:t>
            </a:r>
            <a:r>
              <a:rPr lang="en-US" altLang="en-US" sz="2400" i="1">
                <a:solidFill>
                  <a:schemeClr val="accent1"/>
                </a:solidFill>
              </a:rPr>
              <a:t>&lt;a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r>
              <a:rPr lang="en-US" altLang="en-US" sz="2400" i="1">
                <a:solidFill>
                  <a:schemeClr val="accent1"/>
                </a:solidFill>
              </a:rPr>
              <a:t>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r>
              <a:rPr lang="en-US" altLang="en-US" sz="2400" i="1">
                <a:solidFill>
                  <a:schemeClr val="accent1"/>
                </a:solidFill>
              </a:rPr>
              <a:t>,…,a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n-1 </a:t>
            </a:r>
            <a:r>
              <a:rPr lang="en-US" altLang="en-US" sz="2400" i="1">
                <a:solidFill>
                  <a:schemeClr val="accent1"/>
                </a:solidFill>
              </a:rPr>
              <a:t>&gt;</a:t>
            </a:r>
          </a:p>
          <a:p>
            <a:pPr algn="l" eaLnBrk="1" hangingPunct="1">
              <a:buFontTx/>
              <a:buChar char="•"/>
            </a:pP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59399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5562600" y="762000"/>
            <a:ext cx="3403600" cy="6221412"/>
            <a:chOff x="5029200" y="762000"/>
            <a:chExt cx="3403600" cy="6221412"/>
          </a:xfrm>
        </p:grpSpPr>
        <p:pic>
          <p:nvPicPr>
            <p:cNvPr id="4099" name="Picture 58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5401" y="1828800"/>
              <a:ext cx="3308294" cy="51546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" name="Text Box 215"/>
            <p:cNvSpPr txBox="1">
              <a:spLocks noChangeArrowheads="1"/>
            </p:cNvSpPr>
            <p:nvPr/>
          </p:nvSpPr>
          <p:spPr bwMode="auto">
            <a:xfrm>
              <a:off x="5029200" y="762000"/>
              <a:ext cx="34036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ym typeface="Symbol" pitchFamily="18" charset="2"/>
                </a:rPr>
                <a:t>Basis: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sin(2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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f t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/n),              </a:t>
              </a:r>
              <a:r>
                <a:rPr lang="en-US" altLang="en-US" sz="600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.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          </a:t>
              </a:r>
              <a:r>
                <a:rPr lang="en-US" altLang="en-US" i="1" dirty="0" err="1">
                  <a:solidFill>
                    <a:schemeClr val="accent1"/>
                  </a:solidFill>
                  <a:sym typeface="Symbol" pitchFamily="18" charset="2"/>
                </a:rPr>
                <a:t>cos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(2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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f t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/n)</a:t>
              </a:r>
              <a:endParaRPr lang="en-US" altLang="en-US" dirty="0">
                <a:sym typeface="Symbol" pitchFamily="18" charset="2"/>
              </a:endParaRPr>
            </a:p>
          </p:txBody>
        </p:sp>
      </p:grpSp>
      <p:sp>
        <p:nvSpPr>
          <p:cNvPr id="4102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703548" y="914400"/>
            <a:ext cx="3185487" cy="5715000"/>
            <a:chOff x="1341757" y="914400"/>
            <a:chExt cx="3185487" cy="5715000"/>
          </a:xfrm>
        </p:grpSpPr>
        <p:grpSp>
          <p:nvGrpSpPr>
            <p:cNvPr id="7" name="Group 12"/>
            <p:cNvGrpSpPr>
              <a:grpSpLocks/>
            </p:cNvGrpSpPr>
            <p:nvPr/>
          </p:nvGrpSpPr>
          <p:grpSpPr bwMode="auto">
            <a:xfrm>
              <a:off x="1676400" y="1600200"/>
              <a:ext cx="2667000" cy="5029200"/>
              <a:chOff x="6248400" y="533400"/>
              <a:chExt cx="2743200" cy="5791200"/>
            </a:xfrm>
          </p:grpSpPr>
          <p:sp>
            <p:nvSpPr>
              <p:cNvPr id="8" name="Rectangle 13"/>
              <p:cNvSpPr>
                <a:spLocks noChangeArrowheads="1"/>
              </p:cNvSpPr>
              <p:nvPr/>
            </p:nvSpPr>
            <p:spPr bwMode="auto">
              <a:xfrm>
                <a:off x="6248400" y="533400"/>
                <a:ext cx="2743200" cy="57912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pic>
            <p:nvPicPr>
              <p:cNvPr id="9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90735" y="558804"/>
                <a:ext cx="2666374" cy="144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" name="Picture 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73801" y="1998137"/>
                <a:ext cx="2711796" cy="1432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" name="Picture 4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82268" y="3429003"/>
                <a:ext cx="2686927" cy="144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" name="Picture 5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82268" y="4859869"/>
                <a:ext cx="2696000" cy="144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3" name="Rectangle 12"/>
            <p:cNvSpPr>
              <a:spLocks noChangeArrowheads="1"/>
            </p:cNvSpPr>
            <p:nvPr/>
          </p:nvSpPr>
          <p:spPr bwMode="auto">
            <a:xfrm>
              <a:off x="1341757" y="914400"/>
              <a:ext cx="318548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ym typeface="Symbol" pitchFamily="18" charset="2"/>
                </a:rPr>
                <a:t>Basis: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1, x, x</a:t>
              </a:r>
              <a:r>
                <a:rPr lang="en-US" altLang="en-US" i="1" baseline="30000" dirty="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, x</a:t>
              </a:r>
              <a:r>
                <a:rPr lang="en-US" altLang="en-US" i="1" baseline="30000" dirty="0">
                  <a:solidFill>
                    <a:schemeClr val="accent1"/>
                  </a:solidFill>
                  <a:sym typeface="Symbol" pitchFamily="18" charset="2"/>
                </a:rPr>
                <a:t>3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,… </a:t>
              </a:r>
            </a:p>
          </p:txBody>
        </p:sp>
      </p:grpSp>
      <p:sp>
        <p:nvSpPr>
          <p:cNvPr id="14" name="Left-Right Arrow 13"/>
          <p:cNvSpPr/>
          <p:nvPr/>
        </p:nvSpPr>
        <p:spPr bwMode="auto">
          <a:xfrm>
            <a:off x="4267200" y="3429000"/>
            <a:ext cx="990600" cy="457200"/>
          </a:xfrm>
          <a:prstGeom prst="leftRightArrow">
            <a:avLst/>
          </a:prstGeom>
          <a:solidFill>
            <a:srgbClr val="00FFFF"/>
          </a:solidFill>
          <a:ln w="25400" algn="ctr">
            <a:noFill/>
            <a:round/>
            <a:headEnd/>
            <a:tailEnd/>
          </a:ln>
        </p:spPr>
        <p:txBody>
          <a:bodyPr wrap="none" rtlCol="0" anchor="ctr">
            <a:spAutoFit/>
          </a:bodyPr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2" name="Group 15"/>
          <p:cNvGrpSpPr/>
          <p:nvPr/>
        </p:nvGrpSpPr>
        <p:grpSpPr>
          <a:xfrm>
            <a:off x="5562600" y="762000"/>
            <a:ext cx="3403600" cy="6221412"/>
            <a:chOff x="5029200" y="762000"/>
            <a:chExt cx="3403600" cy="6221412"/>
          </a:xfrm>
        </p:grpSpPr>
        <p:pic>
          <p:nvPicPr>
            <p:cNvPr id="4099" name="Picture 58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5401" y="1828800"/>
              <a:ext cx="3308294" cy="51546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" name="Text Box 215"/>
            <p:cNvSpPr txBox="1">
              <a:spLocks noChangeArrowheads="1"/>
            </p:cNvSpPr>
            <p:nvPr/>
          </p:nvSpPr>
          <p:spPr bwMode="auto">
            <a:xfrm>
              <a:off x="5029200" y="762000"/>
              <a:ext cx="34036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ym typeface="Symbol" pitchFamily="18" charset="2"/>
                </a:rPr>
                <a:t>Basis: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sin(2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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f t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/n),              </a:t>
              </a:r>
              <a:r>
                <a:rPr lang="en-US" altLang="en-US" sz="600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.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          </a:t>
              </a:r>
              <a:r>
                <a:rPr lang="en-US" altLang="en-US" i="1" dirty="0" err="1">
                  <a:solidFill>
                    <a:schemeClr val="accent1"/>
                  </a:solidFill>
                  <a:sym typeface="Symbol" pitchFamily="18" charset="2"/>
                </a:rPr>
                <a:t>cos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(2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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f t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/n)</a:t>
              </a:r>
              <a:endParaRPr lang="en-US" altLang="en-US" dirty="0">
                <a:sym typeface="Symbol" pitchFamily="18" charset="2"/>
              </a:endParaRPr>
            </a:p>
          </p:txBody>
        </p:sp>
      </p:grpSp>
      <p:sp>
        <p:nvSpPr>
          <p:cNvPr id="4102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14" name="Left-Right Arrow 13"/>
          <p:cNvSpPr/>
          <p:nvPr/>
        </p:nvSpPr>
        <p:spPr bwMode="auto">
          <a:xfrm>
            <a:off x="4267200" y="3429000"/>
            <a:ext cx="990600" cy="457200"/>
          </a:xfrm>
          <a:prstGeom prst="leftRightArrow">
            <a:avLst/>
          </a:prstGeom>
          <a:solidFill>
            <a:srgbClr val="00FFFF"/>
          </a:solidFill>
          <a:ln w="25400" algn="ctr">
            <a:noFill/>
            <a:round/>
            <a:headEnd/>
            <a:tailEnd/>
          </a:ln>
        </p:spPr>
        <p:txBody>
          <a:bodyPr wrap="none" rtlCol="0" anchor="ctr">
            <a:spAutoFit/>
          </a:bodyPr>
          <a:lstStyle/>
          <a:p>
            <a:pPr algn="ctr"/>
            <a:endParaRPr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28694" y="914400"/>
            <a:ext cx="4535216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ym typeface="Symbol" pitchFamily="18" charset="2"/>
              </a:rPr>
              <a:t>The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baseline="30000" dirty="0" err="1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basis “vector” </a:t>
            </a:r>
          </a:p>
          <a:p>
            <a:pPr eaLnBrk="1" hangingPunct="1"/>
            <a:r>
              <a:rPr lang="en-US" altLang="en-US" dirty="0">
                <a:sym typeface="Symbol" pitchFamily="18" charset="2"/>
              </a:rPr>
              <a:t>has frequency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dirty="0">
                <a:sym typeface="Symbol" pitchFamily="18" charset="2"/>
              </a:rPr>
              <a:t>.</a:t>
            </a:r>
            <a:endParaRPr lang="en-US" altLang="en-US" baseline="30000" dirty="0">
              <a:sym typeface="Symbol" pitchFamily="18" charset="2"/>
            </a:endParaRPr>
          </a:p>
          <a:p>
            <a:pPr eaLnBrk="1" hangingPunct="1"/>
            <a:r>
              <a:rPr lang="en-US" altLang="en-US" dirty="0">
                <a:sym typeface="Symbol" pitchFamily="18" charset="2"/>
              </a:rPr>
              <a:t>As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t=0..n,</a:t>
            </a:r>
          </a:p>
          <a:p>
            <a:pPr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t/n = 0..1,</a:t>
            </a:r>
          </a:p>
          <a:p>
            <a:pPr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f t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/n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0.. 2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f ,</a:t>
            </a:r>
            <a:endParaRPr lang="en-US" altLang="en-US" i="1" dirty="0">
              <a:solidFill>
                <a:schemeClr val="accent1"/>
              </a:solidFill>
              <a:cs typeface="Times New Roman" pitchFamily="18" charset="0"/>
              <a:sym typeface="Symbol"/>
            </a:endParaRP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cos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(2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f t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/n) </a:t>
            </a:r>
            <a:r>
              <a:rPr lang="en-US" altLang="en-US" dirty="0">
                <a:cs typeface="Times New Roman" pitchFamily="18" charset="0"/>
                <a:sym typeface="Symbol"/>
              </a:rPr>
              <a:t>does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 f </a:t>
            </a:r>
            <a:r>
              <a:rPr lang="en-US" altLang="en-US" dirty="0">
                <a:cs typeface="Times New Roman" pitchFamily="18" charset="0"/>
                <a:sym typeface="Symbol"/>
              </a:rPr>
              <a:t>full cycles.</a:t>
            </a:r>
            <a:endParaRPr lang="en-US" altLang="en-US" dirty="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4102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3" name="Group 14"/>
          <p:cNvGrpSpPr/>
          <p:nvPr/>
        </p:nvGrpSpPr>
        <p:grpSpPr>
          <a:xfrm>
            <a:off x="703548" y="914400"/>
            <a:ext cx="3185487" cy="5715000"/>
            <a:chOff x="1341757" y="914400"/>
            <a:chExt cx="3185487" cy="5715000"/>
          </a:xfrm>
        </p:grpSpPr>
        <p:grpSp>
          <p:nvGrpSpPr>
            <p:cNvPr id="4" name="Group 12"/>
            <p:cNvGrpSpPr>
              <a:grpSpLocks/>
            </p:cNvGrpSpPr>
            <p:nvPr/>
          </p:nvGrpSpPr>
          <p:grpSpPr bwMode="auto">
            <a:xfrm>
              <a:off x="1676400" y="1600200"/>
              <a:ext cx="2667000" cy="5029200"/>
              <a:chOff x="6248400" y="533400"/>
              <a:chExt cx="2743200" cy="5791200"/>
            </a:xfrm>
          </p:grpSpPr>
          <p:sp>
            <p:nvSpPr>
              <p:cNvPr id="8" name="Rectangle 13"/>
              <p:cNvSpPr>
                <a:spLocks noChangeArrowheads="1"/>
              </p:cNvSpPr>
              <p:nvPr/>
            </p:nvSpPr>
            <p:spPr bwMode="auto">
              <a:xfrm>
                <a:off x="6248400" y="533400"/>
                <a:ext cx="2743200" cy="57912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pic>
            <p:nvPicPr>
              <p:cNvPr id="9" name="Picture 2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90735" y="558804"/>
                <a:ext cx="2666374" cy="144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" name="Picture 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73801" y="1998137"/>
                <a:ext cx="2711796" cy="1432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" name="Picture 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82268" y="3429003"/>
                <a:ext cx="2686927" cy="144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" name="Picture 5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82268" y="4859869"/>
                <a:ext cx="2696000" cy="144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3" name="Rectangle 12"/>
            <p:cNvSpPr>
              <a:spLocks noChangeArrowheads="1"/>
            </p:cNvSpPr>
            <p:nvPr/>
          </p:nvSpPr>
          <p:spPr bwMode="auto">
            <a:xfrm>
              <a:off x="1341757" y="914400"/>
              <a:ext cx="318548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ym typeface="Symbol" pitchFamily="18" charset="2"/>
                </a:rPr>
                <a:t>Basis: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1, x, x</a:t>
              </a:r>
              <a:r>
                <a:rPr lang="en-US" altLang="en-US" i="1" baseline="30000" dirty="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, x</a:t>
              </a:r>
              <a:r>
                <a:rPr lang="en-US" altLang="en-US" i="1" baseline="30000" dirty="0">
                  <a:solidFill>
                    <a:schemeClr val="accent1"/>
                  </a:solidFill>
                  <a:sym typeface="Symbol" pitchFamily="18" charset="2"/>
                </a:rPr>
                <a:t>3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,… 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4102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570502" y="914400"/>
            <a:ext cx="3451587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ym typeface="Symbol" pitchFamily="18" charset="2"/>
              </a:rPr>
              <a:t>Basis: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1, x, x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3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,…</a:t>
            </a:r>
            <a:endParaRPr lang="en-US" altLang="en-US" dirty="0">
              <a:sym typeface="Symbol" pitchFamily="18" charset="2"/>
            </a:endParaRP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baseline="30000" dirty="0" err="1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basis “vectors” is 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30000" dirty="0" err="1">
                <a:solidFill>
                  <a:schemeClr val="accent1"/>
                </a:solidFill>
                <a:sym typeface="Symbol" pitchFamily="18" charset="2"/>
              </a:rPr>
              <a:t>f</a:t>
            </a:r>
            <a:endParaRPr lang="en-US" altLang="en-US" i="1" baseline="30000" dirty="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dirty="0">
                <a:sym typeface="Symbol" pitchFamily="18" charset="2"/>
              </a:rPr>
              <a:t>We compute this on </a:t>
            </a:r>
            <a:br>
              <a:rPr lang="en-US" altLang="en-US" dirty="0">
                <a:sym typeface="Symbol" pitchFamily="18" charset="2"/>
              </a:rPr>
            </a:b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0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3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…. </a:t>
            </a: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baseline="30000" dirty="0" err="1"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value is 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endParaRPr lang="en-US" altLang="en-US" i="1" baseline="-25000" dirty="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t</a:t>
            </a: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baseline="30000" dirty="0" err="1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basis on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baseline="30000" dirty="0" err="1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value is</a:t>
            </a:r>
          </a:p>
          <a:p>
            <a:pPr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 f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= (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 f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Oval 4"/>
          <p:cNvSpPr>
            <a:spLocks noChangeArrowheads="1"/>
          </p:cNvSpPr>
          <p:nvPr/>
        </p:nvSpPr>
        <p:spPr bwMode="auto">
          <a:xfrm>
            <a:off x="1077913" y="19954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1" name="Line 7"/>
          <p:cNvSpPr>
            <a:spLocks noChangeShapeType="1"/>
          </p:cNvSpPr>
          <p:nvPr/>
        </p:nvSpPr>
        <p:spPr bwMode="auto">
          <a:xfrm>
            <a:off x="903288" y="36385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7892" name="Line 8"/>
          <p:cNvSpPr>
            <a:spLocks noChangeShapeType="1"/>
          </p:cNvSpPr>
          <p:nvPr/>
        </p:nvSpPr>
        <p:spPr bwMode="auto">
          <a:xfrm rot="-5400000">
            <a:off x="882650" y="36385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7893" name="Text Box 21"/>
          <p:cNvSpPr txBox="1">
            <a:spLocks noChangeArrowheads="1"/>
          </p:cNvSpPr>
          <p:nvPr/>
        </p:nvSpPr>
        <p:spPr bwMode="auto">
          <a:xfrm>
            <a:off x="4478338" y="25431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 dirty="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 dirty="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37894" name="Oval 28"/>
          <p:cNvSpPr>
            <a:spLocks noChangeArrowheads="1"/>
          </p:cNvSpPr>
          <p:nvPr/>
        </p:nvSpPr>
        <p:spPr bwMode="auto">
          <a:xfrm>
            <a:off x="1001713" y="35639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5" name="Oval 30"/>
          <p:cNvSpPr>
            <a:spLocks noChangeArrowheads="1"/>
          </p:cNvSpPr>
          <p:nvPr/>
        </p:nvSpPr>
        <p:spPr bwMode="auto">
          <a:xfrm>
            <a:off x="4473575" y="35639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6" name="Oval 31"/>
          <p:cNvSpPr>
            <a:spLocks noChangeArrowheads="1"/>
          </p:cNvSpPr>
          <p:nvPr/>
        </p:nvSpPr>
        <p:spPr bwMode="auto">
          <a:xfrm>
            <a:off x="3951288" y="23987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7" name="Oval 32"/>
          <p:cNvSpPr>
            <a:spLocks noChangeArrowheads="1"/>
          </p:cNvSpPr>
          <p:nvPr/>
        </p:nvSpPr>
        <p:spPr bwMode="auto">
          <a:xfrm>
            <a:off x="3355975" y="20177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8" name="Oval 33"/>
          <p:cNvSpPr>
            <a:spLocks noChangeArrowheads="1"/>
          </p:cNvSpPr>
          <p:nvPr/>
        </p:nvSpPr>
        <p:spPr bwMode="auto">
          <a:xfrm>
            <a:off x="4310063" y="28987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899" name="Oval 36"/>
          <p:cNvSpPr>
            <a:spLocks noChangeArrowheads="1"/>
          </p:cNvSpPr>
          <p:nvPr/>
        </p:nvSpPr>
        <p:spPr bwMode="auto">
          <a:xfrm rot="-5400000">
            <a:off x="2722563" y="19192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900" name="Oval 37"/>
          <p:cNvSpPr>
            <a:spLocks noChangeArrowheads="1"/>
          </p:cNvSpPr>
          <p:nvPr/>
        </p:nvSpPr>
        <p:spPr bwMode="auto">
          <a:xfrm rot="-5400000">
            <a:off x="1546225" y="23653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901" name="Oval 38"/>
          <p:cNvSpPr>
            <a:spLocks noChangeArrowheads="1"/>
          </p:cNvSpPr>
          <p:nvPr/>
        </p:nvSpPr>
        <p:spPr bwMode="auto">
          <a:xfrm rot="-5400000">
            <a:off x="1154113" y="28876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902" name="Oval 39"/>
          <p:cNvSpPr>
            <a:spLocks noChangeArrowheads="1"/>
          </p:cNvSpPr>
          <p:nvPr/>
        </p:nvSpPr>
        <p:spPr bwMode="auto">
          <a:xfrm rot="-5400000">
            <a:off x="2068513" y="20399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3" name="Group 48"/>
          <p:cNvGrpSpPr>
            <a:grpSpLocks/>
          </p:cNvGrpSpPr>
          <p:nvPr/>
        </p:nvGrpSpPr>
        <p:grpSpPr bwMode="auto">
          <a:xfrm flipV="1">
            <a:off x="1143000" y="4216400"/>
            <a:ext cx="3308350" cy="1131888"/>
            <a:chOff x="2016" y="1056"/>
            <a:chExt cx="2084" cy="713"/>
          </a:xfrm>
        </p:grpSpPr>
        <p:sp>
          <p:nvSpPr>
            <p:cNvPr id="37939" name="Oval 49"/>
            <p:cNvSpPr>
              <a:spLocks noChangeArrowheads="1"/>
            </p:cNvSpPr>
            <p:nvPr/>
          </p:nvSpPr>
          <p:spPr bwMode="auto">
            <a:xfrm>
              <a:off x="3778" y="135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0" name="Oval 50"/>
            <p:cNvSpPr>
              <a:spLocks noChangeArrowheads="1"/>
            </p:cNvSpPr>
            <p:nvPr/>
          </p:nvSpPr>
          <p:spPr bwMode="auto">
            <a:xfrm>
              <a:off x="3367" y="1111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1" name="Oval 51"/>
            <p:cNvSpPr>
              <a:spLocks noChangeArrowheads="1"/>
            </p:cNvSpPr>
            <p:nvPr/>
          </p:nvSpPr>
          <p:spPr bwMode="auto">
            <a:xfrm>
              <a:off x="4004" y="167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2" name="Oval 52"/>
            <p:cNvSpPr>
              <a:spLocks noChangeArrowheads="1"/>
            </p:cNvSpPr>
            <p:nvPr/>
          </p:nvSpPr>
          <p:spPr bwMode="auto">
            <a:xfrm rot="-5400000">
              <a:off x="3004" y="105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3" name="Oval 53"/>
            <p:cNvSpPr>
              <a:spLocks noChangeArrowheads="1"/>
            </p:cNvSpPr>
            <p:nvPr/>
          </p:nvSpPr>
          <p:spPr bwMode="auto">
            <a:xfrm rot="-5400000">
              <a:off x="2263" y="1337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4" name="Oval 54"/>
            <p:cNvSpPr>
              <a:spLocks noChangeArrowheads="1"/>
            </p:cNvSpPr>
            <p:nvPr/>
          </p:nvSpPr>
          <p:spPr bwMode="auto">
            <a:xfrm rot="-5400000">
              <a:off x="2016" y="166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7945" name="Oval 55"/>
            <p:cNvSpPr>
              <a:spLocks noChangeArrowheads="1"/>
            </p:cNvSpPr>
            <p:nvPr/>
          </p:nvSpPr>
          <p:spPr bwMode="auto">
            <a:xfrm rot="-5400000">
              <a:off x="2592" y="113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37904" name="Text Box 21"/>
          <p:cNvSpPr txBox="1">
            <a:spLocks noChangeArrowheads="1"/>
          </p:cNvSpPr>
          <p:nvPr/>
        </p:nvSpPr>
        <p:spPr bwMode="auto">
          <a:xfrm>
            <a:off x="4695825" y="33670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37905" name="Text Box 21"/>
          <p:cNvSpPr txBox="1">
            <a:spLocks noChangeArrowheads="1"/>
          </p:cNvSpPr>
          <p:nvPr/>
        </p:nvSpPr>
        <p:spPr bwMode="auto">
          <a:xfrm>
            <a:off x="4021138" y="19335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37906" name="Text Box 21"/>
          <p:cNvSpPr txBox="1">
            <a:spLocks noChangeArrowheads="1"/>
          </p:cNvSpPr>
          <p:nvPr/>
        </p:nvSpPr>
        <p:spPr bwMode="auto">
          <a:xfrm>
            <a:off x="3292475" y="1452563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37907" name="Text Box 21"/>
          <p:cNvSpPr txBox="1">
            <a:spLocks noChangeArrowheads="1"/>
          </p:cNvSpPr>
          <p:nvPr/>
        </p:nvSpPr>
        <p:spPr bwMode="auto">
          <a:xfrm>
            <a:off x="2471738" y="13096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37908" name="Text Box 21"/>
          <p:cNvSpPr txBox="1">
            <a:spLocks noChangeArrowheads="1"/>
          </p:cNvSpPr>
          <p:nvPr/>
        </p:nvSpPr>
        <p:spPr bwMode="auto">
          <a:xfrm>
            <a:off x="1647825" y="148272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5</a:t>
            </a:r>
          </a:p>
        </p:txBody>
      </p:sp>
      <p:sp>
        <p:nvSpPr>
          <p:cNvPr id="37909" name="Text Box 21"/>
          <p:cNvSpPr txBox="1">
            <a:spLocks noChangeArrowheads="1"/>
          </p:cNvSpPr>
          <p:nvPr/>
        </p:nvSpPr>
        <p:spPr bwMode="auto">
          <a:xfrm>
            <a:off x="925513" y="1857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37910" name="Text Box 21"/>
          <p:cNvSpPr txBox="1">
            <a:spLocks noChangeArrowheads="1"/>
          </p:cNvSpPr>
          <p:nvPr/>
        </p:nvSpPr>
        <p:spPr bwMode="auto">
          <a:xfrm>
            <a:off x="439738" y="2520950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7</a:t>
            </a:r>
          </a:p>
        </p:txBody>
      </p:sp>
      <p:sp>
        <p:nvSpPr>
          <p:cNvPr id="37911" name="Text Box 21"/>
          <p:cNvSpPr txBox="1">
            <a:spLocks noChangeArrowheads="1"/>
          </p:cNvSpPr>
          <p:nvPr/>
        </p:nvSpPr>
        <p:spPr bwMode="auto">
          <a:xfrm>
            <a:off x="211138" y="33051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8</a:t>
            </a:r>
          </a:p>
        </p:txBody>
      </p:sp>
      <p:sp>
        <p:nvSpPr>
          <p:cNvPr id="37912" name="Text Box 21"/>
          <p:cNvSpPr txBox="1">
            <a:spLocks noChangeArrowheads="1"/>
          </p:cNvSpPr>
          <p:nvPr/>
        </p:nvSpPr>
        <p:spPr bwMode="auto">
          <a:xfrm>
            <a:off x="363538" y="42052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9</a:t>
            </a:r>
          </a:p>
        </p:txBody>
      </p:sp>
      <p:sp>
        <p:nvSpPr>
          <p:cNvPr id="37913" name="Text Box 21"/>
          <p:cNvSpPr txBox="1">
            <a:spLocks noChangeArrowheads="1"/>
          </p:cNvSpPr>
          <p:nvPr/>
        </p:nvSpPr>
        <p:spPr bwMode="auto">
          <a:xfrm>
            <a:off x="712788" y="4829175"/>
            <a:ext cx="911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10</a:t>
            </a:r>
          </a:p>
        </p:txBody>
      </p:sp>
      <p:sp>
        <p:nvSpPr>
          <p:cNvPr id="37914" name="Text Box 21"/>
          <p:cNvSpPr txBox="1">
            <a:spLocks noChangeArrowheads="1"/>
          </p:cNvSpPr>
          <p:nvPr/>
        </p:nvSpPr>
        <p:spPr bwMode="auto">
          <a:xfrm>
            <a:off x="1398588" y="52720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11</a:t>
            </a:r>
          </a:p>
        </p:txBody>
      </p:sp>
      <p:sp>
        <p:nvSpPr>
          <p:cNvPr id="37915" name="Text Box 21"/>
          <p:cNvSpPr txBox="1">
            <a:spLocks noChangeArrowheads="1"/>
          </p:cNvSpPr>
          <p:nvPr/>
        </p:nvSpPr>
        <p:spPr bwMode="auto">
          <a:xfrm>
            <a:off x="2349137" y="54244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12</a:t>
            </a:r>
          </a:p>
        </p:txBody>
      </p:sp>
      <p:sp>
        <p:nvSpPr>
          <p:cNvPr id="37916" name="Text Box 21"/>
          <p:cNvSpPr txBox="1">
            <a:spLocks noChangeArrowheads="1"/>
          </p:cNvSpPr>
          <p:nvPr/>
        </p:nvSpPr>
        <p:spPr bwMode="auto">
          <a:xfrm>
            <a:off x="3151188" y="51958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13</a:t>
            </a:r>
          </a:p>
        </p:txBody>
      </p:sp>
      <p:sp>
        <p:nvSpPr>
          <p:cNvPr id="37917" name="Text Box 21"/>
          <p:cNvSpPr txBox="1">
            <a:spLocks noChangeArrowheads="1"/>
          </p:cNvSpPr>
          <p:nvPr/>
        </p:nvSpPr>
        <p:spPr bwMode="auto">
          <a:xfrm>
            <a:off x="3924300" y="47386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14</a:t>
            </a:r>
          </a:p>
        </p:txBody>
      </p:sp>
      <p:sp>
        <p:nvSpPr>
          <p:cNvPr id="37918" name="Text Box 21"/>
          <p:cNvSpPr txBox="1">
            <a:spLocks noChangeArrowheads="1"/>
          </p:cNvSpPr>
          <p:nvPr/>
        </p:nvSpPr>
        <p:spPr bwMode="auto">
          <a:xfrm>
            <a:off x="4386263" y="41290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15</a:t>
            </a:r>
          </a:p>
        </p:txBody>
      </p:sp>
      <p:sp>
        <p:nvSpPr>
          <p:cNvPr id="37920" name="Rectangle 7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7320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16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grpSp>
        <p:nvGrpSpPr>
          <p:cNvPr id="4" name="Group 84"/>
          <p:cNvGrpSpPr>
            <a:grpSpLocks/>
          </p:cNvGrpSpPr>
          <p:nvPr/>
        </p:nvGrpSpPr>
        <p:grpSpPr bwMode="auto">
          <a:xfrm>
            <a:off x="4041775" y="1219200"/>
            <a:ext cx="781050" cy="609600"/>
            <a:chOff x="3792" y="1056"/>
            <a:chExt cx="492" cy="384"/>
          </a:xfrm>
        </p:grpSpPr>
        <p:sp>
          <p:nvSpPr>
            <p:cNvPr id="37937" name="Line 82"/>
            <p:cNvSpPr>
              <a:spLocks noChangeShapeType="1"/>
            </p:cNvSpPr>
            <p:nvPr/>
          </p:nvSpPr>
          <p:spPr bwMode="auto">
            <a:xfrm flipH="1" flipV="1">
              <a:off x="3792" y="1248"/>
              <a:ext cx="288" cy="19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7938" name="Text Box 21"/>
            <p:cNvSpPr txBox="1">
              <a:spLocks noChangeArrowheads="1"/>
            </p:cNvSpPr>
            <p:nvPr/>
          </p:nvSpPr>
          <p:spPr bwMode="auto">
            <a:xfrm>
              <a:off x="3888" y="1056"/>
              <a:ext cx="39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cs typeface="Times New Roman" pitchFamily="18" charset="0"/>
                  <a:sym typeface="Symbol" pitchFamily="18" charset="2"/>
                </a:rPr>
                <a:t>×</a:t>
              </a:r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endParaRPr lang="en-US" altLang="en-US" baseline="30000">
                <a:solidFill>
                  <a:schemeClr val="accent1"/>
                </a:solidFill>
              </a:endParaRPr>
            </a:p>
          </p:txBody>
        </p:sp>
      </p:grpSp>
      <p:sp>
        <p:nvSpPr>
          <p:cNvPr id="37930" name="Text Box 86"/>
          <p:cNvSpPr txBox="1">
            <a:spLocks noChangeArrowheads="1"/>
          </p:cNvSpPr>
          <p:nvPr/>
        </p:nvSpPr>
        <p:spPr bwMode="auto">
          <a:xfrm>
            <a:off x="4270375" y="1905000"/>
            <a:ext cx="184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/>
              <a:t>rr</a:t>
            </a:r>
          </a:p>
        </p:txBody>
      </p:sp>
      <p:grpSp>
        <p:nvGrpSpPr>
          <p:cNvPr id="5" name="Group 90"/>
          <p:cNvGrpSpPr>
            <a:grpSpLocks/>
          </p:cNvGrpSpPr>
          <p:nvPr/>
        </p:nvGrpSpPr>
        <p:grpSpPr bwMode="auto">
          <a:xfrm>
            <a:off x="2822575" y="2819400"/>
            <a:ext cx="1524000" cy="900113"/>
            <a:chOff x="3024" y="2064"/>
            <a:chExt cx="960" cy="567"/>
          </a:xfrm>
        </p:grpSpPr>
        <p:sp>
          <p:nvSpPr>
            <p:cNvPr id="37934" name="Line 85"/>
            <p:cNvSpPr>
              <a:spLocks noChangeShapeType="1"/>
            </p:cNvSpPr>
            <p:nvPr/>
          </p:nvSpPr>
          <p:spPr bwMode="auto">
            <a:xfrm flipV="1">
              <a:off x="3024" y="2160"/>
              <a:ext cx="960" cy="43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7935" name="Text Box 87"/>
            <p:cNvSpPr txBox="1">
              <a:spLocks noChangeArrowheads="1"/>
            </p:cNvSpPr>
            <p:nvPr/>
          </p:nvSpPr>
          <p:spPr bwMode="auto">
            <a:xfrm>
              <a:off x="3312" y="2064"/>
              <a:ext cx="3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chemeClr val="accent2"/>
                  </a:solidFill>
                </a:rPr>
                <a:t>r</a:t>
              </a:r>
            </a:p>
          </p:txBody>
        </p:sp>
        <p:sp>
          <p:nvSpPr>
            <p:cNvPr id="37936" name="Text Box 88"/>
            <p:cNvSpPr txBox="1">
              <a:spLocks noChangeArrowheads="1"/>
            </p:cNvSpPr>
            <p:nvPr/>
          </p:nvSpPr>
          <p:spPr bwMode="auto">
            <a:xfrm>
              <a:off x="3408" y="2304"/>
              <a:ext cx="3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l-GR" altLang="en-US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</a:p>
          </p:txBody>
        </p:sp>
      </p:grpSp>
      <p:sp>
        <p:nvSpPr>
          <p:cNvPr id="292953" name="Text Box 89"/>
          <p:cNvSpPr txBox="1">
            <a:spLocks noChangeArrowheads="1"/>
          </p:cNvSpPr>
          <p:nvPr/>
        </p:nvSpPr>
        <p:spPr bwMode="auto">
          <a:xfrm>
            <a:off x="5943600" y="2514600"/>
            <a:ext cx="3276600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re</a:t>
            </a:r>
            <a:r>
              <a:rPr lang="el-GR" altLang="en-US" baseline="30000" dirty="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 dirty="0" err="1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 = </a:t>
            </a:r>
            <a:r>
              <a:rPr lang="en-US" altLang="en-US" dirty="0" err="1">
                <a:solidFill>
                  <a:schemeClr val="accent2"/>
                </a:solidFill>
                <a:cs typeface="Times New Roman" pitchFamily="18" charset="0"/>
              </a:rPr>
              <a:t>rcos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r>
              <a:rPr lang="en-US" altLang="en-US" dirty="0">
                <a:solidFill>
                  <a:schemeClr val="accent2"/>
                </a:solidFill>
              </a:rPr>
              <a:t> + </a:t>
            </a:r>
            <a:r>
              <a:rPr lang="en-US" altLang="en-US" dirty="0" err="1">
                <a:solidFill>
                  <a:schemeClr val="accent2"/>
                </a:solidFill>
              </a:rPr>
              <a:t>irsin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endParaRPr lang="en-US" altLang="en-US" dirty="0">
              <a:solidFill>
                <a:schemeClr val="accent2"/>
              </a:solidFill>
            </a:endParaRPr>
          </a:p>
          <a:p>
            <a:pPr algn="l" eaLnBrk="1" hangingPunct="1"/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r = 1,  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r>
              <a:rPr lang="en-US" altLang="en-US" dirty="0">
                <a:solidFill>
                  <a:schemeClr val="accent2"/>
                </a:solidFill>
              </a:rPr>
              <a:t> = 2</a:t>
            </a:r>
            <a:r>
              <a:rPr lang="en-US" altLang="en-US" dirty="0">
                <a:solidFill>
                  <a:schemeClr val="accent2"/>
                </a:solidFill>
                <a:sym typeface="Symbol"/>
              </a:rPr>
              <a:t>/n</a:t>
            </a:r>
          </a:p>
          <a:p>
            <a:pPr algn="l"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 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e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</a:rPr>
              <a:t>2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i/n</a:t>
            </a:r>
            <a:endParaRPr lang="en-US" altLang="en-US" i="1" baseline="30000" dirty="0">
              <a:solidFill>
                <a:schemeClr val="accent1"/>
              </a:solidFill>
            </a:endParaRPr>
          </a:p>
          <a:p>
            <a:pPr algn="l" eaLnBrk="1" hangingPunct="1"/>
            <a:endParaRPr lang="en-US" altLang="en-US" dirty="0">
              <a:solidFill>
                <a:schemeClr val="accent2"/>
              </a:solidFill>
              <a:sym typeface="Symbol"/>
            </a:endParaRPr>
          </a:p>
          <a:p>
            <a:pPr algn="l" eaLnBrk="1" hangingPunct="1"/>
            <a:endParaRPr lang="en-US" altLang="en-US" dirty="0">
              <a:solidFill>
                <a:schemeClr val="accent2"/>
              </a:solidFill>
            </a:endParaRPr>
          </a:p>
          <a:p>
            <a:pPr algn="l" eaLnBrk="1" hangingPunct="1"/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37933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29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29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29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9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4102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-113983" y="914400"/>
            <a:ext cx="4820550" cy="468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ym typeface="Symbol" pitchFamily="18" charset="2"/>
              </a:rPr>
              <a:t>Basis: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1, x, x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3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,…</a:t>
            </a: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baseline="30000" dirty="0" err="1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basis “vectors” is 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30000" dirty="0" err="1">
                <a:solidFill>
                  <a:schemeClr val="accent1"/>
                </a:solidFill>
                <a:sym typeface="Symbol" pitchFamily="18" charset="2"/>
              </a:rPr>
              <a:t>f</a:t>
            </a:r>
            <a:endParaRPr lang="en-US" altLang="en-US" i="1" baseline="30000" dirty="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dirty="0">
                <a:sym typeface="Symbol" pitchFamily="18" charset="2"/>
              </a:rPr>
              <a:t>We compute this on </a:t>
            </a:r>
            <a:br>
              <a:rPr lang="en-US" altLang="en-US" dirty="0">
                <a:sym typeface="Symbol" pitchFamily="18" charset="2"/>
              </a:rPr>
            </a:b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0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3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…. </a:t>
            </a: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baseline="30000" dirty="0" err="1"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value is 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endParaRPr lang="en-US" altLang="en-US" i="1" baseline="-25000" dirty="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t</a:t>
            </a: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baseline="30000" dirty="0" err="1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basis on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baseline="30000" dirty="0" err="1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value is</a:t>
            </a:r>
          </a:p>
          <a:p>
            <a:pPr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 f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= (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 f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ft</a:t>
            </a:r>
          </a:p>
          <a:p>
            <a:pPr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[e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</a:rPr>
              <a:t>2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i/n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]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 ft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e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2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 f t/n </a:t>
            </a:r>
            <a:r>
              <a:rPr lang="en-US" altLang="en-US" i="1" baseline="30000" dirty="0" err="1">
                <a:solidFill>
                  <a:schemeClr val="accent1"/>
                </a:solidFill>
                <a:cs typeface="Times New Roman" pitchFamily="18" charset="0"/>
                <a:sym typeface="Symbol"/>
              </a:rPr>
              <a:t>i</a:t>
            </a:r>
            <a:endParaRPr lang="en-US" altLang="en-US" i="1" baseline="30000" dirty="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cos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(2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f t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/n) + </a:t>
            </a:r>
            <a:r>
              <a:rPr lang="en-US" altLang="en-US" i="1" dirty="0" err="1">
                <a:solidFill>
                  <a:schemeClr val="accent1"/>
                </a:solidFill>
                <a:cs typeface="Times New Roman" pitchFamily="18" charset="0"/>
                <a:sym typeface="Symbol"/>
              </a:rPr>
              <a:t>i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sin(2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f t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/n) </a:t>
            </a:r>
            <a:endParaRPr lang="en-US" altLang="en-US" i="1" dirty="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endParaRPr lang="en-US" altLang="en-US" i="1" baseline="30000" dirty="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" name="Text Box 89"/>
          <p:cNvSpPr txBox="1">
            <a:spLocks noChangeArrowheads="1"/>
          </p:cNvSpPr>
          <p:nvPr/>
        </p:nvSpPr>
        <p:spPr bwMode="auto">
          <a:xfrm>
            <a:off x="5943600" y="2514600"/>
            <a:ext cx="3276600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re</a:t>
            </a:r>
            <a:r>
              <a:rPr lang="el-GR" altLang="en-US" baseline="30000" dirty="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 dirty="0" err="1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 = </a:t>
            </a:r>
            <a:r>
              <a:rPr lang="en-US" altLang="en-US" dirty="0" err="1">
                <a:solidFill>
                  <a:schemeClr val="accent2"/>
                </a:solidFill>
                <a:cs typeface="Times New Roman" pitchFamily="18" charset="0"/>
              </a:rPr>
              <a:t>rcos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r>
              <a:rPr lang="en-US" altLang="en-US" dirty="0">
                <a:solidFill>
                  <a:schemeClr val="accent2"/>
                </a:solidFill>
              </a:rPr>
              <a:t> + </a:t>
            </a:r>
            <a:r>
              <a:rPr lang="en-US" altLang="en-US" dirty="0" err="1">
                <a:solidFill>
                  <a:schemeClr val="accent2"/>
                </a:solidFill>
              </a:rPr>
              <a:t>irsin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endParaRPr lang="en-US" altLang="en-US" dirty="0">
              <a:solidFill>
                <a:schemeClr val="accent2"/>
              </a:solidFill>
            </a:endParaRPr>
          </a:p>
          <a:p>
            <a:pPr algn="l" eaLnBrk="1" hangingPunct="1"/>
            <a:r>
              <a:rPr lang="en-US" altLang="en-US" dirty="0">
                <a:solidFill>
                  <a:schemeClr val="accent2"/>
                </a:solidFill>
                <a:cs typeface="Times New Roman" pitchFamily="18" charset="0"/>
              </a:rPr>
              <a:t>r = 1,  </a:t>
            </a:r>
            <a:r>
              <a:rPr lang="el-GR" altLang="en-US" dirty="0">
                <a:solidFill>
                  <a:schemeClr val="accent2"/>
                </a:solidFill>
              </a:rPr>
              <a:t>θ</a:t>
            </a:r>
            <a:r>
              <a:rPr lang="en-US" altLang="en-US" dirty="0">
                <a:solidFill>
                  <a:schemeClr val="accent2"/>
                </a:solidFill>
              </a:rPr>
              <a:t> = 2</a:t>
            </a:r>
            <a:r>
              <a:rPr lang="en-US" altLang="en-US" dirty="0">
                <a:solidFill>
                  <a:schemeClr val="accent2"/>
                </a:solidFill>
                <a:sym typeface="Symbol"/>
              </a:rPr>
              <a:t>/n</a:t>
            </a:r>
          </a:p>
          <a:p>
            <a:pPr algn="l"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 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e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</a:rPr>
              <a:t>2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i/n</a:t>
            </a:r>
            <a:endParaRPr lang="en-US" altLang="en-US" i="1" baseline="30000" dirty="0">
              <a:solidFill>
                <a:schemeClr val="accent1"/>
              </a:solidFill>
            </a:endParaRPr>
          </a:p>
          <a:p>
            <a:pPr algn="l" eaLnBrk="1" hangingPunct="1"/>
            <a:endParaRPr lang="en-US" altLang="en-US" dirty="0">
              <a:solidFill>
                <a:schemeClr val="accent2"/>
              </a:solidFill>
              <a:sym typeface="Symbol"/>
            </a:endParaRPr>
          </a:p>
          <a:p>
            <a:pPr algn="l" eaLnBrk="1" hangingPunct="1"/>
            <a:endParaRPr lang="en-US" altLang="en-US" dirty="0">
              <a:solidFill>
                <a:schemeClr val="accent2"/>
              </a:solidFill>
            </a:endParaRPr>
          </a:p>
          <a:p>
            <a:pPr algn="l" eaLnBrk="1" hangingPunct="1"/>
            <a:endParaRPr lang="en-US" altLang="en-US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4102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-34635" y="914400"/>
            <a:ext cx="4661854" cy="468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ym typeface="Symbol" pitchFamily="18" charset="2"/>
              </a:rPr>
              <a:t>Basis: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1, x, x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3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,… </a:t>
            </a:r>
            <a:r>
              <a:rPr lang="en-US" altLang="en-US" dirty="0">
                <a:sym typeface="Symbol" pitchFamily="18" charset="2"/>
              </a:rPr>
              <a:t>“vectors” </a:t>
            </a:r>
            <a:endParaRPr lang="en-US" altLang="en-US" i="1" dirty="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baseline="30000" dirty="0" err="1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basis “vectors” is 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30000" dirty="0" err="1">
                <a:solidFill>
                  <a:schemeClr val="accent1"/>
                </a:solidFill>
                <a:sym typeface="Symbol" pitchFamily="18" charset="2"/>
              </a:rPr>
              <a:t>f</a:t>
            </a:r>
            <a:endParaRPr lang="en-US" altLang="en-US" i="1" baseline="30000" dirty="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dirty="0">
                <a:sym typeface="Symbol" pitchFamily="18" charset="2"/>
              </a:rPr>
              <a:t>We compute this on </a:t>
            </a:r>
            <a:br>
              <a:rPr lang="en-US" altLang="en-US" dirty="0">
                <a:sym typeface="Symbol" pitchFamily="18" charset="2"/>
              </a:rPr>
            </a:b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0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x</a:t>
            </a:r>
            <a:r>
              <a:rPr lang="en-US" altLang="en-US" i="1" baseline="-25000" dirty="0">
                <a:solidFill>
                  <a:schemeClr val="accent1"/>
                </a:solidFill>
                <a:sym typeface="Symbol" pitchFamily="18" charset="2"/>
              </a:rPr>
              <a:t>3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, …. </a:t>
            </a: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baseline="30000" dirty="0" err="1"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value is 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endParaRPr lang="en-US" altLang="en-US" i="1" baseline="-25000" dirty="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t</a:t>
            </a:r>
          </a:p>
          <a:p>
            <a:pPr eaLnBrk="1" hangingPunct="1"/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baseline="30000" dirty="0" err="1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basis on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baseline="30000" dirty="0" err="1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dirty="0">
                <a:sym typeface="Symbol" pitchFamily="18" charset="2"/>
              </a:rPr>
              <a:t> value is</a:t>
            </a:r>
          </a:p>
          <a:p>
            <a:pPr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 dirty="0" err="1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 f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= (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t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 f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ft</a:t>
            </a:r>
          </a:p>
          <a:p>
            <a:pPr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[e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</a:rPr>
              <a:t>2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i/n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]</a:t>
            </a:r>
            <a:r>
              <a:rPr lang="en-US" altLang="en-US" i="1" baseline="30000" dirty="0">
                <a:solidFill>
                  <a:schemeClr val="accent1"/>
                </a:solidFill>
                <a:sym typeface="Symbol" pitchFamily="18" charset="2"/>
              </a:rPr>
              <a:t> ft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e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2</a:t>
            </a:r>
            <a:r>
              <a:rPr lang="en-US" altLang="en-US" i="1" baseline="30000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 f t/n </a:t>
            </a:r>
            <a:r>
              <a:rPr lang="en-US" altLang="en-US" i="1" baseline="30000" dirty="0" err="1">
                <a:solidFill>
                  <a:schemeClr val="accent1"/>
                </a:solidFill>
                <a:cs typeface="Times New Roman" pitchFamily="18" charset="0"/>
                <a:sym typeface="Symbol"/>
              </a:rPr>
              <a:t>i</a:t>
            </a:r>
            <a:endParaRPr lang="en-US" altLang="en-US" i="1" baseline="30000" dirty="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= </a:t>
            </a:r>
            <a:r>
              <a:rPr lang="en-US" altLang="en-US" i="1" dirty="0" err="1">
                <a:solidFill>
                  <a:schemeClr val="accent1"/>
                </a:solidFill>
                <a:sym typeface="Symbol" pitchFamily="18" charset="2"/>
              </a:rPr>
              <a:t>cos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(2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f t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/n) + </a:t>
            </a:r>
            <a:r>
              <a:rPr lang="en-US" altLang="en-US" i="1" dirty="0" err="1">
                <a:solidFill>
                  <a:schemeClr val="accent1"/>
                </a:solidFill>
                <a:cs typeface="Times New Roman" pitchFamily="18" charset="0"/>
                <a:sym typeface="Symbol"/>
              </a:rPr>
              <a:t>i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sin(2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 </a:t>
            </a:r>
            <a:r>
              <a:rPr lang="en-US" altLang="en-US" i="1" dirty="0">
                <a:solidFill>
                  <a:schemeClr val="accent1"/>
                </a:solidFill>
                <a:sym typeface="Symbol" pitchFamily="18" charset="2"/>
              </a:rPr>
              <a:t>f t</a:t>
            </a:r>
            <a:r>
              <a:rPr lang="en-US" altLang="en-US" i="1" dirty="0">
                <a:solidFill>
                  <a:schemeClr val="accent1"/>
                </a:solidFill>
                <a:cs typeface="Times New Roman" pitchFamily="18" charset="0"/>
                <a:sym typeface="Symbol"/>
              </a:rPr>
              <a:t>/n) </a:t>
            </a:r>
            <a:endParaRPr lang="en-US" altLang="en-US" i="1" dirty="0">
              <a:solidFill>
                <a:schemeClr val="accent1"/>
              </a:solidFill>
              <a:sym typeface="Symbol" pitchFamily="18" charset="2"/>
            </a:endParaRPr>
          </a:p>
          <a:p>
            <a:pPr eaLnBrk="1" hangingPunct="1"/>
            <a:endParaRPr lang="en-US" altLang="en-US" i="1" baseline="30000" dirty="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562600" y="762000"/>
            <a:ext cx="3403600" cy="6221412"/>
            <a:chOff x="5029200" y="762000"/>
            <a:chExt cx="3403600" cy="6221412"/>
          </a:xfrm>
        </p:grpSpPr>
        <p:pic>
          <p:nvPicPr>
            <p:cNvPr id="7" name="Picture 58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5401" y="1828800"/>
              <a:ext cx="3308294" cy="51546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Text Box 215"/>
            <p:cNvSpPr txBox="1">
              <a:spLocks noChangeArrowheads="1"/>
            </p:cNvSpPr>
            <p:nvPr/>
          </p:nvSpPr>
          <p:spPr bwMode="auto">
            <a:xfrm>
              <a:off x="5029200" y="762000"/>
              <a:ext cx="34036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dirty="0">
                  <a:sym typeface="Symbol" pitchFamily="18" charset="2"/>
                </a:rPr>
                <a:t>Basis: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sin(2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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f t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/n),              </a:t>
              </a:r>
              <a:r>
                <a:rPr lang="en-US" altLang="en-US" sz="600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.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          </a:t>
              </a:r>
              <a:r>
                <a:rPr lang="en-US" altLang="en-US" i="1" dirty="0" err="1">
                  <a:solidFill>
                    <a:schemeClr val="accent1"/>
                  </a:solidFill>
                  <a:sym typeface="Symbol" pitchFamily="18" charset="2"/>
                </a:rPr>
                <a:t>cos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(2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 </a:t>
              </a:r>
              <a:r>
                <a:rPr lang="en-US" altLang="en-US" i="1" dirty="0">
                  <a:solidFill>
                    <a:schemeClr val="accent1"/>
                  </a:solidFill>
                  <a:sym typeface="Symbol" pitchFamily="18" charset="2"/>
                </a:rPr>
                <a:t>f t</a:t>
              </a:r>
              <a:r>
                <a:rPr lang="en-US" altLang="en-US" i="1" dirty="0">
                  <a:solidFill>
                    <a:schemeClr val="accent1"/>
                  </a:solidFill>
                  <a:cs typeface="Times New Roman" pitchFamily="18" charset="0"/>
                  <a:sym typeface="Symbol"/>
                </a:rPr>
                <a:t>/n)</a:t>
              </a:r>
              <a:endParaRPr lang="en-US" altLang="en-US" dirty="0">
                <a:sym typeface="Symbol" pitchFamily="18" charset="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00FFFF"/>
        </a:solidFill>
        <a:ln w="25400" algn="ctr">
          <a:noFill/>
          <a:round/>
          <a:headEnd/>
          <a:tailEnd/>
        </a:ln>
      </a:spPr>
      <a:bodyPr wrap="none" anchor="ctr">
        <a:spAutoFit/>
      </a:bodyPr>
      <a:lstStyle>
        <a:defPPr>
          <a:defRPr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8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2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2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2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2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28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2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3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3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3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3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3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3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3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38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3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4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4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4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4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4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4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4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4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8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57150" cap="sq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 lIns="0" tIns="0" rIns="0" bIns="0"/>
      <a:lstStyle>
        <a:defPPr algn="ctr" eaLnBrk="0" hangingPunct="0">
          <a:defRPr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43162</TotalTime>
  <Words>16351</Words>
  <Application>Microsoft Office PowerPoint</Application>
  <PresentationFormat>On-screen Show (4:3)</PresentationFormat>
  <Paragraphs>3584</Paragraphs>
  <Slides>151</Slides>
  <Notes>71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48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151</vt:i4>
      </vt:variant>
    </vt:vector>
  </HeadingPairs>
  <TitlesOfParts>
    <vt:vector size="209" baseType="lpstr">
      <vt:lpstr>SimSun</vt:lpstr>
      <vt:lpstr>Arial</vt:lpstr>
      <vt:lpstr>Arial Rounded MT Bold</vt:lpstr>
      <vt:lpstr>Comic Sans MS</vt:lpstr>
      <vt:lpstr>Symbol</vt:lpstr>
      <vt:lpstr>Tahoma</vt:lpstr>
      <vt:lpstr>Times New Roman</vt:lpstr>
      <vt:lpstr>Wingdings</vt:lpstr>
      <vt:lpstr>Default Design</vt:lpstr>
      <vt:lpstr>1_Default Design</vt:lpstr>
      <vt:lpstr>2_Default Design</vt:lpstr>
      <vt:lpstr>3_Default Design</vt:lpstr>
      <vt:lpstr>4_Default Design</vt:lpstr>
      <vt:lpstr>5_Default Design</vt:lpstr>
      <vt:lpstr>6_Default Design</vt:lpstr>
      <vt:lpstr>7_Default Design</vt:lpstr>
      <vt:lpstr>8_Default Design</vt:lpstr>
      <vt:lpstr>9_Default Design</vt:lpstr>
      <vt:lpstr>10_Default Design</vt:lpstr>
      <vt:lpstr>11_Default Design</vt:lpstr>
      <vt:lpstr>12_Default Design</vt:lpstr>
      <vt:lpstr>13_Default Design</vt:lpstr>
      <vt:lpstr>14_Default Design</vt:lpstr>
      <vt:lpstr>15_Default Design</vt:lpstr>
      <vt:lpstr>16_Default Design</vt:lpstr>
      <vt:lpstr>17_Default Design</vt:lpstr>
      <vt:lpstr>18_Default Design</vt:lpstr>
      <vt:lpstr>19_Default Design</vt:lpstr>
      <vt:lpstr>20_Default Design</vt:lpstr>
      <vt:lpstr>21_Default Design</vt:lpstr>
      <vt:lpstr>22_Default Design</vt:lpstr>
      <vt:lpstr>23_Default Design</vt:lpstr>
      <vt:lpstr>24_Default Design</vt:lpstr>
      <vt:lpstr>25_Default Design</vt:lpstr>
      <vt:lpstr>26_Default Design</vt:lpstr>
      <vt:lpstr>27_Default Design</vt:lpstr>
      <vt:lpstr>28_Default Design</vt:lpstr>
      <vt:lpstr>29_Default Design</vt:lpstr>
      <vt:lpstr>30_Default Design</vt:lpstr>
      <vt:lpstr>31_Default Design</vt:lpstr>
      <vt:lpstr>32_Default Design</vt:lpstr>
      <vt:lpstr>33_Default Design</vt:lpstr>
      <vt:lpstr>34_Default Design</vt:lpstr>
      <vt:lpstr>35_Default Design</vt:lpstr>
      <vt:lpstr>36_Default Design</vt:lpstr>
      <vt:lpstr>37_Default Design</vt:lpstr>
      <vt:lpstr>38_Default Design</vt:lpstr>
      <vt:lpstr>39_Default Design</vt:lpstr>
      <vt:lpstr>40_Default Design</vt:lpstr>
      <vt:lpstr>41_Default Design</vt:lpstr>
      <vt:lpstr>42_Default Design</vt:lpstr>
      <vt:lpstr>43_Default Design</vt:lpstr>
      <vt:lpstr>44_Default Design</vt:lpstr>
      <vt:lpstr>45_Default Design</vt:lpstr>
      <vt:lpstr>46_Default Design</vt:lpstr>
      <vt:lpstr>47_Default Design</vt:lpstr>
      <vt:lpstr>Equation</vt:lpstr>
      <vt:lpstr>Bitmap Image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Polynomial Multiplication</vt:lpstr>
      <vt:lpstr>Polynomial Multiplication</vt:lpstr>
      <vt:lpstr>Multiplying Big Integers</vt:lpstr>
      <vt:lpstr>Multiplying Big Integers</vt:lpstr>
      <vt:lpstr>Multiplying Big Integers</vt:lpstr>
      <vt:lpstr>Multiplying Big Integers</vt:lpstr>
      <vt:lpstr>Multiplying Big Integers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Grade School Revisited: How To Multiply Two Numbers</vt:lpstr>
      <vt:lpstr>Multiplying Big Integers</vt:lpstr>
      <vt:lpstr>Multiplying Big Integers</vt:lpstr>
      <vt:lpstr>Multiplying Big Integers</vt:lpstr>
      <vt:lpstr>Multiplying Big Integers</vt:lpstr>
      <vt:lpstr>Multiplying Big Integers</vt:lpstr>
      <vt:lpstr>Multiplying Big Integers</vt:lpstr>
      <vt:lpstr>Multiplying Big Integers</vt:lpstr>
      <vt:lpstr>Multiplying Big Integers</vt:lpstr>
      <vt:lpstr>Multiplying Big Integers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Stack of Stack Frames</dc:title>
  <dc:creator>Dept. of Computer Science</dc:creator>
  <cp:lastModifiedBy>Jeff Edmonds</cp:lastModifiedBy>
  <cp:revision>1430</cp:revision>
  <dcterms:created xsi:type="dcterms:W3CDTF">2000-09-21T20:56:02Z</dcterms:created>
  <dcterms:modified xsi:type="dcterms:W3CDTF">2024-07-07T15:35:27Z</dcterms:modified>
</cp:coreProperties>
</file>